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67" r:id="rId4"/>
    <p:sldId id="263" r:id="rId5"/>
    <p:sldId id="264" r:id="rId6"/>
    <p:sldId id="265" r:id="rId7"/>
    <p:sldId id="266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0A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291" autoAdjust="0"/>
  </p:normalViewPr>
  <p:slideViewPr>
    <p:cSldViewPr snapToGrid="0" snapToObjects="1">
      <p:cViewPr varScale="1">
        <p:scale>
          <a:sx n="97" d="100"/>
          <a:sy n="97" d="100"/>
        </p:scale>
        <p:origin x="13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homec.wou.edu\campfieldc\campfieldc\TFAC\Enrollment%20with%20tables%20don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homec.wou.edu\campfieldc\campfieldc\TFAC\Enrollment%20with%20tables%20don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homec.wou.edu\campfieldc\campfieldc\TFAC\Table%201%20redo+Tuition%20and%20State%20Appropriation%20Tabl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homec.wou.edu\campfieldc\campfieldc\TFAC\FY2018%20Mgmt%20Report%20(tables%20added)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homec.wou.edu\campfieldc\campfieldc\TFAC\FY2018%20Mgmt%20Report%20(tables%20added)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homec.wou.edu\campfieldc\campfieldc\TFAC\WOU%2020%20Year%20Projection%20(historical%20revenue+fund%20data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homec.wou.edu\campfieldc\campfieldc\TFAC\WOU%20Tuition%20and%20Fees%20Comparison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homec.wou.edu\campfieldc\campfieldc\TFAC\FY19%20Tuition%20Historical%20Dat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/>
              <a:t>Activity-Based and Outcomes-Based Funding Proportions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'Table 1 Redo'!$B$1</c:f>
              <c:strCache>
                <c:ptCount val="1"/>
                <c:pt idx="0">
                  <c:v>Outcomes-Based Allocation Proportion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'Table 1 Redo'!$A$2:$A$6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'Table 1 Redo'!$B$2:$B$6</c:f>
              <c:numCache>
                <c:formatCode>0%</c:formatCode>
                <c:ptCount val="5"/>
                <c:pt idx="0">
                  <c:v>0.2</c:v>
                </c:pt>
                <c:pt idx="1">
                  <c:v>0.4</c:v>
                </c:pt>
                <c:pt idx="2">
                  <c:v>0.6</c:v>
                </c:pt>
                <c:pt idx="3">
                  <c:v>0.6</c:v>
                </c:pt>
                <c:pt idx="4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86D-4E08-B2FF-B02236A66F60}"/>
            </c:ext>
          </c:extLst>
        </c:ser>
        <c:ser>
          <c:idx val="1"/>
          <c:order val="1"/>
          <c:tx>
            <c:strRef>
              <c:f>'Table 1 Redo'!$C$1</c:f>
              <c:strCache>
                <c:ptCount val="1"/>
                <c:pt idx="0">
                  <c:v>Activity-Based Allocation Proportion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'Table 1 Redo'!$A$2:$A$6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'Table 1 Redo'!$C$2:$C$6</c:f>
              <c:numCache>
                <c:formatCode>0%</c:formatCode>
                <c:ptCount val="5"/>
                <c:pt idx="0">
                  <c:v>0.8</c:v>
                </c:pt>
                <c:pt idx="1">
                  <c:v>0.6</c:v>
                </c:pt>
                <c:pt idx="2">
                  <c:v>0.4</c:v>
                </c:pt>
                <c:pt idx="3">
                  <c:v>0.4</c:v>
                </c:pt>
                <c:pt idx="4">
                  <c:v>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86D-4E08-B2FF-B02236A66F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7851392"/>
        <c:axId val="567851064"/>
      </c:lineChart>
      <c:catAx>
        <c:axId val="5678513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Fiscal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7851064"/>
        <c:crosses val="autoZero"/>
        <c:auto val="1"/>
        <c:lblAlgn val="ctr"/>
        <c:lblOffset val="100"/>
        <c:noMultiLvlLbl val="0"/>
      </c:catAx>
      <c:valAx>
        <c:axId val="567851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7851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Graduate Fall Enrollment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'Tables for UG and G'!$B$2</c:f>
              <c:strCache>
                <c:ptCount val="1"/>
                <c:pt idx="0">
                  <c:v>Headcount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6"/>
              <c:tx>
                <c:rich>
                  <a:bodyPr/>
                  <a:lstStyle/>
                  <a:p>
                    <a:fld id="{F1D5F092-5442-4E11-B59F-616F65FEB0EF}" type="VALUE">
                      <a:rPr lang="en-US"/>
                      <a:pPr/>
                      <a:t>[VALUE]</a:t>
                    </a:fld>
                    <a:r>
                      <a:rPr lang="en-US"/>
                      <a:t>(2014)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756-4A9B-8A23-BAC7275DFA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'Tables for UG and G'!$A$3:$A$23</c:f>
              <c:numCache>
                <c:formatCode>General</c:formatCod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numCache>
            </c:numRef>
          </c:cat>
          <c:val>
            <c:numRef>
              <c:f>'Tables for UG and G'!$B$3:$B$23</c:f>
              <c:numCache>
                <c:formatCode>General</c:formatCode>
                <c:ptCount val="21"/>
                <c:pt idx="0">
                  <c:v>557</c:v>
                </c:pt>
                <c:pt idx="1">
                  <c:v>470</c:v>
                </c:pt>
                <c:pt idx="2">
                  <c:v>528</c:v>
                </c:pt>
                <c:pt idx="3">
                  <c:v>539</c:v>
                </c:pt>
                <c:pt idx="4">
                  <c:v>567</c:v>
                </c:pt>
                <c:pt idx="5">
                  <c:v>562</c:v>
                </c:pt>
                <c:pt idx="6">
                  <c:v>469</c:v>
                </c:pt>
                <c:pt idx="7">
                  <c:v>537</c:v>
                </c:pt>
                <c:pt idx="8">
                  <c:v>703</c:v>
                </c:pt>
                <c:pt idx="9">
                  <c:v>565</c:v>
                </c:pt>
                <c:pt idx="10">
                  <c:v>666</c:v>
                </c:pt>
                <c:pt idx="11">
                  <c:v>779</c:v>
                </c:pt>
                <c:pt idx="12">
                  <c:v>915</c:v>
                </c:pt>
                <c:pt idx="13">
                  <c:v>789</c:v>
                </c:pt>
                <c:pt idx="14">
                  <c:v>800</c:v>
                </c:pt>
                <c:pt idx="15">
                  <c:v>922</c:v>
                </c:pt>
                <c:pt idx="16">
                  <c:v>1066</c:v>
                </c:pt>
                <c:pt idx="17">
                  <c:v>637</c:v>
                </c:pt>
                <c:pt idx="18">
                  <c:v>549</c:v>
                </c:pt>
                <c:pt idx="19">
                  <c:v>509</c:v>
                </c:pt>
                <c:pt idx="20">
                  <c:v>523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6-4A9B-8A23-BAC7275DFAA9}"/>
            </c:ext>
          </c:extLst>
        </c:ser>
        <c:ser>
          <c:idx val="1"/>
          <c:order val="1"/>
          <c:tx>
            <c:strRef>
              <c:f>'Tables for UG and G'!$C$2</c:f>
              <c:strCache>
                <c:ptCount val="1"/>
                <c:pt idx="0">
                  <c:v>FTE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6"/>
              <c:layout>
                <c:manualLayout>
                  <c:x val="-0.11914073981858987"/>
                  <c:y val="0.11092598425196842"/>
                </c:manualLayout>
              </c:layout>
              <c:tx>
                <c:rich>
                  <a:bodyPr/>
                  <a:lstStyle/>
                  <a:p>
                    <a:fld id="{52A5A51F-1679-4FB0-94FE-257E480EC403}" type="VALUE">
                      <a:rPr lang="en-US"/>
                      <a:pPr/>
                      <a:t>[VALUE]</a:t>
                    </a:fld>
                    <a:r>
                      <a:rPr lang="en-US"/>
                      <a:t>(2014)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3756-4A9B-8A23-BAC7275DFA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'Tables for UG and G'!$A$3:$A$23</c:f>
              <c:numCache>
                <c:formatCode>General</c:formatCod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numCache>
            </c:numRef>
          </c:cat>
          <c:val>
            <c:numRef>
              <c:f>'Tables for UG and G'!$C$3:$C$23</c:f>
              <c:numCache>
                <c:formatCode>General</c:formatCode>
                <c:ptCount val="21"/>
                <c:pt idx="0">
                  <c:v>159.5</c:v>
                </c:pt>
                <c:pt idx="1">
                  <c:v>173</c:v>
                </c:pt>
                <c:pt idx="2">
                  <c:v>154.91</c:v>
                </c:pt>
                <c:pt idx="3">
                  <c:v>301.66000000000003</c:v>
                </c:pt>
                <c:pt idx="4">
                  <c:v>313.8</c:v>
                </c:pt>
                <c:pt idx="5">
                  <c:v>297.5</c:v>
                </c:pt>
                <c:pt idx="6">
                  <c:v>253</c:v>
                </c:pt>
                <c:pt idx="7">
                  <c:v>261.39999999999998</c:v>
                </c:pt>
                <c:pt idx="8">
                  <c:v>275.10000000000002</c:v>
                </c:pt>
                <c:pt idx="9">
                  <c:v>281.8</c:v>
                </c:pt>
                <c:pt idx="10">
                  <c:v>299.3</c:v>
                </c:pt>
                <c:pt idx="11">
                  <c:v>385</c:v>
                </c:pt>
                <c:pt idx="12">
                  <c:v>431.3</c:v>
                </c:pt>
                <c:pt idx="13">
                  <c:v>402.4</c:v>
                </c:pt>
                <c:pt idx="14">
                  <c:v>387.3</c:v>
                </c:pt>
                <c:pt idx="15">
                  <c:v>449.9</c:v>
                </c:pt>
                <c:pt idx="16">
                  <c:v>485.2</c:v>
                </c:pt>
                <c:pt idx="17">
                  <c:v>367.3</c:v>
                </c:pt>
                <c:pt idx="18">
                  <c:v>350.3</c:v>
                </c:pt>
                <c:pt idx="19">
                  <c:v>323</c:v>
                </c:pt>
                <c:pt idx="20">
                  <c:v>313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756-4A9B-8A23-BAC7275DFA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4576416"/>
        <c:axId val="556481880"/>
      </c:lineChart>
      <c:catAx>
        <c:axId val="554576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6481880"/>
        <c:crosses val="autoZero"/>
        <c:auto val="1"/>
        <c:lblAlgn val="ctr"/>
        <c:lblOffset val="100"/>
        <c:noMultiLvlLbl val="0"/>
      </c:catAx>
      <c:valAx>
        <c:axId val="556481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576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Undergraduate Fall Enrollment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'Tables for UG and G'!$G$2</c:f>
              <c:strCache>
                <c:ptCount val="1"/>
                <c:pt idx="0">
                  <c:v>Headcount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3"/>
              <c:layout>
                <c:manualLayout>
                  <c:x val="-1.1111111111111112E-2"/>
                  <c:y val="-3.2407407407407426E-2"/>
                </c:manualLayout>
              </c:layout>
              <c:tx>
                <c:rich>
                  <a:bodyPr/>
                  <a:lstStyle/>
                  <a:p>
                    <a:fld id="{7AA5A11F-398E-4BF1-81D3-856677B4784C}" type="VALUE">
                      <a:rPr lang="en-US"/>
                      <a:pPr/>
                      <a:t>[VALUE]</a:t>
                    </a:fld>
                    <a:r>
                      <a:rPr lang="en-US"/>
                      <a:t>(2011)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C78-4F76-96A6-E74B1BD7F0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'Tables for UG and G'!$A$3:$A$23</c:f>
              <c:numCache>
                <c:formatCode>General</c:formatCod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numCache>
            </c:numRef>
          </c:cat>
          <c:val>
            <c:numRef>
              <c:f>'Tables for UG and G'!$G$3:$G$23</c:f>
              <c:numCache>
                <c:formatCode>General</c:formatCode>
                <c:ptCount val="21"/>
                <c:pt idx="0">
                  <c:v>3962</c:v>
                </c:pt>
                <c:pt idx="1">
                  <c:v>4045</c:v>
                </c:pt>
                <c:pt idx="2">
                  <c:v>4203</c:v>
                </c:pt>
                <c:pt idx="3">
                  <c:v>4339</c:v>
                </c:pt>
                <c:pt idx="4">
                  <c:v>4463</c:v>
                </c:pt>
                <c:pt idx="5">
                  <c:v>4470</c:v>
                </c:pt>
                <c:pt idx="6">
                  <c:v>4303</c:v>
                </c:pt>
                <c:pt idx="7">
                  <c:v>4342</c:v>
                </c:pt>
                <c:pt idx="8">
                  <c:v>4186</c:v>
                </c:pt>
                <c:pt idx="9">
                  <c:v>4472</c:v>
                </c:pt>
                <c:pt idx="10">
                  <c:v>4683</c:v>
                </c:pt>
                <c:pt idx="11">
                  <c:v>4875</c:v>
                </c:pt>
                <c:pt idx="12">
                  <c:v>5318</c:v>
                </c:pt>
                <c:pt idx="13">
                  <c:v>5428</c:v>
                </c:pt>
                <c:pt idx="14">
                  <c:v>5387</c:v>
                </c:pt>
                <c:pt idx="15">
                  <c:v>5266</c:v>
                </c:pt>
                <c:pt idx="16">
                  <c:v>4992</c:v>
                </c:pt>
                <c:pt idx="17">
                  <c:v>4808</c:v>
                </c:pt>
                <c:pt idx="18">
                  <c:v>4833</c:v>
                </c:pt>
                <c:pt idx="19">
                  <c:v>4776</c:v>
                </c:pt>
                <c:pt idx="20">
                  <c:v>4570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78-4F76-96A6-E74B1BD7F075}"/>
            </c:ext>
          </c:extLst>
        </c:ser>
        <c:ser>
          <c:idx val="1"/>
          <c:order val="1"/>
          <c:tx>
            <c:strRef>
              <c:f>'Tables for UG and G'!$H$2</c:f>
              <c:strCache>
                <c:ptCount val="1"/>
                <c:pt idx="0">
                  <c:v>FTE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3"/>
              <c:layout>
                <c:manualLayout>
                  <c:x val="-4.8248320500447715E-2"/>
                  <c:y val="9.8386790921282219E-2"/>
                </c:manualLayout>
              </c:layout>
              <c:tx>
                <c:rich>
                  <a:bodyPr/>
                  <a:lstStyle/>
                  <a:p>
                    <a:fld id="{D0C3E363-3927-468E-8005-6ADC9621808C}" type="VALUE">
                      <a:rPr lang="en-US"/>
                      <a:pPr/>
                      <a:t>[VALUE]</a:t>
                    </a:fld>
                    <a:r>
                      <a:rPr lang="en-US"/>
                      <a:t>(2011)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C78-4F76-96A6-E74B1BD7F0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'Tables for UG and G'!$A$3:$A$23</c:f>
              <c:numCache>
                <c:formatCode>General</c:formatCod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numCache>
            </c:numRef>
          </c:cat>
          <c:val>
            <c:numRef>
              <c:f>'Tables for UG and G'!$H$3:$H$23</c:f>
              <c:numCache>
                <c:formatCode>General</c:formatCode>
                <c:ptCount val="21"/>
                <c:pt idx="0">
                  <c:v>3680.06</c:v>
                </c:pt>
                <c:pt idx="1">
                  <c:v>3724</c:v>
                </c:pt>
                <c:pt idx="2">
                  <c:v>3854.8</c:v>
                </c:pt>
                <c:pt idx="3">
                  <c:v>4039.6</c:v>
                </c:pt>
                <c:pt idx="4">
                  <c:v>4100.7</c:v>
                </c:pt>
                <c:pt idx="5">
                  <c:v>4026.9</c:v>
                </c:pt>
                <c:pt idx="6">
                  <c:v>3887</c:v>
                </c:pt>
                <c:pt idx="7">
                  <c:v>3843.9</c:v>
                </c:pt>
                <c:pt idx="8">
                  <c:v>3736.3</c:v>
                </c:pt>
                <c:pt idx="9">
                  <c:v>3917.7</c:v>
                </c:pt>
                <c:pt idx="10">
                  <c:v>4113.1000000000004</c:v>
                </c:pt>
                <c:pt idx="11">
                  <c:v>4347.5</c:v>
                </c:pt>
                <c:pt idx="12">
                  <c:v>4673</c:v>
                </c:pt>
                <c:pt idx="13">
                  <c:v>4784.8999999999996</c:v>
                </c:pt>
                <c:pt idx="14">
                  <c:v>4780.5</c:v>
                </c:pt>
                <c:pt idx="15">
                  <c:v>4582.8</c:v>
                </c:pt>
                <c:pt idx="16">
                  <c:v>4333.1000000000004</c:v>
                </c:pt>
                <c:pt idx="17">
                  <c:v>4206.8999999999996</c:v>
                </c:pt>
                <c:pt idx="18">
                  <c:v>4236.3</c:v>
                </c:pt>
                <c:pt idx="19">
                  <c:v>4127</c:v>
                </c:pt>
                <c:pt idx="20">
                  <c:v>3991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C78-4F76-96A6-E74B1BD7F0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2954408"/>
        <c:axId val="352952440"/>
      </c:lineChart>
      <c:catAx>
        <c:axId val="352954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952440"/>
        <c:crosses val="autoZero"/>
        <c:auto val="1"/>
        <c:lblAlgn val="ctr"/>
        <c:lblOffset val="100"/>
        <c:noMultiLvlLbl val="0"/>
      </c:catAx>
      <c:valAx>
        <c:axId val="352952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954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Tuition</a:t>
            </a:r>
            <a:r>
              <a:rPr lang="en-US" baseline="0" dirty="0"/>
              <a:t> and State </a:t>
            </a:r>
            <a:r>
              <a:rPr lang="en-US" baseline="0" dirty="0" smtClean="0"/>
              <a:t>Appropriations (in thousands)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'Organized in thousands (round)'!$B$1</c:f>
              <c:strCache>
                <c:ptCount val="1"/>
                <c:pt idx="0">
                  <c:v>Net Tuition and Fees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'Organized in thousands (round)'!$A$2:$A$22</c:f>
              <c:numCache>
                <c:formatCode>General</c:formatCod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numCache>
            </c:numRef>
          </c:cat>
          <c:val>
            <c:numRef>
              <c:f>'Organized in thousands (round)'!$B$2:$B$22</c:f>
              <c:numCache>
                <c:formatCode>_(* #,##0_);_(* \(#,##0\);_(* "-"??_);_(@_)</c:formatCode>
                <c:ptCount val="21"/>
                <c:pt idx="0">
                  <c:v>11234617.76</c:v>
                </c:pt>
                <c:pt idx="1">
                  <c:v>11118255.49</c:v>
                </c:pt>
                <c:pt idx="2">
                  <c:v>11338949.140000001</c:v>
                </c:pt>
                <c:pt idx="3">
                  <c:v>13120475.460000001</c:v>
                </c:pt>
                <c:pt idx="4">
                  <c:v>14820275.75</c:v>
                </c:pt>
                <c:pt idx="5">
                  <c:v>16441133.07</c:v>
                </c:pt>
                <c:pt idx="6">
                  <c:v>18169299.699999999</c:v>
                </c:pt>
                <c:pt idx="7">
                  <c:v>17880305.329999998</c:v>
                </c:pt>
                <c:pt idx="8">
                  <c:v>18167234.859999999</c:v>
                </c:pt>
                <c:pt idx="9">
                  <c:v>19246375.640000001</c:v>
                </c:pt>
                <c:pt idx="10">
                  <c:v>23299207.440000001</c:v>
                </c:pt>
                <c:pt idx="11">
                  <c:v>26313376.829999998</c:v>
                </c:pt>
                <c:pt idx="12">
                  <c:v>29544845.010000002</c:v>
                </c:pt>
                <c:pt idx="13">
                  <c:v>33506264.050000001</c:v>
                </c:pt>
                <c:pt idx="14">
                  <c:v>35797380.140000001</c:v>
                </c:pt>
                <c:pt idx="15">
                  <c:v>38245289.07</c:v>
                </c:pt>
                <c:pt idx="16">
                  <c:v>39603367.450000003</c:v>
                </c:pt>
                <c:pt idx="17">
                  <c:v>39472773.890000001</c:v>
                </c:pt>
                <c:pt idx="18">
                  <c:v>38388009.979999997</c:v>
                </c:pt>
                <c:pt idx="19">
                  <c:v>39327594.259999998</c:v>
                </c:pt>
                <c:pt idx="20">
                  <c:v>41788025.270000003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113-4641-9A1A-F62513A08963}"/>
            </c:ext>
          </c:extLst>
        </c:ser>
        <c:ser>
          <c:idx val="2"/>
          <c:order val="2"/>
          <c:tx>
            <c:strRef>
              <c:f>'Organized in thousands (round)'!$C$1</c:f>
              <c:strCache>
                <c:ptCount val="1"/>
                <c:pt idx="0">
                  <c:v>State Appropriations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'Organized in thousands (round)'!$A$2:$A$22</c:f>
              <c:numCache>
                <c:formatCode>General</c:formatCod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numCache>
            </c:numRef>
          </c:cat>
          <c:val>
            <c:numRef>
              <c:f>'Organized in thousands (round)'!$C$2:$C$22</c:f>
              <c:numCache>
                <c:formatCode>_(* #,##0_);_(* \(#,##0\);_(* "-"??_);_(@_)</c:formatCode>
                <c:ptCount val="21"/>
                <c:pt idx="0">
                  <c:v>12896035</c:v>
                </c:pt>
                <c:pt idx="1">
                  <c:v>13630118</c:v>
                </c:pt>
                <c:pt idx="2">
                  <c:v>15820796</c:v>
                </c:pt>
                <c:pt idx="3">
                  <c:v>17180330</c:v>
                </c:pt>
                <c:pt idx="4">
                  <c:v>17479704</c:v>
                </c:pt>
                <c:pt idx="5">
                  <c:v>16443689</c:v>
                </c:pt>
                <c:pt idx="6">
                  <c:v>14705141</c:v>
                </c:pt>
                <c:pt idx="7">
                  <c:v>14439078</c:v>
                </c:pt>
                <c:pt idx="8">
                  <c:v>16370714</c:v>
                </c:pt>
                <c:pt idx="9">
                  <c:v>17665232</c:v>
                </c:pt>
                <c:pt idx="10">
                  <c:v>19113044.690000001</c:v>
                </c:pt>
                <c:pt idx="11">
                  <c:v>15834213.34</c:v>
                </c:pt>
                <c:pt idx="12">
                  <c:v>16944208</c:v>
                </c:pt>
                <c:pt idx="13">
                  <c:v>15678558.939999999</c:v>
                </c:pt>
                <c:pt idx="14">
                  <c:v>13778119</c:v>
                </c:pt>
                <c:pt idx="15">
                  <c:v>14111476</c:v>
                </c:pt>
                <c:pt idx="16">
                  <c:v>15268495</c:v>
                </c:pt>
                <c:pt idx="17">
                  <c:v>17620235</c:v>
                </c:pt>
                <c:pt idx="18">
                  <c:v>22988339</c:v>
                </c:pt>
                <c:pt idx="19">
                  <c:v>23887896</c:v>
                </c:pt>
                <c:pt idx="20">
                  <c:v>24505957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113-4641-9A1A-F62513A08963}"/>
            </c:ext>
          </c:extLst>
        </c:ser>
        <c:ser>
          <c:idx val="3"/>
          <c:order val="3"/>
          <c:tx>
            <c:strRef>
              <c:f>'Organized in thousands (round)'!$D$1</c:f>
              <c:strCache>
                <c:ptCount val="1"/>
                <c:pt idx="0">
                  <c:v>Other Revenue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'Organized in thousands (round)'!$A$2:$A$22</c:f>
              <c:numCache>
                <c:formatCode>General</c:formatCod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numCache>
            </c:numRef>
          </c:cat>
          <c:val>
            <c:numRef>
              <c:f>'Organized in thousands (round)'!$D$2:$D$22</c:f>
              <c:numCache>
                <c:formatCode>_(* #,##0_);_(* \(#,##0\);_(* "-"??_);_(@_)</c:formatCode>
                <c:ptCount val="21"/>
                <c:pt idx="0">
                  <c:v>834734.45</c:v>
                </c:pt>
                <c:pt idx="1">
                  <c:v>966053.13</c:v>
                </c:pt>
                <c:pt idx="2">
                  <c:v>1075843.3600000001</c:v>
                </c:pt>
                <c:pt idx="3">
                  <c:v>2229663.23</c:v>
                </c:pt>
                <c:pt idx="4">
                  <c:v>1231620.8600000001</c:v>
                </c:pt>
                <c:pt idx="5">
                  <c:v>1081946.77</c:v>
                </c:pt>
                <c:pt idx="6">
                  <c:v>1097517.1100000001</c:v>
                </c:pt>
                <c:pt idx="7">
                  <c:v>1305143.76</c:v>
                </c:pt>
                <c:pt idx="8">
                  <c:v>1344769.32</c:v>
                </c:pt>
                <c:pt idx="9">
                  <c:v>1291687.81</c:v>
                </c:pt>
                <c:pt idx="10">
                  <c:v>2029514.06</c:v>
                </c:pt>
                <c:pt idx="11">
                  <c:v>5389578.5800000001</c:v>
                </c:pt>
                <c:pt idx="12">
                  <c:v>4115703.25</c:v>
                </c:pt>
                <c:pt idx="13">
                  <c:v>3964928.38</c:v>
                </c:pt>
                <c:pt idx="14">
                  <c:v>2318500.2999999998</c:v>
                </c:pt>
                <c:pt idx="15">
                  <c:v>2764083.64</c:v>
                </c:pt>
                <c:pt idx="16">
                  <c:v>2901017.5</c:v>
                </c:pt>
                <c:pt idx="17">
                  <c:v>3260531.76</c:v>
                </c:pt>
                <c:pt idx="18">
                  <c:v>3791505.65</c:v>
                </c:pt>
                <c:pt idx="19">
                  <c:v>4382678.9000000004</c:v>
                </c:pt>
                <c:pt idx="20">
                  <c:v>4238837.08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113-4641-9A1A-F62513A08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202456"/>
        <c:axId val="528210328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'Organized in thousands (round)'!$A$1</c15:sqref>
                        </c15:formulaRef>
                      </c:ext>
                    </c:extLst>
                    <c:strCache>
                      <c:ptCount val="1"/>
                      <c:pt idx="0">
                        <c:v>Fiscal Year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'Organized in thousands (round)'!$A$2:$A$22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0">
                        <c:v>1998</c:v>
                      </c:pt>
                      <c:pt idx="1">
                        <c:v>1999</c:v>
                      </c:pt>
                      <c:pt idx="2">
                        <c:v>2000</c:v>
                      </c:pt>
                      <c:pt idx="3">
                        <c:v>2001</c:v>
                      </c:pt>
                      <c:pt idx="4">
                        <c:v>2002</c:v>
                      </c:pt>
                      <c:pt idx="5">
                        <c:v>2003</c:v>
                      </c:pt>
                      <c:pt idx="6">
                        <c:v>2004</c:v>
                      </c:pt>
                      <c:pt idx="7">
                        <c:v>2005</c:v>
                      </c:pt>
                      <c:pt idx="8">
                        <c:v>2006</c:v>
                      </c:pt>
                      <c:pt idx="9">
                        <c:v>2007</c:v>
                      </c:pt>
                      <c:pt idx="10">
                        <c:v>2008</c:v>
                      </c:pt>
                      <c:pt idx="11">
                        <c:v>2009</c:v>
                      </c:pt>
                      <c:pt idx="12">
                        <c:v>2010</c:v>
                      </c:pt>
                      <c:pt idx="13">
                        <c:v>2011</c:v>
                      </c:pt>
                      <c:pt idx="14">
                        <c:v>2012</c:v>
                      </c:pt>
                      <c:pt idx="15">
                        <c:v>2013</c:v>
                      </c:pt>
                      <c:pt idx="16">
                        <c:v>2014</c:v>
                      </c:pt>
                      <c:pt idx="17">
                        <c:v>2015</c:v>
                      </c:pt>
                      <c:pt idx="18">
                        <c:v>2016</c:v>
                      </c:pt>
                      <c:pt idx="19">
                        <c:v>2017</c:v>
                      </c:pt>
                      <c:pt idx="20">
                        <c:v>2018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'Organized in thousands (round)'!$A$2:$A$22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0">
                        <c:v>1998</c:v>
                      </c:pt>
                      <c:pt idx="1">
                        <c:v>1999</c:v>
                      </c:pt>
                      <c:pt idx="2">
                        <c:v>2000</c:v>
                      </c:pt>
                      <c:pt idx="3">
                        <c:v>2001</c:v>
                      </c:pt>
                      <c:pt idx="4">
                        <c:v>2002</c:v>
                      </c:pt>
                      <c:pt idx="5">
                        <c:v>2003</c:v>
                      </c:pt>
                      <c:pt idx="6">
                        <c:v>2004</c:v>
                      </c:pt>
                      <c:pt idx="7">
                        <c:v>2005</c:v>
                      </c:pt>
                      <c:pt idx="8">
                        <c:v>2006</c:v>
                      </c:pt>
                      <c:pt idx="9">
                        <c:v>2007</c:v>
                      </c:pt>
                      <c:pt idx="10">
                        <c:v>2008</c:v>
                      </c:pt>
                      <c:pt idx="11">
                        <c:v>2009</c:v>
                      </c:pt>
                      <c:pt idx="12">
                        <c:v>2010</c:v>
                      </c:pt>
                      <c:pt idx="13">
                        <c:v>2011</c:v>
                      </c:pt>
                      <c:pt idx="14">
                        <c:v>2012</c:v>
                      </c:pt>
                      <c:pt idx="15">
                        <c:v>2013</c:v>
                      </c:pt>
                      <c:pt idx="16">
                        <c:v>2014</c:v>
                      </c:pt>
                      <c:pt idx="17">
                        <c:v>2015</c:v>
                      </c:pt>
                      <c:pt idx="18">
                        <c:v>2016</c:v>
                      </c:pt>
                      <c:pt idx="19">
                        <c:v>2017</c:v>
                      </c:pt>
                      <c:pt idx="20">
                        <c:v>2018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D113-4641-9A1A-F62513A08963}"/>
                  </c:ext>
                </c:extLst>
              </c15:ser>
            </c15:filteredLineSeries>
          </c:ext>
        </c:extLst>
      </c:lineChart>
      <c:catAx>
        <c:axId val="528202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210328"/>
        <c:crosses val="autoZero"/>
        <c:auto val="1"/>
        <c:lblAlgn val="ctr"/>
        <c:lblOffset val="100"/>
        <c:noMultiLvlLbl val="0"/>
      </c:catAx>
      <c:valAx>
        <c:axId val="528210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202456"/>
        <c:crosses val="autoZero"/>
        <c:crossBetween val="between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Revenues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055555555555558E-2"/>
          <c:y val="0.23725393700787406"/>
          <c:w val="0.81388888888888888"/>
          <c:h val="0.65757545931758532"/>
        </c:manualLayout>
      </c:layout>
      <c:pie3DChart>
        <c:varyColors val="1"/>
        <c:ser>
          <c:idx val="0"/>
          <c:order val="0"/>
          <c:tx>
            <c:strRef>
              <c:f>Tables!$B$1</c:f>
              <c:strCache>
                <c:ptCount val="1"/>
                <c:pt idx="0">
                  <c:v>Revenues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A2B3-4921-B8B7-9C3EFC45375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A2B3-4921-B8B7-9C3EFC45375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A2B3-4921-B8B7-9C3EFC45375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A2B3-4921-B8B7-9C3EFC453756}"/>
              </c:ext>
            </c:extLst>
          </c:dPt>
          <c:dLbls>
            <c:dLbl>
              <c:idx val="0"/>
              <c:layout>
                <c:manualLayout>
                  <c:x val="-3.7049395914356187E-2"/>
                  <c:y val="-0.287951172658740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996991164803328"/>
                      <c:h val="0.1940270465770520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2B3-4921-B8B7-9C3EFC453756}"/>
                </c:ext>
              </c:extLst>
            </c:dLbl>
            <c:dLbl>
              <c:idx val="1"/>
              <c:layout>
                <c:manualLayout>
                  <c:x val="2.7777777777777779E-3"/>
                  <c:y val="-2.777777777777782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2FD48AF-2D02-47BD-BD6B-C429C5C635FB}" type="CATEGORYNAME">
                      <a:rPr lang="en-US" sz="1000" b="1" i="0" u="none" strike="noStrike" kern="1200" spc="0" baseline="0">
                        <a:solidFill>
                          <a:srgbClr val="C0504D"/>
                        </a:solidFill>
                        <a:latin typeface="+mn-lt"/>
                        <a:ea typeface="+mn-ea"/>
                        <a:cs typeface="+mn-cs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000" b="1" i="0" u="none" strike="noStrike" kern="1200" spc="0" baseline="0" dirty="0">
                        <a:solidFill>
                          <a:srgbClr val="C0504D"/>
                        </a:solidFill>
                        <a:latin typeface="+mn-lt"/>
                        <a:ea typeface="+mn-ea"/>
                        <a:cs typeface="+mn-cs"/>
                      </a:rPr>
                      <a:t>, </a:t>
                    </a:r>
                    <a:fld id="{0AE6A040-4A78-4034-AB55-D2D6B74E17C9}" type="VALUE">
                      <a:rPr lang="en-US" sz="1000" b="1" i="0" u="none" strike="noStrike" kern="1200" spc="0" baseline="0">
                        <a:solidFill>
                          <a:srgbClr val="C0504D"/>
                        </a:solidFill>
                        <a:latin typeface="+mn-lt"/>
                        <a:ea typeface="+mn-ea"/>
                        <a:cs typeface="+mn-cs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[VALUE]</a:t>
                    </a:fld>
                    <a:r>
                      <a:rPr lang="en-US" sz="1000" b="1" i="0" u="none" strike="noStrike" kern="1200" spc="0" baseline="0" dirty="0">
                        <a:solidFill>
                          <a:srgbClr val="C0504D"/>
                        </a:solidFill>
                        <a:latin typeface="+mn-lt"/>
                        <a:ea typeface="+mn-ea"/>
                        <a:cs typeface="+mn-cs"/>
                      </a:rPr>
                      <a:t>, </a:t>
                    </a:r>
                    <a:fld id="{899DE550-5B56-4588-81FE-2BA6CA1D23D9}" type="PERCENTAGE">
                      <a:rPr lang="en-US" sz="1000" b="1" i="0" u="none" strike="noStrike" kern="1200" spc="0" baseline="0">
                        <a:solidFill>
                          <a:srgbClr val="C0504D"/>
                        </a:solidFill>
                        <a:latin typeface="+mn-lt"/>
                        <a:ea typeface="+mn-ea"/>
                        <a:cs typeface="+mn-cs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000" b="1" i="0" u="none" strike="noStrike" kern="1200" spc="0" baseline="0" dirty="0">
                      <a:solidFill>
                        <a:srgbClr val="C0504D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2B3-4921-B8B7-9C3EFC453756}"/>
                </c:ext>
              </c:extLst>
            </c:dLbl>
            <c:dLbl>
              <c:idx val="2"/>
              <c:layout>
                <c:manualLayout>
                  <c:x val="3.2375654895556924E-2"/>
                  <c:y val="4.629629629629629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624485F-CFBB-4850-8DB4-1B69D0E9DCE9}" type="CATEGORYNAME">
                      <a:rPr lang="en-US" sz="1000" b="1" i="0" u="none" strike="noStrike" kern="1200" spc="0" baseline="0">
                        <a:solidFill>
                          <a:srgbClr val="9BBB59"/>
                        </a:solidFill>
                        <a:latin typeface="+mn-lt"/>
                        <a:ea typeface="+mn-ea"/>
                        <a:cs typeface="+mn-cs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000" b="1" i="0" u="none" strike="noStrike" kern="1200" spc="0" baseline="0" dirty="0">
                        <a:solidFill>
                          <a:srgbClr val="9BBB59"/>
                        </a:solidFill>
                        <a:latin typeface="+mn-lt"/>
                        <a:ea typeface="+mn-ea"/>
                        <a:cs typeface="+mn-cs"/>
                      </a:rPr>
                      <a:t>, </a:t>
                    </a:r>
                    <a:fld id="{70439048-771A-4386-BD67-FC920836452D}" type="VALUE">
                      <a:rPr lang="en-US" sz="1000" b="1" i="0" u="none" strike="noStrike" kern="1200" spc="0" baseline="0">
                        <a:solidFill>
                          <a:srgbClr val="9BBB59"/>
                        </a:solidFill>
                        <a:latin typeface="+mn-lt"/>
                        <a:ea typeface="+mn-ea"/>
                        <a:cs typeface="+mn-cs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[VALUE]</a:t>
                    </a:fld>
                    <a:r>
                      <a:rPr lang="en-US" sz="1000" b="1" i="0" u="none" strike="noStrike" kern="1200" spc="0" baseline="0" dirty="0">
                        <a:solidFill>
                          <a:srgbClr val="9BBB59"/>
                        </a:solidFill>
                        <a:latin typeface="+mn-lt"/>
                        <a:ea typeface="+mn-ea"/>
                        <a:cs typeface="+mn-cs"/>
                      </a:rPr>
                      <a:t>, </a:t>
                    </a:r>
                    <a:fld id="{621EFD90-C3F3-4A10-AA47-A1C4487C4715}" type="PERCENTAGE">
                      <a:rPr lang="en-US" sz="1000" b="1" i="0" u="none" strike="noStrike" kern="1200" spc="0" baseline="0">
                        <a:solidFill>
                          <a:srgbClr val="9BBB59"/>
                        </a:solidFill>
                        <a:latin typeface="+mn-lt"/>
                        <a:ea typeface="+mn-ea"/>
                        <a:cs typeface="+mn-cs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000" b="1" i="0" u="none" strike="noStrike" kern="1200" spc="0" baseline="0" dirty="0">
                      <a:solidFill>
                        <a:srgbClr val="9BBB59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425392937334151"/>
                      <c:h val="0.1311322057930444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2B3-4921-B8B7-9C3EFC453756}"/>
                </c:ext>
              </c:extLst>
            </c:dLbl>
            <c:dLbl>
              <c:idx val="3"/>
              <c:layout>
                <c:manualLayout>
                  <c:x val="0.24813737497448446"/>
                  <c:y val="-1.388888888888888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FF14940-8461-42D8-AA36-2487466248FA}" type="CATEGORYNAME">
                      <a:rPr lang="en-US" sz="1000" b="1" i="0" u="none" strike="noStrike" kern="1200" spc="0" baseline="0">
                        <a:solidFill>
                          <a:srgbClr val="8064A2"/>
                        </a:solidFill>
                        <a:latin typeface="+mn-lt"/>
                        <a:ea typeface="+mn-ea"/>
                        <a:cs typeface="+mn-cs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000" b="1" i="0" u="none" strike="noStrike" kern="1200" spc="0" baseline="0" dirty="0">
                        <a:solidFill>
                          <a:srgbClr val="8064A2"/>
                        </a:solidFill>
                        <a:latin typeface="+mn-lt"/>
                        <a:ea typeface="+mn-ea"/>
                        <a:cs typeface="+mn-cs"/>
                      </a:rPr>
                      <a:t>, </a:t>
                    </a:r>
                    <a:fld id="{03E057A4-7653-42E0-83E2-5DFD657B6C4B}" type="VALUE">
                      <a:rPr lang="en-US" sz="1000" b="1" i="0" u="none" strike="noStrike" kern="1200" spc="0" baseline="0">
                        <a:solidFill>
                          <a:srgbClr val="8064A2"/>
                        </a:solidFill>
                        <a:latin typeface="+mn-lt"/>
                        <a:ea typeface="+mn-ea"/>
                        <a:cs typeface="+mn-cs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[VALUE]</a:t>
                    </a:fld>
                    <a:r>
                      <a:rPr lang="en-US" sz="1000" b="1" i="0" u="none" strike="noStrike" kern="1200" spc="0" baseline="0" dirty="0">
                        <a:solidFill>
                          <a:srgbClr val="8064A2"/>
                        </a:solidFill>
                        <a:latin typeface="+mn-lt"/>
                        <a:ea typeface="+mn-ea"/>
                        <a:cs typeface="+mn-cs"/>
                      </a:rPr>
                      <a:t>, </a:t>
                    </a:r>
                    <a:fld id="{51E14341-1F40-47A8-8206-38E98741B6D2}" type="PERCENTAGE">
                      <a:rPr lang="en-US" sz="1000" b="1" i="0" u="none" strike="noStrike" kern="1200" spc="0" baseline="0">
                        <a:solidFill>
                          <a:srgbClr val="8064A2"/>
                        </a:solidFill>
                        <a:latin typeface="+mn-lt"/>
                        <a:ea typeface="+mn-ea"/>
                        <a:cs typeface="+mn-cs"/>
                      </a:rPr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000" b="1" i="0" u="none" strike="noStrike" kern="1200" spc="0" baseline="0" dirty="0">
                      <a:solidFill>
                        <a:srgbClr val="8064A2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498469075321495"/>
                      <c:h val="0.1311322057930444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2B3-4921-B8B7-9C3EFC453756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Tables!$A$2:$A$5</c:f>
              <c:strCache>
                <c:ptCount val="4"/>
                <c:pt idx="0">
                  <c:v>Student Fees &amp; Tuition</c:v>
                </c:pt>
                <c:pt idx="1">
                  <c:v>Government Resources &amp; Allocations</c:v>
                </c:pt>
                <c:pt idx="2">
                  <c:v>Gift Grants and Contracts</c:v>
                </c:pt>
                <c:pt idx="3">
                  <c:v>Other Revenue</c:v>
                </c:pt>
              </c:strCache>
            </c:strRef>
          </c:cat>
          <c:val>
            <c:numRef>
              <c:f>Tables!$B$2:$B$5</c:f>
              <c:numCache>
                <c:formatCode>_("$"* #,##0_);_("$"* \(#,##0\);_("$"* "-"??_);_(@_)</c:formatCode>
                <c:ptCount val="4"/>
                <c:pt idx="0">
                  <c:v>41788</c:v>
                </c:pt>
                <c:pt idx="1">
                  <c:v>24506</c:v>
                </c:pt>
                <c:pt idx="2">
                  <c:v>582</c:v>
                </c:pt>
                <c:pt idx="3">
                  <c:v>3657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2B3-4921-B8B7-9C3EFC453756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653291986297095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Tables!$B$8</c:f>
              <c:strCache>
                <c:ptCount val="1"/>
                <c:pt idx="0">
                  <c:v>Expenses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A5-44D5-9331-1A1F8734F19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A5-44D5-9331-1A1F8734F19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A5-44D5-9331-1A1F8734F19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A5-44D5-9331-1A1F8734F19B}"/>
              </c:ext>
            </c:extLst>
          </c:dPt>
          <c:dLbls>
            <c:dLbl>
              <c:idx val="0"/>
              <c:layout>
                <c:manualLayout>
                  <c:x val="3.3575825405707888E-2"/>
                  <c:y val="-0.5839646464646465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A5-44D5-9331-1A1F8734F19B}"/>
                </c:ext>
              </c:extLst>
            </c:dLbl>
            <c:dLbl>
              <c:idx val="1"/>
              <c:layout>
                <c:manualLayout>
                  <c:x val="-6.7196101183122761E-2"/>
                  <c:y val="-1.26262626262626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AA5-44D5-9331-1A1F8734F19B}"/>
                </c:ext>
              </c:extLst>
            </c:dLbl>
            <c:dLbl>
              <c:idx val="2"/>
              <c:layout>
                <c:manualLayout>
                  <c:x val="1.6289963923181276E-2"/>
                  <c:y val="-9.4696969696969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AA5-44D5-9331-1A1F8734F19B}"/>
                </c:ext>
              </c:extLst>
            </c:dLbl>
            <c:dLbl>
              <c:idx val="3"/>
              <c:layout>
                <c:manualLayout>
                  <c:x val="0.20158830354936821"/>
                  <c:y val="-6.313131313131327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A5-44D5-9331-1A1F8734F19B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Tables!$A$9:$A$12</c:f>
              <c:strCache>
                <c:ptCount val="4"/>
                <c:pt idx="0">
                  <c:v>Personnel</c:v>
                </c:pt>
                <c:pt idx="1">
                  <c:v>Service &amp; Supplies</c:v>
                </c:pt>
                <c:pt idx="2">
                  <c:v>Capital Expense</c:v>
                </c:pt>
                <c:pt idx="3">
                  <c:v>Interfund Transfers</c:v>
                </c:pt>
              </c:strCache>
            </c:strRef>
          </c:cat>
          <c:val>
            <c:numRef>
              <c:f>Tables!$B$9:$B$12</c:f>
              <c:numCache>
                <c:formatCode>_("$"* #,##0_);_("$"* \(#,##0\);_("$"* "-"??_);_(@_)</c:formatCode>
                <c:ptCount val="4"/>
                <c:pt idx="0">
                  <c:v>55212</c:v>
                </c:pt>
                <c:pt idx="1">
                  <c:v>8391</c:v>
                </c:pt>
                <c:pt idx="2">
                  <c:v>261</c:v>
                </c:pt>
                <c:pt idx="3">
                  <c:v>3999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A5-44D5-9331-1A1F8734F19B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/>
              <a:t>20 Year Historical Revenue and Fund Data (in thousands)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'Historical RevenueFund Data'!$B$1</c:f>
              <c:strCache>
                <c:ptCount val="1"/>
                <c:pt idx="0">
                  <c:v>Total Revenue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'Historical RevenueFund Data'!$A$2:$A$22</c:f>
              <c:numCache>
                <c:formatCode>General</c:formatCod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numCache>
            </c:numRef>
          </c:cat>
          <c:val>
            <c:numRef>
              <c:f>'Historical RevenueFund Data'!$B$2:$B$22</c:f>
              <c:numCache>
                <c:formatCode>_(* #,##0_);_(* \(#,##0\);_(* "-"??_);_(@_)</c:formatCode>
                <c:ptCount val="21"/>
                <c:pt idx="0">
                  <c:v>24965.4</c:v>
                </c:pt>
                <c:pt idx="1">
                  <c:v>25714.400000000001</c:v>
                </c:pt>
                <c:pt idx="2">
                  <c:v>28235.599999999999</c:v>
                </c:pt>
                <c:pt idx="3">
                  <c:v>32530.5</c:v>
                </c:pt>
                <c:pt idx="4">
                  <c:v>33531.599999999999</c:v>
                </c:pt>
                <c:pt idx="5">
                  <c:v>33966.800000000003</c:v>
                </c:pt>
                <c:pt idx="6">
                  <c:v>33972</c:v>
                </c:pt>
                <c:pt idx="7">
                  <c:v>33624.5</c:v>
                </c:pt>
                <c:pt idx="8">
                  <c:v>35882.699999999997</c:v>
                </c:pt>
                <c:pt idx="9">
                  <c:v>38203.300000000003</c:v>
                </c:pt>
                <c:pt idx="10">
                  <c:v>44441.8</c:v>
                </c:pt>
                <c:pt idx="11">
                  <c:v>47537.2</c:v>
                </c:pt>
                <c:pt idx="12">
                  <c:v>50604.800000000003</c:v>
                </c:pt>
                <c:pt idx="13">
                  <c:v>53149.8</c:v>
                </c:pt>
                <c:pt idx="14">
                  <c:v>51894</c:v>
                </c:pt>
                <c:pt idx="15">
                  <c:v>55120.800000000003</c:v>
                </c:pt>
                <c:pt idx="16">
                  <c:v>57772.9</c:v>
                </c:pt>
                <c:pt idx="17">
                  <c:v>60353.5</c:v>
                </c:pt>
                <c:pt idx="18">
                  <c:v>65167.9</c:v>
                </c:pt>
                <c:pt idx="19">
                  <c:v>67598.2</c:v>
                </c:pt>
                <c:pt idx="20">
                  <c:v>70532.800000000003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13-4B12-8ED0-3B742038E76A}"/>
            </c:ext>
          </c:extLst>
        </c:ser>
        <c:ser>
          <c:idx val="1"/>
          <c:order val="1"/>
          <c:tx>
            <c:strRef>
              <c:f>'Historical RevenueFund Data'!$C$1</c:f>
              <c:strCache>
                <c:ptCount val="1"/>
                <c:pt idx="0">
                  <c:v>Fund Balance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'Historical RevenueFund Data'!$A$2:$A$22</c:f>
              <c:numCache>
                <c:formatCode>General</c:formatCod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numCache>
            </c:numRef>
          </c:cat>
          <c:val>
            <c:numRef>
              <c:f>'Historical RevenueFund Data'!$C$2:$C$22</c:f>
              <c:numCache>
                <c:formatCode>_(* #,##0_);_(* \(#,##0\);_(* "-"??_);_(@_)</c:formatCode>
                <c:ptCount val="21"/>
                <c:pt idx="0">
                  <c:v>2769</c:v>
                </c:pt>
                <c:pt idx="1">
                  <c:v>2564</c:v>
                </c:pt>
                <c:pt idx="2">
                  <c:v>3140</c:v>
                </c:pt>
                <c:pt idx="3">
                  <c:v>5951</c:v>
                </c:pt>
                <c:pt idx="4">
                  <c:v>8004</c:v>
                </c:pt>
                <c:pt idx="5">
                  <c:v>10282</c:v>
                </c:pt>
                <c:pt idx="6">
                  <c:v>9392</c:v>
                </c:pt>
                <c:pt idx="7">
                  <c:v>4744</c:v>
                </c:pt>
                <c:pt idx="8">
                  <c:v>3975</c:v>
                </c:pt>
                <c:pt idx="9">
                  <c:v>4593</c:v>
                </c:pt>
                <c:pt idx="10">
                  <c:v>6851</c:v>
                </c:pt>
                <c:pt idx="11">
                  <c:v>6183</c:v>
                </c:pt>
                <c:pt idx="12">
                  <c:v>8429</c:v>
                </c:pt>
                <c:pt idx="13">
                  <c:v>11297</c:v>
                </c:pt>
                <c:pt idx="14">
                  <c:v>10032</c:v>
                </c:pt>
                <c:pt idx="15">
                  <c:v>9154</c:v>
                </c:pt>
                <c:pt idx="16">
                  <c:v>10063</c:v>
                </c:pt>
                <c:pt idx="17">
                  <c:v>9618</c:v>
                </c:pt>
                <c:pt idx="18">
                  <c:v>11328</c:v>
                </c:pt>
                <c:pt idx="19">
                  <c:v>11323</c:v>
                </c:pt>
                <c:pt idx="20">
                  <c:v>13993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13-4B12-8ED0-3B742038E7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9438832"/>
        <c:axId val="559431944"/>
      </c:barChart>
      <c:lineChart>
        <c:grouping val="standard"/>
        <c:varyColors val="0"/>
        <c:ser>
          <c:idx val="2"/>
          <c:order val="2"/>
          <c:tx>
            <c:strRef>
              <c:f>'Historical RevenueFund Data'!$D$1</c:f>
              <c:strCache>
                <c:ptCount val="1"/>
                <c:pt idx="0">
                  <c:v>Fund Balance %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'Historical RevenueFund Data'!$A$2:$A$22</c:f>
              <c:numCache>
                <c:formatCode>General</c:formatCode>
                <c:ptCount val="21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</c:numCache>
            </c:numRef>
          </c:cat>
          <c:val>
            <c:numRef>
              <c:f>'Historical RevenueFund Data'!$D$2:$D$22</c:f>
              <c:numCache>
                <c:formatCode>0%</c:formatCode>
                <c:ptCount val="21"/>
                <c:pt idx="0">
                  <c:v>0.11091350428993726</c:v>
                </c:pt>
                <c:pt idx="1">
                  <c:v>9.9710667952586873E-2</c:v>
                </c:pt>
                <c:pt idx="2">
                  <c:v>0.11120712858944029</c:v>
                </c:pt>
                <c:pt idx="3">
                  <c:v>0.18293601389465272</c:v>
                </c:pt>
                <c:pt idx="4">
                  <c:v>0.23870021114411483</c:v>
                </c:pt>
                <c:pt idx="5">
                  <c:v>0.30270734952954059</c:v>
                </c:pt>
                <c:pt idx="6">
                  <c:v>0.27646296950429766</c:v>
                </c:pt>
                <c:pt idx="7">
                  <c:v>0.14108759981561064</c:v>
                </c:pt>
                <c:pt idx="8">
                  <c:v>0.11077761706894967</c:v>
                </c:pt>
                <c:pt idx="9">
                  <c:v>0.12022521614624913</c:v>
                </c:pt>
                <c:pt idx="10">
                  <c:v>0.15415667232200314</c:v>
                </c:pt>
                <c:pt idx="11">
                  <c:v>0.13006655840057893</c:v>
                </c:pt>
                <c:pt idx="12">
                  <c:v>0.1665652270140382</c:v>
                </c:pt>
                <c:pt idx="13">
                  <c:v>0.2125501883356099</c:v>
                </c:pt>
                <c:pt idx="14">
                  <c:v>0.1933171464909238</c:v>
                </c:pt>
                <c:pt idx="15">
                  <c:v>0.1660716099911467</c:v>
                </c:pt>
                <c:pt idx="16">
                  <c:v>0.17418201267376227</c:v>
                </c:pt>
                <c:pt idx="17">
                  <c:v>0.15936109753369729</c:v>
                </c:pt>
                <c:pt idx="18">
                  <c:v>0.17382791220831115</c:v>
                </c:pt>
                <c:pt idx="19">
                  <c:v>0.16750446017793374</c:v>
                </c:pt>
                <c:pt idx="20">
                  <c:v>0.19838996892226027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213-4B12-8ED0-3B742038E7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9437520"/>
        <c:axId val="559433912"/>
      </c:lineChart>
      <c:catAx>
        <c:axId val="55943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9431944"/>
        <c:crosses val="autoZero"/>
        <c:auto val="1"/>
        <c:lblAlgn val="ctr"/>
        <c:lblOffset val="100"/>
        <c:noMultiLvlLbl val="0"/>
      </c:catAx>
      <c:valAx>
        <c:axId val="559431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9438832"/>
        <c:crosses val="autoZero"/>
        <c:crossBetween val="between"/>
      </c:valAx>
      <c:valAx>
        <c:axId val="559433912"/>
        <c:scaling>
          <c:orientation val="minMax"/>
        </c:scaling>
        <c:delete val="0"/>
        <c:axPos val="r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9437520"/>
        <c:crosses val="max"/>
        <c:crossBetween val="between"/>
      </c:valAx>
      <c:catAx>
        <c:axId val="5594375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94339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aseline="0"/>
              <a:t>Resident Undergrad Tuition and Fees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1"/>
          <c:order val="1"/>
          <c:tx>
            <c:strRef>
              <c:f>'Compiled with chart'!$B$1</c:f>
              <c:strCache>
                <c:ptCount val="1"/>
                <c:pt idx="0">
                  <c:v>2018-19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'Compiled with chart'!$A$2:$A$9</c:f>
              <c:strCache>
                <c:ptCount val="8"/>
                <c:pt idx="0">
                  <c:v>WOU</c:v>
                </c:pt>
                <c:pt idx="1">
                  <c:v>OSU Corvallis</c:v>
                </c:pt>
                <c:pt idx="2">
                  <c:v>OSU Cascade</c:v>
                </c:pt>
                <c:pt idx="3">
                  <c:v>U of O</c:v>
                </c:pt>
                <c:pt idx="4">
                  <c:v>OIT</c:v>
                </c:pt>
                <c:pt idx="5">
                  <c:v>PSU</c:v>
                </c:pt>
                <c:pt idx="6">
                  <c:v>SOU</c:v>
                </c:pt>
                <c:pt idx="7">
                  <c:v>EOU</c:v>
                </c:pt>
              </c:strCache>
            </c:strRef>
          </c:cat>
          <c:val>
            <c:numRef>
              <c:f>'Compiled with chart'!$B$2:$B$9</c:f>
              <c:numCache>
                <c:formatCode>_("$"* #,##0_);_("$"* \(#,##0\);_("$"* "-"??_);_(@_)</c:formatCode>
                <c:ptCount val="8"/>
                <c:pt idx="0">
                  <c:v>9540</c:v>
                </c:pt>
                <c:pt idx="1">
                  <c:v>10910</c:v>
                </c:pt>
                <c:pt idx="2">
                  <c:v>9858</c:v>
                </c:pt>
                <c:pt idx="3">
                  <c:v>11898</c:v>
                </c:pt>
                <c:pt idx="4">
                  <c:v>9986.85</c:v>
                </c:pt>
                <c:pt idx="5">
                  <c:v>9105</c:v>
                </c:pt>
                <c:pt idx="6">
                  <c:v>9615</c:v>
                </c:pt>
                <c:pt idx="7">
                  <c:v>8679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BF-4C04-8FAE-8FA787B50448}"/>
            </c:ext>
          </c:extLst>
        </c:ser>
        <c:ser>
          <c:idx val="2"/>
          <c:order val="2"/>
          <c:tx>
            <c:strRef>
              <c:f>'Compiled with chart'!$C$1</c:f>
              <c:strCache>
                <c:ptCount val="1"/>
                <c:pt idx="0">
                  <c:v>2017-18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'Compiled with chart'!$A$2:$A$9</c:f>
              <c:strCache>
                <c:ptCount val="8"/>
                <c:pt idx="0">
                  <c:v>WOU</c:v>
                </c:pt>
                <c:pt idx="1">
                  <c:v>OSU Corvallis</c:v>
                </c:pt>
                <c:pt idx="2">
                  <c:v>OSU Cascade</c:v>
                </c:pt>
                <c:pt idx="3">
                  <c:v>U of O</c:v>
                </c:pt>
                <c:pt idx="4">
                  <c:v>OIT</c:v>
                </c:pt>
                <c:pt idx="5">
                  <c:v>PSU</c:v>
                </c:pt>
                <c:pt idx="6">
                  <c:v>SOU</c:v>
                </c:pt>
                <c:pt idx="7">
                  <c:v>EOU</c:v>
                </c:pt>
              </c:strCache>
            </c:strRef>
          </c:cat>
          <c:val>
            <c:numRef>
              <c:f>'Compiled with chart'!$C$2:$C$9</c:f>
              <c:numCache>
                <c:formatCode>_("$"* #,##0_);_("$"* \(#,##0\);_("$"* "-"??_);_(@_)</c:formatCode>
                <c:ptCount val="8"/>
                <c:pt idx="0">
                  <c:v>9198</c:v>
                </c:pt>
                <c:pt idx="1">
                  <c:v>10496.7</c:v>
                </c:pt>
                <c:pt idx="2">
                  <c:v>9474</c:v>
                </c:pt>
                <c:pt idx="3">
                  <c:v>11571</c:v>
                </c:pt>
                <c:pt idx="4">
                  <c:v>9540.4500000000007</c:v>
                </c:pt>
                <c:pt idx="5">
                  <c:v>8782.5</c:v>
                </c:pt>
                <c:pt idx="6">
                  <c:v>9491</c:v>
                </c:pt>
                <c:pt idx="7">
                  <c:v>8361.75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BF-4C04-8FAE-8FA787B504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74298152"/>
        <c:axId val="47429913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'Compiled with chart'!$D$1</c15:sqref>
                        </c15:formulaRef>
                      </c:ext>
                    </c:extLst>
                    <c:strCache>
                      <c:ptCount val="1"/>
                      <c:pt idx="0">
                        <c:v>% Increase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'Compiled with chart'!$A$2:$A$9</c15:sqref>
                        </c15:formulaRef>
                      </c:ext>
                    </c:extLst>
                    <c:strCache>
                      <c:ptCount val="8"/>
                      <c:pt idx="0">
                        <c:v>WOU</c:v>
                      </c:pt>
                      <c:pt idx="1">
                        <c:v>OSU Corvallis</c:v>
                      </c:pt>
                      <c:pt idx="2">
                        <c:v>OSU Cascade</c:v>
                      </c:pt>
                      <c:pt idx="3">
                        <c:v>U of O</c:v>
                      </c:pt>
                      <c:pt idx="4">
                        <c:v>OIT</c:v>
                      </c:pt>
                      <c:pt idx="5">
                        <c:v>PSU</c:v>
                      </c:pt>
                      <c:pt idx="6">
                        <c:v>SOU</c:v>
                      </c:pt>
                      <c:pt idx="7">
                        <c:v>EOU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'Compiled with chart'!$D$2:$D$9</c15:sqref>
                        </c15:formulaRef>
                      </c:ext>
                    </c:extLst>
                    <c:numCache>
                      <c:formatCode>0.00%</c:formatCode>
                      <c:ptCount val="8"/>
                      <c:pt idx="0">
                        <c:v>3.5799999999999998E-2</c:v>
                      </c:pt>
                      <c:pt idx="1">
                        <c:v>3.7999999999999999E-2</c:v>
                      </c:pt>
                      <c:pt idx="2">
                        <c:v>3.9E-2</c:v>
                      </c:pt>
                      <c:pt idx="3">
                        <c:v>2.75E-2</c:v>
                      </c:pt>
                      <c:pt idx="4">
                        <c:v>4.4699999999999997E-2</c:v>
                      </c:pt>
                      <c:pt idx="5">
                        <c:v>3.5400000000000001E-2</c:v>
                      </c:pt>
                      <c:pt idx="6">
                        <c:v>1.29E-2</c:v>
                      </c:pt>
                      <c:pt idx="7">
                        <c:v>3.6600000000000001E-2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90BF-4C04-8FAE-8FA787B50448}"/>
                  </c:ext>
                </c:extLst>
              </c15:ser>
            </c15:filteredBarSeries>
          </c:ext>
        </c:extLst>
      </c:barChart>
      <c:catAx>
        <c:axId val="474298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4299136"/>
        <c:crosses val="autoZero"/>
        <c:auto val="1"/>
        <c:lblAlgn val="ctr"/>
        <c:lblOffset val="100"/>
        <c:noMultiLvlLbl val="0"/>
      </c:catAx>
      <c:valAx>
        <c:axId val="4742991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4298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3079312317794188"/>
          <c:y val="0.93415337331538217"/>
          <c:w val="0.1441807663315442"/>
          <c:h val="6.5846626684617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Historical Tuition per Credit Rates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UG Resident Basic</c:v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WOU!$E$5:$L$5</c:f>
              <c:strCache>
                <c:ptCount val="8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</c:strCache>
            </c:strRef>
          </c:cat>
          <c:val>
            <c:numRef>
              <c:f>WOU!$E$6:$L$6</c:f>
              <c:numCache>
                <c:formatCode>General</c:formatCode>
                <c:ptCount val="8"/>
                <c:pt idx="0">
                  <c:v>143</c:v>
                </c:pt>
                <c:pt idx="1">
                  <c:v>145</c:v>
                </c:pt>
                <c:pt idx="2">
                  <c:v>148</c:v>
                </c:pt>
                <c:pt idx="3">
                  <c:v>148</c:v>
                </c:pt>
                <c:pt idx="4">
                  <c:v>151</c:v>
                </c:pt>
                <c:pt idx="5">
                  <c:v>155</c:v>
                </c:pt>
                <c:pt idx="6">
                  <c:v>165</c:v>
                </c:pt>
                <c:pt idx="7">
                  <c:v>172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1D4-4EE7-8367-7656B2778F2A}"/>
            </c:ext>
          </c:extLst>
        </c:ser>
        <c:ser>
          <c:idx val="1"/>
          <c:order val="1"/>
          <c:tx>
            <c:v>UG Resident Promise</c:v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WOU!$E$5:$L$5</c:f>
              <c:strCache>
                <c:ptCount val="8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</c:strCache>
            </c:strRef>
          </c:cat>
          <c:val>
            <c:numRef>
              <c:f>WOU!$E$7:$L$7</c:f>
              <c:numCache>
                <c:formatCode>General</c:formatCode>
                <c:ptCount val="8"/>
                <c:pt idx="0">
                  <c:v>143</c:v>
                </c:pt>
                <c:pt idx="1">
                  <c:v>157</c:v>
                </c:pt>
                <c:pt idx="2">
                  <c:v>164</c:v>
                </c:pt>
                <c:pt idx="3">
                  <c:v>168</c:v>
                </c:pt>
                <c:pt idx="4">
                  <c:v>172</c:v>
                </c:pt>
                <c:pt idx="5">
                  <c:v>181</c:v>
                </c:pt>
                <c:pt idx="6">
                  <c:v>193</c:v>
                </c:pt>
                <c:pt idx="7">
                  <c:v>197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D4-4EE7-8367-7656B2778F2A}"/>
            </c:ext>
          </c:extLst>
        </c:ser>
        <c:ser>
          <c:idx val="2"/>
          <c:order val="2"/>
          <c:tx>
            <c:v>UG Non-Resident</c:v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WOU!$E$5:$L$5</c:f>
              <c:strCache>
                <c:ptCount val="8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</c:strCache>
            </c:strRef>
          </c:cat>
          <c:val>
            <c:numRef>
              <c:f>WOU!$E$8:$L$8</c:f>
              <c:numCache>
                <c:formatCode>General</c:formatCode>
                <c:ptCount val="8"/>
                <c:pt idx="0">
                  <c:v>408</c:v>
                </c:pt>
                <c:pt idx="1">
                  <c:v>437</c:v>
                </c:pt>
                <c:pt idx="2">
                  <c:v>450</c:v>
                </c:pt>
                <c:pt idx="3">
                  <c:v>459</c:v>
                </c:pt>
                <c:pt idx="4">
                  <c:v>469</c:v>
                </c:pt>
                <c:pt idx="5">
                  <c:v>483</c:v>
                </c:pt>
                <c:pt idx="6">
                  <c:v>531</c:v>
                </c:pt>
                <c:pt idx="7">
                  <c:v>547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1D4-4EE7-8367-7656B2778F2A}"/>
            </c:ext>
          </c:extLst>
        </c:ser>
        <c:ser>
          <c:idx val="5"/>
          <c:order val="5"/>
          <c:tx>
            <c:v>Grad Resident</c:v>
          </c:tx>
          <c:spPr>
            <a:ln w="317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6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WOU!$E$5:$L$5</c:f>
              <c:strCache>
                <c:ptCount val="8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</c:strCache>
            </c:strRef>
          </c:cat>
          <c:val>
            <c:numRef>
              <c:f>WOU!$E$11:$L$11</c:f>
              <c:numCache>
                <c:formatCode>General</c:formatCode>
                <c:ptCount val="8"/>
                <c:pt idx="0">
                  <c:v>307</c:v>
                </c:pt>
                <c:pt idx="1">
                  <c:v>325</c:v>
                </c:pt>
                <c:pt idx="2">
                  <c:v>338</c:v>
                </c:pt>
                <c:pt idx="3">
                  <c:v>345</c:v>
                </c:pt>
                <c:pt idx="4">
                  <c:v>352</c:v>
                </c:pt>
                <c:pt idx="5">
                  <c:v>363</c:v>
                </c:pt>
                <c:pt idx="6">
                  <c:v>399</c:v>
                </c:pt>
                <c:pt idx="7">
                  <c:v>411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1D4-4EE7-8367-7656B2778F2A}"/>
            </c:ext>
          </c:extLst>
        </c:ser>
        <c:ser>
          <c:idx val="6"/>
          <c:order val="6"/>
          <c:tx>
            <c:v>Grad Non-Resident</c:v>
          </c:tx>
          <c:spPr>
            <a:ln w="317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WOU!$E$5:$L$5</c:f>
              <c:strCache>
                <c:ptCount val="8"/>
                <c:pt idx="0">
                  <c:v>2011-12</c:v>
                </c:pt>
                <c:pt idx="1">
                  <c:v>2012-13</c:v>
                </c:pt>
                <c:pt idx="2">
                  <c:v>2013-14</c:v>
                </c:pt>
                <c:pt idx="3">
                  <c:v>2014-15</c:v>
                </c:pt>
                <c:pt idx="4">
                  <c:v>2015-16</c:v>
                </c:pt>
                <c:pt idx="5">
                  <c:v>2016-17</c:v>
                </c:pt>
                <c:pt idx="6">
                  <c:v>2017-18</c:v>
                </c:pt>
                <c:pt idx="7">
                  <c:v>2018-19</c:v>
                </c:pt>
              </c:strCache>
            </c:strRef>
          </c:cat>
          <c:val>
            <c:numRef>
              <c:f>WOU!$E$12:$L$12</c:f>
              <c:numCache>
                <c:formatCode>General</c:formatCode>
                <c:ptCount val="8"/>
                <c:pt idx="0">
                  <c:v>483</c:v>
                </c:pt>
                <c:pt idx="1">
                  <c:v>505</c:v>
                </c:pt>
                <c:pt idx="2">
                  <c:v>562</c:v>
                </c:pt>
                <c:pt idx="3">
                  <c:v>580</c:v>
                </c:pt>
                <c:pt idx="4">
                  <c:v>592</c:v>
                </c:pt>
                <c:pt idx="5">
                  <c:v>610</c:v>
                </c:pt>
                <c:pt idx="6">
                  <c:v>671</c:v>
                </c:pt>
                <c:pt idx="7">
                  <c:v>671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1D4-4EE7-8367-7656B2778F2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14160127"/>
        <c:axId val="414168031"/>
        <c:extLst>
          <c:ext xmlns:c15="http://schemas.microsoft.com/office/drawing/2012/chart" uri="{02D57815-91ED-43cb-92C2-25804820EDAC}">
            <c15:filteredLineSeries>
              <c15:ser>
                <c:idx val="3"/>
                <c:order val="3"/>
                <c:spPr>
                  <a:ln w="31750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WOU!$E$5:$L$5</c15:sqref>
                        </c15:formulaRef>
                      </c:ext>
                    </c:extLst>
                    <c:strCache>
                      <c:ptCount val="8"/>
                      <c:pt idx="0">
                        <c:v>2011-12</c:v>
                      </c:pt>
                      <c:pt idx="1">
                        <c:v>2012-13</c:v>
                      </c:pt>
                      <c:pt idx="2">
                        <c:v>2013-14</c:v>
                      </c:pt>
                      <c:pt idx="3">
                        <c:v>2014-15</c:v>
                      </c:pt>
                      <c:pt idx="4">
                        <c:v>2015-16</c:v>
                      </c:pt>
                      <c:pt idx="5">
                        <c:v>2016-17</c:v>
                      </c:pt>
                      <c:pt idx="6">
                        <c:v>2017-18</c:v>
                      </c:pt>
                      <c:pt idx="7">
                        <c:v>2018-19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WOU!$E$9:$L$9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5-71D4-4EE7-8367-7656B2778F2A}"/>
                  </c:ext>
                </c:extLst>
              </c15:ser>
            </c15:filteredLineSeries>
            <c15:filteredLineSeries>
              <c15:ser>
                <c:idx val="4"/>
                <c:order val="4"/>
                <c:spPr>
                  <a:ln w="31750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WOU!$E$5:$L$5</c15:sqref>
                        </c15:formulaRef>
                      </c:ext>
                    </c:extLst>
                    <c:strCache>
                      <c:ptCount val="8"/>
                      <c:pt idx="0">
                        <c:v>2011-12</c:v>
                      </c:pt>
                      <c:pt idx="1">
                        <c:v>2012-13</c:v>
                      </c:pt>
                      <c:pt idx="2">
                        <c:v>2013-14</c:v>
                      </c:pt>
                      <c:pt idx="3">
                        <c:v>2014-15</c:v>
                      </c:pt>
                      <c:pt idx="4">
                        <c:v>2015-16</c:v>
                      </c:pt>
                      <c:pt idx="5">
                        <c:v>2016-17</c:v>
                      </c:pt>
                      <c:pt idx="6">
                        <c:v>2017-18</c:v>
                      </c:pt>
                      <c:pt idx="7">
                        <c:v>2018-19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WOU!$E$10:$L$10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71D4-4EE7-8367-7656B2778F2A}"/>
                  </c:ext>
                </c:extLst>
              </c15:ser>
            </c15:filteredLineSeries>
          </c:ext>
        </c:extLst>
      </c:lineChart>
      <c:catAx>
        <c:axId val="41416012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4168031"/>
        <c:crosses val="autoZero"/>
        <c:auto val="0"/>
        <c:lblAlgn val="ctr"/>
        <c:lblOffset val="100"/>
        <c:tickLblSkip val="1"/>
        <c:noMultiLvlLbl val="0"/>
      </c:catAx>
      <c:valAx>
        <c:axId val="41416803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141601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0.0367</cdr:x>
      <cdr:y>0.83711</cdr:y>
    </cdr:from>
    <cdr:to>
      <cdr:x>0.12969</cdr:x>
      <cdr:y>0.92341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F28C3C4E-193C-4B1B-BE63-504C85E6954B}"/>
            </a:ext>
          </a:extLst>
        </cdr:cNvPr>
        <cdr:cNvSpPr txBox="1"/>
      </cdr:nvSpPr>
      <cdr:spPr>
        <a:xfrm xmlns:a="http://schemas.openxmlformats.org/drawingml/2006/main">
          <a:off x="171450" y="2956560"/>
          <a:ext cx="43434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000">
            <a:solidFill>
              <a:schemeClr val="tx1">
                <a:lumMod val="50000"/>
                <a:lumOff val="50000"/>
              </a:schemeClr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0.74403</cdr:x>
      <cdr:y>0.05859</cdr:y>
    </cdr:from>
    <cdr:to>
      <cdr:x>0.96877</cdr:x>
      <cdr:y>0.12115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1B4F6881-B8CF-4CBC-A43E-CE9AD55829C2}"/>
            </a:ext>
          </a:extLst>
        </cdr:cNvPr>
        <cdr:cNvSpPr txBox="1"/>
      </cdr:nvSpPr>
      <cdr:spPr>
        <a:xfrm xmlns:a="http://schemas.openxmlformats.org/drawingml/2006/main">
          <a:off x="4629150" y="224790"/>
          <a:ext cx="1398270" cy="2400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0.58665</cdr:x>
      <cdr:y>0.02383</cdr:y>
    </cdr:from>
    <cdr:to>
      <cdr:x>1</cdr:x>
      <cdr:y>0.0864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673C8B74-C247-4AF5-BA78-BB4CEFBB6D0F}"/>
            </a:ext>
          </a:extLst>
        </cdr:cNvPr>
        <cdr:cNvSpPr txBox="1"/>
      </cdr:nvSpPr>
      <cdr:spPr>
        <a:xfrm xmlns:a="http://schemas.openxmlformats.org/drawingml/2006/main">
          <a:off x="3152369" y="76990"/>
          <a:ext cx="2221139" cy="2021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(in thousands)</a:t>
          </a:r>
        </a:p>
      </cdr:txBody>
    </cdr:sp>
  </cdr:relSizeAnchor>
  <cdr:relSizeAnchor xmlns:cdr="http://schemas.openxmlformats.org/drawingml/2006/chartDrawing">
    <cdr:from>
      <cdr:x>0.74986</cdr:x>
      <cdr:y>0.82026</cdr:y>
    </cdr:from>
    <cdr:to>
      <cdr:x>0.97482</cdr:x>
      <cdr:y>0.92453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B3B2ED5D-D039-490A-A57A-AD2CD2AC9BE0}"/>
            </a:ext>
          </a:extLst>
        </cdr:cNvPr>
        <cdr:cNvSpPr txBox="1"/>
      </cdr:nvSpPr>
      <cdr:spPr>
        <a:xfrm xmlns:a="http://schemas.openxmlformats.org/drawingml/2006/main">
          <a:off x="5105400" y="3147060"/>
          <a:ext cx="1531620" cy="40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0.77057</cdr:x>
      <cdr:y>0.86991</cdr:y>
    </cdr:from>
    <cdr:to>
      <cdr:x>0.97762</cdr:x>
      <cdr:y>0.93644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772D4C0C-89E0-4821-BFF5-E7D2C352B5F6}"/>
            </a:ext>
          </a:extLst>
        </cdr:cNvPr>
        <cdr:cNvSpPr txBox="1"/>
      </cdr:nvSpPr>
      <cdr:spPr>
        <a:xfrm xmlns:a="http://schemas.openxmlformats.org/drawingml/2006/main">
          <a:off x="5246370" y="3337560"/>
          <a:ext cx="1409700" cy="2552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>
              <a:effectLst/>
              <a:latin typeface="+mn-lt"/>
              <a:ea typeface="+mn-ea"/>
              <a:cs typeface="+mn-cs"/>
            </a:rPr>
            <a:t>Total: $70,533</a:t>
          </a:r>
          <a:endParaRPr lang="en-US" b="1">
            <a:effectLst/>
          </a:endParaRPr>
        </a:p>
        <a:p xmlns:a="http://schemas.openxmlformats.org/drawingml/2006/main">
          <a:endParaRPr lang="en-US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0.4267</cdr:x>
      <cdr:y>0.38636</cdr:y>
    </cdr:from>
    <cdr:to>
      <cdr:x>0.5733</cdr:x>
      <cdr:y>0.61364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E768167-A110-4F28-9BD4-7ACE959D64CD}"/>
            </a:ext>
          </a:extLst>
        </cdr:cNvPr>
        <cdr:cNvSpPr txBox="1"/>
      </cdr:nvSpPr>
      <cdr:spPr>
        <a:xfrm xmlns:a="http://schemas.openxmlformats.org/drawingml/2006/main">
          <a:off x="2661284" y="155448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0.4267</cdr:x>
      <cdr:y>0.38636</cdr:y>
    </cdr:from>
    <cdr:to>
      <cdr:x>0.5733</cdr:x>
      <cdr:y>0.61364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22F8C0D8-214C-4C25-8306-958984210C7E}"/>
            </a:ext>
          </a:extLst>
        </cdr:cNvPr>
        <cdr:cNvSpPr txBox="1"/>
      </cdr:nvSpPr>
      <cdr:spPr>
        <a:xfrm xmlns:a="http://schemas.openxmlformats.org/drawingml/2006/main">
          <a:off x="2661284" y="155448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0.54267</cdr:x>
      <cdr:y>0</cdr:y>
    </cdr:from>
    <cdr:to>
      <cdr:x>0.83101</cdr:x>
      <cdr:y>0.08428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4A12D0BA-6B09-4CF9-B923-184E5E9A777F}"/>
            </a:ext>
          </a:extLst>
        </cdr:cNvPr>
        <cdr:cNvSpPr txBox="1"/>
      </cdr:nvSpPr>
      <cdr:spPr>
        <a:xfrm xmlns:a="http://schemas.openxmlformats.org/drawingml/2006/main">
          <a:off x="2565449" y="0"/>
          <a:ext cx="1363118" cy="2918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effectLst/>
              <a:latin typeface="+mn-lt"/>
              <a:ea typeface="+mn-ea"/>
              <a:cs typeface="+mn-cs"/>
            </a:rPr>
            <a:t>(in</a:t>
          </a:r>
          <a:r>
            <a:rPr lang="en-US" sz="1100" baseline="0" dirty="0">
              <a:effectLst/>
              <a:latin typeface="+mn-lt"/>
              <a:ea typeface="+mn-ea"/>
              <a:cs typeface="+mn-cs"/>
            </a:rPr>
            <a:t> thousands)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0.70366</cdr:x>
      <cdr:y>0.86648</cdr:y>
    </cdr:from>
    <cdr:to>
      <cdr:x>0.96642</cdr:x>
      <cdr:y>0.94508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0252EC43-E265-4ECC-A7D1-170650697999}"/>
            </a:ext>
          </a:extLst>
        </cdr:cNvPr>
        <cdr:cNvSpPr txBox="1"/>
      </cdr:nvSpPr>
      <cdr:spPr>
        <a:xfrm xmlns:a="http://schemas.openxmlformats.org/drawingml/2006/main">
          <a:off x="3326520" y="2780260"/>
          <a:ext cx="1242197" cy="2522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/>
            <a:t>Total: </a:t>
          </a:r>
          <a:r>
            <a:rPr lang="en-US" sz="1100" b="1" dirty="0" smtClean="0"/>
            <a:t>$67,863</a:t>
          </a:r>
          <a:endParaRPr lang="en-US" sz="11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0DACA-0043-4AE8-8314-B7D7B605C4CB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3E2D3-5789-4EAC-A5F0-B1113ED6DB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003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8CE35-4DB5-AA48-A67C-9B8F86F05ADA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538E9-36BC-5548-9B5A-57AC16661E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7154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88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88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31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17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69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02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65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5538E9-36BC-5548-9B5A-57AC16661E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39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FCF-B416-41A2-829B-EB5A08D792EF}" type="datetime1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22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68B4-3CA5-4FCE-9D07-E900F167C892}" type="datetime1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5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90E9-5ADE-4C09-B1D5-266FBD21CDE9}" type="datetime1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20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36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424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5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0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18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6B659-75E7-4A78-89A5-34186D579324}" type="datetime1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5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E7B5-22AE-4E3F-A10C-1F37F5845877}" type="datetime1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2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CD6C2-9EF8-44AE-BF2B-91134EB85ABA}" type="datetime1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439D8-5156-8842-9B36-6A2307E903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21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0644" y="2812683"/>
            <a:ext cx="6411562" cy="1206915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b="1" dirty="0" smtClean="0">
                <a:solidFill>
                  <a:schemeClr val="bg1"/>
                </a:solidFill>
                <a:latin typeface="Arial"/>
                <a:cs typeface="Arial"/>
              </a:rPr>
              <a:t>Tuition and Fee Advisory Committee</a:t>
            </a:r>
            <a:endParaRPr lang="en-US" sz="5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0644" y="4218369"/>
            <a:ext cx="3816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December 6, 2018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282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485764" y="529381"/>
            <a:ext cx="7066434" cy="5129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smtClean="0">
                <a:solidFill>
                  <a:srgbClr val="D90A1C"/>
                </a:solidFill>
                <a:latin typeface="Arial"/>
                <a:cs typeface="Arial"/>
              </a:rPr>
              <a:t>Student Success and Completion Model</a:t>
            </a:r>
            <a:endParaRPr lang="en-US" sz="2400" dirty="0" smtClean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D90A1C"/>
              </a:solidFill>
              <a:latin typeface="Arial"/>
              <a:cs typeface="Arial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ACFAB2F-D540-4A16-A3FA-A98ECD40F1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5212377"/>
              </p:ext>
            </p:extLst>
          </p:nvPr>
        </p:nvGraphicFramePr>
        <p:xfrm>
          <a:off x="1490870" y="1182757"/>
          <a:ext cx="6430617" cy="4750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-1845366" y="6351657"/>
            <a:ext cx="2133600" cy="365125"/>
          </a:xfrm>
        </p:spPr>
        <p:txBody>
          <a:bodyPr/>
          <a:lstStyle/>
          <a:p>
            <a:fld id="{CF4439D8-5156-8842-9B36-6A2307E9038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248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485764" y="529381"/>
            <a:ext cx="7066434" cy="5129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smtClean="0">
                <a:solidFill>
                  <a:srgbClr val="D90A1C"/>
                </a:solidFill>
                <a:latin typeface="Arial"/>
                <a:cs typeface="Arial"/>
              </a:rPr>
              <a:t>Enrollment</a:t>
            </a:r>
            <a:endParaRPr lang="en-US" sz="2400" dirty="0" smtClean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-1865243" y="6356350"/>
            <a:ext cx="2133600" cy="365125"/>
          </a:xfrm>
        </p:spPr>
        <p:txBody>
          <a:bodyPr/>
          <a:lstStyle/>
          <a:p>
            <a:fld id="{CF4439D8-5156-8842-9B36-6A2307E90380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22CD53B-F442-415B-B2AB-93FCAAB202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3953794"/>
              </p:ext>
            </p:extLst>
          </p:nvPr>
        </p:nvGraphicFramePr>
        <p:xfrm>
          <a:off x="4572000" y="96904"/>
          <a:ext cx="4442791" cy="2964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E37C71D-9F6A-4D64-801A-D5E15CAC7E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8692291"/>
              </p:ext>
            </p:extLst>
          </p:nvPr>
        </p:nvGraphicFramePr>
        <p:xfrm>
          <a:off x="962936" y="2792897"/>
          <a:ext cx="5745977" cy="3826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921223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485764" y="529381"/>
            <a:ext cx="7066434" cy="5129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smtClean="0">
                <a:solidFill>
                  <a:srgbClr val="D90A1C"/>
                </a:solidFill>
                <a:latin typeface="Arial"/>
                <a:cs typeface="Arial"/>
              </a:rPr>
              <a:t>Revenues</a:t>
            </a:r>
            <a:endParaRPr lang="en-US" sz="2400" dirty="0" smtClean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-1865244" y="6321839"/>
            <a:ext cx="2133600" cy="365125"/>
          </a:xfrm>
        </p:spPr>
        <p:txBody>
          <a:bodyPr/>
          <a:lstStyle/>
          <a:p>
            <a:fld id="{CF4439D8-5156-8842-9B36-6A2307E90380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24B6800-2CEF-42AB-BB36-95CBC90806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9471327"/>
              </p:ext>
            </p:extLst>
          </p:nvPr>
        </p:nvGraphicFramePr>
        <p:xfrm>
          <a:off x="964097" y="964096"/>
          <a:ext cx="7394712" cy="5059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63063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485764" y="529381"/>
            <a:ext cx="7066434" cy="5129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smtClean="0">
                <a:solidFill>
                  <a:srgbClr val="D90A1C"/>
                </a:solidFill>
                <a:latin typeface="Arial"/>
                <a:cs typeface="Arial"/>
              </a:rPr>
              <a:t>Education and General Fund </a:t>
            </a:r>
            <a:endParaRPr lang="en-US" sz="2400" dirty="0" smtClean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439D8-5156-8842-9B36-6A2307E90380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090360"/>
              </p:ext>
            </p:extLst>
          </p:nvPr>
        </p:nvGraphicFramePr>
        <p:xfrm>
          <a:off x="715618" y="934287"/>
          <a:ext cx="7527380" cy="47584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9020">
                  <a:extLst>
                    <a:ext uri="{9D8B030D-6E8A-4147-A177-3AD203B41FA5}">
                      <a16:colId xmlns:a16="http://schemas.microsoft.com/office/drawing/2014/main" val="4270270362"/>
                    </a:ext>
                  </a:extLst>
                </a:gridCol>
                <a:gridCol w="2469220">
                  <a:extLst>
                    <a:ext uri="{9D8B030D-6E8A-4147-A177-3AD203B41FA5}">
                      <a16:colId xmlns:a16="http://schemas.microsoft.com/office/drawing/2014/main" val="2238644473"/>
                    </a:ext>
                  </a:extLst>
                </a:gridCol>
                <a:gridCol w="610571">
                  <a:extLst>
                    <a:ext uri="{9D8B030D-6E8A-4147-A177-3AD203B41FA5}">
                      <a16:colId xmlns:a16="http://schemas.microsoft.com/office/drawing/2014/main" val="2942281982"/>
                    </a:ext>
                  </a:extLst>
                </a:gridCol>
                <a:gridCol w="610571">
                  <a:extLst>
                    <a:ext uri="{9D8B030D-6E8A-4147-A177-3AD203B41FA5}">
                      <a16:colId xmlns:a16="http://schemas.microsoft.com/office/drawing/2014/main" val="138548079"/>
                    </a:ext>
                  </a:extLst>
                </a:gridCol>
                <a:gridCol w="170600">
                  <a:extLst>
                    <a:ext uri="{9D8B030D-6E8A-4147-A177-3AD203B41FA5}">
                      <a16:colId xmlns:a16="http://schemas.microsoft.com/office/drawing/2014/main" val="630137027"/>
                    </a:ext>
                  </a:extLst>
                </a:gridCol>
                <a:gridCol w="565676">
                  <a:extLst>
                    <a:ext uri="{9D8B030D-6E8A-4147-A177-3AD203B41FA5}">
                      <a16:colId xmlns:a16="http://schemas.microsoft.com/office/drawing/2014/main" val="635590833"/>
                    </a:ext>
                  </a:extLst>
                </a:gridCol>
                <a:gridCol w="601592">
                  <a:extLst>
                    <a:ext uri="{9D8B030D-6E8A-4147-A177-3AD203B41FA5}">
                      <a16:colId xmlns:a16="http://schemas.microsoft.com/office/drawing/2014/main" val="2635105842"/>
                    </a:ext>
                  </a:extLst>
                </a:gridCol>
                <a:gridCol w="170600">
                  <a:extLst>
                    <a:ext uri="{9D8B030D-6E8A-4147-A177-3AD203B41FA5}">
                      <a16:colId xmlns:a16="http://schemas.microsoft.com/office/drawing/2014/main" val="4111548106"/>
                    </a:ext>
                  </a:extLst>
                </a:gridCol>
                <a:gridCol w="742262">
                  <a:extLst>
                    <a:ext uri="{9D8B030D-6E8A-4147-A177-3AD203B41FA5}">
                      <a16:colId xmlns:a16="http://schemas.microsoft.com/office/drawing/2014/main" val="344297176"/>
                    </a:ext>
                  </a:extLst>
                </a:gridCol>
                <a:gridCol w="565676">
                  <a:extLst>
                    <a:ext uri="{9D8B030D-6E8A-4147-A177-3AD203B41FA5}">
                      <a16:colId xmlns:a16="http://schemas.microsoft.com/office/drawing/2014/main" val="3146210959"/>
                    </a:ext>
                  </a:extLst>
                </a:gridCol>
                <a:gridCol w="601592">
                  <a:extLst>
                    <a:ext uri="{9D8B030D-6E8A-4147-A177-3AD203B41FA5}">
                      <a16:colId xmlns:a16="http://schemas.microsoft.com/office/drawing/2014/main" val="1137936502"/>
                    </a:ext>
                  </a:extLst>
                </a:gridCol>
              </a:tblGrid>
              <a:tr h="184652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Education and General Fund Operations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393186"/>
                  </a:ext>
                </a:extLst>
              </a:tr>
              <a:tr h="184652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(in thousands)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048326"/>
                  </a:ext>
                </a:extLst>
              </a:tr>
              <a:tr h="17172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0247814"/>
                  </a:ext>
                </a:extLst>
              </a:tr>
              <a:tr h="184652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Year-end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Year-end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Variance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Variance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728613"/>
                  </a:ext>
                </a:extLst>
              </a:tr>
              <a:tr h="184652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Actuals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Actuals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FY17 to FY18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Adopted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FY18 to FY19 Budget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303708"/>
                  </a:ext>
                </a:extLst>
              </a:tr>
              <a:tr h="18465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6/30/2017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6/30/2018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$ Change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% Change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2019 Budget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$ Change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% Change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0302174"/>
                  </a:ext>
                </a:extLst>
              </a:tr>
              <a:tr h="18465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Education &amp; General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064017"/>
                  </a:ext>
                </a:extLst>
              </a:tr>
              <a:tr h="18465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Student Fees &amp; Tuition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39,328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41,788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2,460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6.26%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41,870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82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0.20%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2292958"/>
                  </a:ext>
                </a:extLst>
              </a:tr>
              <a:tr h="18465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Government Resources &amp; Allocations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23,888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24,506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618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2.59%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25,007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501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2.04%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283458"/>
                  </a:ext>
                </a:extLst>
              </a:tr>
              <a:tr h="18465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Gift Grants and Contracts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652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582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(70)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-10.68%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584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0.31%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226624"/>
                  </a:ext>
                </a:extLst>
              </a:tr>
              <a:tr h="18465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Other Revenue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3,731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3,657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(74)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-1.99%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3,892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235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6.44%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8488787"/>
                  </a:ext>
                </a:extLst>
              </a:tr>
              <a:tr h="18465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Total Revenues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67,598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70,533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2,935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4.34%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71,353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820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1.16%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2321252"/>
                  </a:ext>
                </a:extLst>
              </a:tr>
              <a:tr h="17172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0385148"/>
                  </a:ext>
                </a:extLst>
              </a:tr>
              <a:tr h="18465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Personnel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54,471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55,212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742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1.36%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60,055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4,843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8.77%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216837"/>
                  </a:ext>
                </a:extLst>
              </a:tr>
              <a:tr h="18465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Service &amp; Supplies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7,383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8,391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1,007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13.64%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8,679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289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3.44%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6069970"/>
                  </a:ext>
                </a:extLst>
              </a:tr>
              <a:tr h="18465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Capital Expense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454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261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(194)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-42.61%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(58)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-22.23%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8455508"/>
                  </a:ext>
                </a:extLst>
              </a:tr>
              <a:tr h="18465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Total Expenses 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62,308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63,863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1,555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2.50%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68,937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5,074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7.94%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693856"/>
                  </a:ext>
                </a:extLst>
              </a:tr>
              <a:tr h="18465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Interfund Transfers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4,771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3,999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(772)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-16.18%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3,341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(658)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-16.45%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341929"/>
                  </a:ext>
                </a:extLst>
              </a:tr>
              <a:tr h="18465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Total Expenses and Transfers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67,079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67,862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783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1.17%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72,278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4,416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6.51%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3463938"/>
                  </a:ext>
                </a:extLst>
              </a:tr>
              <a:tr h="17172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967817"/>
                  </a:ext>
                </a:extLst>
              </a:tr>
              <a:tr h="18465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Net Revenues less Expenses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519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2,670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(925)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0479487"/>
                  </a:ext>
                </a:extLst>
              </a:tr>
              <a:tr h="18465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Additions/Deductions to Fund Balance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(490)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340003"/>
                  </a:ext>
                </a:extLst>
              </a:tr>
              <a:tr h="18465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Fund Balance at the Beginning of the Year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11,294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11,323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13,993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2776"/>
                  </a:ext>
                </a:extLst>
              </a:tr>
              <a:tr h="193886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Fund Balance at the End of the Year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11,323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13,993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13,068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0355133"/>
                  </a:ext>
                </a:extLst>
              </a:tr>
              <a:tr h="171727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9254631"/>
                  </a:ext>
                </a:extLst>
              </a:tr>
              <a:tr h="18465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Fund Balance as a Percentage of Revenues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16.75%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19.84%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18.31%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81" marR="8781" marT="87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776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6386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485764" y="529381"/>
            <a:ext cx="5418079" cy="5539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smtClean="0">
                <a:solidFill>
                  <a:srgbClr val="D90A1C"/>
                </a:solidFill>
                <a:latin typeface="Arial"/>
                <a:cs typeface="Arial"/>
              </a:rPr>
              <a:t>FY18 Revenues and Expenses</a:t>
            </a:r>
            <a:endParaRPr lang="en-US" sz="2400" dirty="0" smtClean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-1855304" y="6351657"/>
            <a:ext cx="2133600" cy="365125"/>
          </a:xfrm>
        </p:spPr>
        <p:txBody>
          <a:bodyPr/>
          <a:lstStyle/>
          <a:p>
            <a:fld id="{CF4439D8-5156-8842-9B36-6A2307E90380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6C2FA11-6224-4BCA-B8DB-201D5A88F5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5852234"/>
              </p:ext>
            </p:extLst>
          </p:nvPr>
        </p:nvGraphicFramePr>
        <p:xfrm>
          <a:off x="3677479" y="581149"/>
          <a:ext cx="5373508" cy="3230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C8A6DE4C-F559-433A-98CA-0B1A5A35F4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3738338"/>
              </p:ext>
            </p:extLst>
          </p:nvPr>
        </p:nvGraphicFramePr>
        <p:xfrm>
          <a:off x="430471" y="2713383"/>
          <a:ext cx="5105625" cy="382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59773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485764" y="529381"/>
            <a:ext cx="7066434" cy="5129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smtClean="0">
                <a:solidFill>
                  <a:srgbClr val="D90A1C"/>
                </a:solidFill>
                <a:latin typeface="Arial"/>
                <a:cs typeface="Arial"/>
              </a:rPr>
              <a:t>Historical Revenue and Fund Data</a:t>
            </a:r>
            <a:endParaRPr lang="en-US" sz="2400" dirty="0" smtClean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-1815547" y="6356350"/>
            <a:ext cx="2133600" cy="365125"/>
          </a:xfrm>
        </p:spPr>
        <p:txBody>
          <a:bodyPr/>
          <a:lstStyle/>
          <a:p>
            <a:fld id="{CF4439D8-5156-8842-9B36-6A2307E90380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FE8259E-8F2F-447C-B944-6A445D68C7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6481726"/>
              </p:ext>
            </p:extLst>
          </p:nvPr>
        </p:nvGraphicFramePr>
        <p:xfrm>
          <a:off x="318053" y="1106804"/>
          <a:ext cx="8219660" cy="4926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86498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485764" y="529381"/>
            <a:ext cx="7066434" cy="5129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smtClean="0">
                <a:solidFill>
                  <a:srgbClr val="D90A1C"/>
                </a:solidFill>
                <a:latin typeface="Arial"/>
                <a:cs typeface="Arial"/>
              </a:rPr>
              <a:t>Oregon Universities Comparison</a:t>
            </a:r>
            <a:endParaRPr lang="en-US" sz="2400" dirty="0" smtClean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D90A1C"/>
              </a:solidFill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-1845366" y="6351657"/>
            <a:ext cx="2133600" cy="365125"/>
          </a:xfrm>
        </p:spPr>
        <p:txBody>
          <a:bodyPr/>
          <a:lstStyle/>
          <a:p>
            <a:fld id="{CF4439D8-5156-8842-9B36-6A2307E90380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A142627-1C21-4528-9574-1FA29B0012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4606942"/>
              </p:ext>
            </p:extLst>
          </p:nvPr>
        </p:nvGraphicFramePr>
        <p:xfrm>
          <a:off x="167640" y="1223010"/>
          <a:ext cx="8808720" cy="4411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08236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485764" y="529381"/>
            <a:ext cx="7066434" cy="5129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smtClean="0">
                <a:solidFill>
                  <a:srgbClr val="D90A1C"/>
                </a:solidFill>
                <a:latin typeface="Arial"/>
                <a:cs typeface="Arial"/>
              </a:rPr>
              <a:t>WOU Historical Tuition Rates </a:t>
            </a:r>
            <a:endParaRPr lang="en-US" sz="2400" dirty="0" smtClean="0">
              <a:solidFill>
                <a:srgbClr val="D90A1C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>
              <a:solidFill>
                <a:srgbClr val="D90A1C"/>
              </a:solidFill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-1865243" y="6356350"/>
            <a:ext cx="2133600" cy="365125"/>
          </a:xfrm>
        </p:spPr>
        <p:txBody>
          <a:bodyPr/>
          <a:lstStyle/>
          <a:p>
            <a:fld id="{CF4439D8-5156-8842-9B36-6A2307E90380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7488629"/>
              </p:ext>
            </p:extLst>
          </p:nvPr>
        </p:nvGraphicFramePr>
        <p:xfrm>
          <a:off x="735496" y="1064177"/>
          <a:ext cx="7501456" cy="5292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49961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374</Words>
  <Application>Microsoft Office PowerPoint</Application>
  <PresentationFormat>On-screen Show (4:3)</PresentationFormat>
  <Paragraphs>184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Tuition and Fee Advisory Committee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Western Oregon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TITLE, ALIGNED LEFT, ARIAL BOLD</dc:title>
  <dc:creator>UCS</dc:creator>
  <cp:lastModifiedBy>UCS</cp:lastModifiedBy>
  <cp:revision>26</cp:revision>
  <dcterms:created xsi:type="dcterms:W3CDTF">2017-03-06T17:12:06Z</dcterms:created>
  <dcterms:modified xsi:type="dcterms:W3CDTF">2018-12-07T00:31:12Z</dcterms:modified>
</cp:coreProperties>
</file>