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4" r:id="rId8"/>
    <p:sldId id="263" r:id="rId9"/>
    <p:sldId id="269" r:id="rId10"/>
    <p:sldId id="270" r:id="rId11"/>
    <p:sldId id="265" r:id="rId12"/>
    <p:sldId id="266" r:id="rId13"/>
    <p:sldId id="267" r:id="rId14"/>
    <p:sldId id="268"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32" d="100"/>
          <a:sy n="132" d="100"/>
        </p:scale>
        <p:origin x="1611"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B0536C0-5ED6-4811-A810-4E86019945E7}"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19E1E-EBC6-45FB-8DDF-8370F1018AA6}" type="slidenum">
              <a:rPr lang="en-US" smtClean="0"/>
              <a:t>‹#›</a:t>
            </a:fld>
            <a:endParaRPr lang="en-US"/>
          </a:p>
        </p:txBody>
      </p:sp>
    </p:spTree>
    <p:extLst>
      <p:ext uri="{BB962C8B-B14F-4D97-AF65-F5344CB8AC3E}">
        <p14:creationId xmlns:p14="http://schemas.microsoft.com/office/powerpoint/2010/main" val="375617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0536C0-5ED6-4811-A810-4E86019945E7}"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19E1E-EBC6-45FB-8DDF-8370F1018AA6}" type="slidenum">
              <a:rPr lang="en-US" smtClean="0"/>
              <a:t>‹#›</a:t>
            </a:fld>
            <a:endParaRPr lang="en-US"/>
          </a:p>
        </p:txBody>
      </p:sp>
    </p:spTree>
    <p:extLst>
      <p:ext uri="{BB962C8B-B14F-4D97-AF65-F5344CB8AC3E}">
        <p14:creationId xmlns:p14="http://schemas.microsoft.com/office/powerpoint/2010/main" val="1886177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0536C0-5ED6-4811-A810-4E86019945E7}"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19E1E-EBC6-45FB-8DDF-8370F1018AA6}"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189228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0536C0-5ED6-4811-A810-4E86019945E7}"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19E1E-EBC6-45FB-8DDF-8370F1018AA6}" type="slidenum">
              <a:rPr lang="en-US" smtClean="0"/>
              <a:t>‹#›</a:t>
            </a:fld>
            <a:endParaRPr lang="en-US"/>
          </a:p>
        </p:txBody>
      </p:sp>
    </p:spTree>
    <p:extLst>
      <p:ext uri="{BB962C8B-B14F-4D97-AF65-F5344CB8AC3E}">
        <p14:creationId xmlns:p14="http://schemas.microsoft.com/office/powerpoint/2010/main" val="38147865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0536C0-5ED6-4811-A810-4E86019945E7}"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19E1E-EBC6-45FB-8DDF-8370F1018AA6}"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375441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0536C0-5ED6-4811-A810-4E86019945E7}"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19E1E-EBC6-45FB-8DDF-8370F1018AA6}" type="slidenum">
              <a:rPr lang="en-US" smtClean="0"/>
              <a:t>‹#›</a:t>
            </a:fld>
            <a:endParaRPr lang="en-US"/>
          </a:p>
        </p:txBody>
      </p:sp>
    </p:spTree>
    <p:extLst>
      <p:ext uri="{BB962C8B-B14F-4D97-AF65-F5344CB8AC3E}">
        <p14:creationId xmlns:p14="http://schemas.microsoft.com/office/powerpoint/2010/main" val="12792714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0536C0-5ED6-4811-A810-4E86019945E7}"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19E1E-EBC6-45FB-8DDF-8370F1018AA6}" type="slidenum">
              <a:rPr lang="en-US" smtClean="0"/>
              <a:t>‹#›</a:t>
            </a:fld>
            <a:endParaRPr lang="en-US"/>
          </a:p>
        </p:txBody>
      </p:sp>
    </p:spTree>
    <p:extLst>
      <p:ext uri="{BB962C8B-B14F-4D97-AF65-F5344CB8AC3E}">
        <p14:creationId xmlns:p14="http://schemas.microsoft.com/office/powerpoint/2010/main" val="13664755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0536C0-5ED6-4811-A810-4E86019945E7}"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19E1E-EBC6-45FB-8DDF-8370F1018AA6}" type="slidenum">
              <a:rPr lang="en-US" smtClean="0"/>
              <a:t>‹#›</a:t>
            </a:fld>
            <a:endParaRPr lang="en-US"/>
          </a:p>
        </p:txBody>
      </p:sp>
    </p:spTree>
    <p:extLst>
      <p:ext uri="{BB962C8B-B14F-4D97-AF65-F5344CB8AC3E}">
        <p14:creationId xmlns:p14="http://schemas.microsoft.com/office/powerpoint/2010/main" val="111666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0536C0-5ED6-4811-A810-4E86019945E7}"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19E1E-EBC6-45FB-8DDF-8370F1018AA6}" type="slidenum">
              <a:rPr lang="en-US" smtClean="0"/>
              <a:t>‹#›</a:t>
            </a:fld>
            <a:endParaRPr lang="en-US"/>
          </a:p>
        </p:txBody>
      </p:sp>
    </p:spTree>
    <p:extLst>
      <p:ext uri="{BB962C8B-B14F-4D97-AF65-F5344CB8AC3E}">
        <p14:creationId xmlns:p14="http://schemas.microsoft.com/office/powerpoint/2010/main" val="3669874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0536C0-5ED6-4811-A810-4E86019945E7}"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19E1E-EBC6-45FB-8DDF-8370F1018AA6}" type="slidenum">
              <a:rPr lang="en-US" smtClean="0"/>
              <a:t>‹#›</a:t>
            </a:fld>
            <a:endParaRPr lang="en-US"/>
          </a:p>
        </p:txBody>
      </p:sp>
    </p:spTree>
    <p:extLst>
      <p:ext uri="{BB962C8B-B14F-4D97-AF65-F5344CB8AC3E}">
        <p14:creationId xmlns:p14="http://schemas.microsoft.com/office/powerpoint/2010/main" val="1669973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B0536C0-5ED6-4811-A810-4E86019945E7}"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B19E1E-EBC6-45FB-8DDF-8370F1018AA6}" type="slidenum">
              <a:rPr lang="en-US" smtClean="0"/>
              <a:t>‹#›</a:t>
            </a:fld>
            <a:endParaRPr lang="en-US"/>
          </a:p>
        </p:txBody>
      </p:sp>
    </p:spTree>
    <p:extLst>
      <p:ext uri="{BB962C8B-B14F-4D97-AF65-F5344CB8AC3E}">
        <p14:creationId xmlns:p14="http://schemas.microsoft.com/office/powerpoint/2010/main" val="2051829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B0536C0-5ED6-4811-A810-4E86019945E7}" type="datetimeFigureOut">
              <a:rPr lang="en-US" smtClean="0"/>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B19E1E-EBC6-45FB-8DDF-8370F1018AA6}" type="slidenum">
              <a:rPr lang="en-US" smtClean="0"/>
              <a:t>‹#›</a:t>
            </a:fld>
            <a:endParaRPr lang="en-US"/>
          </a:p>
        </p:txBody>
      </p:sp>
    </p:spTree>
    <p:extLst>
      <p:ext uri="{BB962C8B-B14F-4D97-AF65-F5344CB8AC3E}">
        <p14:creationId xmlns:p14="http://schemas.microsoft.com/office/powerpoint/2010/main" val="407459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B0536C0-5ED6-4811-A810-4E86019945E7}" type="datetimeFigureOut">
              <a:rPr lang="en-US" smtClean="0"/>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B19E1E-EBC6-45FB-8DDF-8370F1018AA6}" type="slidenum">
              <a:rPr lang="en-US" smtClean="0"/>
              <a:t>‹#›</a:t>
            </a:fld>
            <a:endParaRPr lang="en-US"/>
          </a:p>
        </p:txBody>
      </p:sp>
    </p:spTree>
    <p:extLst>
      <p:ext uri="{BB962C8B-B14F-4D97-AF65-F5344CB8AC3E}">
        <p14:creationId xmlns:p14="http://schemas.microsoft.com/office/powerpoint/2010/main" val="358483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0536C0-5ED6-4811-A810-4E86019945E7}" type="datetimeFigureOut">
              <a:rPr lang="en-US" smtClean="0"/>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B19E1E-EBC6-45FB-8DDF-8370F1018AA6}" type="slidenum">
              <a:rPr lang="en-US" smtClean="0"/>
              <a:t>‹#›</a:t>
            </a:fld>
            <a:endParaRPr lang="en-US"/>
          </a:p>
        </p:txBody>
      </p:sp>
    </p:spTree>
    <p:extLst>
      <p:ext uri="{BB962C8B-B14F-4D97-AF65-F5344CB8AC3E}">
        <p14:creationId xmlns:p14="http://schemas.microsoft.com/office/powerpoint/2010/main" val="699740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AB0536C0-5ED6-4811-A810-4E86019945E7}"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B19E1E-EBC6-45FB-8DDF-8370F1018AA6}" type="slidenum">
              <a:rPr lang="en-US" smtClean="0"/>
              <a:t>‹#›</a:t>
            </a:fld>
            <a:endParaRPr lang="en-US"/>
          </a:p>
        </p:txBody>
      </p:sp>
    </p:spTree>
    <p:extLst>
      <p:ext uri="{BB962C8B-B14F-4D97-AF65-F5344CB8AC3E}">
        <p14:creationId xmlns:p14="http://schemas.microsoft.com/office/powerpoint/2010/main" val="842845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B0536C0-5ED6-4811-A810-4E86019945E7}"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B19E1E-EBC6-45FB-8DDF-8370F1018AA6}" type="slidenum">
              <a:rPr lang="en-US" smtClean="0"/>
              <a:t>‹#›</a:t>
            </a:fld>
            <a:endParaRPr lang="en-US"/>
          </a:p>
        </p:txBody>
      </p:sp>
    </p:spTree>
    <p:extLst>
      <p:ext uri="{BB962C8B-B14F-4D97-AF65-F5344CB8AC3E}">
        <p14:creationId xmlns:p14="http://schemas.microsoft.com/office/powerpoint/2010/main" val="3741381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B0536C0-5ED6-4811-A810-4E86019945E7}" type="datetimeFigureOut">
              <a:rPr lang="en-US" smtClean="0"/>
              <a:t>11/5/2018</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4BB19E1E-EBC6-45FB-8DDF-8370F1018AA6}" type="slidenum">
              <a:rPr lang="en-US" smtClean="0"/>
              <a:t>‹#›</a:t>
            </a:fld>
            <a:endParaRPr lang="en-US"/>
          </a:p>
        </p:txBody>
      </p:sp>
    </p:spTree>
    <p:extLst>
      <p:ext uri="{BB962C8B-B14F-4D97-AF65-F5344CB8AC3E}">
        <p14:creationId xmlns:p14="http://schemas.microsoft.com/office/powerpoint/2010/main" val="15720303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flattp@wou.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looksharp.com/s/computer-science-internships/portland-o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monster.com/career-advice/article/sample-cover-letter" TargetMode="External"/><Relationship Id="rId2" Type="http://schemas.openxmlformats.org/officeDocument/2006/relationships/hyperlink" Target="http://theinterviewguys.com/cv-curriculum-vitae/" TargetMode="External"/><Relationship Id="rId1" Type="http://schemas.openxmlformats.org/officeDocument/2006/relationships/slideLayout" Target="../slideLayouts/slideLayout2.xml"/><Relationship Id="rId4" Type="http://schemas.openxmlformats.org/officeDocument/2006/relationships/hyperlink" Target="http://www.wou.edu/slc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124" y="512710"/>
            <a:ext cx="6347713" cy="1320800"/>
          </a:xfrm>
        </p:spPr>
        <p:txBody>
          <a:bodyPr>
            <a:noAutofit/>
          </a:bodyPr>
          <a:lstStyle/>
          <a:p>
            <a:r>
              <a:rPr lang="en-US" sz="4400" dirty="0" smtClean="0"/>
              <a:t>Finding Internships in Science and Technology</a:t>
            </a:r>
            <a:endParaRPr lang="en-US" sz="4400" dirty="0"/>
          </a:p>
        </p:txBody>
      </p:sp>
      <p:sp>
        <p:nvSpPr>
          <p:cNvPr id="3" name="Content Placeholder 2"/>
          <p:cNvSpPr>
            <a:spLocks noGrp="1"/>
          </p:cNvSpPr>
          <p:nvPr>
            <p:ph idx="1"/>
          </p:nvPr>
        </p:nvSpPr>
        <p:spPr/>
        <p:txBody>
          <a:bodyPr>
            <a:normAutofit/>
          </a:bodyPr>
          <a:lstStyle/>
          <a:p>
            <a:pPr marL="0" indent="0" algn="ctr">
              <a:buNone/>
            </a:pPr>
            <a:r>
              <a:rPr lang="en-US" sz="2400" dirty="0" smtClean="0"/>
              <a:t>STEM Scholars Center for Diversity and Excellence located in the </a:t>
            </a:r>
            <a:r>
              <a:rPr lang="en-US" sz="2400" dirty="0" err="1" smtClean="0"/>
              <a:t>DeVolder</a:t>
            </a:r>
            <a:r>
              <a:rPr lang="en-US" sz="2400" dirty="0" smtClean="0"/>
              <a:t> Family Science Center</a:t>
            </a:r>
            <a:endParaRPr lang="en-US" sz="2400" dirty="0"/>
          </a:p>
        </p:txBody>
      </p:sp>
      <p:pic>
        <p:nvPicPr>
          <p:cNvPr id="4" name="Picture 3"/>
          <p:cNvPicPr>
            <a:picLocks noChangeAspect="1"/>
          </p:cNvPicPr>
          <p:nvPr/>
        </p:nvPicPr>
        <p:blipFill>
          <a:blip r:embed="rId2"/>
          <a:stretch>
            <a:fillRect/>
          </a:stretch>
        </p:blipFill>
        <p:spPr>
          <a:xfrm>
            <a:off x="1194028" y="3596788"/>
            <a:ext cx="5178856" cy="2771655"/>
          </a:xfrm>
          <a:prstGeom prst="rect">
            <a:avLst/>
          </a:prstGeom>
        </p:spPr>
      </p:pic>
    </p:spTree>
    <p:extLst>
      <p:ext uri="{BB962C8B-B14F-4D97-AF65-F5344CB8AC3E}">
        <p14:creationId xmlns:p14="http://schemas.microsoft.com/office/powerpoint/2010/main" val="35979564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152" y="282596"/>
            <a:ext cx="6347713" cy="1320800"/>
          </a:xfrm>
        </p:spPr>
        <p:txBody>
          <a:bodyPr/>
          <a:lstStyle/>
          <a:p>
            <a:r>
              <a:rPr lang="en-US" dirty="0" smtClean="0"/>
              <a:t>Letters of Recommendation</a:t>
            </a:r>
            <a:endParaRPr lang="en-US" dirty="0"/>
          </a:p>
        </p:txBody>
      </p:sp>
      <p:sp>
        <p:nvSpPr>
          <p:cNvPr id="3" name="Content Placeholder 2"/>
          <p:cNvSpPr>
            <a:spLocks noGrp="1"/>
          </p:cNvSpPr>
          <p:nvPr>
            <p:ph idx="1"/>
          </p:nvPr>
        </p:nvSpPr>
        <p:spPr>
          <a:xfrm>
            <a:off x="609599" y="1137189"/>
            <a:ext cx="6347714" cy="4948718"/>
          </a:xfrm>
        </p:spPr>
        <p:txBody>
          <a:bodyPr>
            <a:normAutofit lnSpcReduction="10000"/>
          </a:bodyPr>
          <a:lstStyle/>
          <a:p>
            <a:r>
              <a:rPr lang="en-US" dirty="0" smtClean="0"/>
              <a:t>Ask for them early!  </a:t>
            </a:r>
          </a:p>
          <a:p>
            <a:r>
              <a:rPr lang="en-US" dirty="0" smtClean="0"/>
              <a:t>Provide a minimum of 2 weeks and more optimally 1 month of notice</a:t>
            </a:r>
          </a:p>
          <a:p>
            <a:r>
              <a:rPr lang="en-US" dirty="0" smtClean="0"/>
              <a:t>For online submissions – email all pertinent information to the reviewer on how to submit the letter.</a:t>
            </a:r>
          </a:p>
          <a:p>
            <a:pPr lvl="1"/>
            <a:r>
              <a:rPr lang="en-US" dirty="0" smtClean="0"/>
              <a:t>Program website</a:t>
            </a:r>
          </a:p>
          <a:p>
            <a:pPr lvl="1"/>
            <a:r>
              <a:rPr lang="en-US" dirty="0" smtClean="0"/>
              <a:t>Reference forms if available</a:t>
            </a:r>
          </a:p>
          <a:p>
            <a:pPr lvl="1"/>
            <a:r>
              <a:rPr lang="en-US" dirty="0" smtClean="0"/>
              <a:t>Access to passwords and ID information where needed</a:t>
            </a:r>
          </a:p>
          <a:p>
            <a:r>
              <a:rPr lang="en-US" dirty="0" smtClean="0"/>
              <a:t>Also provide the reviewer with your pertinent information</a:t>
            </a:r>
          </a:p>
          <a:p>
            <a:pPr lvl="1"/>
            <a:r>
              <a:rPr lang="en-US" dirty="0"/>
              <a:t>C.V. or resume</a:t>
            </a:r>
          </a:p>
          <a:p>
            <a:pPr lvl="1"/>
            <a:r>
              <a:rPr lang="en-US" dirty="0"/>
              <a:t>Transcripts</a:t>
            </a:r>
          </a:p>
          <a:p>
            <a:pPr lvl="1"/>
            <a:r>
              <a:rPr lang="en-US" dirty="0"/>
              <a:t>Other pertinent accomplishments or </a:t>
            </a:r>
            <a:r>
              <a:rPr lang="en-US" dirty="0" smtClean="0"/>
              <a:t>activities</a:t>
            </a:r>
          </a:p>
          <a:p>
            <a:r>
              <a:rPr lang="en-US" dirty="0" smtClean="0"/>
              <a:t>Email the reviewer a reminder of the letter due date, one week prior to the deadline!</a:t>
            </a:r>
          </a:p>
        </p:txBody>
      </p:sp>
    </p:spTree>
    <p:extLst>
      <p:ext uri="{BB962C8B-B14F-4D97-AF65-F5344CB8AC3E}">
        <p14:creationId xmlns:p14="http://schemas.microsoft.com/office/powerpoint/2010/main" val="36936990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Fulfilling Internship</a:t>
            </a:r>
            <a:endParaRPr lang="en-US" b="1" dirty="0"/>
          </a:p>
        </p:txBody>
      </p:sp>
      <p:sp>
        <p:nvSpPr>
          <p:cNvPr id="3" name="Content Placeholder 2"/>
          <p:cNvSpPr>
            <a:spLocks noGrp="1"/>
          </p:cNvSpPr>
          <p:nvPr>
            <p:ph idx="1"/>
          </p:nvPr>
        </p:nvSpPr>
        <p:spPr>
          <a:xfrm>
            <a:off x="542987" y="1627695"/>
            <a:ext cx="6347714" cy="3880773"/>
          </a:xfrm>
        </p:spPr>
        <p:txBody>
          <a:bodyPr>
            <a:noAutofit/>
          </a:bodyPr>
          <a:lstStyle/>
          <a:p>
            <a:r>
              <a:rPr lang="en-US" dirty="0" smtClean="0"/>
              <a:t>Meet often with your supervisor to set goals, explore career paths, and create connections</a:t>
            </a:r>
          </a:p>
          <a:p>
            <a:r>
              <a:rPr lang="en-US" dirty="0" smtClean="0"/>
              <a:t>Complete duties with professionalism and enthusiasm</a:t>
            </a:r>
          </a:p>
          <a:p>
            <a:pPr lvl="1"/>
            <a:r>
              <a:rPr lang="en-US" sz="1800" dirty="0" smtClean="0"/>
              <a:t>This is in both preparation for your long term career as well as creating a lasting and positive impression</a:t>
            </a:r>
          </a:p>
          <a:p>
            <a:pPr lvl="1"/>
            <a:r>
              <a:rPr lang="en-US" sz="1800" dirty="0" smtClean="0"/>
              <a:t>Your internship advisor may be an important source for a future letter of recommendation!</a:t>
            </a:r>
          </a:p>
          <a:p>
            <a:r>
              <a:rPr lang="en-US" dirty="0" smtClean="0"/>
              <a:t>Take every opportunity (training, meetings, working with other departments, </a:t>
            </a:r>
            <a:r>
              <a:rPr lang="en-US" dirty="0" err="1" smtClean="0"/>
              <a:t>etc</a:t>
            </a:r>
            <a:r>
              <a:rPr lang="en-US" dirty="0" smtClean="0"/>
              <a:t>)</a:t>
            </a:r>
          </a:p>
          <a:p>
            <a:r>
              <a:rPr lang="en-US" dirty="0" smtClean="0"/>
              <a:t>Absorb as much as possible from this experience</a:t>
            </a:r>
          </a:p>
          <a:p>
            <a:r>
              <a:rPr lang="en-US" dirty="0" smtClean="0"/>
              <a:t>Obtain and note tangible results and accomplishments</a:t>
            </a:r>
          </a:p>
          <a:p>
            <a:r>
              <a:rPr lang="en-US" dirty="0" smtClean="0"/>
              <a:t>NETWORK!</a:t>
            </a:r>
            <a:endParaRPr lang="en-US" dirty="0"/>
          </a:p>
        </p:txBody>
      </p:sp>
    </p:spTree>
    <p:extLst>
      <p:ext uri="{BB962C8B-B14F-4D97-AF65-F5344CB8AC3E}">
        <p14:creationId xmlns:p14="http://schemas.microsoft.com/office/powerpoint/2010/main" val="710357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the Internship</a:t>
            </a:r>
            <a:endParaRPr lang="en-US" dirty="0"/>
          </a:p>
        </p:txBody>
      </p:sp>
      <p:sp>
        <p:nvSpPr>
          <p:cNvPr id="3" name="Content Placeholder 2"/>
          <p:cNvSpPr>
            <a:spLocks noGrp="1"/>
          </p:cNvSpPr>
          <p:nvPr>
            <p:ph idx="1"/>
          </p:nvPr>
        </p:nvSpPr>
        <p:spPr>
          <a:xfrm>
            <a:off x="651988" y="1694307"/>
            <a:ext cx="6347714" cy="4615659"/>
          </a:xfrm>
        </p:spPr>
        <p:txBody>
          <a:bodyPr>
            <a:normAutofit/>
          </a:bodyPr>
          <a:lstStyle/>
          <a:p>
            <a:r>
              <a:rPr lang="en-US" sz="2400" dirty="0" smtClean="0"/>
              <a:t>Create a lasting impression</a:t>
            </a:r>
          </a:p>
          <a:p>
            <a:pPr lvl="1"/>
            <a:r>
              <a:rPr lang="en-US" dirty="0" smtClean="0"/>
              <a:t>Thank individually all of the professional colleagues and supervisors summarizing your experience with them and obtaining their contact information</a:t>
            </a:r>
          </a:p>
          <a:p>
            <a:r>
              <a:rPr lang="en-US" sz="2400" dirty="0" smtClean="0"/>
              <a:t>Document Experiences</a:t>
            </a:r>
          </a:p>
          <a:p>
            <a:pPr lvl="1"/>
            <a:r>
              <a:rPr lang="en-US" dirty="0" smtClean="0"/>
              <a:t>Keep your contacts on file (LinkedIn) and record your experiences, accomplishments, and knowledge gained from the internship</a:t>
            </a:r>
          </a:p>
          <a:p>
            <a:pPr lvl="1"/>
            <a:r>
              <a:rPr lang="en-US" dirty="0" smtClean="0"/>
              <a:t>Update your C.V. or resume with your new experiences</a:t>
            </a:r>
          </a:p>
          <a:p>
            <a:r>
              <a:rPr lang="en-US" sz="2400" dirty="0" smtClean="0"/>
              <a:t>Follow Up</a:t>
            </a:r>
          </a:p>
          <a:p>
            <a:pPr lvl="1"/>
            <a:r>
              <a:rPr lang="en-US" dirty="0" smtClean="0"/>
              <a:t>Periodically, contact your supervisors and colleagues for updates on the company, programs, and where you are in your career.</a:t>
            </a:r>
            <a:endParaRPr lang="en-US" dirty="0"/>
          </a:p>
        </p:txBody>
      </p:sp>
    </p:spTree>
    <p:extLst>
      <p:ext uri="{BB962C8B-B14F-4D97-AF65-F5344CB8AC3E}">
        <p14:creationId xmlns:p14="http://schemas.microsoft.com/office/powerpoint/2010/main" val="7751809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760989" y="1724585"/>
            <a:ext cx="6347714" cy="3880773"/>
          </a:xfrm>
        </p:spPr>
        <p:txBody>
          <a:bodyPr/>
          <a:lstStyle/>
          <a:p>
            <a:r>
              <a:rPr lang="en-US" sz="2400" dirty="0" smtClean="0"/>
              <a:t>Identify the type of internship you are searching</a:t>
            </a:r>
          </a:p>
          <a:p>
            <a:r>
              <a:rPr lang="en-US" sz="2400" dirty="0" smtClean="0"/>
              <a:t>Work on your resume</a:t>
            </a:r>
          </a:p>
          <a:p>
            <a:r>
              <a:rPr lang="en-US" sz="2400" dirty="0" smtClean="0"/>
              <a:t>Conduct research on organizations</a:t>
            </a:r>
          </a:p>
          <a:p>
            <a:r>
              <a:rPr lang="en-US" sz="2400" dirty="0" smtClean="0"/>
              <a:t>Brush up writing and interviewing skills</a:t>
            </a:r>
          </a:p>
          <a:p>
            <a:r>
              <a:rPr lang="en-US" sz="2400" dirty="0" smtClean="0"/>
              <a:t>Be professional and enthusiastic</a:t>
            </a:r>
          </a:p>
          <a:p>
            <a:r>
              <a:rPr lang="en-US" sz="2400" dirty="0" smtClean="0"/>
              <a:t>Follow up</a:t>
            </a:r>
          </a:p>
          <a:p>
            <a:endParaRPr lang="en-US" dirty="0"/>
          </a:p>
        </p:txBody>
      </p:sp>
    </p:spTree>
    <p:extLst>
      <p:ext uri="{BB962C8B-B14F-4D97-AF65-F5344CB8AC3E}">
        <p14:creationId xmlns:p14="http://schemas.microsoft.com/office/powerpoint/2010/main" val="5030916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2749" y="632460"/>
            <a:ext cx="2556511" cy="1320800"/>
          </a:xfrm>
        </p:spPr>
        <p:txBody>
          <a:bodyPr/>
          <a:lstStyle/>
          <a:p>
            <a:r>
              <a:rPr lang="en-US" dirty="0" smtClean="0"/>
              <a:t>Questions?</a:t>
            </a:r>
            <a:endParaRPr lang="en-US" dirty="0"/>
          </a:p>
        </p:txBody>
      </p:sp>
      <p:sp>
        <p:nvSpPr>
          <p:cNvPr id="3" name="Content Placeholder 2"/>
          <p:cNvSpPr>
            <a:spLocks noGrp="1"/>
          </p:cNvSpPr>
          <p:nvPr>
            <p:ph idx="1"/>
          </p:nvPr>
        </p:nvSpPr>
        <p:spPr>
          <a:xfrm>
            <a:off x="494542" y="2245369"/>
            <a:ext cx="6893326" cy="3880773"/>
          </a:xfrm>
        </p:spPr>
        <p:txBody>
          <a:bodyPr/>
          <a:lstStyle/>
          <a:p>
            <a:r>
              <a:rPr lang="en-US" dirty="0" smtClean="0"/>
              <a:t>Contact:  Patricia Flatt at (503) 838-8644 or </a:t>
            </a:r>
            <a:r>
              <a:rPr lang="en-US" dirty="0" smtClean="0">
                <a:hlinkClick r:id="rId2"/>
              </a:rPr>
              <a:t>flattp@wou.edu</a:t>
            </a:r>
            <a:endParaRPr lang="en-US" dirty="0" smtClean="0"/>
          </a:p>
          <a:p>
            <a:endParaRPr lang="en-US" dirty="0"/>
          </a:p>
        </p:txBody>
      </p:sp>
    </p:spTree>
    <p:extLst>
      <p:ext uri="{BB962C8B-B14F-4D97-AF65-F5344CB8AC3E}">
        <p14:creationId xmlns:p14="http://schemas.microsoft.com/office/powerpoint/2010/main" val="1870380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Topics Covered</a:t>
            </a:r>
            <a:endParaRPr lang="en-US" sz="4400" b="1" dirty="0"/>
          </a:p>
        </p:txBody>
      </p:sp>
      <p:sp>
        <p:nvSpPr>
          <p:cNvPr id="3" name="Content Placeholder 2"/>
          <p:cNvSpPr>
            <a:spLocks noGrp="1"/>
          </p:cNvSpPr>
          <p:nvPr>
            <p:ph idx="1"/>
          </p:nvPr>
        </p:nvSpPr>
        <p:spPr>
          <a:xfrm>
            <a:off x="609599" y="2021311"/>
            <a:ext cx="6347714" cy="3880773"/>
          </a:xfrm>
        </p:spPr>
        <p:txBody>
          <a:bodyPr>
            <a:normAutofit/>
          </a:bodyPr>
          <a:lstStyle/>
          <a:p>
            <a:r>
              <a:rPr lang="en-US" sz="2800" dirty="0" smtClean="0"/>
              <a:t>Internships Defined</a:t>
            </a:r>
          </a:p>
          <a:p>
            <a:r>
              <a:rPr lang="en-US" sz="2800" dirty="0" smtClean="0"/>
              <a:t>Benefits</a:t>
            </a:r>
          </a:p>
          <a:p>
            <a:r>
              <a:rPr lang="en-US" sz="2800" dirty="0" smtClean="0"/>
              <a:t>Define Internship Goals</a:t>
            </a:r>
          </a:p>
          <a:p>
            <a:r>
              <a:rPr lang="en-US" sz="2800" dirty="0" smtClean="0"/>
              <a:t>Internship Search Strategies</a:t>
            </a:r>
          </a:p>
          <a:p>
            <a:r>
              <a:rPr lang="en-US" sz="2800" dirty="0" smtClean="0"/>
              <a:t>Fulfilling Internship</a:t>
            </a:r>
          </a:p>
        </p:txBody>
      </p:sp>
    </p:spTree>
    <p:extLst>
      <p:ext uri="{BB962C8B-B14F-4D97-AF65-F5344CB8AC3E}">
        <p14:creationId xmlns:p14="http://schemas.microsoft.com/office/powerpoint/2010/main" val="5154547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Internships Defined</a:t>
            </a:r>
            <a:endParaRPr lang="en-US" b="1" dirty="0"/>
          </a:p>
        </p:txBody>
      </p:sp>
      <p:sp>
        <p:nvSpPr>
          <p:cNvPr id="3" name="Content Placeholder 2"/>
          <p:cNvSpPr>
            <a:spLocks noGrp="1"/>
          </p:cNvSpPr>
          <p:nvPr>
            <p:ph idx="1"/>
          </p:nvPr>
        </p:nvSpPr>
        <p:spPr>
          <a:xfrm>
            <a:off x="609599" y="1535481"/>
            <a:ext cx="6499862" cy="4251960"/>
          </a:xfrm>
        </p:spPr>
        <p:txBody>
          <a:bodyPr>
            <a:normAutofit/>
          </a:bodyPr>
          <a:lstStyle/>
          <a:p>
            <a:r>
              <a:rPr lang="en-US" sz="2400" b="1" dirty="0" smtClean="0"/>
              <a:t>What is an Internship?</a:t>
            </a:r>
            <a:r>
              <a:rPr lang="en-US" sz="2400" b="1" dirty="0"/>
              <a:t> </a:t>
            </a:r>
            <a:endParaRPr lang="en-US" sz="2400" b="1" dirty="0" smtClean="0"/>
          </a:p>
          <a:p>
            <a:pPr lvl="1"/>
            <a:r>
              <a:rPr lang="en-US" dirty="0" smtClean="0"/>
              <a:t>An </a:t>
            </a:r>
            <a:r>
              <a:rPr lang="en-US" dirty="0"/>
              <a:t>internship is a major-related work experience that usually lasts one semester, may be paid or unpaid, full-time or part-time, and may or may not be for credit.  A summer job, volunteer, or community opportunity service position that is related to your major could also be considered an internship.  The key in any internship is gaining experience that is related to your major.  </a:t>
            </a:r>
          </a:p>
          <a:p>
            <a:endParaRPr lang="en-US" dirty="0" smtClean="0"/>
          </a:p>
          <a:p>
            <a:r>
              <a:rPr lang="en-US" sz="2400" b="1" dirty="0" smtClean="0"/>
              <a:t>What is Cooperative Education?</a:t>
            </a:r>
          </a:p>
          <a:p>
            <a:pPr lvl="1"/>
            <a:r>
              <a:rPr lang="en-US" dirty="0" smtClean="0"/>
              <a:t>Co-ops are typically multi-term, paid work experience where a student works at least two semesters for the same employer and receives academic credit for that experience</a:t>
            </a:r>
            <a:endParaRPr lang="en-US" dirty="0"/>
          </a:p>
        </p:txBody>
      </p:sp>
    </p:spTree>
    <p:extLst>
      <p:ext uri="{BB962C8B-B14F-4D97-AF65-F5344CB8AC3E}">
        <p14:creationId xmlns:p14="http://schemas.microsoft.com/office/powerpoint/2010/main" val="3010701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Benefits</a:t>
            </a:r>
            <a:endParaRPr lang="en-US" b="1" dirty="0"/>
          </a:p>
        </p:txBody>
      </p:sp>
      <p:sp>
        <p:nvSpPr>
          <p:cNvPr id="3" name="Content Placeholder 2"/>
          <p:cNvSpPr>
            <a:spLocks noGrp="1"/>
          </p:cNvSpPr>
          <p:nvPr>
            <p:ph idx="1"/>
          </p:nvPr>
        </p:nvSpPr>
        <p:spPr/>
        <p:txBody>
          <a:bodyPr>
            <a:normAutofit/>
          </a:bodyPr>
          <a:lstStyle/>
          <a:p>
            <a:r>
              <a:rPr lang="en-US" sz="2400" dirty="0" smtClean="0"/>
              <a:t>Career Exploration</a:t>
            </a:r>
          </a:p>
          <a:p>
            <a:r>
              <a:rPr lang="en-US" sz="2400" dirty="0" smtClean="0"/>
              <a:t>Building your Resume</a:t>
            </a:r>
          </a:p>
          <a:p>
            <a:r>
              <a:rPr lang="en-US" sz="2400" dirty="0" smtClean="0"/>
              <a:t>Knowledge of Field and Industry Skills</a:t>
            </a:r>
          </a:p>
          <a:p>
            <a:r>
              <a:rPr lang="en-US" sz="2400" dirty="0" smtClean="0"/>
              <a:t>Networking with Professionals</a:t>
            </a:r>
          </a:p>
          <a:p>
            <a:r>
              <a:rPr lang="en-US" sz="2400" dirty="0" smtClean="0"/>
              <a:t>Increase chances of permanent employment </a:t>
            </a:r>
            <a:endParaRPr lang="en-US" sz="2400" dirty="0"/>
          </a:p>
        </p:txBody>
      </p:sp>
    </p:spTree>
    <p:extLst>
      <p:ext uri="{BB962C8B-B14F-4D97-AF65-F5344CB8AC3E}">
        <p14:creationId xmlns:p14="http://schemas.microsoft.com/office/powerpoint/2010/main" val="42094246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Internship Goals</a:t>
            </a:r>
            <a:endParaRPr lang="en-US" b="1" dirty="0"/>
          </a:p>
        </p:txBody>
      </p:sp>
      <p:sp>
        <p:nvSpPr>
          <p:cNvPr id="3" name="Content Placeholder 2"/>
          <p:cNvSpPr>
            <a:spLocks noGrp="1"/>
          </p:cNvSpPr>
          <p:nvPr>
            <p:ph idx="1"/>
          </p:nvPr>
        </p:nvSpPr>
        <p:spPr>
          <a:xfrm>
            <a:off x="906325" y="1700362"/>
            <a:ext cx="6347714" cy="3880773"/>
          </a:xfrm>
        </p:spPr>
        <p:txBody>
          <a:bodyPr>
            <a:noAutofit/>
          </a:bodyPr>
          <a:lstStyle/>
          <a:p>
            <a:r>
              <a:rPr lang="en-US" sz="2400" dirty="0" smtClean="0"/>
              <a:t>Define your current situation</a:t>
            </a:r>
          </a:p>
          <a:p>
            <a:pPr lvl="1"/>
            <a:r>
              <a:rPr lang="en-US" sz="1800" dirty="0" smtClean="0"/>
              <a:t>Class Standing (Freshman…Junior??)</a:t>
            </a:r>
          </a:p>
          <a:p>
            <a:pPr lvl="1"/>
            <a:r>
              <a:rPr lang="en-US" sz="1800" dirty="0" smtClean="0"/>
              <a:t>Current GPA</a:t>
            </a:r>
          </a:p>
          <a:p>
            <a:pPr lvl="1"/>
            <a:r>
              <a:rPr lang="en-US" sz="1800" dirty="0" smtClean="0"/>
              <a:t>Location: Local, National, International</a:t>
            </a:r>
          </a:p>
          <a:p>
            <a:r>
              <a:rPr lang="en-US" sz="2400" dirty="0" smtClean="0"/>
              <a:t>What field/industry interests you?</a:t>
            </a:r>
          </a:p>
          <a:p>
            <a:r>
              <a:rPr lang="en-US" sz="2400" dirty="0" smtClean="0"/>
              <a:t>What skills do you want to acquire?</a:t>
            </a:r>
          </a:p>
          <a:p>
            <a:r>
              <a:rPr lang="en-US" sz="2400" dirty="0" smtClean="0"/>
              <a:t>Create a list of Criteria!</a:t>
            </a:r>
          </a:p>
          <a:p>
            <a:r>
              <a:rPr lang="en-US" sz="2400" dirty="0" smtClean="0"/>
              <a:t>Understand your limitations and obstacles</a:t>
            </a:r>
            <a:endParaRPr lang="en-US" sz="2400" dirty="0"/>
          </a:p>
        </p:txBody>
      </p:sp>
    </p:spTree>
    <p:extLst>
      <p:ext uri="{BB962C8B-B14F-4D97-AF65-F5344CB8AC3E}">
        <p14:creationId xmlns:p14="http://schemas.microsoft.com/office/powerpoint/2010/main" val="26272664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Internship Search Strategies</a:t>
            </a:r>
            <a:endParaRPr lang="en-US" dirty="0"/>
          </a:p>
        </p:txBody>
      </p:sp>
      <p:sp>
        <p:nvSpPr>
          <p:cNvPr id="3" name="Content Placeholder 2"/>
          <p:cNvSpPr>
            <a:spLocks noGrp="1"/>
          </p:cNvSpPr>
          <p:nvPr>
            <p:ph idx="1"/>
          </p:nvPr>
        </p:nvSpPr>
        <p:spPr>
          <a:xfrm>
            <a:off x="785212" y="1639806"/>
            <a:ext cx="6347714" cy="3880773"/>
          </a:xfrm>
        </p:spPr>
        <p:txBody>
          <a:bodyPr>
            <a:noAutofit/>
          </a:bodyPr>
          <a:lstStyle/>
          <a:p>
            <a:r>
              <a:rPr lang="en-US" sz="2400" dirty="0" smtClean="0"/>
              <a:t>Set aside time to conduct research of field/industry, organizations, and internship posting resources</a:t>
            </a:r>
          </a:p>
          <a:p>
            <a:pPr lvl="1"/>
            <a:r>
              <a:rPr lang="en-US" sz="1800" dirty="0" smtClean="0"/>
              <a:t>Use your Holiday Break to do some searching and preparing!!</a:t>
            </a:r>
          </a:p>
          <a:p>
            <a:r>
              <a:rPr lang="en-US" sz="2400" dirty="0" smtClean="0"/>
              <a:t>Approaches</a:t>
            </a:r>
          </a:p>
          <a:p>
            <a:pPr lvl="1"/>
            <a:r>
              <a:rPr lang="en-US" sz="2000" dirty="0" smtClean="0"/>
              <a:t>Search Job Postings</a:t>
            </a:r>
          </a:p>
          <a:p>
            <a:pPr lvl="1"/>
            <a:r>
              <a:rPr lang="en-US" sz="2000" dirty="0" smtClean="0"/>
              <a:t>Proactively Contact Employers</a:t>
            </a:r>
          </a:p>
          <a:p>
            <a:pPr lvl="1"/>
            <a:r>
              <a:rPr lang="en-US" sz="2000" dirty="0" smtClean="0"/>
              <a:t>Look for Grant Sponsored Programs</a:t>
            </a:r>
          </a:p>
        </p:txBody>
      </p:sp>
    </p:spTree>
    <p:extLst>
      <p:ext uri="{BB962C8B-B14F-4D97-AF65-F5344CB8AC3E}">
        <p14:creationId xmlns:p14="http://schemas.microsoft.com/office/powerpoint/2010/main" val="2481975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428" y="179649"/>
            <a:ext cx="6347713" cy="1320800"/>
          </a:xfrm>
        </p:spPr>
        <p:txBody>
          <a:bodyPr/>
          <a:lstStyle/>
          <a:p>
            <a:r>
              <a:rPr lang="en-US" dirty="0" smtClean="0"/>
              <a:t>Resources to Find Internships</a:t>
            </a:r>
            <a:endParaRPr lang="en-US" dirty="0"/>
          </a:p>
        </p:txBody>
      </p:sp>
      <p:sp>
        <p:nvSpPr>
          <p:cNvPr id="3" name="Content Placeholder 2"/>
          <p:cNvSpPr>
            <a:spLocks noGrp="1"/>
          </p:cNvSpPr>
          <p:nvPr>
            <p:ph idx="1"/>
          </p:nvPr>
        </p:nvSpPr>
        <p:spPr>
          <a:xfrm>
            <a:off x="312267" y="1076219"/>
            <a:ext cx="6645045" cy="5536528"/>
          </a:xfrm>
        </p:spPr>
        <p:txBody>
          <a:bodyPr>
            <a:normAutofit lnSpcReduction="10000"/>
          </a:bodyPr>
          <a:lstStyle/>
          <a:p>
            <a:r>
              <a:rPr lang="en-US" dirty="0" smtClean="0"/>
              <a:t>NSF – Research Experiences for Undergraduates (REU)</a:t>
            </a:r>
          </a:p>
          <a:p>
            <a:pPr lvl="1"/>
            <a:r>
              <a:rPr lang="en-US" dirty="0" smtClean="0"/>
              <a:t>https</a:t>
            </a:r>
            <a:r>
              <a:rPr lang="en-US" dirty="0"/>
              <a:t>://www.nsf.gov/crssprgm/reu/</a:t>
            </a:r>
            <a:endParaRPr lang="en-US" dirty="0" smtClean="0"/>
          </a:p>
          <a:p>
            <a:r>
              <a:rPr lang="en-US" dirty="0" smtClean="0"/>
              <a:t>DOE Science Undergraduate Laboratory Internships (SULI)</a:t>
            </a:r>
          </a:p>
          <a:p>
            <a:pPr lvl="1"/>
            <a:r>
              <a:rPr lang="en-US" dirty="0"/>
              <a:t>http://science.energy.gov/wdts/suli/</a:t>
            </a:r>
            <a:endParaRPr lang="en-US" dirty="0" smtClean="0"/>
          </a:p>
          <a:p>
            <a:r>
              <a:rPr lang="en-US" dirty="0" smtClean="0"/>
              <a:t>OHSU Summer Internship Programs</a:t>
            </a:r>
          </a:p>
          <a:p>
            <a:pPr lvl="1"/>
            <a:r>
              <a:rPr lang="en-US" dirty="0"/>
              <a:t>http://www.ohsu.edu/xd/education/student-services/science-education-opportunities/education-programs/summer-internships.cfm</a:t>
            </a:r>
          </a:p>
          <a:p>
            <a:r>
              <a:rPr lang="en-US" dirty="0" err="1" smtClean="0"/>
              <a:t>Looksharp</a:t>
            </a:r>
            <a:r>
              <a:rPr lang="en-US" dirty="0" smtClean="0"/>
              <a:t> Database of Job Opportunities and Internships</a:t>
            </a:r>
          </a:p>
          <a:p>
            <a:pPr lvl="1"/>
            <a:r>
              <a:rPr lang="en-US" dirty="0" smtClean="0">
                <a:hlinkClick r:id="rId2"/>
              </a:rPr>
              <a:t>https</a:t>
            </a:r>
            <a:r>
              <a:rPr lang="en-US" dirty="0">
                <a:hlinkClick r:id="rId2"/>
              </a:rPr>
              <a:t>://</a:t>
            </a:r>
            <a:r>
              <a:rPr lang="en-US" dirty="0" smtClean="0">
                <a:hlinkClick r:id="rId2"/>
              </a:rPr>
              <a:t>www.looksharp.com/s/computer-science-internships/portland-or</a:t>
            </a:r>
            <a:endParaRPr lang="en-US" dirty="0" smtClean="0"/>
          </a:p>
          <a:p>
            <a:r>
              <a:rPr lang="en-US" dirty="0" smtClean="0"/>
              <a:t>SENS Research Foundation (Has an international option!)</a:t>
            </a:r>
          </a:p>
          <a:p>
            <a:pPr lvl="1"/>
            <a:r>
              <a:rPr lang="en-US" dirty="0"/>
              <a:t>http://www.sens.org/education/research-opportunities/srf-summer-scholars-program</a:t>
            </a:r>
            <a:endParaRPr lang="en-US" dirty="0" smtClean="0"/>
          </a:p>
          <a:p>
            <a:r>
              <a:rPr lang="en-US" dirty="0" smtClean="0"/>
              <a:t>And Many More…keep looking for your perfect internship!</a:t>
            </a:r>
          </a:p>
          <a:p>
            <a:pPr lvl="1"/>
            <a:r>
              <a:rPr lang="en-US" dirty="0"/>
              <a:t>https://www.google.com/</a:t>
            </a:r>
            <a:endParaRPr lang="en-US" dirty="0" smtClean="0"/>
          </a:p>
        </p:txBody>
      </p:sp>
    </p:spTree>
    <p:extLst>
      <p:ext uri="{BB962C8B-B14F-4D97-AF65-F5344CB8AC3E}">
        <p14:creationId xmlns:p14="http://schemas.microsoft.com/office/powerpoint/2010/main" val="22770484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319" y="197817"/>
            <a:ext cx="6347713" cy="1320800"/>
          </a:xfrm>
        </p:spPr>
        <p:txBody>
          <a:bodyPr/>
          <a:lstStyle/>
          <a:p>
            <a:r>
              <a:rPr lang="en-US" dirty="0" smtClean="0"/>
              <a:t>Application Strategies</a:t>
            </a:r>
            <a:endParaRPr lang="en-US" dirty="0"/>
          </a:p>
        </p:txBody>
      </p:sp>
      <p:sp>
        <p:nvSpPr>
          <p:cNvPr id="3" name="Content Placeholder 2"/>
          <p:cNvSpPr>
            <a:spLocks noGrp="1"/>
          </p:cNvSpPr>
          <p:nvPr>
            <p:ph idx="1"/>
          </p:nvPr>
        </p:nvSpPr>
        <p:spPr>
          <a:xfrm>
            <a:off x="724656" y="937352"/>
            <a:ext cx="6347714" cy="3880773"/>
          </a:xfrm>
        </p:spPr>
        <p:txBody>
          <a:bodyPr>
            <a:noAutofit/>
          </a:bodyPr>
          <a:lstStyle/>
          <a:p>
            <a:r>
              <a:rPr lang="en-US" sz="2400" dirty="0" smtClean="0"/>
              <a:t>Prepare all materials before applying </a:t>
            </a:r>
          </a:p>
          <a:p>
            <a:pPr lvl="1"/>
            <a:r>
              <a:rPr lang="en-US" sz="2000" dirty="0" smtClean="0"/>
              <a:t>Resume/Curriculum Vitae (C.V.)</a:t>
            </a:r>
          </a:p>
          <a:p>
            <a:pPr lvl="1"/>
            <a:r>
              <a:rPr lang="en-US" sz="2000" dirty="0" smtClean="0"/>
              <a:t>Professional References</a:t>
            </a:r>
          </a:p>
          <a:p>
            <a:pPr lvl="1"/>
            <a:r>
              <a:rPr lang="en-US" sz="2000" dirty="0" smtClean="0"/>
              <a:t>Transcripts</a:t>
            </a:r>
          </a:p>
          <a:p>
            <a:pPr lvl="1"/>
            <a:r>
              <a:rPr lang="en-US" sz="2000" dirty="0" smtClean="0"/>
              <a:t>Personal and Professional Statements</a:t>
            </a:r>
          </a:p>
          <a:p>
            <a:pPr lvl="1"/>
            <a:r>
              <a:rPr lang="en-US" sz="2000" dirty="0" smtClean="0"/>
              <a:t>Cover Letter</a:t>
            </a:r>
          </a:p>
          <a:p>
            <a:pPr lvl="1"/>
            <a:r>
              <a:rPr lang="en-US" sz="2000" dirty="0" smtClean="0"/>
              <a:t>Professional Dress</a:t>
            </a:r>
          </a:p>
          <a:p>
            <a:r>
              <a:rPr lang="en-US" sz="2400" dirty="0" smtClean="0"/>
              <a:t>Following Instructions completely and thoroughly</a:t>
            </a:r>
          </a:p>
          <a:p>
            <a:r>
              <a:rPr lang="en-US" sz="2400" dirty="0" smtClean="0"/>
              <a:t>Attend Job Fairs</a:t>
            </a:r>
          </a:p>
          <a:p>
            <a:r>
              <a:rPr lang="en-US" sz="2400" dirty="0" smtClean="0"/>
              <a:t>Meet with your Academic Advisor and/or with a CSLD Advisor</a:t>
            </a:r>
            <a:endParaRPr lang="en-US" sz="2400" dirty="0"/>
          </a:p>
        </p:txBody>
      </p:sp>
    </p:spTree>
    <p:extLst>
      <p:ext uri="{BB962C8B-B14F-4D97-AF65-F5344CB8AC3E}">
        <p14:creationId xmlns:p14="http://schemas.microsoft.com/office/powerpoint/2010/main" val="40665945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764" y="276540"/>
            <a:ext cx="6347713" cy="1320800"/>
          </a:xfrm>
        </p:spPr>
        <p:txBody>
          <a:bodyPr/>
          <a:lstStyle/>
          <a:p>
            <a:pPr algn="ctr"/>
            <a:r>
              <a:rPr lang="en-US" dirty="0" smtClean="0"/>
              <a:t>Preparing a C.V./Resume and Cover Letter</a:t>
            </a:r>
            <a:endParaRPr lang="en-US" dirty="0"/>
          </a:p>
        </p:txBody>
      </p:sp>
      <p:sp>
        <p:nvSpPr>
          <p:cNvPr id="3" name="Content Placeholder 2"/>
          <p:cNvSpPr>
            <a:spLocks noGrp="1"/>
          </p:cNvSpPr>
          <p:nvPr>
            <p:ph idx="1"/>
          </p:nvPr>
        </p:nvSpPr>
        <p:spPr>
          <a:xfrm>
            <a:off x="367374" y="1712474"/>
            <a:ext cx="6760102" cy="4736771"/>
          </a:xfrm>
        </p:spPr>
        <p:txBody>
          <a:bodyPr>
            <a:normAutofit fontScale="85000" lnSpcReduction="20000"/>
          </a:bodyPr>
          <a:lstStyle/>
          <a:p>
            <a:r>
              <a:rPr lang="en-US" dirty="0"/>
              <a:t>Online </a:t>
            </a:r>
            <a:r>
              <a:rPr lang="en-US" dirty="0" smtClean="0"/>
              <a:t>Resources </a:t>
            </a:r>
          </a:p>
          <a:p>
            <a:pPr lvl="1"/>
            <a:r>
              <a:rPr lang="en-US" dirty="0" smtClean="0">
                <a:hlinkClick r:id="rId2"/>
              </a:rPr>
              <a:t>http</a:t>
            </a:r>
            <a:r>
              <a:rPr lang="en-US" dirty="0">
                <a:hlinkClick r:id="rId2"/>
              </a:rPr>
              <a:t>://theinterviewguys.com/cv-curriculum-vitae</a:t>
            </a:r>
            <a:r>
              <a:rPr lang="en-US" dirty="0" smtClean="0">
                <a:hlinkClick r:id="rId2"/>
              </a:rPr>
              <a:t>/</a:t>
            </a:r>
            <a:endParaRPr lang="en-US" dirty="0" smtClean="0"/>
          </a:p>
          <a:p>
            <a:pPr lvl="1"/>
            <a:r>
              <a:rPr lang="en-US" dirty="0">
                <a:hlinkClick r:id="rId3"/>
              </a:rPr>
              <a:t>https://</a:t>
            </a:r>
            <a:r>
              <a:rPr lang="en-US" dirty="0" smtClean="0">
                <a:hlinkClick r:id="rId3"/>
              </a:rPr>
              <a:t>www.monster.com/career-advice/article/sample-cover-letter</a:t>
            </a:r>
            <a:endParaRPr lang="en-US" dirty="0" smtClean="0"/>
          </a:p>
          <a:p>
            <a:pPr lvl="1"/>
            <a:endParaRPr lang="en-US" dirty="0" smtClean="0"/>
          </a:p>
          <a:p>
            <a:r>
              <a:rPr lang="en-US" dirty="0" smtClean="0"/>
              <a:t>On Campus Resources – </a:t>
            </a:r>
          </a:p>
          <a:p>
            <a:pPr lvl="1"/>
            <a:r>
              <a:rPr lang="en-US" dirty="0" smtClean="0"/>
              <a:t>Your Academic Advisor – you can’t use these people enough!!</a:t>
            </a:r>
          </a:p>
          <a:p>
            <a:pPr lvl="1"/>
            <a:r>
              <a:rPr lang="en-US" dirty="0" smtClean="0"/>
              <a:t>WOU Service Learning and Career Development Center (SLCD)</a:t>
            </a:r>
          </a:p>
          <a:p>
            <a:pPr lvl="2"/>
            <a:r>
              <a:rPr lang="en-US" dirty="0">
                <a:hlinkClick r:id="rId4"/>
              </a:rPr>
              <a:t>http://www.wou.edu/slcd</a:t>
            </a:r>
            <a:r>
              <a:rPr lang="en-US" dirty="0" smtClean="0">
                <a:hlinkClick r:id="rId4"/>
              </a:rPr>
              <a:t>/</a:t>
            </a:r>
            <a:endParaRPr lang="en-US" dirty="0" smtClean="0"/>
          </a:p>
          <a:p>
            <a:pPr lvl="2"/>
            <a:r>
              <a:rPr lang="en-US" dirty="0" smtClean="0"/>
              <a:t>Provide help with creative a resume/CV</a:t>
            </a:r>
          </a:p>
          <a:p>
            <a:pPr lvl="2"/>
            <a:r>
              <a:rPr lang="en-US" dirty="0" smtClean="0"/>
              <a:t>Crafting a cover letter or personal statement</a:t>
            </a:r>
          </a:p>
          <a:p>
            <a:pPr lvl="2"/>
            <a:r>
              <a:rPr lang="en-US" dirty="0" smtClean="0"/>
              <a:t>Conducting mock interviews to prepare you for the real deal!</a:t>
            </a:r>
          </a:p>
          <a:p>
            <a:r>
              <a:rPr lang="en-US" dirty="0" smtClean="0"/>
              <a:t>Differences between a C.V. and a Resume</a:t>
            </a:r>
          </a:p>
          <a:p>
            <a:pPr lvl="1"/>
            <a:r>
              <a:rPr lang="en-US" dirty="0" smtClean="0"/>
              <a:t>Resume is typically a short document (1 page in length) that documents your education and employment experience</a:t>
            </a:r>
          </a:p>
          <a:p>
            <a:pPr lvl="1"/>
            <a:r>
              <a:rPr lang="en-US" dirty="0" smtClean="0"/>
              <a:t>A C.V. is typically much more detailed and includes information about your experience and additional career accomplishments.  </a:t>
            </a:r>
            <a:endParaRPr lang="en-US" dirty="0"/>
          </a:p>
        </p:txBody>
      </p:sp>
    </p:spTree>
    <p:extLst>
      <p:ext uri="{BB962C8B-B14F-4D97-AF65-F5344CB8AC3E}">
        <p14:creationId xmlns:p14="http://schemas.microsoft.com/office/powerpoint/2010/main" val="209844228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625</TotalTime>
  <Words>782</Words>
  <Application>Microsoft Office PowerPoint</Application>
  <PresentationFormat>On-screen Show (4:3)</PresentationFormat>
  <Paragraphs>113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Trebuchet MS</vt:lpstr>
      <vt:lpstr>Wingdings 3</vt:lpstr>
      <vt:lpstr>Facet</vt:lpstr>
      <vt:lpstr>Finding Internships in Science and Technology</vt:lpstr>
      <vt:lpstr>Topics Covered</vt:lpstr>
      <vt:lpstr>Internships Defined</vt:lpstr>
      <vt:lpstr>Benefits</vt:lpstr>
      <vt:lpstr>Internship Goals</vt:lpstr>
      <vt:lpstr>Internship Search Strategies</vt:lpstr>
      <vt:lpstr>Resources to Find Internships</vt:lpstr>
      <vt:lpstr>Application Strategies</vt:lpstr>
      <vt:lpstr>Preparing a C.V./Resume and Cover Letter</vt:lpstr>
      <vt:lpstr>Letters of Recommendation</vt:lpstr>
      <vt:lpstr>A Fulfilling Internship</vt:lpstr>
      <vt:lpstr>After the Internship</vt:lpstr>
      <vt:lpstr>Summary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Finding Internships in Science and Technology</dc:title>
  <dc:creator>Patricia Flatt</dc:creator>
  <cp:lastModifiedBy>Patricia . Flatt</cp:lastModifiedBy>
  <cp:revision>15</cp:revision>
  <dcterms:created xsi:type="dcterms:W3CDTF">2016-11-30T18:54:19Z</dcterms:created>
  <dcterms:modified xsi:type="dcterms:W3CDTF">2018-11-05T21:17:06Z</dcterms:modified>
</cp:coreProperties>
</file>