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4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</p:sldIdLst>
  <p:sldSz cx="12188825" cy="6858000"/>
  <p:notesSz cx="7010400" cy="9296400"/>
  <p:embeddedFontLst>
    <p:embeddedFont>
      <p:font typeface="Century Gothic" panose="020B0502020202020204" pitchFamily="34" charset="0"/>
      <p:regular r:id="rId42"/>
      <p:bold r:id="rId43"/>
      <p:italic r:id="rId44"/>
      <p:boldItalic r:id="rId45"/>
    </p:embeddedFont>
    <p:embeddedFont>
      <p:font typeface="Palatino Linotype" panose="02040502050505030304" pitchFamily="18" charset="0"/>
      <p:regular r:id="rId46"/>
      <p:bold r:id="rId47"/>
      <p:italic r:id="rId48"/>
      <p:boldItalic r:id="rId4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3792">
          <p15:clr>
            <a:srgbClr val="A4A3A4"/>
          </p15:clr>
        </p15:guide>
        <p15:guide id="4" orient="horz" pos="336">
          <p15:clr>
            <a:srgbClr val="A4A3A4"/>
          </p15:clr>
        </p15:guide>
        <p15:guide id="5" orient="horz" pos="1920">
          <p15:clr>
            <a:srgbClr val="A4A3A4"/>
          </p15:clr>
        </p15:guide>
        <p15:guide id="6" orient="horz" pos="3984">
          <p15:clr>
            <a:srgbClr val="A4A3A4"/>
          </p15:clr>
        </p15:guide>
        <p15:guide id="7" orient="horz" pos="1152">
          <p15:clr>
            <a:srgbClr val="A4A3A4"/>
          </p15:clr>
        </p15:guide>
        <p15:guide id="8" pos="3839">
          <p15:clr>
            <a:srgbClr val="A4A3A4"/>
          </p15:clr>
        </p15:guide>
        <p15:guide id="9" pos="671">
          <p15:clr>
            <a:srgbClr val="A4A3A4"/>
          </p15:clr>
        </p15:guide>
        <p15:guide id="10" pos="7007">
          <p15:clr>
            <a:srgbClr val="A4A3A4"/>
          </p15:clr>
        </p15:guide>
        <p15:guide id="11" pos="6143">
          <p15:clr>
            <a:srgbClr val="A4A3A4"/>
          </p15:clr>
        </p15:guide>
        <p15:guide id="12" pos="3263">
          <p15:clr>
            <a:srgbClr val="A4A3A4"/>
          </p15:clr>
        </p15:guide>
        <p15:guide id="13" pos="7391">
          <p15:clr>
            <a:srgbClr val="A4A3A4"/>
          </p15:clr>
        </p15:guide>
        <p15:guide id="14" pos="3695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5" roundtripDataSignature="AMtx7mgPeQxbFvtiLvzQ5SYWJf00YVUMuA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aitlin Villarreal" initials="" lastIdx="1" clrIdx="0"/>
  <p:cmAuthor id="1" name="Julie McMurry" initials="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42C0A43-0CC9-4A85-9CD1-A176D19BFC49}">
  <a:tblStyle styleId="{942C0A43-0CC9-4A85-9CD1-A176D19BFC4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>
        <p:guide orient="horz" pos="2160"/>
        <p:guide orient="horz" pos="1008"/>
        <p:guide orient="horz" pos="3792"/>
        <p:guide orient="horz" pos="336"/>
        <p:guide orient="horz" pos="1920"/>
        <p:guide orient="horz" pos="3984"/>
        <p:guide orient="horz" pos="1152"/>
        <p:guide pos="3839"/>
        <p:guide pos="671"/>
        <p:guide pos="7007"/>
        <p:guide pos="6143"/>
        <p:guide pos="3263"/>
        <p:guide pos="7391"/>
        <p:guide pos="369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1.fntdata"/><Relationship Id="rId47" Type="http://schemas.openxmlformats.org/officeDocument/2006/relationships/font" Target="fonts/font6.fntdata"/><Relationship Id="rId55" Type="http://customschemas.google.com/relationships/presentationmetadata" Target="meta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4.fntdata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3.fntdata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2.fntdata"/><Relationship Id="rId48" Type="http://schemas.openxmlformats.org/officeDocument/2006/relationships/font" Target="fonts/font7.fntdata"/><Relationship Id="rId56" Type="http://schemas.openxmlformats.org/officeDocument/2006/relationships/commentAuthors" Target="comment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5.fntdata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8.fntdata"/><Relationship Id="rId57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0939" y="0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07988" y="696913"/>
            <a:ext cx="6194425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6913"/>
            <a:ext cx="6194425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9" name="Google Shape;149;p1:notes"/>
          <p:cNvSpPr txBox="1">
            <a:spLocks noGrp="1"/>
          </p:cNvSpPr>
          <p:nvPr>
            <p:ph type="body" idx="1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1:notes"/>
          <p:cNvSpPr txBox="1">
            <a:spLocks noGrp="1"/>
          </p:cNvSpPr>
          <p:nvPr>
            <p:ph type="sldNum" idx="12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37d25a45a28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6913"/>
            <a:ext cx="6194400" cy="348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37d25a45a28_0_12:notes"/>
          <p:cNvSpPr txBox="1">
            <a:spLocks noGrp="1"/>
          </p:cNvSpPr>
          <p:nvPr>
            <p:ph type="body" idx="1"/>
          </p:nvPr>
        </p:nvSpPr>
        <p:spPr>
          <a:xfrm>
            <a:off x="701040" y="4415791"/>
            <a:ext cx="5608200" cy="418350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g37d25a45a28_0_12:notes"/>
          <p:cNvSpPr txBox="1">
            <a:spLocks noGrp="1"/>
          </p:cNvSpPr>
          <p:nvPr>
            <p:ph type="sldNum" idx="12"/>
          </p:nvPr>
        </p:nvSpPr>
        <p:spPr>
          <a:xfrm>
            <a:off x="3970939" y="8829967"/>
            <a:ext cx="3037800" cy="464700"/>
          </a:xfrm>
          <a:prstGeom prst="rect">
            <a:avLst/>
          </a:prstGeom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6913"/>
            <a:ext cx="6194425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7" name="Google Shape;237;p11:notes"/>
          <p:cNvSpPr txBox="1">
            <a:spLocks noGrp="1"/>
          </p:cNvSpPr>
          <p:nvPr>
            <p:ph type="body" idx="1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11:notes"/>
          <p:cNvSpPr txBox="1">
            <a:spLocks noGrp="1"/>
          </p:cNvSpPr>
          <p:nvPr>
            <p:ph type="sldNum" idx="12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6913"/>
            <a:ext cx="6194425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4" name="Google Shape;244;p16:notes"/>
          <p:cNvSpPr txBox="1">
            <a:spLocks noGrp="1"/>
          </p:cNvSpPr>
          <p:nvPr>
            <p:ph type="body" idx="1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80 hours = 46 hours/week of work</a:t>
            </a:r>
            <a:endParaRPr/>
          </a:p>
        </p:txBody>
      </p:sp>
      <p:sp>
        <p:nvSpPr>
          <p:cNvPr id="245" name="Google Shape;245;p16:notes"/>
          <p:cNvSpPr txBox="1">
            <a:spLocks noGrp="1"/>
          </p:cNvSpPr>
          <p:nvPr>
            <p:ph type="sldNum" idx="12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6913"/>
            <a:ext cx="6194425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2" name="Google Shape;252;p15:notes"/>
          <p:cNvSpPr txBox="1">
            <a:spLocks noGrp="1"/>
          </p:cNvSpPr>
          <p:nvPr>
            <p:ph type="body" idx="1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15:notes"/>
          <p:cNvSpPr txBox="1">
            <a:spLocks noGrp="1"/>
          </p:cNvSpPr>
          <p:nvPr>
            <p:ph type="sldNum" idx="12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6913"/>
            <a:ext cx="6194425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0" name="Google Shape;260;p17:notes"/>
          <p:cNvSpPr txBox="1">
            <a:spLocks noGrp="1"/>
          </p:cNvSpPr>
          <p:nvPr>
            <p:ph type="body" idx="1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17:notes"/>
          <p:cNvSpPr txBox="1">
            <a:spLocks noGrp="1"/>
          </p:cNvSpPr>
          <p:nvPr>
            <p:ph type="sldNum" idx="12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37d25a45a2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6913"/>
            <a:ext cx="6194400" cy="348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37d25a45a28_0_0:notes"/>
          <p:cNvSpPr txBox="1">
            <a:spLocks noGrp="1"/>
          </p:cNvSpPr>
          <p:nvPr>
            <p:ph type="body" idx="1"/>
          </p:nvPr>
        </p:nvSpPr>
        <p:spPr>
          <a:xfrm>
            <a:off x="701040" y="4415791"/>
            <a:ext cx="5608200" cy="418350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g37d25a45a28_0_0:notes"/>
          <p:cNvSpPr txBox="1">
            <a:spLocks noGrp="1"/>
          </p:cNvSpPr>
          <p:nvPr>
            <p:ph type="sldNum" idx="12"/>
          </p:nvPr>
        </p:nvSpPr>
        <p:spPr>
          <a:xfrm>
            <a:off x="3970939" y="8829967"/>
            <a:ext cx="3037800" cy="464700"/>
          </a:xfrm>
          <a:prstGeom prst="rect">
            <a:avLst/>
          </a:prstGeom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38897e3df24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6913"/>
            <a:ext cx="6194400" cy="348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38897e3df24_0_18:notes"/>
          <p:cNvSpPr txBox="1">
            <a:spLocks noGrp="1"/>
          </p:cNvSpPr>
          <p:nvPr>
            <p:ph type="body" idx="1"/>
          </p:nvPr>
        </p:nvSpPr>
        <p:spPr>
          <a:xfrm>
            <a:off x="701040" y="4415791"/>
            <a:ext cx="5608200" cy="418350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g38897e3df24_0_18:notes"/>
          <p:cNvSpPr txBox="1">
            <a:spLocks noGrp="1"/>
          </p:cNvSpPr>
          <p:nvPr>
            <p:ph type="sldNum" idx="12"/>
          </p:nvPr>
        </p:nvSpPr>
        <p:spPr>
          <a:xfrm>
            <a:off x="3970939" y="8829967"/>
            <a:ext cx="3037800" cy="464700"/>
          </a:xfrm>
          <a:prstGeom prst="rect">
            <a:avLst/>
          </a:prstGeom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388a05edb0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6913"/>
            <a:ext cx="6194400" cy="348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388a05edb00_0_0:notes"/>
          <p:cNvSpPr txBox="1">
            <a:spLocks noGrp="1"/>
          </p:cNvSpPr>
          <p:nvPr>
            <p:ph type="body" idx="1"/>
          </p:nvPr>
        </p:nvSpPr>
        <p:spPr>
          <a:xfrm>
            <a:off x="701040" y="4415791"/>
            <a:ext cx="5608200" cy="418350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g388a05edb00_0_0:notes"/>
          <p:cNvSpPr txBox="1">
            <a:spLocks noGrp="1"/>
          </p:cNvSpPr>
          <p:nvPr>
            <p:ph type="sldNum" idx="12"/>
          </p:nvPr>
        </p:nvSpPr>
        <p:spPr>
          <a:xfrm>
            <a:off x="3970939" y="8829967"/>
            <a:ext cx="3037800" cy="464700"/>
          </a:xfrm>
          <a:prstGeom prst="rect">
            <a:avLst/>
          </a:prstGeom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388a05edb00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6913"/>
            <a:ext cx="6194400" cy="348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388a05edb00_0_6:notes"/>
          <p:cNvSpPr txBox="1">
            <a:spLocks noGrp="1"/>
          </p:cNvSpPr>
          <p:nvPr>
            <p:ph type="body" idx="1"/>
          </p:nvPr>
        </p:nvSpPr>
        <p:spPr>
          <a:xfrm>
            <a:off x="701040" y="4415791"/>
            <a:ext cx="5608200" cy="418350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g388a05edb00_0_6:notes"/>
          <p:cNvSpPr txBox="1">
            <a:spLocks noGrp="1"/>
          </p:cNvSpPr>
          <p:nvPr>
            <p:ph type="sldNum" idx="12"/>
          </p:nvPr>
        </p:nvSpPr>
        <p:spPr>
          <a:xfrm>
            <a:off x="3970939" y="8829967"/>
            <a:ext cx="3037800" cy="464700"/>
          </a:xfrm>
          <a:prstGeom prst="rect">
            <a:avLst/>
          </a:prstGeom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388a05edb00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6913"/>
            <a:ext cx="6194400" cy="348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388a05edb00_0_42:notes"/>
          <p:cNvSpPr txBox="1">
            <a:spLocks noGrp="1"/>
          </p:cNvSpPr>
          <p:nvPr>
            <p:ph type="body" idx="1"/>
          </p:nvPr>
        </p:nvSpPr>
        <p:spPr>
          <a:xfrm>
            <a:off x="701040" y="4415791"/>
            <a:ext cx="5608200" cy="418350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g388a05edb00_0_42:notes"/>
          <p:cNvSpPr txBox="1">
            <a:spLocks noGrp="1"/>
          </p:cNvSpPr>
          <p:nvPr>
            <p:ph type="sldNum" idx="12"/>
          </p:nvPr>
        </p:nvSpPr>
        <p:spPr>
          <a:xfrm>
            <a:off x="3970939" y="8829967"/>
            <a:ext cx="3037800" cy="464700"/>
          </a:xfrm>
          <a:prstGeom prst="rect">
            <a:avLst/>
          </a:prstGeom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6913"/>
            <a:ext cx="6194425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5" name="Google Shape;155;p2:notes"/>
          <p:cNvSpPr txBox="1">
            <a:spLocks noGrp="1"/>
          </p:cNvSpPr>
          <p:nvPr>
            <p:ph type="body" idx="1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2:notes"/>
          <p:cNvSpPr txBox="1">
            <a:spLocks noGrp="1"/>
          </p:cNvSpPr>
          <p:nvPr>
            <p:ph type="sldNum" idx="12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388a05edb00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6913"/>
            <a:ext cx="6194400" cy="348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Google Shape;303;g388a05edb00_0_12:notes"/>
          <p:cNvSpPr txBox="1">
            <a:spLocks noGrp="1"/>
          </p:cNvSpPr>
          <p:nvPr>
            <p:ph type="body" idx="1"/>
          </p:nvPr>
        </p:nvSpPr>
        <p:spPr>
          <a:xfrm>
            <a:off x="701040" y="4415791"/>
            <a:ext cx="5608200" cy="418350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g388a05edb00_0_12:notes"/>
          <p:cNvSpPr txBox="1">
            <a:spLocks noGrp="1"/>
          </p:cNvSpPr>
          <p:nvPr>
            <p:ph type="sldNum" idx="12"/>
          </p:nvPr>
        </p:nvSpPr>
        <p:spPr>
          <a:xfrm>
            <a:off x="3970939" y="8829967"/>
            <a:ext cx="3037800" cy="464700"/>
          </a:xfrm>
          <a:prstGeom prst="rect">
            <a:avLst/>
          </a:prstGeom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388a05edb00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6913"/>
            <a:ext cx="6194400" cy="348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Google Shape;310;g388a05edb00_0_18:notes"/>
          <p:cNvSpPr txBox="1">
            <a:spLocks noGrp="1"/>
          </p:cNvSpPr>
          <p:nvPr>
            <p:ph type="body" idx="1"/>
          </p:nvPr>
        </p:nvSpPr>
        <p:spPr>
          <a:xfrm>
            <a:off x="701040" y="4415791"/>
            <a:ext cx="5608200" cy="418350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g388a05edb00_0_18:notes"/>
          <p:cNvSpPr txBox="1">
            <a:spLocks noGrp="1"/>
          </p:cNvSpPr>
          <p:nvPr>
            <p:ph type="sldNum" idx="12"/>
          </p:nvPr>
        </p:nvSpPr>
        <p:spPr>
          <a:xfrm>
            <a:off x="3970939" y="8829967"/>
            <a:ext cx="3037800" cy="464700"/>
          </a:xfrm>
          <a:prstGeom prst="rect">
            <a:avLst/>
          </a:prstGeom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388a05edb00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6913"/>
            <a:ext cx="6194400" cy="348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Google Shape;317;g388a05edb00_0_24:notes"/>
          <p:cNvSpPr txBox="1">
            <a:spLocks noGrp="1"/>
          </p:cNvSpPr>
          <p:nvPr>
            <p:ph type="body" idx="1"/>
          </p:nvPr>
        </p:nvSpPr>
        <p:spPr>
          <a:xfrm>
            <a:off x="701040" y="4415791"/>
            <a:ext cx="5608200" cy="418350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g388a05edb00_0_24:notes"/>
          <p:cNvSpPr txBox="1">
            <a:spLocks noGrp="1"/>
          </p:cNvSpPr>
          <p:nvPr>
            <p:ph type="sldNum" idx="12"/>
          </p:nvPr>
        </p:nvSpPr>
        <p:spPr>
          <a:xfrm>
            <a:off x="3970939" y="8829967"/>
            <a:ext cx="3037800" cy="464700"/>
          </a:xfrm>
          <a:prstGeom prst="rect">
            <a:avLst/>
          </a:prstGeom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388a05edb00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6913"/>
            <a:ext cx="6194400" cy="348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Google Shape;326;g388a05edb00_0_66:notes"/>
          <p:cNvSpPr txBox="1">
            <a:spLocks noGrp="1"/>
          </p:cNvSpPr>
          <p:nvPr>
            <p:ph type="body" idx="1"/>
          </p:nvPr>
        </p:nvSpPr>
        <p:spPr>
          <a:xfrm>
            <a:off x="701040" y="4415791"/>
            <a:ext cx="5608200" cy="418350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g388a05edb00_0_66:notes"/>
          <p:cNvSpPr txBox="1">
            <a:spLocks noGrp="1"/>
          </p:cNvSpPr>
          <p:nvPr>
            <p:ph type="sldNum" idx="12"/>
          </p:nvPr>
        </p:nvSpPr>
        <p:spPr>
          <a:xfrm>
            <a:off x="3970939" y="8829967"/>
            <a:ext cx="3037800" cy="464700"/>
          </a:xfrm>
          <a:prstGeom prst="rect">
            <a:avLst/>
          </a:prstGeom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388a05edb00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6913"/>
            <a:ext cx="6194400" cy="348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" name="Google Shape;335;g388a05edb00_0_60:notes"/>
          <p:cNvSpPr txBox="1">
            <a:spLocks noGrp="1"/>
          </p:cNvSpPr>
          <p:nvPr>
            <p:ph type="body" idx="1"/>
          </p:nvPr>
        </p:nvSpPr>
        <p:spPr>
          <a:xfrm>
            <a:off x="701040" y="4415791"/>
            <a:ext cx="5608200" cy="418350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g388a05edb00_0_60:notes"/>
          <p:cNvSpPr txBox="1">
            <a:spLocks noGrp="1"/>
          </p:cNvSpPr>
          <p:nvPr>
            <p:ph type="sldNum" idx="12"/>
          </p:nvPr>
        </p:nvSpPr>
        <p:spPr>
          <a:xfrm>
            <a:off x="3970939" y="8829967"/>
            <a:ext cx="3037800" cy="464700"/>
          </a:xfrm>
          <a:prstGeom prst="rect">
            <a:avLst/>
          </a:prstGeom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388a05edb00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6913"/>
            <a:ext cx="6194400" cy="348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4" name="Google Shape;344;g388a05edb00_0_54:notes"/>
          <p:cNvSpPr txBox="1">
            <a:spLocks noGrp="1"/>
          </p:cNvSpPr>
          <p:nvPr>
            <p:ph type="body" idx="1"/>
          </p:nvPr>
        </p:nvSpPr>
        <p:spPr>
          <a:xfrm>
            <a:off x="701040" y="4415791"/>
            <a:ext cx="5608200" cy="418350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" name="Google Shape;345;g388a05edb00_0_54:notes"/>
          <p:cNvSpPr txBox="1">
            <a:spLocks noGrp="1"/>
          </p:cNvSpPr>
          <p:nvPr>
            <p:ph type="sldNum" idx="12"/>
          </p:nvPr>
        </p:nvSpPr>
        <p:spPr>
          <a:xfrm>
            <a:off x="3970939" y="8829967"/>
            <a:ext cx="3037800" cy="464700"/>
          </a:xfrm>
          <a:prstGeom prst="rect">
            <a:avLst/>
          </a:prstGeom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388a05edb00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6913"/>
            <a:ext cx="6194400" cy="348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" name="Google Shape;353;g388a05edb00_0_48:notes"/>
          <p:cNvSpPr txBox="1">
            <a:spLocks noGrp="1"/>
          </p:cNvSpPr>
          <p:nvPr>
            <p:ph type="body" idx="1"/>
          </p:nvPr>
        </p:nvSpPr>
        <p:spPr>
          <a:xfrm>
            <a:off x="701040" y="4415791"/>
            <a:ext cx="5608200" cy="418350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" name="Google Shape;354;g388a05edb00_0_48:notes"/>
          <p:cNvSpPr txBox="1">
            <a:spLocks noGrp="1"/>
          </p:cNvSpPr>
          <p:nvPr>
            <p:ph type="sldNum" idx="12"/>
          </p:nvPr>
        </p:nvSpPr>
        <p:spPr>
          <a:xfrm>
            <a:off x="3970939" y="8829967"/>
            <a:ext cx="3037800" cy="464700"/>
          </a:xfrm>
          <a:prstGeom prst="rect">
            <a:avLst/>
          </a:prstGeom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26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388a05edb00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6913"/>
            <a:ext cx="6194400" cy="348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388a05edb00_0_30:notes"/>
          <p:cNvSpPr txBox="1">
            <a:spLocks noGrp="1"/>
          </p:cNvSpPr>
          <p:nvPr>
            <p:ph type="body" idx="1"/>
          </p:nvPr>
        </p:nvSpPr>
        <p:spPr>
          <a:xfrm>
            <a:off x="701040" y="4415791"/>
            <a:ext cx="5608200" cy="418350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g388a05edb00_0_30:notes"/>
          <p:cNvSpPr txBox="1">
            <a:spLocks noGrp="1"/>
          </p:cNvSpPr>
          <p:nvPr>
            <p:ph type="sldNum" idx="12"/>
          </p:nvPr>
        </p:nvSpPr>
        <p:spPr>
          <a:xfrm>
            <a:off x="3970939" y="8829967"/>
            <a:ext cx="3037800" cy="464700"/>
          </a:xfrm>
          <a:prstGeom prst="rect">
            <a:avLst/>
          </a:prstGeom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27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388a05edb00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6913"/>
            <a:ext cx="6194400" cy="348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1" name="Google Shape;371;g388a05edb00_0_90:notes"/>
          <p:cNvSpPr txBox="1">
            <a:spLocks noGrp="1"/>
          </p:cNvSpPr>
          <p:nvPr>
            <p:ph type="body" idx="1"/>
          </p:nvPr>
        </p:nvSpPr>
        <p:spPr>
          <a:xfrm>
            <a:off x="701040" y="4415791"/>
            <a:ext cx="5608200" cy="418350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Google Shape;372;g388a05edb00_0_90:notes"/>
          <p:cNvSpPr txBox="1">
            <a:spLocks noGrp="1"/>
          </p:cNvSpPr>
          <p:nvPr>
            <p:ph type="sldNum" idx="12"/>
          </p:nvPr>
        </p:nvSpPr>
        <p:spPr>
          <a:xfrm>
            <a:off x="3970939" y="8829967"/>
            <a:ext cx="3037800" cy="464700"/>
          </a:xfrm>
          <a:prstGeom prst="rect">
            <a:avLst/>
          </a:prstGeom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28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388a05edb00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6913"/>
            <a:ext cx="6194400" cy="348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0" name="Google Shape;380;g388a05edb00_0_97:notes"/>
          <p:cNvSpPr txBox="1">
            <a:spLocks noGrp="1"/>
          </p:cNvSpPr>
          <p:nvPr>
            <p:ph type="body" idx="1"/>
          </p:nvPr>
        </p:nvSpPr>
        <p:spPr>
          <a:xfrm>
            <a:off x="701040" y="4415791"/>
            <a:ext cx="5608200" cy="418350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" name="Google Shape;381;g388a05edb00_0_97:notes"/>
          <p:cNvSpPr txBox="1">
            <a:spLocks noGrp="1"/>
          </p:cNvSpPr>
          <p:nvPr>
            <p:ph type="sldNum" idx="12"/>
          </p:nvPr>
        </p:nvSpPr>
        <p:spPr>
          <a:xfrm>
            <a:off x="3970939" y="8829967"/>
            <a:ext cx="3037800" cy="464700"/>
          </a:xfrm>
          <a:prstGeom prst="rect">
            <a:avLst/>
          </a:prstGeom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29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6913"/>
            <a:ext cx="6194425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3" name="Google Shape;163;p3:notes"/>
          <p:cNvSpPr txBox="1">
            <a:spLocks noGrp="1"/>
          </p:cNvSpPr>
          <p:nvPr>
            <p:ph type="body" idx="1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3:notes"/>
          <p:cNvSpPr txBox="1">
            <a:spLocks noGrp="1"/>
          </p:cNvSpPr>
          <p:nvPr>
            <p:ph type="sldNum" idx="12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388a05edb00_0_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6913"/>
            <a:ext cx="6194400" cy="348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" name="Google Shape;389;g388a05edb00_0_111:notes"/>
          <p:cNvSpPr txBox="1">
            <a:spLocks noGrp="1"/>
          </p:cNvSpPr>
          <p:nvPr>
            <p:ph type="body" idx="1"/>
          </p:nvPr>
        </p:nvSpPr>
        <p:spPr>
          <a:xfrm>
            <a:off x="701040" y="4415791"/>
            <a:ext cx="5608200" cy="418350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Google Shape;390;g388a05edb00_0_111:notes"/>
          <p:cNvSpPr txBox="1">
            <a:spLocks noGrp="1"/>
          </p:cNvSpPr>
          <p:nvPr>
            <p:ph type="sldNum" idx="12"/>
          </p:nvPr>
        </p:nvSpPr>
        <p:spPr>
          <a:xfrm>
            <a:off x="3970939" y="8829967"/>
            <a:ext cx="3037800" cy="464700"/>
          </a:xfrm>
          <a:prstGeom prst="rect">
            <a:avLst/>
          </a:prstGeom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30</a:t>
            </a:fld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g388a05edb00_0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6913"/>
            <a:ext cx="6194400" cy="348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8" name="Google Shape;398;g388a05edb00_0_122:notes"/>
          <p:cNvSpPr txBox="1">
            <a:spLocks noGrp="1"/>
          </p:cNvSpPr>
          <p:nvPr>
            <p:ph type="body" idx="1"/>
          </p:nvPr>
        </p:nvSpPr>
        <p:spPr>
          <a:xfrm>
            <a:off x="701040" y="4415791"/>
            <a:ext cx="5608200" cy="418350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" name="Google Shape;399;g388a05edb00_0_122:notes"/>
          <p:cNvSpPr txBox="1">
            <a:spLocks noGrp="1"/>
          </p:cNvSpPr>
          <p:nvPr>
            <p:ph type="sldNum" idx="12"/>
          </p:nvPr>
        </p:nvSpPr>
        <p:spPr>
          <a:xfrm>
            <a:off x="3970939" y="8829967"/>
            <a:ext cx="3037800" cy="464700"/>
          </a:xfrm>
          <a:prstGeom prst="rect">
            <a:avLst/>
          </a:prstGeom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31</a:t>
            </a:fld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g388a05edb00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6913"/>
            <a:ext cx="6194400" cy="348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5" name="Google Shape;405;g388a05edb00_0_36:notes"/>
          <p:cNvSpPr txBox="1">
            <a:spLocks noGrp="1"/>
          </p:cNvSpPr>
          <p:nvPr>
            <p:ph type="body" idx="1"/>
          </p:nvPr>
        </p:nvSpPr>
        <p:spPr>
          <a:xfrm>
            <a:off x="701040" y="4415791"/>
            <a:ext cx="5608200" cy="418350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" name="Google Shape;406;g388a05edb00_0_36:notes"/>
          <p:cNvSpPr txBox="1">
            <a:spLocks noGrp="1"/>
          </p:cNvSpPr>
          <p:nvPr>
            <p:ph type="sldNum" idx="12"/>
          </p:nvPr>
        </p:nvSpPr>
        <p:spPr>
          <a:xfrm>
            <a:off x="3970939" y="8829967"/>
            <a:ext cx="3037800" cy="464700"/>
          </a:xfrm>
          <a:prstGeom prst="rect">
            <a:avLst/>
          </a:prstGeom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32</a:t>
            </a:fld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6913"/>
            <a:ext cx="6194425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2" name="Google Shape;412;p18:notes"/>
          <p:cNvSpPr txBox="1">
            <a:spLocks noGrp="1"/>
          </p:cNvSpPr>
          <p:nvPr>
            <p:ph type="body" idx="1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3" name="Google Shape;413;p18:notes"/>
          <p:cNvSpPr txBox="1">
            <a:spLocks noGrp="1"/>
          </p:cNvSpPr>
          <p:nvPr>
            <p:ph type="sldNum" idx="12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33</a:t>
            </a:fld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6913"/>
            <a:ext cx="6194425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9" name="Google Shape;419;p20:notes"/>
          <p:cNvSpPr txBox="1">
            <a:spLocks noGrp="1"/>
          </p:cNvSpPr>
          <p:nvPr>
            <p:ph type="body" idx="1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" name="Google Shape;420;p20:notes"/>
          <p:cNvSpPr txBox="1">
            <a:spLocks noGrp="1"/>
          </p:cNvSpPr>
          <p:nvPr>
            <p:ph type="sldNum" idx="12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34</a:t>
            </a:fld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21:notes"/>
          <p:cNvSpPr txBox="1">
            <a:spLocks noGrp="1"/>
          </p:cNvSpPr>
          <p:nvPr>
            <p:ph type="body" idx="1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" name="Google Shape;426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6913"/>
            <a:ext cx="6194425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6913"/>
            <a:ext cx="6194425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3" name="Google Shape;433;p22:notes"/>
          <p:cNvSpPr txBox="1">
            <a:spLocks noGrp="1"/>
          </p:cNvSpPr>
          <p:nvPr>
            <p:ph type="body" idx="1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228234" lvl="0" indent="-22823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entury Gothic"/>
              <a:buAutoNum type="arabicPeriod"/>
            </a:pPr>
            <a:r>
              <a:rPr lang="en-US"/>
              <a:t>Please do not drag the V# as this changes the last digit and causes issues</a:t>
            </a:r>
            <a:endParaRPr/>
          </a:p>
          <a:p>
            <a:pPr marL="228234" lvl="0" indent="-22823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entury Gothic"/>
              <a:buAutoNum type="arabicPeriod"/>
            </a:pPr>
            <a:r>
              <a:rPr lang="en-US"/>
              <a:t>A student's sick leave rate is identical to hourly rate for the shift they missed due to illness. </a:t>
            </a:r>
            <a:endParaRPr/>
          </a:p>
          <a:p>
            <a:pPr marL="228234" lvl="0" indent="-22823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entury Gothic"/>
              <a:buAutoNum type="arabicPeriod"/>
            </a:pPr>
            <a:r>
              <a:rPr lang="en-US"/>
              <a:t>Make sure the student has funds to use.</a:t>
            </a:r>
            <a:endParaRPr/>
          </a:p>
          <a:p>
            <a:pPr marL="228234" lvl="0" indent="-22823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entury Gothic"/>
              <a:buAutoNum type="arabicPeriod"/>
            </a:pPr>
            <a:r>
              <a:rPr lang="en-US"/>
              <a:t>Please only enter SICK in Earn Code.  </a:t>
            </a:r>
            <a:endParaRPr/>
          </a:p>
          <a:p>
            <a:pPr marL="228234" lvl="0" indent="-15203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entury Gothic"/>
              <a:buNone/>
            </a:pPr>
            <a:endParaRPr/>
          </a:p>
        </p:txBody>
      </p:sp>
      <p:sp>
        <p:nvSpPr>
          <p:cNvPr id="434" name="Google Shape;434;p22:notes"/>
          <p:cNvSpPr txBox="1">
            <a:spLocks noGrp="1"/>
          </p:cNvSpPr>
          <p:nvPr>
            <p:ph type="sldNum" idx="12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36</a:t>
            </a:fld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6913"/>
            <a:ext cx="6194425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1" name="Google Shape;441;p25:notes"/>
          <p:cNvSpPr txBox="1">
            <a:spLocks noGrp="1"/>
          </p:cNvSpPr>
          <p:nvPr>
            <p:ph type="body" idx="1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" name="Google Shape;442;p25:notes"/>
          <p:cNvSpPr txBox="1">
            <a:spLocks noGrp="1"/>
          </p:cNvSpPr>
          <p:nvPr>
            <p:ph type="sldNum" idx="12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37</a:t>
            </a:fld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6913"/>
            <a:ext cx="6194425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8" name="Google Shape;448;p26:notes"/>
          <p:cNvSpPr txBox="1">
            <a:spLocks noGrp="1"/>
          </p:cNvSpPr>
          <p:nvPr>
            <p:ph type="body" idx="1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9" name="Google Shape;449;p26:notes"/>
          <p:cNvSpPr txBox="1">
            <a:spLocks noGrp="1"/>
          </p:cNvSpPr>
          <p:nvPr>
            <p:ph type="sldNum" idx="12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38</a:t>
            </a:fld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g38897e3df24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6913"/>
            <a:ext cx="6194400" cy="348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5" name="Google Shape;455;g38897e3df24_0_31:notes"/>
          <p:cNvSpPr txBox="1">
            <a:spLocks noGrp="1"/>
          </p:cNvSpPr>
          <p:nvPr>
            <p:ph type="body" idx="1"/>
          </p:nvPr>
        </p:nvSpPr>
        <p:spPr>
          <a:xfrm>
            <a:off x="701040" y="4415791"/>
            <a:ext cx="5608200" cy="418350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" name="Google Shape;456;g38897e3df24_0_31:notes"/>
          <p:cNvSpPr txBox="1">
            <a:spLocks noGrp="1"/>
          </p:cNvSpPr>
          <p:nvPr>
            <p:ph type="sldNum" idx="12"/>
          </p:nvPr>
        </p:nvSpPr>
        <p:spPr>
          <a:xfrm>
            <a:off x="3970939" y="8829967"/>
            <a:ext cx="3037800" cy="464700"/>
          </a:xfrm>
          <a:prstGeom prst="rect">
            <a:avLst/>
          </a:prstGeom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39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6913"/>
            <a:ext cx="6194425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1" name="Google Shape;171;p8:notes"/>
          <p:cNvSpPr txBox="1">
            <a:spLocks noGrp="1"/>
          </p:cNvSpPr>
          <p:nvPr>
            <p:ph type="body" idx="1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228234" lvl="0" indent="-22823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entury Gothic"/>
              <a:buAutoNum type="arabicPeriod"/>
            </a:pPr>
            <a:r>
              <a:rPr lang="en-US"/>
              <a:t>Returning student employees, or students who have worked on campus before but are new to your department, complete the Returning Student Packet.</a:t>
            </a:r>
            <a:endParaRPr/>
          </a:p>
          <a:p>
            <a:pPr marL="228234" lvl="0" indent="-22823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entury Gothic"/>
              <a:buAutoNum type="arabicPeriod"/>
            </a:pPr>
            <a:r>
              <a:rPr lang="en-US"/>
              <a:t>This packet includes the Student Employee Information form and Student Employment Authorization Form.</a:t>
            </a:r>
            <a:endParaRPr/>
          </a:p>
          <a:p>
            <a:pPr marL="228234" lvl="0" indent="-22823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entury Gothic"/>
              <a:buAutoNum type="arabicPeriod"/>
            </a:pPr>
            <a:r>
              <a:rPr lang="en-US"/>
              <a:t>Returning student employees with new contact information also complete the Returning Student Packet.</a:t>
            </a:r>
            <a:endParaRPr/>
          </a:p>
          <a:p>
            <a:pPr marL="228234" lvl="0" indent="-22823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entury Gothic"/>
              <a:buAutoNum type="arabicPeriod"/>
            </a:pPr>
            <a:r>
              <a:rPr lang="en-US"/>
              <a:t>If they submit the forms to HR, the Employment Authorization Form must be returned to you.  If you email a scan of the completed Student Employee Information form, no Authorization Form is needed.</a:t>
            </a:r>
            <a:endParaRPr/>
          </a:p>
        </p:txBody>
      </p:sp>
      <p:sp>
        <p:nvSpPr>
          <p:cNvPr id="172" name="Google Shape;172;p8:notes"/>
          <p:cNvSpPr txBox="1">
            <a:spLocks noGrp="1"/>
          </p:cNvSpPr>
          <p:nvPr>
            <p:ph type="sldNum" idx="12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6913"/>
            <a:ext cx="6194425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8" name="Google Shape;178;p4:notes"/>
          <p:cNvSpPr txBox="1">
            <a:spLocks noGrp="1"/>
          </p:cNvSpPr>
          <p:nvPr>
            <p:ph type="body" idx="1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4:notes"/>
          <p:cNvSpPr txBox="1">
            <a:spLocks noGrp="1"/>
          </p:cNvSpPr>
          <p:nvPr>
            <p:ph type="sldNum" idx="12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5:notes"/>
          <p:cNvSpPr txBox="1">
            <a:spLocks noGrp="1"/>
          </p:cNvSpPr>
          <p:nvPr>
            <p:ph type="body" idx="1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6913"/>
            <a:ext cx="6194425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6:notes"/>
          <p:cNvSpPr txBox="1">
            <a:spLocks noGrp="1"/>
          </p:cNvSpPr>
          <p:nvPr>
            <p:ph type="body" idx="1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6913"/>
            <a:ext cx="6194425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38897e3df24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6913"/>
            <a:ext cx="6194400" cy="348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38897e3df24_0_25:notes"/>
          <p:cNvSpPr txBox="1">
            <a:spLocks noGrp="1"/>
          </p:cNvSpPr>
          <p:nvPr>
            <p:ph type="body" idx="1"/>
          </p:nvPr>
        </p:nvSpPr>
        <p:spPr>
          <a:xfrm>
            <a:off x="701040" y="4415791"/>
            <a:ext cx="5608200" cy="418350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g38897e3df24_0_25:notes"/>
          <p:cNvSpPr txBox="1">
            <a:spLocks noGrp="1"/>
          </p:cNvSpPr>
          <p:nvPr>
            <p:ph type="sldNum" idx="12"/>
          </p:nvPr>
        </p:nvSpPr>
        <p:spPr>
          <a:xfrm>
            <a:off x="3970939" y="8829967"/>
            <a:ext cx="3037800" cy="464700"/>
          </a:xfrm>
          <a:prstGeom prst="rect">
            <a:avLst/>
          </a:prstGeom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38897e3df24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6913"/>
            <a:ext cx="6194400" cy="348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38897e3df24_0_41:notes"/>
          <p:cNvSpPr txBox="1">
            <a:spLocks noGrp="1"/>
          </p:cNvSpPr>
          <p:nvPr>
            <p:ph type="body" idx="1"/>
          </p:nvPr>
        </p:nvSpPr>
        <p:spPr>
          <a:xfrm>
            <a:off x="701040" y="4415791"/>
            <a:ext cx="5608200" cy="418350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g38897e3df24_0_41:notes"/>
          <p:cNvSpPr txBox="1">
            <a:spLocks noGrp="1"/>
          </p:cNvSpPr>
          <p:nvPr>
            <p:ph type="sldNum" idx="12"/>
          </p:nvPr>
        </p:nvSpPr>
        <p:spPr>
          <a:xfrm>
            <a:off x="3970939" y="8829967"/>
            <a:ext cx="3037800" cy="464700"/>
          </a:xfrm>
          <a:prstGeom prst="rect">
            <a:avLst/>
          </a:prstGeom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8"/>
          <p:cNvSpPr txBox="1">
            <a:spLocks noGrp="1"/>
          </p:cNvSpPr>
          <p:nvPr>
            <p:ph type="ctrTitle"/>
          </p:nvPr>
        </p:nvSpPr>
        <p:spPr>
          <a:xfrm>
            <a:off x="1154654" y="1447801"/>
            <a:ext cx="8823360" cy="3329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198"/>
              <a:buFont typeface="Century Gothic"/>
              <a:buNone/>
              <a:defRPr sz="7198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8"/>
          <p:cNvSpPr txBox="1">
            <a:spLocks noGrp="1"/>
          </p:cNvSpPr>
          <p:nvPr>
            <p:ph type="subTitle" idx="1"/>
          </p:nvPr>
        </p:nvSpPr>
        <p:spPr>
          <a:xfrm>
            <a:off x="1154654" y="4777380"/>
            <a:ext cx="8823360" cy="861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1000"/>
              </a:spcBef>
              <a:spcAft>
                <a:spcPts val="0"/>
              </a:spcAft>
              <a:buSzPts val="1599"/>
              <a:buNone/>
              <a:defRPr cap="none">
                <a:solidFill>
                  <a:srgbClr val="86D1D8"/>
                </a:solidFill>
              </a:defRPr>
            </a:lvl1pPr>
            <a:lvl2pPr lvl="1" algn="ctr">
              <a:spcBef>
                <a:spcPts val="1000"/>
              </a:spcBef>
              <a:spcAft>
                <a:spcPts val="0"/>
              </a:spcAft>
              <a:buSzPts val="1439"/>
              <a:buNone/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1000"/>
              </a:spcBef>
              <a:spcAft>
                <a:spcPts val="0"/>
              </a:spcAft>
              <a:buSzPts val="1280"/>
              <a:buNone/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28"/>
          <p:cNvSpPr txBox="1">
            <a:spLocks noGrp="1"/>
          </p:cNvSpPr>
          <p:nvPr>
            <p:ph type="dt" idx="10"/>
          </p:nvPr>
        </p:nvSpPr>
        <p:spPr>
          <a:xfrm rot="5400000">
            <a:off x="10152866" y="1790741"/>
            <a:ext cx="990599" cy="304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8"/>
          <p:cNvSpPr txBox="1">
            <a:spLocks noGrp="1"/>
          </p:cNvSpPr>
          <p:nvPr>
            <p:ph type="ftr" idx="11"/>
          </p:nvPr>
        </p:nvSpPr>
        <p:spPr>
          <a:xfrm rot="5400000">
            <a:off x="8948740" y="3225337"/>
            <a:ext cx="3859795" cy="3047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8"/>
          <p:cNvSpPr txBox="1">
            <a:spLocks noGrp="1"/>
          </p:cNvSpPr>
          <p:nvPr>
            <p:ph type="sldNum" idx="12"/>
          </p:nvPr>
        </p:nvSpPr>
        <p:spPr>
          <a:xfrm>
            <a:off x="10349844" y="295730"/>
            <a:ext cx="837981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noramic Picture with Caption">
  <p:cSld name="Panoramic Picture with Caption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7"/>
          <p:cNvSpPr txBox="1">
            <a:spLocks noGrp="1"/>
          </p:cNvSpPr>
          <p:nvPr>
            <p:ph type="title"/>
          </p:nvPr>
        </p:nvSpPr>
        <p:spPr>
          <a:xfrm>
            <a:off x="1154656" y="4800587"/>
            <a:ext cx="8823359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399"/>
              <a:buFont typeface="Century Gothic"/>
              <a:buNone/>
              <a:defRPr sz="2399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7"/>
          <p:cNvSpPr>
            <a:spLocks noGrp="1"/>
          </p:cNvSpPr>
          <p:nvPr>
            <p:ph type="pic" idx="2"/>
          </p:nvPr>
        </p:nvSpPr>
        <p:spPr>
          <a:xfrm>
            <a:off x="1154654" y="685800"/>
            <a:ext cx="8823360" cy="3640666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</p:sp>
      <p:sp>
        <p:nvSpPr>
          <p:cNvPr id="81" name="Google Shape;81;p37"/>
          <p:cNvSpPr txBox="1">
            <a:spLocks noGrp="1"/>
          </p:cNvSpPr>
          <p:nvPr>
            <p:ph type="body" idx="1"/>
          </p:nvPr>
        </p:nvSpPr>
        <p:spPr>
          <a:xfrm>
            <a:off x="1154655" y="5367325"/>
            <a:ext cx="8823358" cy="4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82" name="Google Shape;82;p37"/>
          <p:cNvSpPr txBox="1">
            <a:spLocks noGrp="1"/>
          </p:cNvSpPr>
          <p:nvPr>
            <p:ph type="dt" idx="10"/>
          </p:nvPr>
        </p:nvSpPr>
        <p:spPr>
          <a:xfrm rot="5400000">
            <a:off x="10152866" y="1790741"/>
            <a:ext cx="990599" cy="304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7"/>
          <p:cNvSpPr txBox="1">
            <a:spLocks noGrp="1"/>
          </p:cNvSpPr>
          <p:nvPr>
            <p:ph type="ftr" idx="11"/>
          </p:nvPr>
        </p:nvSpPr>
        <p:spPr>
          <a:xfrm rot="5400000">
            <a:off x="8948740" y="3225337"/>
            <a:ext cx="3859795" cy="3047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7"/>
          <p:cNvSpPr txBox="1">
            <a:spLocks noGrp="1"/>
          </p:cNvSpPr>
          <p:nvPr>
            <p:ph type="sldNum" idx="12"/>
          </p:nvPr>
        </p:nvSpPr>
        <p:spPr>
          <a:xfrm>
            <a:off x="10349844" y="295730"/>
            <a:ext cx="837981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aption">
  <p:cSld name="Title and Caption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8"/>
          <p:cNvSpPr txBox="1">
            <a:spLocks noGrp="1"/>
          </p:cNvSpPr>
          <p:nvPr>
            <p:ph type="title"/>
          </p:nvPr>
        </p:nvSpPr>
        <p:spPr>
          <a:xfrm>
            <a:off x="1154654" y="1447800"/>
            <a:ext cx="8823361" cy="19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799"/>
              <a:buFont typeface="Century Gothic"/>
              <a:buNone/>
              <a:defRPr sz="4799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38"/>
          <p:cNvSpPr txBox="1">
            <a:spLocks noGrp="1"/>
          </p:cNvSpPr>
          <p:nvPr>
            <p:ph type="body" idx="1"/>
          </p:nvPr>
        </p:nvSpPr>
        <p:spPr>
          <a:xfrm>
            <a:off x="1154654" y="3657600"/>
            <a:ext cx="8823361" cy="23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39"/>
              <a:buNone/>
              <a:defRPr sz="1799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88" name="Google Shape;88;p38"/>
          <p:cNvSpPr txBox="1">
            <a:spLocks noGrp="1"/>
          </p:cNvSpPr>
          <p:nvPr>
            <p:ph type="dt" idx="10"/>
          </p:nvPr>
        </p:nvSpPr>
        <p:spPr>
          <a:xfrm rot="5400000">
            <a:off x="10152866" y="1790741"/>
            <a:ext cx="990599" cy="304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38"/>
          <p:cNvSpPr txBox="1">
            <a:spLocks noGrp="1"/>
          </p:cNvSpPr>
          <p:nvPr>
            <p:ph type="ftr" idx="11"/>
          </p:nvPr>
        </p:nvSpPr>
        <p:spPr>
          <a:xfrm rot="5400000">
            <a:off x="8948740" y="3225337"/>
            <a:ext cx="3859795" cy="3047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38"/>
          <p:cNvSpPr txBox="1">
            <a:spLocks noGrp="1"/>
          </p:cNvSpPr>
          <p:nvPr>
            <p:ph type="sldNum" idx="12"/>
          </p:nvPr>
        </p:nvSpPr>
        <p:spPr>
          <a:xfrm>
            <a:off x="10349844" y="295730"/>
            <a:ext cx="837981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with Caption">
  <p:cSld name="Quote with Caption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9"/>
          <p:cNvSpPr txBox="1">
            <a:spLocks noGrp="1"/>
          </p:cNvSpPr>
          <p:nvPr>
            <p:ph type="title"/>
          </p:nvPr>
        </p:nvSpPr>
        <p:spPr>
          <a:xfrm>
            <a:off x="1574391" y="1447800"/>
            <a:ext cx="7997232" cy="2323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799"/>
              <a:buFont typeface="Century Gothic"/>
              <a:buNone/>
              <a:defRPr sz="4799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39"/>
          <p:cNvSpPr txBox="1">
            <a:spLocks noGrp="1"/>
          </p:cNvSpPr>
          <p:nvPr>
            <p:ph type="body" idx="1"/>
          </p:nvPr>
        </p:nvSpPr>
        <p:spPr>
          <a:xfrm>
            <a:off x="1929898" y="3771174"/>
            <a:ext cx="7277753" cy="342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 b="0" i="0" cap="small">
                <a:solidFill>
                  <a:srgbClr val="86D1D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94" name="Google Shape;94;p39"/>
          <p:cNvSpPr txBox="1">
            <a:spLocks noGrp="1"/>
          </p:cNvSpPr>
          <p:nvPr>
            <p:ph type="body" idx="2"/>
          </p:nvPr>
        </p:nvSpPr>
        <p:spPr>
          <a:xfrm>
            <a:off x="1154654" y="4350657"/>
            <a:ext cx="8823361" cy="16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39"/>
              <a:buNone/>
              <a:defRPr sz="1799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95" name="Google Shape;95;p39"/>
          <p:cNvSpPr txBox="1">
            <a:spLocks noGrp="1"/>
          </p:cNvSpPr>
          <p:nvPr>
            <p:ph type="dt" idx="10"/>
          </p:nvPr>
        </p:nvSpPr>
        <p:spPr>
          <a:xfrm rot="5400000">
            <a:off x="10152866" y="1790741"/>
            <a:ext cx="990599" cy="304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39"/>
          <p:cNvSpPr txBox="1">
            <a:spLocks noGrp="1"/>
          </p:cNvSpPr>
          <p:nvPr>
            <p:ph type="ftr" idx="11"/>
          </p:nvPr>
        </p:nvSpPr>
        <p:spPr>
          <a:xfrm rot="5400000">
            <a:off x="8948740" y="3225337"/>
            <a:ext cx="3859795" cy="3047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39"/>
          <p:cNvSpPr txBox="1">
            <a:spLocks noGrp="1"/>
          </p:cNvSpPr>
          <p:nvPr>
            <p:ph type="sldNum" idx="12"/>
          </p:nvPr>
        </p:nvSpPr>
        <p:spPr>
          <a:xfrm>
            <a:off x="10349844" y="295730"/>
            <a:ext cx="837981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8" name="Google Shape;98;p39"/>
          <p:cNvSpPr txBox="1"/>
          <p:nvPr/>
        </p:nvSpPr>
        <p:spPr>
          <a:xfrm>
            <a:off x="898061" y="971253"/>
            <a:ext cx="801703" cy="1969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196" b="0" i="0">
                <a:solidFill>
                  <a:srgbClr val="86D1D8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99" name="Google Shape;99;p39"/>
          <p:cNvSpPr txBox="1"/>
          <p:nvPr/>
        </p:nvSpPr>
        <p:spPr>
          <a:xfrm>
            <a:off x="9328060" y="2613787"/>
            <a:ext cx="801703" cy="1969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196" b="0" i="0">
                <a:solidFill>
                  <a:srgbClr val="86D1D8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me Card">
  <p:cSld name="Name Card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0"/>
          <p:cNvSpPr txBox="1">
            <a:spLocks noGrp="1"/>
          </p:cNvSpPr>
          <p:nvPr>
            <p:ph type="title"/>
          </p:nvPr>
        </p:nvSpPr>
        <p:spPr>
          <a:xfrm>
            <a:off x="1154653" y="3124201"/>
            <a:ext cx="8823362" cy="165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999"/>
              <a:buFont typeface="Century Gothic"/>
              <a:buNone/>
              <a:defRPr sz="3999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40"/>
          <p:cNvSpPr txBox="1">
            <a:spLocks noGrp="1"/>
          </p:cNvSpPr>
          <p:nvPr>
            <p:ph type="body" idx="1"/>
          </p:nvPr>
        </p:nvSpPr>
        <p:spPr>
          <a:xfrm>
            <a:off x="1154654" y="4777381"/>
            <a:ext cx="8823361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599"/>
              <a:buNone/>
              <a:defRPr sz="1999" cap="none">
                <a:solidFill>
                  <a:srgbClr val="86D1D8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39"/>
              <a:buNone/>
              <a:defRPr sz="1799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3" name="Google Shape;103;p40"/>
          <p:cNvSpPr txBox="1">
            <a:spLocks noGrp="1"/>
          </p:cNvSpPr>
          <p:nvPr>
            <p:ph type="dt" idx="10"/>
          </p:nvPr>
        </p:nvSpPr>
        <p:spPr>
          <a:xfrm rot="5400000">
            <a:off x="10152866" y="1790741"/>
            <a:ext cx="990599" cy="304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40"/>
          <p:cNvSpPr txBox="1">
            <a:spLocks noGrp="1"/>
          </p:cNvSpPr>
          <p:nvPr>
            <p:ph type="ftr" idx="11"/>
          </p:nvPr>
        </p:nvSpPr>
        <p:spPr>
          <a:xfrm rot="5400000">
            <a:off x="8948740" y="3225337"/>
            <a:ext cx="3859795" cy="3047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40"/>
          <p:cNvSpPr txBox="1">
            <a:spLocks noGrp="1"/>
          </p:cNvSpPr>
          <p:nvPr>
            <p:ph type="sldNum" idx="12"/>
          </p:nvPr>
        </p:nvSpPr>
        <p:spPr>
          <a:xfrm>
            <a:off x="10349844" y="295730"/>
            <a:ext cx="837981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olumn">
  <p:cSld name="3 Column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1"/>
          <p:cNvSpPr txBox="1">
            <a:spLocks noGrp="1"/>
          </p:cNvSpPr>
          <p:nvPr>
            <p:ph type="title"/>
          </p:nvPr>
        </p:nvSpPr>
        <p:spPr>
          <a:xfrm>
            <a:off x="645943" y="452718"/>
            <a:ext cx="9402274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199"/>
              <a:buFont typeface="Century Gothic"/>
              <a:buNone/>
              <a:defRPr sz="4199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41"/>
          <p:cNvSpPr txBox="1">
            <a:spLocks noGrp="1"/>
          </p:cNvSpPr>
          <p:nvPr>
            <p:ph type="body" idx="1"/>
          </p:nvPr>
        </p:nvSpPr>
        <p:spPr>
          <a:xfrm>
            <a:off x="632782" y="1981200"/>
            <a:ext cx="2946099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19"/>
              <a:buNone/>
              <a:defRPr sz="2399" b="0">
                <a:solidFill>
                  <a:srgbClr val="86D1D8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599"/>
              <a:buNone/>
              <a:defRPr sz="1999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39"/>
              <a:buNone/>
              <a:defRPr sz="1799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109" name="Google Shape;109;p41"/>
          <p:cNvSpPr txBox="1">
            <a:spLocks noGrp="1"/>
          </p:cNvSpPr>
          <p:nvPr>
            <p:ph type="body" idx="2"/>
          </p:nvPr>
        </p:nvSpPr>
        <p:spPr>
          <a:xfrm>
            <a:off x="652293" y="2667000"/>
            <a:ext cx="2926588" cy="3589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110" name="Google Shape;110;p41"/>
          <p:cNvSpPr txBox="1">
            <a:spLocks noGrp="1"/>
          </p:cNvSpPr>
          <p:nvPr>
            <p:ph type="body" idx="3"/>
          </p:nvPr>
        </p:nvSpPr>
        <p:spPr>
          <a:xfrm>
            <a:off x="3882648" y="1981200"/>
            <a:ext cx="2935476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19"/>
              <a:buNone/>
              <a:defRPr sz="2399" b="0">
                <a:solidFill>
                  <a:srgbClr val="86D1D8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599"/>
              <a:buNone/>
              <a:defRPr sz="1999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39"/>
              <a:buNone/>
              <a:defRPr sz="1799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111" name="Google Shape;111;p41"/>
          <p:cNvSpPr txBox="1">
            <a:spLocks noGrp="1"/>
          </p:cNvSpPr>
          <p:nvPr>
            <p:ph type="body" idx="4"/>
          </p:nvPr>
        </p:nvSpPr>
        <p:spPr>
          <a:xfrm>
            <a:off x="3872097" y="2667000"/>
            <a:ext cx="2946027" cy="3589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112" name="Google Shape;112;p41"/>
          <p:cNvSpPr txBox="1">
            <a:spLocks noGrp="1"/>
          </p:cNvSpPr>
          <p:nvPr>
            <p:ph type="body" idx="5"/>
          </p:nvPr>
        </p:nvSpPr>
        <p:spPr>
          <a:xfrm>
            <a:off x="7122845" y="1981200"/>
            <a:ext cx="2931349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19"/>
              <a:buNone/>
              <a:defRPr sz="2399" b="0">
                <a:solidFill>
                  <a:srgbClr val="86D1D8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599"/>
              <a:buNone/>
              <a:defRPr sz="1999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39"/>
              <a:buNone/>
              <a:defRPr sz="1799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113" name="Google Shape;113;p41"/>
          <p:cNvSpPr txBox="1">
            <a:spLocks noGrp="1"/>
          </p:cNvSpPr>
          <p:nvPr>
            <p:ph type="body" idx="6"/>
          </p:nvPr>
        </p:nvSpPr>
        <p:spPr>
          <a:xfrm>
            <a:off x="7122845" y="2667000"/>
            <a:ext cx="2931349" cy="3589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cxnSp>
        <p:nvCxnSpPr>
          <p:cNvPr id="114" name="Google Shape;114;p41"/>
          <p:cNvCxnSpPr/>
          <p:nvPr/>
        </p:nvCxnSpPr>
        <p:spPr>
          <a:xfrm>
            <a:off x="3725172" y="2133600"/>
            <a:ext cx="0" cy="3962400"/>
          </a:xfrm>
          <a:prstGeom prst="straightConnector1">
            <a:avLst/>
          </a:prstGeom>
          <a:noFill/>
          <a:ln w="12700" cap="flat" cmpd="sng">
            <a:solidFill>
              <a:srgbClr val="86D1D8">
                <a:alpha val="40000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5" name="Google Shape;115;p41"/>
          <p:cNvCxnSpPr/>
          <p:nvPr/>
        </p:nvCxnSpPr>
        <p:spPr>
          <a:xfrm>
            <a:off x="6960414" y="2133600"/>
            <a:ext cx="0" cy="3966882"/>
          </a:xfrm>
          <a:prstGeom prst="straightConnector1">
            <a:avLst/>
          </a:prstGeom>
          <a:noFill/>
          <a:ln w="12700" cap="flat" cmpd="sng">
            <a:solidFill>
              <a:srgbClr val="86D1D8">
                <a:alpha val="40000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6" name="Google Shape;116;p41"/>
          <p:cNvSpPr txBox="1">
            <a:spLocks noGrp="1"/>
          </p:cNvSpPr>
          <p:nvPr>
            <p:ph type="dt" idx="10"/>
          </p:nvPr>
        </p:nvSpPr>
        <p:spPr>
          <a:xfrm rot="5400000">
            <a:off x="10152866" y="1790741"/>
            <a:ext cx="990599" cy="304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41"/>
          <p:cNvSpPr txBox="1">
            <a:spLocks noGrp="1"/>
          </p:cNvSpPr>
          <p:nvPr>
            <p:ph type="ftr" idx="11"/>
          </p:nvPr>
        </p:nvSpPr>
        <p:spPr>
          <a:xfrm rot="5400000">
            <a:off x="8948740" y="3225337"/>
            <a:ext cx="3859795" cy="3047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41"/>
          <p:cNvSpPr txBox="1">
            <a:spLocks noGrp="1"/>
          </p:cNvSpPr>
          <p:nvPr>
            <p:ph type="sldNum" idx="12"/>
          </p:nvPr>
        </p:nvSpPr>
        <p:spPr>
          <a:xfrm>
            <a:off x="10349844" y="295730"/>
            <a:ext cx="837981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Picture Column">
  <p:cSld name="3 Picture Column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42"/>
          <p:cNvSpPr txBox="1">
            <a:spLocks noGrp="1"/>
          </p:cNvSpPr>
          <p:nvPr>
            <p:ph type="title"/>
          </p:nvPr>
        </p:nvSpPr>
        <p:spPr>
          <a:xfrm>
            <a:off x="645943" y="452718"/>
            <a:ext cx="9402274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199"/>
              <a:buFont typeface="Century Gothic"/>
              <a:buNone/>
              <a:defRPr sz="4199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42"/>
          <p:cNvSpPr txBox="1">
            <a:spLocks noGrp="1"/>
          </p:cNvSpPr>
          <p:nvPr>
            <p:ph type="body" idx="1"/>
          </p:nvPr>
        </p:nvSpPr>
        <p:spPr>
          <a:xfrm>
            <a:off x="652293" y="4250949"/>
            <a:ext cx="2939284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19"/>
              <a:buNone/>
              <a:defRPr sz="2399" b="0">
                <a:solidFill>
                  <a:srgbClr val="86D1D8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599"/>
              <a:buNone/>
              <a:defRPr sz="1999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39"/>
              <a:buNone/>
              <a:defRPr sz="1799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122" name="Google Shape;122;p42"/>
          <p:cNvSpPr>
            <a:spLocks noGrp="1"/>
          </p:cNvSpPr>
          <p:nvPr>
            <p:ph type="pic" idx="2"/>
          </p:nvPr>
        </p:nvSpPr>
        <p:spPr>
          <a:xfrm>
            <a:off x="652293" y="2209800"/>
            <a:ext cx="2939284" cy="15240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</p:sp>
      <p:sp>
        <p:nvSpPr>
          <p:cNvPr id="123" name="Google Shape;123;p42"/>
          <p:cNvSpPr txBox="1">
            <a:spLocks noGrp="1"/>
          </p:cNvSpPr>
          <p:nvPr>
            <p:ph type="body" idx="3"/>
          </p:nvPr>
        </p:nvSpPr>
        <p:spPr>
          <a:xfrm>
            <a:off x="652293" y="4827212"/>
            <a:ext cx="2939284" cy="659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124" name="Google Shape;124;p42"/>
          <p:cNvSpPr txBox="1">
            <a:spLocks noGrp="1"/>
          </p:cNvSpPr>
          <p:nvPr>
            <p:ph type="body" idx="4"/>
          </p:nvPr>
        </p:nvSpPr>
        <p:spPr>
          <a:xfrm>
            <a:off x="3888363" y="4250949"/>
            <a:ext cx="2929762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19"/>
              <a:buNone/>
              <a:defRPr sz="2399" b="0">
                <a:solidFill>
                  <a:srgbClr val="86D1D8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599"/>
              <a:buNone/>
              <a:defRPr sz="1999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39"/>
              <a:buNone/>
              <a:defRPr sz="1799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125" name="Google Shape;125;p42"/>
          <p:cNvSpPr>
            <a:spLocks noGrp="1"/>
          </p:cNvSpPr>
          <p:nvPr>
            <p:ph type="pic" idx="5"/>
          </p:nvPr>
        </p:nvSpPr>
        <p:spPr>
          <a:xfrm>
            <a:off x="3888362" y="2209800"/>
            <a:ext cx="2929762" cy="15240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</p:sp>
      <p:sp>
        <p:nvSpPr>
          <p:cNvPr id="126" name="Google Shape;126;p42"/>
          <p:cNvSpPr txBox="1">
            <a:spLocks noGrp="1"/>
          </p:cNvSpPr>
          <p:nvPr>
            <p:ph type="body" idx="6"/>
          </p:nvPr>
        </p:nvSpPr>
        <p:spPr>
          <a:xfrm>
            <a:off x="3887009" y="4827211"/>
            <a:ext cx="2933642" cy="659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127" name="Google Shape;127;p42"/>
          <p:cNvSpPr txBox="1">
            <a:spLocks noGrp="1"/>
          </p:cNvSpPr>
          <p:nvPr>
            <p:ph type="body" idx="7"/>
          </p:nvPr>
        </p:nvSpPr>
        <p:spPr>
          <a:xfrm>
            <a:off x="7122845" y="4250949"/>
            <a:ext cx="2931349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19"/>
              <a:buNone/>
              <a:defRPr sz="2399" b="0">
                <a:solidFill>
                  <a:srgbClr val="86D1D8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599"/>
              <a:buNone/>
              <a:defRPr sz="1999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39"/>
              <a:buNone/>
              <a:defRPr sz="1799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128" name="Google Shape;128;p42"/>
          <p:cNvSpPr>
            <a:spLocks noGrp="1"/>
          </p:cNvSpPr>
          <p:nvPr>
            <p:ph type="pic" idx="8"/>
          </p:nvPr>
        </p:nvSpPr>
        <p:spPr>
          <a:xfrm>
            <a:off x="7122844" y="2209800"/>
            <a:ext cx="2931349" cy="15240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</p:sp>
      <p:sp>
        <p:nvSpPr>
          <p:cNvPr id="129" name="Google Shape;129;p42"/>
          <p:cNvSpPr txBox="1">
            <a:spLocks noGrp="1"/>
          </p:cNvSpPr>
          <p:nvPr>
            <p:ph type="body" idx="9"/>
          </p:nvPr>
        </p:nvSpPr>
        <p:spPr>
          <a:xfrm>
            <a:off x="7122720" y="4827209"/>
            <a:ext cx="2935232" cy="659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cxnSp>
        <p:nvCxnSpPr>
          <p:cNvPr id="130" name="Google Shape;130;p42"/>
          <p:cNvCxnSpPr/>
          <p:nvPr/>
        </p:nvCxnSpPr>
        <p:spPr>
          <a:xfrm>
            <a:off x="3725172" y="2133600"/>
            <a:ext cx="0" cy="3962400"/>
          </a:xfrm>
          <a:prstGeom prst="straightConnector1">
            <a:avLst/>
          </a:prstGeom>
          <a:noFill/>
          <a:ln w="12700" cap="flat" cmpd="sng">
            <a:solidFill>
              <a:srgbClr val="86D1D8">
                <a:alpha val="40000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31" name="Google Shape;131;p42"/>
          <p:cNvCxnSpPr/>
          <p:nvPr/>
        </p:nvCxnSpPr>
        <p:spPr>
          <a:xfrm>
            <a:off x="6960414" y="2133600"/>
            <a:ext cx="0" cy="3966882"/>
          </a:xfrm>
          <a:prstGeom prst="straightConnector1">
            <a:avLst/>
          </a:prstGeom>
          <a:noFill/>
          <a:ln w="12700" cap="flat" cmpd="sng">
            <a:solidFill>
              <a:srgbClr val="86D1D8">
                <a:alpha val="40000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2" name="Google Shape;132;p42"/>
          <p:cNvSpPr txBox="1">
            <a:spLocks noGrp="1"/>
          </p:cNvSpPr>
          <p:nvPr>
            <p:ph type="dt" idx="10"/>
          </p:nvPr>
        </p:nvSpPr>
        <p:spPr>
          <a:xfrm rot="5400000">
            <a:off x="10152866" y="1790741"/>
            <a:ext cx="990599" cy="304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42"/>
          <p:cNvSpPr txBox="1">
            <a:spLocks noGrp="1"/>
          </p:cNvSpPr>
          <p:nvPr>
            <p:ph type="ftr" idx="11"/>
          </p:nvPr>
        </p:nvSpPr>
        <p:spPr>
          <a:xfrm rot="5400000">
            <a:off x="8948740" y="3225337"/>
            <a:ext cx="3859795" cy="3047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42"/>
          <p:cNvSpPr txBox="1">
            <a:spLocks noGrp="1"/>
          </p:cNvSpPr>
          <p:nvPr>
            <p:ph type="sldNum" idx="12"/>
          </p:nvPr>
        </p:nvSpPr>
        <p:spPr>
          <a:xfrm>
            <a:off x="10349844" y="295730"/>
            <a:ext cx="837981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43"/>
          <p:cNvSpPr txBox="1">
            <a:spLocks noGrp="1"/>
          </p:cNvSpPr>
          <p:nvPr>
            <p:ph type="title"/>
          </p:nvPr>
        </p:nvSpPr>
        <p:spPr>
          <a:xfrm>
            <a:off x="645943" y="452718"/>
            <a:ext cx="9402274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43"/>
          <p:cNvSpPr txBox="1">
            <a:spLocks noGrp="1"/>
          </p:cNvSpPr>
          <p:nvPr>
            <p:ph type="body" idx="1"/>
          </p:nvPr>
        </p:nvSpPr>
        <p:spPr>
          <a:xfrm rot="5400000">
            <a:off x="3477390" y="-321446"/>
            <a:ext cx="4195481" cy="8944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38" name="Google Shape;138;p43"/>
          <p:cNvSpPr txBox="1">
            <a:spLocks noGrp="1"/>
          </p:cNvSpPr>
          <p:nvPr>
            <p:ph type="dt" idx="10"/>
          </p:nvPr>
        </p:nvSpPr>
        <p:spPr>
          <a:xfrm rot="5400000">
            <a:off x="10152866" y="1790741"/>
            <a:ext cx="990599" cy="304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43"/>
          <p:cNvSpPr txBox="1">
            <a:spLocks noGrp="1"/>
          </p:cNvSpPr>
          <p:nvPr>
            <p:ph type="ftr" idx="11"/>
          </p:nvPr>
        </p:nvSpPr>
        <p:spPr>
          <a:xfrm rot="5400000">
            <a:off x="8948740" y="3225337"/>
            <a:ext cx="3859795" cy="3047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43"/>
          <p:cNvSpPr txBox="1">
            <a:spLocks noGrp="1"/>
          </p:cNvSpPr>
          <p:nvPr>
            <p:ph type="sldNum" idx="12"/>
          </p:nvPr>
        </p:nvSpPr>
        <p:spPr>
          <a:xfrm>
            <a:off x="10349844" y="295730"/>
            <a:ext cx="837981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44"/>
          <p:cNvSpPr txBox="1">
            <a:spLocks noGrp="1"/>
          </p:cNvSpPr>
          <p:nvPr>
            <p:ph type="title"/>
          </p:nvPr>
        </p:nvSpPr>
        <p:spPr>
          <a:xfrm rot="5400000">
            <a:off x="6265060" y="2467204"/>
            <a:ext cx="5826125" cy="17521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44"/>
          <p:cNvSpPr txBox="1">
            <a:spLocks noGrp="1"/>
          </p:cNvSpPr>
          <p:nvPr>
            <p:ph type="body" idx="1"/>
          </p:nvPr>
        </p:nvSpPr>
        <p:spPr>
          <a:xfrm rot="5400000">
            <a:off x="1678440" y="-138732"/>
            <a:ext cx="5368924" cy="7421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44" name="Google Shape;144;p44"/>
          <p:cNvSpPr txBox="1">
            <a:spLocks noGrp="1"/>
          </p:cNvSpPr>
          <p:nvPr>
            <p:ph type="dt" idx="10"/>
          </p:nvPr>
        </p:nvSpPr>
        <p:spPr>
          <a:xfrm rot="5400000">
            <a:off x="10152866" y="1790741"/>
            <a:ext cx="990599" cy="304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44"/>
          <p:cNvSpPr txBox="1">
            <a:spLocks noGrp="1"/>
          </p:cNvSpPr>
          <p:nvPr>
            <p:ph type="ftr" idx="11"/>
          </p:nvPr>
        </p:nvSpPr>
        <p:spPr>
          <a:xfrm rot="5400000">
            <a:off x="8948740" y="3225337"/>
            <a:ext cx="3859795" cy="3047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44"/>
          <p:cNvSpPr txBox="1">
            <a:spLocks noGrp="1"/>
          </p:cNvSpPr>
          <p:nvPr>
            <p:ph type="sldNum" idx="12"/>
          </p:nvPr>
        </p:nvSpPr>
        <p:spPr>
          <a:xfrm>
            <a:off x="10349844" y="295730"/>
            <a:ext cx="837981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9"/>
          <p:cNvSpPr txBox="1">
            <a:spLocks noGrp="1"/>
          </p:cNvSpPr>
          <p:nvPr>
            <p:ph type="title"/>
          </p:nvPr>
        </p:nvSpPr>
        <p:spPr>
          <a:xfrm>
            <a:off x="645943" y="452718"/>
            <a:ext cx="9402274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9"/>
          <p:cNvSpPr txBox="1">
            <a:spLocks noGrp="1"/>
          </p:cNvSpPr>
          <p:nvPr>
            <p:ph type="body" idx="1"/>
          </p:nvPr>
        </p:nvSpPr>
        <p:spPr>
          <a:xfrm>
            <a:off x="1103025" y="2052919"/>
            <a:ext cx="8944211" cy="41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30" name="Google Shape;30;p29"/>
          <p:cNvSpPr txBox="1">
            <a:spLocks noGrp="1"/>
          </p:cNvSpPr>
          <p:nvPr>
            <p:ph type="dt" idx="10"/>
          </p:nvPr>
        </p:nvSpPr>
        <p:spPr>
          <a:xfrm rot="5400000">
            <a:off x="10152866" y="1790741"/>
            <a:ext cx="990599" cy="304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9"/>
          <p:cNvSpPr txBox="1">
            <a:spLocks noGrp="1"/>
          </p:cNvSpPr>
          <p:nvPr>
            <p:ph type="ftr" idx="11"/>
          </p:nvPr>
        </p:nvSpPr>
        <p:spPr>
          <a:xfrm rot="5400000">
            <a:off x="8948740" y="3225337"/>
            <a:ext cx="3859795" cy="3047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9"/>
          <p:cNvSpPr txBox="1">
            <a:spLocks noGrp="1"/>
          </p:cNvSpPr>
          <p:nvPr>
            <p:ph type="sldNum" idx="12"/>
          </p:nvPr>
        </p:nvSpPr>
        <p:spPr>
          <a:xfrm>
            <a:off x="10349844" y="295730"/>
            <a:ext cx="837981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0"/>
          <p:cNvSpPr txBox="1">
            <a:spLocks noGrp="1"/>
          </p:cNvSpPr>
          <p:nvPr>
            <p:ph type="title"/>
          </p:nvPr>
        </p:nvSpPr>
        <p:spPr>
          <a:xfrm>
            <a:off x="645943" y="452718"/>
            <a:ext cx="9402274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0"/>
          <p:cNvSpPr txBox="1">
            <a:spLocks noGrp="1"/>
          </p:cNvSpPr>
          <p:nvPr>
            <p:ph type="body" idx="1"/>
          </p:nvPr>
        </p:nvSpPr>
        <p:spPr>
          <a:xfrm>
            <a:off x="1103025" y="2060576"/>
            <a:ext cx="4395194" cy="4195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19989" algn="l">
              <a:spcBef>
                <a:spcPts val="1000"/>
              </a:spcBef>
              <a:spcAft>
                <a:spcPts val="0"/>
              </a:spcAft>
              <a:buSzPts val="1439"/>
              <a:buChar char="►"/>
              <a:defRPr sz="1799"/>
            </a:lvl1pPr>
            <a:lvl2pPr marL="914400" lvl="1" indent="-30988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marL="1371600" lvl="2" indent="-299719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marL="1828800" lvl="3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marL="2286000" lvl="4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marL="2743200" lvl="5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marL="3200400" lvl="6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marL="3657600" lvl="7" indent="-289559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marL="4114800" lvl="8" indent="-289559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>
            <a:endParaRPr/>
          </a:p>
        </p:txBody>
      </p:sp>
      <p:sp>
        <p:nvSpPr>
          <p:cNvPr id="36" name="Google Shape;36;p30"/>
          <p:cNvSpPr txBox="1">
            <a:spLocks noGrp="1"/>
          </p:cNvSpPr>
          <p:nvPr>
            <p:ph type="body" idx="2"/>
          </p:nvPr>
        </p:nvSpPr>
        <p:spPr>
          <a:xfrm>
            <a:off x="5653021" y="2056093"/>
            <a:ext cx="4395196" cy="4200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19989" algn="l">
              <a:spcBef>
                <a:spcPts val="1000"/>
              </a:spcBef>
              <a:spcAft>
                <a:spcPts val="0"/>
              </a:spcAft>
              <a:buSzPts val="1439"/>
              <a:buChar char="►"/>
              <a:defRPr sz="1799"/>
            </a:lvl1pPr>
            <a:lvl2pPr marL="914400" lvl="1" indent="-30988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marL="1371600" lvl="2" indent="-299719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marL="1828800" lvl="3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marL="2286000" lvl="4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marL="2743200" lvl="5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marL="3200400" lvl="6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marL="3657600" lvl="7" indent="-289559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marL="4114800" lvl="8" indent="-289559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>
            <a:endParaRPr/>
          </a:p>
        </p:txBody>
      </p:sp>
      <p:sp>
        <p:nvSpPr>
          <p:cNvPr id="37" name="Google Shape;37;p30"/>
          <p:cNvSpPr txBox="1">
            <a:spLocks noGrp="1"/>
          </p:cNvSpPr>
          <p:nvPr>
            <p:ph type="dt" idx="10"/>
          </p:nvPr>
        </p:nvSpPr>
        <p:spPr>
          <a:xfrm rot="5400000">
            <a:off x="10152866" y="1790741"/>
            <a:ext cx="990599" cy="304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0"/>
          <p:cNvSpPr txBox="1">
            <a:spLocks noGrp="1"/>
          </p:cNvSpPr>
          <p:nvPr>
            <p:ph type="ftr" idx="11"/>
          </p:nvPr>
        </p:nvSpPr>
        <p:spPr>
          <a:xfrm rot="5400000">
            <a:off x="8948740" y="3225337"/>
            <a:ext cx="3859795" cy="3047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0"/>
          <p:cNvSpPr txBox="1">
            <a:spLocks noGrp="1"/>
          </p:cNvSpPr>
          <p:nvPr>
            <p:ph type="sldNum" idx="12"/>
          </p:nvPr>
        </p:nvSpPr>
        <p:spPr>
          <a:xfrm>
            <a:off x="10349844" y="295730"/>
            <a:ext cx="837981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1"/>
          <p:cNvSpPr txBox="1">
            <a:spLocks noGrp="1"/>
          </p:cNvSpPr>
          <p:nvPr>
            <p:ph type="title"/>
          </p:nvPr>
        </p:nvSpPr>
        <p:spPr>
          <a:xfrm>
            <a:off x="645943" y="452718"/>
            <a:ext cx="9402274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1"/>
          <p:cNvSpPr txBox="1">
            <a:spLocks noGrp="1"/>
          </p:cNvSpPr>
          <p:nvPr>
            <p:ph type="dt" idx="10"/>
          </p:nvPr>
        </p:nvSpPr>
        <p:spPr>
          <a:xfrm rot="5400000">
            <a:off x="10152866" y="1790741"/>
            <a:ext cx="990599" cy="304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1"/>
          <p:cNvSpPr txBox="1">
            <a:spLocks noGrp="1"/>
          </p:cNvSpPr>
          <p:nvPr>
            <p:ph type="ftr" idx="11"/>
          </p:nvPr>
        </p:nvSpPr>
        <p:spPr>
          <a:xfrm rot="5400000">
            <a:off x="8948740" y="3225337"/>
            <a:ext cx="3859795" cy="3047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31"/>
          <p:cNvSpPr txBox="1">
            <a:spLocks noGrp="1"/>
          </p:cNvSpPr>
          <p:nvPr>
            <p:ph type="sldNum" idx="12"/>
          </p:nvPr>
        </p:nvSpPr>
        <p:spPr>
          <a:xfrm>
            <a:off x="10349844" y="295730"/>
            <a:ext cx="837981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2"/>
          <p:cNvSpPr txBox="1">
            <a:spLocks noGrp="1"/>
          </p:cNvSpPr>
          <p:nvPr>
            <p:ph type="title"/>
          </p:nvPr>
        </p:nvSpPr>
        <p:spPr>
          <a:xfrm>
            <a:off x="1154656" y="2861734"/>
            <a:ext cx="8823359" cy="1915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999"/>
              <a:buFont typeface="Century Gothic"/>
              <a:buNone/>
              <a:defRPr sz="3999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2"/>
          <p:cNvSpPr txBox="1">
            <a:spLocks noGrp="1"/>
          </p:cNvSpPr>
          <p:nvPr>
            <p:ph type="body" idx="1"/>
          </p:nvPr>
        </p:nvSpPr>
        <p:spPr>
          <a:xfrm>
            <a:off x="1154654" y="4777381"/>
            <a:ext cx="8823360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599"/>
              <a:buNone/>
              <a:defRPr sz="1999" cap="none">
                <a:solidFill>
                  <a:srgbClr val="86D1D8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39"/>
              <a:buNone/>
              <a:defRPr sz="1799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32"/>
          <p:cNvSpPr txBox="1">
            <a:spLocks noGrp="1"/>
          </p:cNvSpPr>
          <p:nvPr>
            <p:ph type="dt" idx="10"/>
          </p:nvPr>
        </p:nvSpPr>
        <p:spPr>
          <a:xfrm rot="5400000">
            <a:off x="10152866" y="1790741"/>
            <a:ext cx="990599" cy="304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32"/>
          <p:cNvSpPr txBox="1">
            <a:spLocks noGrp="1"/>
          </p:cNvSpPr>
          <p:nvPr>
            <p:ph type="ftr" idx="11"/>
          </p:nvPr>
        </p:nvSpPr>
        <p:spPr>
          <a:xfrm rot="5400000">
            <a:off x="8948740" y="3225337"/>
            <a:ext cx="3859795" cy="3047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32"/>
          <p:cNvSpPr txBox="1">
            <a:spLocks noGrp="1"/>
          </p:cNvSpPr>
          <p:nvPr>
            <p:ph type="sldNum" idx="12"/>
          </p:nvPr>
        </p:nvSpPr>
        <p:spPr>
          <a:xfrm>
            <a:off x="10349844" y="295730"/>
            <a:ext cx="837981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3"/>
          <p:cNvSpPr txBox="1">
            <a:spLocks noGrp="1"/>
          </p:cNvSpPr>
          <p:nvPr>
            <p:ph type="title"/>
          </p:nvPr>
        </p:nvSpPr>
        <p:spPr>
          <a:xfrm>
            <a:off x="645943" y="452718"/>
            <a:ext cx="9402274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199"/>
              <a:buFont typeface="Century Gothic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3"/>
          <p:cNvSpPr txBox="1">
            <a:spLocks noGrp="1"/>
          </p:cNvSpPr>
          <p:nvPr>
            <p:ph type="body" idx="1"/>
          </p:nvPr>
        </p:nvSpPr>
        <p:spPr>
          <a:xfrm>
            <a:off x="1103026" y="1905000"/>
            <a:ext cx="4395193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19"/>
              <a:buNone/>
              <a:defRPr sz="2399" b="0">
                <a:solidFill>
                  <a:srgbClr val="86D1D8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599"/>
              <a:buNone/>
              <a:defRPr sz="1999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39"/>
              <a:buNone/>
              <a:defRPr sz="1799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54" name="Google Shape;54;p33"/>
          <p:cNvSpPr txBox="1">
            <a:spLocks noGrp="1"/>
          </p:cNvSpPr>
          <p:nvPr>
            <p:ph type="body" idx="2"/>
          </p:nvPr>
        </p:nvSpPr>
        <p:spPr>
          <a:xfrm>
            <a:off x="1103025" y="2514600"/>
            <a:ext cx="4395194" cy="3741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19989" algn="l">
              <a:spcBef>
                <a:spcPts val="1000"/>
              </a:spcBef>
              <a:spcAft>
                <a:spcPts val="0"/>
              </a:spcAft>
              <a:buSzPts val="1439"/>
              <a:buChar char="►"/>
              <a:defRPr sz="1799"/>
            </a:lvl1pPr>
            <a:lvl2pPr marL="914400" lvl="1" indent="-30988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marL="1371600" lvl="2" indent="-299719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marL="1828800" lvl="3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marL="2286000" lvl="4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marL="2743200" lvl="5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marL="3200400" lvl="6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marL="3657600" lvl="7" indent="-289559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marL="4114800" lvl="8" indent="-289559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>
            <a:endParaRPr/>
          </a:p>
        </p:txBody>
      </p:sp>
      <p:sp>
        <p:nvSpPr>
          <p:cNvPr id="55" name="Google Shape;55;p33"/>
          <p:cNvSpPr txBox="1">
            <a:spLocks noGrp="1"/>
          </p:cNvSpPr>
          <p:nvPr>
            <p:ph type="body" idx="3"/>
          </p:nvPr>
        </p:nvSpPr>
        <p:spPr>
          <a:xfrm>
            <a:off x="5653023" y="1905000"/>
            <a:ext cx="4395194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19"/>
              <a:buNone/>
              <a:defRPr sz="2399" b="0">
                <a:solidFill>
                  <a:srgbClr val="86D1D8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599"/>
              <a:buNone/>
              <a:defRPr sz="1999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39"/>
              <a:buNone/>
              <a:defRPr sz="1799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56" name="Google Shape;56;p33"/>
          <p:cNvSpPr txBox="1">
            <a:spLocks noGrp="1"/>
          </p:cNvSpPr>
          <p:nvPr>
            <p:ph type="body" idx="4"/>
          </p:nvPr>
        </p:nvSpPr>
        <p:spPr>
          <a:xfrm>
            <a:off x="5653023" y="2514600"/>
            <a:ext cx="4395194" cy="3741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19989" algn="l">
              <a:spcBef>
                <a:spcPts val="1000"/>
              </a:spcBef>
              <a:spcAft>
                <a:spcPts val="0"/>
              </a:spcAft>
              <a:buSzPts val="1439"/>
              <a:buChar char="►"/>
              <a:defRPr sz="1799"/>
            </a:lvl1pPr>
            <a:lvl2pPr marL="914400" lvl="1" indent="-30988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marL="1371600" lvl="2" indent="-299719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marL="1828800" lvl="3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marL="2286000" lvl="4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marL="2743200" lvl="5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marL="3200400" lvl="6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marL="3657600" lvl="7" indent="-289559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marL="4114800" lvl="8" indent="-289559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>
            <a:endParaRPr/>
          </a:p>
        </p:txBody>
      </p:sp>
      <p:sp>
        <p:nvSpPr>
          <p:cNvPr id="57" name="Google Shape;57;p33"/>
          <p:cNvSpPr txBox="1">
            <a:spLocks noGrp="1"/>
          </p:cNvSpPr>
          <p:nvPr>
            <p:ph type="dt" idx="10"/>
          </p:nvPr>
        </p:nvSpPr>
        <p:spPr>
          <a:xfrm rot="5400000">
            <a:off x="10152866" y="1790741"/>
            <a:ext cx="990599" cy="304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33"/>
          <p:cNvSpPr txBox="1">
            <a:spLocks noGrp="1"/>
          </p:cNvSpPr>
          <p:nvPr>
            <p:ph type="ftr" idx="11"/>
          </p:nvPr>
        </p:nvSpPr>
        <p:spPr>
          <a:xfrm rot="5400000">
            <a:off x="8948740" y="3225337"/>
            <a:ext cx="3859795" cy="3047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3"/>
          <p:cNvSpPr txBox="1">
            <a:spLocks noGrp="1"/>
          </p:cNvSpPr>
          <p:nvPr>
            <p:ph type="sldNum" idx="12"/>
          </p:nvPr>
        </p:nvSpPr>
        <p:spPr>
          <a:xfrm>
            <a:off x="10349844" y="295730"/>
            <a:ext cx="837981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4"/>
          <p:cNvSpPr txBox="1">
            <a:spLocks noGrp="1"/>
          </p:cNvSpPr>
          <p:nvPr>
            <p:ph type="dt" idx="10"/>
          </p:nvPr>
        </p:nvSpPr>
        <p:spPr>
          <a:xfrm rot="5400000">
            <a:off x="10152866" y="1790741"/>
            <a:ext cx="990599" cy="304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4"/>
          <p:cNvSpPr txBox="1">
            <a:spLocks noGrp="1"/>
          </p:cNvSpPr>
          <p:nvPr>
            <p:ph type="ftr" idx="11"/>
          </p:nvPr>
        </p:nvSpPr>
        <p:spPr>
          <a:xfrm rot="5400000">
            <a:off x="8948740" y="3225337"/>
            <a:ext cx="3859795" cy="3047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4"/>
          <p:cNvSpPr txBox="1">
            <a:spLocks noGrp="1"/>
          </p:cNvSpPr>
          <p:nvPr>
            <p:ph type="sldNum" idx="12"/>
          </p:nvPr>
        </p:nvSpPr>
        <p:spPr>
          <a:xfrm>
            <a:off x="10349844" y="295730"/>
            <a:ext cx="837981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35"/>
          <p:cNvSpPr txBox="1">
            <a:spLocks noGrp="1"/>
          </p:cNvSpPr>
          <p:nvPr>
            <p:ph type="title"/>
          </p:nvPr>
        </p:nvSpPr>
        <p:spPr>
          <a:xfrm>
            <a:off x="1154652" y="1447800"/>
            <a:ext cx="3400178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399"/>
              <a:buFont typeface="Century Gothic"/>
              <a:buNone/>
              <a:defRPr sz="2399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5"/>
          <p:cNvSpPr txBox="1">
            <a:spLocks noGrp="1"/>
          </p:cNvSpPr>
          <p:nvPr>
            <p:ph type="body" idx="1"/>
          </p:nvPr>
        </p:nvSpPr>
        <p:spPr>
          <a:xfrm>
            <a:off x="4783370" y="1447800"/>
            <a:ext cx="5194644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30149" algn="l">
              <a:spcBef>
                <a:spcPts val="1000"/>
              </a:spcBef>
              <a:spcAft>
                <a:spcPts val="0"/>
              </a:spcAft>
              <a:buSzPts val="1599"/>
              <a:buChar char="►"/>
              <a:defRPr sz="1999"/>
            </a:lvl1pPr>
            <a:lvl2pPr marL="914400" lvl="1" indent="-319989" algn="l">
              <a:spcBef>
                <a:spcPts val="1000"/>
              </a:spcBef>
              <a:spcAft>
                <a:spcPts val="0"/>
              </a:spcAft>
              <a:buSzPts val="1439"/>
              <a:buChar char="►"/>
              <a:defRPr sz="1799"/>
            </a:lvl2pPr>
            <a:lvl3pPr marL="1371600" lvl="2" indent="-30988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3pPr>
            <a:lvl4pPr marL="1828800" lvl="3" indent="-299719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4pPr>
            <a:lvl5pPr marL="2286000" lvl="4" indent="-29972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5pPr>
            <a:lvl6pPr marL="2743200" lvl="5" indent="-29972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6pPr>
            <a:lvl7pPr marL="3200400" lvl="6" indent="-29972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7pPr>
            <a:lvl8pPr marL="3657600" lvl="7" indent="-29972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8pPr>
            <a:lvl9pPr marL="4114800" lvl="8" indent="-29972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9pPr>
          </a:lstStyle>
          <a:p>
            <a:endParaRPr/>
          </a:p>
        </p:txBody>
      </p:sp>
      <p:sp>
        <p:nvSpPr>
          <p:cNvPr id="67" name="Google Shape;67;p35"/>
          <p:cNvSpPr txBox="1">
            <a:spLocks noGrp="1"/>
          </p:cNvSpPr>
          <p:nvPr>
            <p:ph type="body" idx="2"/>
          </p:nvPr>
        </p:nvSpPr>
        <p:spPr>
          <a:xfrm>
            <a:off x="1154653" y="3129281"/>
            <a:ext cx="3400177" cy="2895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68" name="Google Shape;68;p35"/>
          <p:cNvSpPr txBox="1">
            <a:spLocks noGrp="1"/>
          </p:cNvSpPr>
          <p:nvPr>
            <p:ph type="dt" idx="10"/>
          </p:nvPr>
        </p:nvSpPr>
        <p:spPr>
          <a:xfrm rot="5400000">
            <a:off x="10152866" y="1790741"/>
            <a:ext cx="990599" cy="304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5"/>
          <p:cNvSpPr txBox="1">
            <a:spLocks noGrp="1"/>
          </p:cNvSpPr>
          <p:nvPr>
            <p:ph type="ftr" idx="11"/>
          </p:nvPr>
        </p:nvSpPr>
        <p:spPr>
          <a:xfrm rot="5400000">
            <a:off x="8948740" y="3225337"/>
            <a:ext cx="3859795" cy="3047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5"/>
          <p:cNvSpPr txBox="1">
            <a:spLocks noGrp="1"/>
          </p:cNvSpPr>
          <p:nvPr>
            <p:ph type="sldNum" idx="12"/>
          </p:nvPr>
        </p:nvSpPr>
        <p:spPr>
          <a:xfrm>
            <a:off x="10349844" y="295730"/>
            <a:ext cx="837981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6"/>
          <p:cNvSpPr txBox="1">
            <a:spLocks noGrp="1"/>
          </p:cNvSpPr>
          <p:nvPr>
            <p:ph type="title"/>
          </p:nvPr>
        </p:nvSpPr>
        <p:spPr>
          <a:xfrm>
            <a:off x="1153606" y="1854192"/>
            <a:ext cx="5091580" cy="1574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99"/>
              <a:buFont typeface="Century Gothic"/>
              <a:buNone/>
              <a:defRPr sz="3599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6"/>
          <p:cNvSpPr>
            <a:spLocks noGrp="1"/>
          </p:cNvSpPr>
          <p:nvPr>
            <p:ph type="pic" idx="2"/>
          </p:nvPr>
        </p:nvSpPr>
        <p:spPr>
          <a:xfrm>
            <a:off x="6947736" y="1143000"/>
            <a:ext cx="3199567" cy="45720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</p:sp>
      <p:sp>
        <p:nvSpPr>
          <p:cNvPr id="74" name="Google Shape;74;p36"/>
          <p:cNvSpPr txBox="1">
            <a:spLocks noGrp="1"/>
          </p:cNvSpPr>
          <p:nvPr>
            <p:ph type="body" idx="1"/>
          </p:nvPr>
        </p:nvSpPr>
        <p:spPr>
          <a:xfrm>
            <a:off x="1154654" y="3657600"/>
            <a:ext cx="5083655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75" name="Google Shape;75;p36"/>
          <p:cNvSpPr txBox="1">
            <a:spLocks noGrp="1"/>
          </p:cNvSpPr>
          <p:nvPr>
            <p:ph type="dt" idx="10"/>
          </p:nvPr>
        </p:nvSpPr>
        <p:spPr>
          <a:xfrm rot="5400000">
            <a:off x="10152866" y="1790741"/>
            <a:ext cx="990599" cy="304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6"/>
          <p:cNvSpPr txBox="1">
            <a:spLocks noGrp="1"/>
          </p:cNvSpPr>
          <p:nvPr>
            <p:ph type="ftr" idx="11"/>
          </p:nvPr>
        </p:nvSpPr>
        <p:spPr>
          <a:xfrm rot="5400000">
            <a:off x="8948740" y="3225337"/>
            <a:ext cx="3859795" cy="3047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6"/>
          <p:cNvSpPr txBox="1">
            <a:spLocks noGrp="1"/>
          </p:cNvSpPr>
          <p:nvPr>
            <p:ph type="sldNum" idx="12"/>
          </p:nvPr>
        </p:nvSpPr>
        <p:spPr>
          <a:xfrm>
            <a:off x="10349844" y="295730"/>
            <a:ext cx="837981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9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7"/>
          <p:cNvPicPr preferRelativeResize="0"/>
          <p:nvPr/>
        </p:nvPicPr>
        <p:blipFill rotWithShape="1">
          <a:blip r:embed="rId20">
            <a:alphaModFix/>
          </a:blip>
          <a:srcRect l="3613"/>
          <a:stretch/>
        </p:blipFill>
        <p:spPr>
          <a:xfrm>
            <a:off x="0" y="2669686"/>
            <a:ext cx="4035961" cy="41883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27"/>
          <p:cNvPicPr preferRelativeResize="0"/>
          <p:nvPr/>
        </p:nvPicPr>
        <p:blipFill rotWithShape="1">
          <a:blip r:embed="rId21">
            <a:alphaModFix/>
          </a:blip>
          <a:srcRect l="35640"/>
          <a:stretch/>
        </p:blipFill>
        <p:spPr>
          <a:xfrm>
            <a:off x="0" y="2892348"/>
            <a:ext cx="1522016" cy="2365453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27"/>
          <p:cNvSpPr/>
          <p:nvPr/>
        </p:nvSpPr>
        <p:spPr>
          <a:xfrm>
            <a:off x="8606770" y="1676400"/>
            <a:ext cx="2818666" cy="2819400"/>
          </a:xfrm>
          <a:prstGeom prst="ellipse">
            <a:avLst/>
          </a:prstGeom>
          <a:gradFill>
            <a:gsLst>
              <a:gs pos="0">
                <a:srgbClr val="4CB9C3">
                  <a:alpha val="6666"/>
                </a:srgbClr>
              </a:gs>
              <a:gs pos="36000">
                <a:srgbClr val="4CB9C3">
                  <a:alpha val="5882"/>
                </a:srgbClr>
              </a:gs>
              <a:gs pos="69000">
                <a:srgbClr val="4CB9C3">
                  <a:alpha val="0"/>
                </a:srgbClr>
              </a:gs>
              <a:gs pos="100000">
                <a:srgbClr val="4CB9C3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" name="Google Shape;13;p27"/>
          <p:cNvPicPr preferRelativeResize="0"/>
          <p:nvPr/>
        </p:nvPicPr>
        <p:blipFill rotWithShape="1">
          <a:blip r:embed="rId22">
            <a:alphaModFix/>
          </a:blip>
          <a:srcRect t="28812"/>
          <a:stretch/>
        </p:blipFill>
        <p:spPr>
          <a:xfrm>
            <a:off x="7997330" y="1"/>
            <a:ext cx="1602969" cy="11414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7"/>
          <p:cNvPicPr preferRelativeResize="0"/>
          <p:nvPr/>
        </p:nvPicPr>
        <p:blipFill rotWithShape="1">
          <a:blip r:embed="rId23">
            <a:alphaModFix/>
          </a:blip>
          <a:srcRect b="23320"/>
          <a:stretch/>
        </p:blipFill>
        <p:spPr>
          <a:xfrm>
            <a:off x="8603637" y="6096000"/>
            <a:ext cx="993475" cy="7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7"/>
          <p:cNvSpPr/>
          <p:nvPr/>
        </p:nvSpPr>
        <p:spPr>
          <a:xfrm>
            <a:off x="10435094" y="0"/>
            <a:ext cx="685621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7"/>
          <p:cNvSpPr txBox="1">
            <a:spLocks noGrp="1"/>
          </p:cNvSpPr>
          <p:nvPr>
            <p:ph type="title"/>
          </p:nvPr>
        </p:nvSpPr>
        <p:spPr>
          <a:xfrm>
            <a:off x="645943" y="452718"/>
            <a:ext cx="9402274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199"/>
              <a:buFont typeface="Century Gothic"/>
              <a:buNone/>
              <a:defRPr sz="4199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27"/>
          <p:cNvSpPr txBox="1">
            <a:spLocks noGrp="1"/>
          </p:cNvSpPr>
          <p:nvPr>
            <p:ph type="body" idx="1"/>
          </p:nvPr>
        </p:nvSpPr>
        <p:spPr>
          <a:xfrm>
            <a:off x="1103025" y="2052919"/>
            <a:ext cx="8944211" cy="41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3014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599"/>
              <a:buFont typeface="Noto Sans Symbols"/>
              <a:buChar char="►"/>
              <a:defRPr sz="1999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1998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39"/>
              <a:buFont typeface="Noto Sans Symbols"/>
              <a:buChar char="►"/>
              <a:defRPr sz="1799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0988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Char char="►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9971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8" name="Google Shape;18;p27"/>
          <p:cNvSpPr txBox="1">
            <a:spLocks noGrp="1"/>
          </p:cNvSpPr>
          <p:nvPr>
            <p:ph type="dt" idx="10"/>
          </p:nvPr>
        </p:nvSpPr>
        <p:spPr>
          <a:xfrm rot="5400000">
            <a:off x="10152866" y="1790741"/>
            <a:ext cx="990599" cy="304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9" name="Google Shape;19;p27"/>
          <p:cNvSpPr txBox="1">
            <a:spLocks noGrp="1"/>
          </p:cNvSpPr>
          <p:nvPr>
            <p:ph type="ftr" idx="11"/>
          </p:nvPr>
        </p:nvSpPr>
        <p:spPr>
          <a:xfrm rot="5400000">
            <a:off x="8948740" y="3225337"/>
            <a:ext cx="3859795" cy="3047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0" name="Google Shape;20;p27"/>
          <p:cNvSpPr txBox="1">
            <a:spLocks noGrp="1"/>
          </p:cNvSpPr>
          <p:nvPr>
            <p:ph type="sldNum" idx="12"/>
          </p:nvPr>
        </p:nvSpPr>
        <p:spPr>
          <a:xfrm>
            <a:off x="10349844" y="295730"/>
            <a:ext cx="837981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2799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 rtl="0">
              <a:spcBef>
                <a:spcPts val="0"/>
              </a:spcBef>
              <a:buNone/>
              <a:defRPr sz="2799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 rtl="0">
              <a:spcBef>
                <a:spcPts val="0"/>
              </a:spcBef>
              <a:buNone/>
              <a:defRPr sz="2799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 rtl="0">
              <a:spcBef>
                <a:spcPts val="0"/>
              </a:spcBef>
              <a:buNone/>
              <a:defRPr sz="2799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 rtl="0">
              <a:spcBef>
                <a:spcPts val="0"/>
              </a:spcBef>
              <a:buNone/>
              <a:defRPr sz="2799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 rtl="0">
              <a:spcBef>
                <a:spcPts val="0"/>
              </a:spcBef>
              <a:buNone/>
              <a:defRPr sz="2799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 rtl="0">
              <a:spcBef>
                <a:spcPts val="0"/>
              </a:spcBef>
              <a:buNone/>
              <a:defRPr sz="2799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 rtl="0">
              <a:spcBef>
                <a:spcPts val="0"/>
              </a:spcBef>
              <a:buNone/>
              <a:defRPr sz="2799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 rtl="0">
              <a:spcBef>
                <a:spcPts val="0"/>
              </a:spcBef>
              <a:buNone/>
              <a:defRPr sz="2799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ou.edu/student/?_q=Student%20Affairs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ou.edu/hr/files/2020/02/801-Form-Auto-Filled-Address.pdf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hyperlink" Target="https://wou.edu/hr/files/2017/11/Supervisor-Occupational-Injury-Report-fillable-.pdf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ol.gov/agencies/whd/posters/fmla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ssa.gov/thirdparty/materials/pdfs/educators/What-is-FICA-Infographic-EN-05-10297.pdf" TargetMode="External"/><Relationship Id="rId5" Type="http://schemas.openxmlformats.org/officeDocument/2006/relationships/hyperlink" Target="mailto:sidesm@wou.edu" TargetMode="External"/><Relationship Id="rId4" Type="http://schemas.openxmlformats.org/officeDocument/2006/relationships/hyperlink" Target="https://wou.edu/hr/files/2016/01/FMLA-and-OFLA-Leave-Request-Form.pdf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herbe@mail.wou.edu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dn.wou.edu/hr/files/2024/02/MEDICAL-PROVIDER-FORM-ACCOMMODATION_REQUEST_FORM.pdf" TargetMode="External"/><Relationship Id="rId4" Type="http://schemas.openxmlformats.org/officeDocument/2006/relationships/hyperlink" Target="https://cdn.wou.edu/hr/files/2024/02/ADA-Request-Packet.pdf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ou.edu/hr/position-numbers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marsw@wou.edu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hyperlink" Target="mailto:spadar@wou.edu" TargetMode="External"/><Relationship Id="rId4" Type="http://schemas.openxmlformats.org/officeDocument/2006/relationships/hyperlink" Target="mailto:fitzsimmonss@wou.edu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ou.edu/hr/payroll/web-time-entry/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mailto:payrollrosters@wou.edu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mailto:payrollrosters@mail.wou.edu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ou.edu/hr/student-employment/student-supervisors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dn.wou.edu/hr/files/2025/01/Returning-Student-Packet.pdf" TargetMode="External"/><Relationship Id="rId5" Type="http://schemas.openxmlformats.org/officeDocument/2006/relationships/hyperlink" Target="https://cdn.wou.edu/hr/files/2024/01/New-Student-Packet.pdf" TargetMode="External"/><Relationship Id="rId4" Type="http://schemas.openxmlformats.org/officeDocument/2006/relationships/hyperlink" Target="https://docs.google.com/forms/d/e/1FAIpQLSctAsDEn7p1rxscBdrKL0ZQLt-YXLe7woe-9krjH7IXFSPEtg/viewform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ou.edu/hr/student-employment/student-supervisors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forms/d/e/1FAIpQLSctAsDEn7p1rxscBdrKL0ZQLt-YXLe7woe-9krjH7IXFSPEtg/viewform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hyperlink" Target="https://docs.google.com/document/d/1oPj-ZAQHs8iBylCxtpq1IdO0VfPMJH7G3nl7BHh9ChQ/edit?usp=sharin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"/>
          <p:cNvSpPr txBox="1">
            <a:spLocks noGrp="1"/>
          </p:cNvSpPr>
          <p:nvPr>
            <p:ph type="ctrTitle"/>
          </p:nvPr>
        </p:nvSpPr>
        <p:spPr>
          <a:xfrm>
            <a:off x="1154654" y="1447801"/>
            <a:ext cx="8823360" cy="3329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100"/>
              <a:buFont typeface="Century Gothic"/>
              <a:buNone/>
            </a:pPr>
            <a:r>
              <a:rPr lang="en-US"/>
              <a:t>Student Employment</a:t>
            </a:r>
            <a:br>
              <a:rPr lang="en-US"/>
            </a:br>
            <a:br>
              <a:rPr lang="en-US"/>
            </a:br>
            <a:r>
              <a:rPr lang="en-US"/>
              <a:t>2025-2026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37d25a45a28_0_12"/>
          <p:cNvSpPr txBox="1">
            <a:spLocks noGrp="1"/>
          </p:cNvSpPr>
          <p:nvPr>
            <p:ph type="title"/>
          </p:nvPr>
        </p:nvSpPr>
        <p:spPr>
          <a:xfrm>
            <a:off x="645943" y="452718"/>
            <a:ext cx="9402300" cy="1400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Student Authorization Emails </a:t>
            </a:r>
            <a:endParaRPr/>
          </a:p>
        </p:txBody>
      </p:sp>
      <p:sp>
        <p:nvSpPr>
          <p:cNvPr id="232" name="Google Shape;232;g37d25a45a28_0_12"/>
          <p:cNvSpPr txBox="1"/>
          <p:nvPr/>
        </p:nvSpPr>
        <p:spPr>
          <a:xfrm>
            <a:off x="1833175" y="2056100"/>
            <a:ext cx="1422900" cy="3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99">
              <a:solidFill>
                <a:schemeClr val="dk1"/>
              </a:solidFill>
              <a:highlight>
                <a:schemeClr val="lt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33" name="Google Shape;233;g37d25a45a28_0_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79950" y="1438650"/>
            <a:ext cx="5051651" cy="4390600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g37d25a45a28_0_12"/>
          <p:cNvSpPr txBox="1">
            <a:spLocks noGrp="1"/>
          </p:cNvSpPr>
          <p:nvPr>
            <p:ph type="body" idx="1"/>
          </p:nvPr>
        </p:nvSpPr>
        <p:spPr>
          <a:xfrm>
            <a:off x="645950" y="1438650"/>
            <a:ext cx="5334000" cy="4195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457200" lvl="0" indent="-313182" algn="l" rtl="0">
              <a:spcBef>
                <a:spcPts val="1000"/>
              </a:spcBef>
              <a:spcAft>
                <a:spcPts val="0"/>
              </a:spcAft>
              <a:buSzPct val="72036"/>
              <a:buChar char="►"/>
            </a:pPr>
            <a:r>
              <a:rPr lang="en-US"/>
              <a:t>This email will replacing the stamped Authorization page.</a:t>
            </a:r>
            <a:endParaRPr/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 </a:t>
            </a:r>
            <a:endParaRPr/>
          </a:p>
          <a:p>
            <a:pPr marL="457200" lvl="0" indent="-313182" algn="l" rtl="0">
              <a:spcBef>
                <a:spcPts val="1000"/>
              </a:spcBef>
              <a:spcAft>
                <a:spcPts val="0"/>
              </a:spcAft>
              <a:buSzPct val="72000"/>
              <a:buChar char="►"/>
            </a:pPr>
            <a:r>
              <a:rPr lang="en-US" sz="2000"/>
              <a:t>Students are authorized to work on campus when HR emails the Approved Student Employment Authorization form stamped and signed by an HR representative to their supervisor.</a:t>
            </a:r>
            <a:endParaRPr sz="2000"/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000"/>
          </a:p>
          <a:p>
            <a:pPr marL="457200" lvl="0" indent="-313182" algn="l" rtl="0">
              <a:spcBef>
                <a:spcPts val="1000"/>
              </a:spcBef>
              <a:spcAft>
                <a:spcPts val="0"/>
              </a:spcAft>
              <a:buSzPct val="72036"/>
              <a:buChar char="►"/>
            </a:pPr>
            <a:r>
              <a:rPr lang="en-US"/>
              <a:t>Fully Approved</a:t>
            </a:r>
            <a:endParaRPr/>
          </a:p>
          <a:p>
            <a:pPr marL="914400" lvl="1" indent="-313182" algn="l" rtl="0">
              <a:spcBef>
                <a:spcPts val="0"/>
              </a:spcBef>
              <a:spcAft>
                <a:spcPts val="0"/>
              </a:spcAft>
              <a:buSzPct val="80044"/>
              <a:buChar char="►"/>
            </a:pPr>
            <a:r>
              <a:rPr lang="en-US"/>
              <a:t>Student Employment Authorization</a:t>
            </a:r>
            <a:endParaRPr/>
          </a:p>
          <a:p>
            <a:pPr marL="914400" lvl="1" indent="-313182" algn="l" rtl="0">
              <a:spcBef>
                <a:spcPts val="0"/>
              </a:spcBef>
              <a:spcAft>
                <a:spcPts val="0"/>
              </a:spcAft>
              <a:buSzPct val="80044"/>
              <a:buChar char="►"/>
            </a:pPr>
            <a:r>
              <a:rPr lang="en-US"/>
              <a:t>Background Check</a:t>
            </a:r>
            <a:endParaRPr/>
          </a:p>
          <a:p>
            <a:pPr marL="914400" lvl="1" indent="-313182" algn="l" rtl="0">
              <a:spcBef>
                <a:spcPts val="0"/>
              </a:spcBef>
              <a:spcAft>
                <a:spcPts val="0"/>
              </a:spcAft>
              <a:buSzPct val="80044"/>
              <a:buChar char="►"/>
            </a:pPr>
            <a:r>
              <a:rPr lang="en-US"/>
              <a:t>Student Paperwork Submitted</a:t>
            </a:r>
            <a:endParaRPr/>
          </a:p>
          <a:p>
            <a:pPr marL="9144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1"/>
          <p:cNvSpPr txBox="1">
            <a:spLocks noGrp="1"/>
          </p:cNvSpPr>
          <p:nvPr>
            <p:ph type="title"/>
          </p:nvPr>
        </p:nvSpPr>
        <p:spPr>
          <a:xfrm>
            <a:off x="645943" y="452718"/>
            <a:ext cx="9402274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100"/>
              <a:buFont typeface="Century Gothic"/>
              <a:buNone/>
            </a:pPr>
            <a:r>
              <a:rPr lang="en-US"/>
              <a:t>Student Employment </a:t>
            </a:r>
            <a:endParaRPr/>
          </a:p>
        </p:txBody>
      </p:sp>
      <p:sp>
        <p:nvSpPr>
          <p:cNvPr id="241" name="Google Shape;241;p11"/>
          <p:cNvSpPr txBox="1">
            <a:spLocks noGrp="1"/>
          </p:cNvSpPr>
          <p:nvPr>
            <p:ph type="body" idx="1"/>
          </p:nvPr>
        </p:nvSpPr>
        <p:spPr>
          <a:xfrm>
            <a:off x="1103025" y="2052919"/>
            <a:ext cx="8944200" cy="419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" lvl="0" indent="0" algn="l" rtl="0">
              <a:spcBef>
                <a:spcPts val="0"/>
              </a:spcBef>
              <a:spcAft>
                <a:spcPts val="0"/>
              </a:spcAft>
              <a:buSzPts val="1360"/>
              <a:buNone/>
            </a:pPr>
            <a:r>
              <a:rPr lang="en-US" b="1"/>
              <a:t>20 Hours per Week</a:t>
            </a:r>
            <a:endParaRPr/>
          </a:p>
          <a:p>
            <a:pPr marL="342797" lvl="0" indent="-349299" algn="l" rtl="0">
              <a:spcBef>
                <a:spcPts val="1000"/>
              </a:spcBef>
              <a:spcAft>
                <a:spcPts val="0"/>
              </a:spcAft>
              <a:buSzPts val="1360"/>
              <a:buChar char="►"/>
            </a:pPr>
            <a:r>
              <a:rPr lang="en-US"/>
              <a:t>Students are only allowed to work up to 20 hours per week.</a:t>
            </a:r>
            <a:endParaRPr/>
          </a:p>
          <a:p>
            <a:pPr marL="742727" lvl="1" indent="-291760" algn="l" rtl="0">
              <a:spcBef>
                <a:spcPts val="1000"/>
              </a:spcBef>
              <a:spcAft>
                <a:spcPts val="0"/>
              </a:spcAft>
              <a:buSzPts val="1280"/>
              <a:buChar char="►"/>
            </a:pPr>
            <a:r>
              <a:rPr lang="en-US"/>
              <a:t>Exceptions granted by the the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Student Affairs </a:t>
            </a:r>
            <a:r>
              <a:rPr lang="en-US"/>
              <a:t>office</a:t>
            </a:r>
            <a:endParaRPr/>
          </a:p>
          <a:p>
            <a:pPr marL="742727" lvl="1" indent="-291760" algn="l" rtl="0">
              <a:spcBef>
                <a:spcPts val="1000"/>
              </a:spcBef>
              <a:spcAft>
                <a:spcPts val="0"/>
              </a:spcAft>
              <a:buSzPts val="1280"/>
              <a:buChar char="►"/>
            </a:pPr>
            <a:r>
              <a:rPr lang="en-US"/>
              <a:t>International students CANNOT EXCEED 20 hours per week.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6"/>
          <p:cNvSpPr txBox="1">
            <a:spLocks noGrp="1"/>
          </p:cNvSpPr>
          <p:nvPr>
            <p:ph type="title"/>
          </p:nvPr>
        </p:nvSpPr>
        <p:spPr>
          <a:xfrm>
            <a:off x="645943" y="452718"/>
            <a:ext cx="9402274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100"/>
              <a:buFont typeface="Century Gothic"/>
              <a:buNone/>
            </a:pPr>
            <a:r>
              <a:rPr lang="en-US"/>
              <a:t>Oregon Sick Leave Law</a:t>
            </a:r>
            <a:endParaRPr/>
          </a:p>
        </p:txBody>
      </p:sp>
      <p:sp>
        <p:nvSpPr>
          <p:cNvPr id="248" name="Google Shape;248;p16"/>
          <p:cNvSpPr txBox="1">
            <a:spLocks noGrp="1"/>
          </p:cNvSpPr>
          <p:nvPr>
            <p:ph type="body" idx="1"/>
          </p:nvPr>
        </p:nvSpPr>
        <p:spPr>
          <a:xfrm>
            <a:off x="1065212" y="2209800"/>
            <a:ext cx="8944211" cy="3433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797" lvl="0" indent="-342797" algn="l" rtl="0">
              <a:spcBef>
                <a:spcPts val="0"/>
              </a:spcBef>
              <a:spcAft>
                <a:spcPts val="0"/>
              </a:spcAft>
              <a:buSzPts val="1520"/>
              <a:buChar char="►"/>
            </a:pPr>
            <a:r>
              <a:rPr lang="en-US"/>
              <a:t>1 hour of sick leave for every 30 hours worked.</a:t>
            </a:r>
            <a:endParaRPr/>
          </a:p>
          <a:p>
            <a:pPr marL="342797" lvl="0" indent="-342797" algn="l" rtl="0">
              <a:spcBef>
                <a:spcPts val="1000"/>
              </a:spcBef>
              <a:spcAft>
                <a:spcPts val="0"/>
              </a:spcAft>
              <a:buSzPts val="1520"/>
              <a:buChar char="►"/>
            </a:pPr>
            <a:r>
              <a:rPr lang="en-US"/>
              <a:t>May accrue up to 80 hours per fiscal year.</a:t>
            </a:r>
            <a:endParaRPr/>
          </a:p>
          <a:p>
            <a:pPr marL="742726" lvl="1" indent="-285663" algn="l" rtl="0">
              <a:spcBef>
                <a:spcPts val="1000"/>
              </a:spcBef>
              <a:spcAft>
                <a:spcPts val="0"/>
              </a:spcAft>
              <a:buSzPts val="1360"/>
              <a:buChar char="►"/>
            </a:pPr>
            <a:r>
              <a:rPr lang="en-US"/>
              <a:t>Limit of 40 hours per fiscal year will roll over into the</a:t>
            </a:r>
            <a:endParaRPr/>
          </a:p>
          <a:p>
            <a:pPr marL="742726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799"/>
              <a:t>next fiscal year.</a:t>
            </a:r>
            <a:endParaRPr sz="1799"/>
          </a:p>
          <a:p>
            <a:pPr marL="342797" lvl="0" indent="-342797" algn="l" rtl="0">
              <a:spcBef>
                <a:spcPts val="1000"/>
              </a:spcBef>
              <a:spcAft>
                <a:spcPts val="0"/>
              </a:spcAft>
              <a:buSzPts val="1520"/>
              <a:buChar char="►"/>
            </a:pPr>
            <a:r>
              <a:rPr lang="en-US"/>
              <a:t>Work study earnings are exempt from accruing sick leave.</a:t>
            </a:r>
            <a:endParaRPr/>
          </a:p>
          <a:p>
            <a:pPr marL="342797" lvl="0" indent="-342797" algn="l" rtl="0">
              <a:spcBef>
                <a:spcPts val="1000"/>
              </a:spcBef>
              <a:spcAft>
                <a:spcPts val="0"/>
              </a:spcAft>
              <a:buSzPts val="1520"/>
              <a:buChar char="►"/>
            </a:pPr>
            <a:r>
              <a:rPr lang="en-US"/>
              <a:t>Supervisors must establish protocols for students using sick leave.</a:t>
            </a:r>
            <a:endParaRPr/>
          </a:p>
        </p:txBody>
      </p:sp>
      <p:pic>
        <p:nvPicPr>
          <p:cNvPr id="249" name="Google Shape;249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75612" y="1295400"/>
            <a:ext cx="2590800" cy="20613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5"/>
          <p:cNvSpPr txBox="1">
            <a:spLocks noGrp="1"/>
          </p:cNvSpPr>
          <p:nvPr>
            <p:ph type="title"/>
          </p:nvPr>
        </p:nvSpPr>
        <p:spPr>
          <a:xfrm>
            <a:off x="645943" y="452718"/>
            <a:ext cx="9402300" cy="14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100"/>
              <a:buFont typeface="Century Gothic"/>
              <a:buNone/>
            </a:pPr>
            <a:r>
              <a:rPr lang="en-US"/>
              <a:t>Student Employment Practices</a:t>
            </a:r>
            <a:endParaRPr/>
          </a:p>
        </p:txBody>
      </p:sp>
      <p:sp>
        <p:nvSpPr>
          <p:cNvPr id="256" name="Google Shape;256;p15"/>
          <p:cNvSpPr txBox="1">
            <a:spLocks noGrp="1"/>
          </p:cNvSpPr>
          <p:nvPr>
            <p:ph type="body" idx="1"/>
          </p:nvPr>
        </p:nvSpPr>
        <p:spPr>
          <a:xfrm>
            <a:off x="1065225" y="1765219"/>
            <a:ext cx="8944200" cy="419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" lvl="0" indent="0" algn="l" rtl="0">
              <a:spcBef>
                <a:spcPts val="0"/>
              </a:spcBef>
              <a:spcAft>
                <a:spcPts val="0"/>
              </a:spcAft>
              <a:buSzPts val="1520"/>
              <a:buNone/>
            </a:pPr>
            <a:r>
              <a:rPr lang="en-US" b="1"/>
              <a:t>Accidents on the Job</a:t>
            </a:r>
            <a:endParaRPr/>
          </a:p>
          <a:p>
            <a:pPr marL="342797" lvl="0" indent="-342797" algn="l" rtl="0">
              <a:spcBef>
                <a:spcPts val="1000"/>
              </a:spcBef>
              <a:spcAft>
                <a:spcPts val="0"/>
              </a:spcAft>
              <a:buSzPts val="1520"/>
              <a:buChar char="►"/>
            </a:pPr>
            <a:r>
              <a:rPr lang="en-US"/>
              <a:t>Student employees, while working, are covered by SAIF</a:t>
            </a:r>
            <a:endParaRPr/>
          </a:p>
          <a:p>
            <a:pPr marL="342797" lvl="0" indent="-342797" algn="l" rtl="0">
              <a:spcBef>
                <a:spcPts val="1000"/>
              </a:spcBef>
              <a:spcAft>
                <a:spcPts val="0"/>
              </a:spcAft>
              <a:buSzPts val="1520"/>
              <a:buChar char="►"/>
            </a:pPr>
            <a:r>
              <a:rPr lang="en-US"/>
              <a:t>Injuries should be reported immediately to supervisors</a:t>
            </a:r>
            <a:endParaRPr/>
          </a:p>
          <a:p>
            <a:pPr marL="342797" lvl="0" indent="-342797" algn="l" rtl="0">
              <a:spcBef>
                <a:spcPts val="1000"/>
              </a:spcBef>
              <a:spcAft>
                <a:spcPts val="0"/>
              </a:spcAft>
              <a:buSzPts val="1520"/>
              <a:buChar char="►"/>
            </a:pPr>
            <a:r>
              <a:rPr lang="en-US" u="sng">
                <a:solidFill>
                  <a:schemeClr val="hlink"/>
                </a:solidFill>
                <a:hlinkClick r:id="rId3"/>
              </a:rPr>
              <a:t>Form 801</a:t>
            </a:r>
            <a:r>
              <a:rPr lang="en-US"/>
              <a:t>: Student sees a doctor for their injury</a:t>
            </a:r>
            <a:endParaRPr/>
          </a:p>
          <a:p>
            <a:pPr marL="342797" lvl="0" indent="-342797" algn="l" rtl="0">
              <a:spcBef>
                <a:spcPts val="1000"/>
              </a:spcBef>
              <a:spcAft>
                <a:spcPts val="0"/>
              </a:spcAft>
              <a:buSzPts val="1520"/>
              <a:buChar char="►"/>
            </a:pPr>
            <a:r>
              <a:rPr lang="en-US" u="sng">
                <a:solidFill>
                  <a:schemeClr val="hlink"/>
                </a:solidFill>
                <a:hlinkClick r:id="rId4"/>
              </a:rPr>
              <a:t>Occupational Injury Form</a:t>
            </a:r>
            <a:r>
              <a:rPr lang="en-US"/>
              <a:t>: Injury occurs but no outside treatment is sought</a:t>
            </a:r>
            <a:endParaRPr/>
          </a:p>
        </p:txBody>
      </p:sp>
      <p:pic>
        <p:nvPicPr>
          <p:cNvPr id="257" name="Google Shape;257;p15" descr="A picture containing indoor, floor, room, wall&#10;&#10;Description generated with very high confidenc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46612" y="4419600"/>
            <a:ext cx="3124200" cy="20807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7"/>
          <p:cNvSpPr txBox="1">
            <a:spLocks noGrp="1"/>
          </p:cNvSpPr>
          <p:nvPr>
            <p:ph type="title"/>
          </p:nvPr>
        </p:nvSpPr>
        <p:spPr>
          <a:xfrm>
            <a:off x="645943" y="452718"/>
            <a:ext cx="9402274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100"/>
              <a:buFont typeface="Century Gothic"/>
              <a:buNone/>
            </a:pPr>
            <a:r>
              <a:rPr lang="en-US"/>
              <a:t>Federal rules</a:t>
            </a:r>
            <a:endParaRPr/>
          </a:p>
        </p:txBody>
      </p:sp>
      <p:sp>
        <p:nvSpPr>
          <p:cNvPr id="264" name="Google Shape;264;p17"/>
          <p:cNvSpPr txBox="1">
            <a:spLocks noGrp="1"/>
          </p:cNvSpPr>
          <p:nvPr>
            <p:ph type="body" idx="1"/>
          </p:nvPr>
        </p:nvSpPr>
        <p:spPr>
          <a:xfrm>
            <a:off x="1103025" y="2060576"/>
            <a:ext cx="4395194" cy="4195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" lvl="0" indent="0" algn="l" rtl="0">
              <a:spcBef>
                <a:spcPts val="0"/>
              </a:spcBef>
              <a:spcAft>
                <a:spcPts val="0"/>
              </a:spcAft>
              <a:buSzPts val="1360"/>
              <a:buNone/>
            </a:pPr>
            <a:r>
              <a:rPr lang="en-US" b="1" u="sng">
                <a:solidFill>
                  <a:schemeClr val="hlink"/>
                </a:solidFill>
                <a:hlinkClick r:id="rId3"/>
              </a:rPr>
              <a:t>Federal Medical Leave Act (FMLA)</a:t>
            </a:r>
            <a:endParaRPr b="1"/>
          </a:p>
          <a:p>
            <a:pPr marL="342797" lvl="0" indent="-342797" algn="l" rtl="0">
              <a:spcBef>
                <a:spcPts val="1000"/>
              </a:spcBef>
              <a:spcAft>
                <a:spcPts val="0"/>
              </a:spcAft>
              <a:buSzPts val="1360"/>
              <a:buChar char="►"/>
            </a:pPr>
            <a:r>
              <a:rPr lang="en-US"/>
              <a:t>Guarantees an employee 12 weeks of unpaid job protected leave.</a:t>
            </a:r>
            <a:endParaRPr/>
          </a:p>
          <a:p>
            <a:pPr marL="342797" lvl="0" indent="-342797" algn="l" rtl="0">
              <a:spcBef>
                <a:spcPts val="1000"/>
              </a:spcBef>
              <a:spcAft>
                <a:spcPts val="0"/>
              </a:spcAft>
              <a:buSzPts val="1360"/>
              <a:buChar char="►"/>
            </a:pPr>
            <a:r>
              <a:rPr lang="en-US"/>
              <a:t>Students are considered eligible.</a:t>
            </a:r>
            <a:endParaRPr/>
          </a:p>
          <a:p>
            <a:pPr marL="742727" lvl="1" indent="-285664" algn="l" rtl="0">
              <a:spcBef>
                <a:spcPts val="1000"/>
              </a:spcBef>
              <a:spcAft>
                <a:spcPts val="0"/>
              </a:spcAft>
              <a:buSzPts val="1280"/>
              <a:buChar char="►"/>
            </a:pPr>
            <a:r>
              <a:rPr lang="en-US"/>
              <a:t>Must have worked 1,250 hours in past 12 months (~24 hrs/wk).</a:t>
            </a:r>
            <a:endParaRPr/>
          </a:p>
          <a:p>
            <a:pPr marL="342797" lvl="0" indent="-342797" algn="l" rtl="0">
              <a:spcBef>
                <a:spcPts val="1000"/>
              </a:spcBef>
              <a:spcAft>
                <a:spcPts val="0"/>
              </a:spcAft>
              <a:buSzPts val="1360"/>
              <a:buChar char="►"/>
            </a:pPr>
            <a:r>
              <a:rPr lang="en-US" u="sng">
                <a:solidFill>
                  <a:schemeClr val="hlink"/>
                </a:solidFill>
                <a:hlinkClick r:id="rId4"/>
              </a:rPr>
              <a:t>Request Form </a:t>
            </a:r>
            <a:r>
              <a:rPr lang="en-US"/>
              <a:t>completed</a:t>
            </a:r>
            <a:endParaRPr/>
          </a:p>
          <a:p>
            <a:pPr marL="342797" lvl="0" indent="-342797" algn="l" rtl="0">
              <a:spcBef>
                <a:spcPts val="1000"/>
              </a:spcBef>
              <a:spcAft>
                <a:spcPts val="0"/>
              </a:spcAft>
              <a:buSzPts val="1360"/>
              <a:buChar char="►"/>
            </a:pPr>
            <a:r>
              <a:rPr lang="en-US"/>
              <a:t>Michelle Sides can assist students with FMLA rules and usage.</a:t>
            </a:r>
            <a:endParaRPr/>
          </a:p>
          <a:p>
            <a:pPr marL="742727" lvl="1" indent="-285664" algn="l" rtl="0">
              <a:spcBef>
                <a:spcPts val="1000"/>
              </a:spcBef>
              <a:spcAft>
                <a:spcPts val="0"/>
              </a:spcAft>
              <a:buSzPts val="1280"/>
              <a:buChar char="►"/>
            </a:pPr>
            <a:r>
              <a:rPr lang="en-US" u="sng">
                <a:solidFill>
                  <a:schemeClr val="hlink"/>
                </a:solidFill>
                <a:hlinkClick r:id="rId5"/>
              </a:rPr>
              <a:t>sidesm@wou.edu</a:t>
            </a:r>
            <a:r>
              <a:rPr lang="en-US"/>
              <a:t> </a:t>
            </a:r>
            <a:endParaRPr/>
          </a:p>
        </p:txBody>
      </p:sp>
      <p:sp>
        <p:nvSpPr>
          <p:cNvPr id="265" name="Google Shape;265;p17"/>
          <p:cNvSpPr txBox="1">
            <a:spLocks noGrp="1"/>
          </p:cNvSpPr>
          <p:nvPr>
            <p:ph type="body" idx="2"/>
          </p:nvPr>
        </p:nvSpPr>
        <p:spPr>
          <a:xfrm>
            <a:off x="5653021" y="2056093"/>
            <a:ext cx="4395196" cy="4200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" lvl="0" indent="0" algn="l" rtl="0">
              <a:spcBef>
                <a:spcPts val="0"/>
              </a:spcBef>
              <a:spcAft>
                <a:spcPts val="0"/>
              </a:spcAft>
              <a:buSzPts val="1360"/>
              <a:buNone/>
            </a:pPr>
            <a:r>
              <a:rPr lang="en-US" b="1" u="sng">
                <a:solidFill>
                  <a:schemeClr val="hlink"/>
                </a:solidFill>
                <a:hlinkClick r:id="rId6"/>
              </a:rPr>
              <a:t>Federal Insurance Contributions Act (FICA)</a:t>
            </a:r>
            <a:endParaRPr b="1"/>
          </a:p>
          <a:p>
            <a:pPr marL="342797" lvl="0" indent="-342797" algn="l" rtl="0">
              <a:spcBef>
                <a:spcPts val="1000"/>
              </a:spcBef>
              <a:spcAft>
                <a:spcPts val="0"/>
              </a:spcAft>
              <a:buSzPts val="1360"/>
              <a:buChar char="►"/>
            </a:pPr>
            <a:r>
              <a:rPr lang="en-US"/>
              <a:t>Social Security and Medicare.</a:t>
            </a:r>
            <a:endParaRPr/>
          </a:p>
          <a:p>
            <a:pPr marL="342797" lvl="0" indent="-342797" algn="l" rtl="0">
              <a:spcBef>
                <a:spcPts val="1000"/>
              </a:spcBef>
              <a:spcAft>
                <a:spcPts val="0"/>
              </a:spcAft>
              <a:buSzPts val="1360"/>
              <a:buChar char="►"/>
            </a:pPr>
            <a:r>
              <a:rPr lang="en-US"/>
              <a:t>Employee and Employer contributions.</a:t>
            </a:r>
            <a:endParaRPr/>
          </a:p>
          <a:p>
            <a:pPr marL="342797" lvl="0" indent="-342797" algn="l" rtl="0">
              <a:spcBef>
                <a:spcPts val="1000"/>
              </a:spcBef>
              <a:spcAft>
                <a:spcPts val="0"/>
              </a:spcAft>
              <a:buSzPts val="1360"/>
              <a:buChar char="►"/>
            </a:pPr>
            <a:r>
              <a:rPr lang="en-US"/>
              <a:t>Students taking 6+ credits (half time or more) are exempt from FICA taxes. 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37d25a45a28_0_0"/>
          <p:cNvSpPr txBox="1">
            <a:spLocks noGrp="1"/>
          </p:cNvSpPr>
          <p:nvPr>
            <p:ph type="title"/>
          </p:nvPr>
        </p:nvSpPr>
        <p:spPr>
          <a:xfrm>
            <a:off x="645943" y="452718"/>
            <a:ext cx="9402300" cy="1400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Accessibility &amp; Accommodations</a:t>
            </a:r>
            <a:endParaRPr/>
          </a:p>
        </p:txBody>
      </p:sp>
      <p:sp>
        <p:nvSpPr>
          <p:cNvPr id="272" name="Google Shape;272;g37d25a45a28_0_0"/>
          <p:cNvSpPr txBox="1">
            <a:spLocks noGrp="1"/>
          </p:cNvSpPr>
          <p:nvPr>
            <p:ph type="body" idx="1"/>
          </p:nvPr>
        </p:nvSpPr>
        <p:spPr>
          <a:xfrm>
            <a:off x="801825" y="1671875"/>
            <a:ext cx="9402300" cy="4196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399" b="1"/>
              <a:t>Student Employees with Disabilities can request workplace accommodations through the Human Resources Department.</a:t>
            </a:r>
            <a:endParaRPr sz="2399" b="1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399"/>
          </a:p>
          <a:p>
            <a:pPr marL="457200" lvl="0" indent="-345440" algn="l" rtl="0">
              <a:spcBef>
                <a:spcPts val="1000"/>
              </a:spcBef>
              <a:spcAft>
                <a:spcPts val="0"/>
              </a:spcAft>
              <a:buSzPts val="1840"/>
              <a:buAutoNum type="arabicPeriod"/>
            </a:pPr>
            <a:r>
              <a:rPr lang="en-US" sz="2399"/>
              <a:t>Reach out to Emily Herb, Director of Faculty and Staff Access Services</a:t>
            </a:r>
            <a:endParaRPr sz="2399"/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199" u="sng">
                <a:solidFill>
                  <a:schemeClr val="hlink"/>
                </a:solidFill>
                <a:hlinkClick r:id="rId3"/>
              </a:rPr>
              <a:t>herbe@mail.wou.edu</a:t>
            </a:r>
            <a:r>
              <a:rPr lang="en-US" sz="2199"/>
              <a:t> or 541-231-5721</a:t>
            </a:r>
            <a:endParaRPr sz="2199"/>
          </a:p>
          <a:p>
            <a:pPr marL="457200" lvl="0" indent="-345440" algn="l" rtl="0">
              <a:spcBef>
                <a:spcPts val="1000"/>
              </a:spcBef>
              <a:spcAft>
                <a:spcPts val="0"/>
              </a:spcAft>
              <a:buSzPts val="1840"/>
              <a:buAutoNum type="arabicPeriod"/>
            </a:pPr>
            <a:r>
              <a:rPr lang="en-US" sz="2399"/>
              <a:t>Fill out Forms</a:t>
            </a:r>
            <a:endParaRPr sz="2399"/>
          </a:p>
          <a:p>
            <a:pPr marL="457200" lvl="0" indent="-345440" algn="l" rtl="0">
              <a:spcBef>
                <a:spcPts val="0"/>
              </a:spcBef>
              <a:spcAft>
                <a:spcPts val="0"/>
              </a:spcAft>
              <a:buSzPts val="1840"/>
              <a:buChar char="►"/>
            </a:pPr>
            <a:r>
              <a:rPr lang="en-US" sz="2399" u="sng">
                <a:solidFill>
                  <a:schemeClr val="hlink"/>
                </a:solidFill>
                <a:hlinkClick r:id="rId4"/>
              </a:rPr>
              <a:t>Reasonable Accommodation Request Form</a:t>
            </a:r>
            <a:endParaRPr sz="2399"/>
          </a:p>
          <a:p>
            <a:pPr marL="457200" lvl="0" indent="-345440" algn="l" rtl="0">
              <a:spcBef>
                <a:spcPts val="0"/>
              </a:spcBef>
              <a:spcAft>
                <a:spcPts val="0"/>
              </a:spcAft>
              <a:buSzPts val="1840"/>
              <a:buChar char="►"/>
            </a:pPr>
            <a:r>
              <a:rPr lang="en-US" sz="2399" u="sng">
                <a:solidFill>
                  <a:schemeClr val="hlink"/>
                </a:solidFill>
                <a:hlinkClick r:id="rId5"/>
              </a:rPr>
              <a:t>Medical Provider Form – Accommodation Request Form</a:t>
            </a:r>
            <a:endParaRPr sz="2399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38897e3df24_0_18"/>
          <p:cNvSpPr txBox="1">
            <a:spLocks noGrp="1"/>
          </p:cNvSpPr>
          <p:nvPr>
            <p:ph type="title"/>
          </p:nvPr>
        </p:nvSpPr>
        <p:spPr>
          <a:xfrm>
            <a:off x="645943" y="452718"/>
            <a:ext cx="9402300" cy="1400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Web Time Entry - Overview</a:t>
            </a:r>
            <a:endParaRPr/>
          </a:p>
        </p:txBody>
      </p:sp>
      <p:sp>
        <p:nvSpPr>
          <p:cNvPr id="279" name="Google Shape;279;g38897e3df24_0_18"/>
          <p:cNvSpPr txBox="1">
            <a:spLocks noGrp="1"/>
          </p:cNvSpPr>
          <p:nvPr>
            <p:ph type="body" idx="1"/>
          </p:nvPr>
        </p:nvSpPr>
        <p:spPr>
          <a:xfrm>
            <a:off x="1103025" y="2052919"/>
            <a:ext cx="8944200" cy="4195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lnSpcReduction="20000"/>
          </a:bodyPr>
          <a:lstStyle/>
          <a:p>
            <a:pPr marL="457200" lvl="0" indent="-32004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US"/>
              <a:t>What is Web Time Entry?</a:t>
            </a:r>
            <a:endParaRPr/>
          </a:p>
          <a:p>
            <a:pPr marL="457200" lvl="0" indent="-320040" algn="l" rtl="0"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lang="en-US"/>
              <a:t>What is changing?</a:t>
            </a:r>
            <a:endParaRPr/>
          </a:p>
          <a:p>
            <a:pPr marL="914400" lvl="1" indent="-320040" algn="l" rtl="0"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lang="en-US"/>
              <a:t>1) Pay Period</a:t>
            </a:r>
            <a:endParaRPr/>
          </a:p>
          <a:p>
            <a:pPr marL="914400" lvl="1" indent="-320040" algn="l" rtl="0"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lang="en-US"/>
              <a:t>2) Student Position Numbers</a:t>
            </a:r>
            <a:endParaRPr/>
          </a:p>
          <a:p>
            <a:pPr marL="914400" lvl="1" indent="-320040" algn="l" rtl="0"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lang="en-US"/>
              <a:t>3) Web Time Entry</a:t>
            </a:r>
            <a:endParaRPr/>
          </a:p>
          <a:p>
            <a:pPr marL="914400" lvl="1" indent="-320040" algn="l" rtl="0"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lang="en-US"/>
              <a:t>4) Communication to Payroll </a:t>
            </a:r>
            <a:endParaRPr/>
          </a:p>
          <a:p>
            <a:pPr marL="457200" lvl="0" indent="-320040" algn="l" rtl="0"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lang="en-US"/>
              <a:t>What is NOT changing?</a:t>
            </a:r>
            <a:endParaRPr/>
          </a:p>
          <a:p>
            <a:pPr marL="914400" lvl="1" indent="-320040" algn="l" rtl="0"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lang="en-US"/>
              <a:t>Student employment practices (as discussed previously)</a:t>
            </a:r>
            <a:endParaRPr/>
          </a:p>
          <a:p>
            <a:pPr marL="914400" lvl="1" indent="-320040" algn="l" rtl="0"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lang="en-US"/>
              <a:t>35-Day Rule and Final Roster</a:t>
            </a:r>
            <a:endParaRPr/>
          </a:p>
          <a:p>
            <a:pPr marL="457200" lvl="0" indent="-320040" algn="l" rtl="0"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lang="en-US"/>
              <a:t>Web Time Entry Functions/Example</a:t>
            </a:r>
            <a:endParaRPr/>
          </a:p>
          <a:p>
            <a:pPr marL="914400" lvl="1" indent="-320040" algn="l" rtl="0"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lang="en-US"/>
              <a:t>Submission / Approval Deadlines</a:t>
            </a:r>
            <a:endParaRPr/>
          </a:p>
          <a:p>
            <a:pPr marL="914400" lvl="1" indent="-320040" algn="l" rtl="0"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lang="en-US"/>
              <a:t>Proxy Function</a:t>
            </a:r>
            <a:endParaRPr/>
          </a:p>
          <a:p>
            <a:pPr marL="914400" lvl="1" indent="-320040" algn="l" rtl="0"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lang="en-US"/>
              <a:t>Clock - In / Clock - Out </a:t>
            </a:r>
            <a:endParaRPr/>
          </a:p>
          <a:p>
            <a:pPr marL="914400" lvl="1" indent="-320040" algn="l" rtl="0"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lang="en-US"/>
              <a:t>Selecting the correct position number</a:t>
            </a:r>
            <a:endParaRPr/>
          </a:p>
          <a:p>
            <a:pPr marL="914400" lvl="1" indent="-320040" algn="l" rtl="0"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lang="en-US"/>
              <a:t>Earn Codes</a:t>
            </a:r>
            <a:endParaRPr/>
          </a:p>
          <a:p>
            <a:pPr marL="457200" lvl="0" indent="-320040" algn="l" rtl="0"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lang="en-US"/>
              <a:t>Resources	</a:t>
            </a:r>
            <a:endParaRPr/>
          </a:p>
          <a:p>
            <a:pPr marL="457200" lvl="0" indent="-320040" algn="l" rtl="0"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lang="en-US"/>
              <a:t>Troubleshooting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388a05edb00_0_0"/>
          <p:cNvSpPr txBox="1">
            <a:spLocks noGrp="1"/>
          </p:cNvSpPr>
          <p:nvPr>
            <p:ph type="title"/>
          </p:nvPr>
        </p:nvSpPr>
        <p:spPr>
          <a:xfrm>
            <a:off x="645943" y="452718"/>
            <a:ext cx="9402300" cy="1400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What is Web Time Entry?</a:t>
            </a:r>
            <a:endParaRPr/>
          </a:p>
        </p:txBody>
      </p:sp>
      <p:sp>
        <p:nvSpPr>
          <p:cNvPr id="286" name="Google Shape;286;g388a05edb00_0_0"/>
          <p:cNvSpPr txBox="1">
            <a:spLocks noGrp="1"/>
          </p:cNvSpPr>
          <p:nvPr>
            <p:ph type="body" idx="1"/>
          </p:nvPr>
        </p:nvSpPr>
        <p:spPr>
          <a:xfrm>
            <a:off x="1103025" y="2052919"/>
            <a:ext cx="8944200" cy="4195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2004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US"/>
              <a:t>Web Time Entry is the Banner timekeeping system that all of campus will begin utilizing on 09/16/2025.</a:t>
            </a:r>
            <a:endParaRPr/>
          </a:p>
          <a:p>
            <a:pPr marL="457200" lvl="0" indent="-320040" algn="l" rtl="0"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lang="en-US"/>
              <a:t>It allows for employees to submit their timesheet / leave report 100% electronically. </a:t>
            </a:r>
            <a:endParaRPr/>
          </a:p>
          <a:p>
            <a:pPr marL="457200" lvl="0" indent="-320040" algn="l" rtl="0"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lang="en-US"/>
              <a:t>Submitted time is automatically routed to the supervisor on record for approval. </a:t>
            </a:r>
            <a:endParaRPr/>
          </a:p>
          <a:p>
            <a:pPr marL="457200" lvl="0" indent="-320040" algn="l" rtl="0"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lang="en-US"/>
              <a:t>The supervisor can review all time submitted and either 1) approve or 2) return the timesheet to the employee for correction. </a:t>
            </a:r>
            <a:endParaRPr/>
          </a:p>
          <a:p>
            <a:pPr marL="457200" lvl="0" indent="-320040" algn="l" rtl="0"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lang="en-US"/>
              <a:t>Once the supervisor approves the timesheet / leave report, it is automatically routed to payroll and loaded to the next payroll cycle. 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388a05edb00_0_6"/>
          <p:cNvSpPr txBox="1">
            <a:spLocks noGrp="1"/>
          </p:cNvSpPr>
          <p:nvPr>
            <p:ph type="title"/>
          </p:nvPr>
        </p:nvSpPr>
        <p:spPr>
          <a:xfrm>
            <a:off x="645943" y="452718"/>
            <a:ext cx="9402300" cy="1400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What is Changing?</a:t>
            </a:r>
            <a:endParaRPr/>
          </a:p>
        </p:txBody>
      </p:sp>
      <p:sp>
        <p:nvSpPr>
          <p:cNvPr id="293" name="Google Shape;293;g388a05edb00_0_6"/>
          <p:cNvSpPr txBox="1">
            <a:spLocks noGrp="1"/>
          </p:cNvSpPr>
          <p:nvPr>
            <p:ph type="body" idx="1"/>
          </p:nvPr>
        </p:nvSpPr>
        <p:spPr>
          <a:xfrm>
            <a:off x="1103025" y="2052919"/>
            <a:ext cx="8944200" cy="4195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2004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US"/>
              <a:t>Pay Period</a:t>
            </a:r>
            <a:endParaRPr/>
          </a:p>
          <a:p>
            <a:pPr marL="914400" lvl="1" indent="-320040" algn="l" rtl="0"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lang="en-US"/>
              <a:t>As of 09/16/2025, all employees will change to the 16-15th pay period. For example, time worked from 09/16 - 10/15 will be paid on October pay day. </a:t>
            </a:r>
            <a:endParaRPr/>
          </a:p>
          <a:p>
            <a:pPr marL="457200" lvl="0" indent="-320040" algn="l" rtl="0"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lang="en-US"/>
              <a:t>Student Position Numbers</a:t>
            </a:r>
            <a:endParaRPr/>
          </a:p>
          <a:p>
            <a:pPr marL="914400" lvl="1" indent="-320040" algn="l" rtl="0"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lang="en-US"/>
              <a:t>Web Time Entry requires that each position number have a unique index and supervisor. </a:t>
            </a:r>
            <a:endParaRPr/>
          </a:p>
          <a:p>
            <a:pPr marL="914400" lvl="1" indent="-320040" algn="l" rtl="0"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lang="en-US"/>
              <a:t>Each student working in your department must be assigned the specific position number assigned to your department. </a:t>
            </a:r>
            <a:endParaRPr/>
          </a:p>
          <a:p>
            <a:pPr marL="914400" lvl="1" indent="-320040" algn="l" rtl="0"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lang="en-US"/>
              <a:t>All available student position numbers can be found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here</a:t>
            </a:r>
            <a:r>
              <a:rPr lang="en-US"/>
              <a:t> or via the HR Forms page under the New Student Employee Hire section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388a05edb00_0_42"/>
          <p:cNvSpPr txBox="1">
            <a:spLocks noGrp="1"/>
          </p:cNvSpPr>
          <p:nvPr>
            <p:ph type="title"/>
          </p:nvPr>
        </p:nvSpPr>
        <p:spPr>
          <a:xfrm>
            <a:off x="645943" y="452718"/>
            <a:ext cx="9402300" cy="1400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What is Changing? (Cont.)</a:t>
            </a:r>
            <a:endParaRPr/>
          </a:p>
        </p:txBody>
      </p:sp>
      <p:sp>
        <p:nvSpPr>
          <p:cNvPr id="300" name="Google Shape;300;g388a05edb00_0_42"/>
          <p:cNvSpPr txBox="1">
            <a:spLocks noGrp="1"/>
          </p:cNvSpPr>
          <p:nvPr>
            <p:ph type="body" idx="1"/>
          </p:nvPr>
        </p:nvSpPr>
        <p:spPr>
          <a:xfrm>
            <a:off x="1103025" y="2052919"/>
            <a:ext cx="8944200" cy="4195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lnSpcReduction="20000"/>
          </a:bodyPr>
          <a:lstStyle/>
          <a:p>
            <a:pPr marL="457200" lvl="0" indent="-32004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US"/>
              <a:t>Work-Study vs. Regular Student</a:t>
            </a:r>
            <a:endParaRPr/>
          </a:p>
          <a:p>
            <a:pPr marL="914400" lvl="1" indent="-320040" algn="l" rtl="0"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lang="en-US"/>
              <a:t>Each department has been assigned a regular student position (ends in “S”) and a work-study position (ends with “W”). </a:t>
            </a:r>
            <a:endParaRPr/>
          </a:p>
          <a:p>
            <a:pPr marL="914400" lvl="1" indent="-320040" algn="l" rtl="0"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lang="en-US"/>
              <a:t>If a student has accepted a fin. aid award package that included work-study, then they will be assigned both the “S” and “W” positions in your department. Only work-study hours should be recorded on the “W” position, as this correlates with the work-study 25/75 index split and 10503 acct. code.</a:t>
            </a:r>
            <a:endParaRPr/>
          </a:p>
          <a:p>
            <a:pPr marL="457200" lvl="0" indent="-320040" algn="l" rtl="0"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lang="en-US"/>
              <a:t>Web Time Entry</a:t>
            </a:r>
            <a:endParaRPr/>
          </a:p>
          <a:p>
            <a:pPr marL="914400" lvl="1" indent="-320040" algn="l" rtl="0"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lang="en-US"/>
              <a:t>All employees will begin utilizing Web Time Entry on 09/16/2025. </a:t>
            </a:r>
            <a:endParaRPr/>
          </a:p>
          <a:p>
            <a:pPr marL="914400" lvl="1" indent="-320040" algn="l" rtl="0"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lang="en-US"/>
              <a:t>Students will need to clock in / out of Web Time Entry for each shift. </a:t>
            </a:r>
            <a:endParaRPr/>
          </a:p>
          <a:p>
            <a:pPr marL="457200" lvl="0" indent="-320040" algn="l" rtl="0"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lang="en-US"/>
              <a:t>Communication to Payroll </a:t>
            </a:r>
            <a:endParaRPr/>
          </a:p>
          <a:p>
            <a:pPr marL="914400" lvl="1" indent="-320040" algn="l" rtl="0"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lang="en-US"/>
              <a:t>New Students &amp; Terminating Students: If HR is not notified of new or terminating employees timely, then the positions available to record Web Time Entry on will not be accurate.</a:t>
            </a:r>
            <a:endParaRPr/>
          </a:p>
          <a:p>
            <a:pPr marL="914400" lvl="1" indent="-320040" algn="l" rtl="0"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lang="en-US"/>
              <a:t>Changes to Department Structure, Index, and Supervisors: If you have changes to the index or supervisor(s) for student positions, alert HR ASAP.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"/>
          <p:cNvSpPr txBox="1">
            <a:spLocks noGrp="1"/>
          </p:cNvSpPr>
          <p:nvPr>
            <p:ph type="title"/>
          </p:nvPr>
        </p:nvSpPr>
        <p:spPr>
          <a:xfrm>
            <a:off x="645943" y="452718"/>
            <a:ext cx="9402274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100"/>
              <a:buFont typeface="Century Gothic"/>
              <a:buNone/>
            </a:pPr>
            <a:r>
              <a:rPr lang="en-US"/>
              <a:t>Presenter and Contact Resources</a:t>
            </a:r>
            <a:endParaRPr/>
          </a:p>
        </p:txBody>
      </p:sp>
      <p:sp>
        <p:nvSpPr>
          <p:cNvPr id="159" name="Google Shape;159;p2"/>
          <p:cNvSpPr txBox="1">
            <a:spLocks noGrp="1"/>
          </p:cNvSpPr>
          <p:nvPr>
            <p:ph type="body" idx="1"/>
          </p:nvPr>
        </p:nvSpPr>
        <p:spPr>
          <a:xfrm>
            <a:off x="1103025" y="2060576"/>
            <a:ext cx="4395300" cy="41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797" lvl="0" indent="-397915" algn="l" rtl="0">
              <a:spcBef>
                <a:spcPts val="0"/>
              </a:spcBef>
              <a:spcAft>
                <a:spcPts val="0"/>
              </a:spcAft>
              <a:buSzPts val="2500"/>
              <a:buChar char="►"/>
            </a:pPr>
            <a:r>
              <a:rPr lang="en-US" sz="2500" b="1"/>
              <a:t>Kaitlin Villarreal, Student Employee Coordinator</a:t>
            </a:r>
            <a:endParaRPr sz="2500"/>
          </a:p>
          <a:p>
            <a:pPr marL="742727" lvl="1" indent="-340782" algn="l" rtl="0">
              <a:spcBef>
                <a:spcPts val="1000"/>
              </a:spcBef>
              <a:spcAft>
                <a:spcPts val="0"/>
              </a:spcAft>
              <a:buSzPts val="2500"/>
              <a:buChar char="►"/>
            </a:pPr>
            <a:r>
              <a:rPr lang="en-US" sz="2500" b="1" u="sng">
                <a:solidFill>
                  <a:schemeClr val="hlink"/>
                </a:solidFill>
                <a:hlinkClick r:id="rId3"/>
              </a:rPr>
              <a:t>villarrealk@wou.edu</a:t>
            </a:r>
            <a:r>
              <a:rPr lang="en-US" sz="2500" b="1"/>
              <a:t> </a:t>
            </a:r>
            <a:endParaRPr sz="2500"/>
          </a:p>
          <a:p>
            <a:pPr marL="742726" lvl="1" indent="-340781" algn="l" rtl="0">
              <a:spcBef>
                <a:spcPts val="1000"/>
              </a:spcBef>
              <a:spcAft>
                <a:spcPts val="0"/>
              </a:spcAft>
              <a:buSzPts val="2500"/>
              <a:buChar char="►"/>
            </a:pPr>
            <a:r>
              <a:rPr lang="en-US" sz="2500" b="1"/>
              <a:t>8-8677</a:t>
            </a:r>
            <a:endParaRPr sz="2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00"/>
          </a:p>
          <a:p>
            <a:pPr marL="342797" lvl="0" indent="-389279" algn="l" rtl="0">
              <a:spcBef>
                <a:spcPts val="1000"/>
              </a:spcBef>
              <a:spcAft>
                <a:spcPts val="0"/>
              </a:spcAft>
              <a:buSzPts val="2500"/>
              <a:buChar char="►"/>
            </a:pPr>
            <a:r>
              <a:rPr lang="en-US" sz="2500" b="1"/>
              <a:t>Sharon Fitzsimmons, Payroll Coordinator</a:t>
            </a:r>
            <a:endParaRPr sz="2500"/>
          </a:p>
          <a:p>
            <a:pPr marL="742727" lvl="1" indent="-340782" algn="l" rtl="0">
              <a:spcBef>
                <a:spcPts val="1000"/>
              </a:spcBef>
              <a:spcAft>
                <a:spcPts val="0"/>
              </a:spcAft>
              <a:buSzPts val="2500"/>
              <a:buChar char="►"/>
            </a:pPr>
            <a:r>
              <a:rPr lang="en-US" sz="2500" b="1" u="sng">
                <a:solidFill>
                  <a:schemeClr val="hlink"/>
                </a:solidFill>
                <a:hlinkClick r:id="rId4"/>
              </a:rPr>
              <a:t>fitzsimmonss@wou.edu</a:t>
            </a:r>
            <a:endParaRPr sz="2500" b="1"/>
          </a:p>
          <a:p>
            <a:pPr marL="742726" lvl="1" indent="-340781" algn="l" rtl="0">
              <a:spcBef>
                <a:spcPts val="1000"/>
              </a:spcBef>
              <a:spcAft>
                <a:spcPts val="0"/>
              </a:spcAft>
              <a:buSzPts val="2500"/>
              <a:buChar char="►"/>
            </a:pPr>
            <a:r>
              <a:rPr lang="en-US" sz="2500" b="1"/>
              <a:t>1-4149</a:t>
            </a:r>
            <a:endParaRPr sz="2500"/>
          </a:p>
        </p:txBody>
      </p:sp>
      <p:sp>
        <p:nvSpPr>
          <p:cNvPr id="160" name="Google Shape;160;p2"/>
          <p:cNvSpPr txBox="1">
            <a:spLocks noGrp="1"/>
          </p:cNvSpPr>
          <p:nvPr>
            <p:ph type="body" idx="2"/>
          </p:nvPr>
        </p:nvSpPr>
        <p:spPr>
          <a:xfrm>
            <a:off x="5653021" y="2056093"/>
            <a:ext cx="4395300" cy="4200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797" lvl="0" indent="-389279" algn="l" rtl="0">
              <a:spcBef>
                <a:spcPts val="1000"/>
              </a:spcBef>
              <a:spcAft>
                <a:spcPts val="0"/>
              </a:spcAft>
              <a:buSzPts val="2500"/>
              <a:buChar char="►"/>
            </a:pPr>
            <a:r>
              <a:rPr lang="en-US" sz="2500" b="1"/>
              <a:t>Emily Herb, Director of Faculty &amp; Staff Access Services</a:t>
            </a:r>
            <a:endParaRPr sz="2500"/>
          </a:p>
          <a:p>
            <a:pPr marL="742726" lvl="1" indent="-340781" algn="l" rtl="0">
              <a:spcBef>
                <a:spcPts val="1000"/>
              </a:spcBef>
              <a:spcAft>
                <a:spcPts val="0"/>
              </a:spcAft>
              <a:buSzPts val="2500"/>
              <a:buChar char="►"/>
            </a:pPr>
            <a:r>
              <a:rPr lang="en-US" sz="2500" b="1" u="sng">
                <a:solidFill>
                  <a:schemeClr val="hlink"/>
                </a:solidFill>
                <a:hlinkClick r:id="rId5"/>
              </a:rPr>
              <a:t>herbe@wou.edu</a:t>
            </a:r>
            <a:endParaRPr sz="2500" b="1"/>
          </a:p>
          <a:p>
            <a:pPr marL="742726" lvl="1" indent="-340781" algn="l" rtl="0">
              <a:spcBef>
                <a:spcPts val="1000"/>
              </a:spcBef>
              <a:spcAft>
                <a:spcPts val="0"/>
              </a:spcAft>
              <a:buSzPts val="2500"/>
              <a:buChar char="►"/>
            </a:pPr>
            <a:r>
              <a:rPr lang="en-US" sz="2500" b="1"/>
              <a:t>8-8420</a:t>
            </a:r>
            <a:endParaRPr sz="2500" b="1"/>
          </a:p>
          <a:p>
            <a:pPr marL="342797" lvl="0" indent="-410107" algn="l" rtl="0">
              <a:spcBef>
                <a:spcPts val="1000"/>
              </a:spcBef>
              <a:spcAft>
                <a:spcPts val="0"/>
              </a:spcAft>
              <a:buSzPts val="2500"/>
              <a:buChar char="►"/>
            </a:pPr>
            <a:r>
              <a:rPr lang="en-US" sz="2500" b="1"/>
              <a:t>Kella Helyer, Director of Financial Aid</a:t>
            </a:r>
            <a:endParaRPr sz="2500"/>
          </a:p>
          <a:p>
            <a:pPr marL="742726" lvl="1" indent="-352973" algn="l" rtl="0">
              <a:spcBef>
                <a:spcPts val="1000"/>
              </a:spcBef>
              <a:spcAft>
                <a:spcPts val="0"/>
              </a:spcAft>
              <a:buSzPts val="2500"/>
              <a:buChar char="►"/>
            </a:pPr>
            <a:r>
              <a:rPr lang="en-US" sz="2500" b="1" u="sng">
                <a:solidFill>
                  <a:schemeClr val="hlink"/>
                </a:solidFill>
                <a:hlinkClick r:id="rId4"/>
              </a:rPr>
              <a:t>@helyerk@wou.edu</a:t>
            </a:r>
            <a:endParaRPr sz="2500" b="1"/>
          </a:p>
          <a:p>
            <a:pPr marL="742726" lvl="1" indent="-352973" algn="l" rtl="0">
              <a:spcBef>
                <a:spcPts val="1000"/>
              </a:spcBef>
              <a:spcAft>
                <a:spcPts val="0"/>
              </a:spcAft>
              <a:buSzPts val="2500"/>
              <a:buChar char="►"/>
            </a:pPr>
            <a:r>
              <a:rPr lang="en-US" sz="2500" b="1"/>
              <a:t>8-8679</a:t>
            </a:r>
            <a:endParaRPr sz="2500" b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388a05edb00_0_12"/>
          <p:cNvSpPr txBox="1">
            <a:spLocks noGrp="1"/>
          </p:cNvSpPr>
          <p:nvPr>
            <p:ph type="title"/>
          </p:nvPr>
        </p:nvSpPr>
        <p:spPr>
          <a:xfrm>
            <a:off x="645943" y="452718"/>
            <a:ext cx="9402300" cy="1400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What is NOT Changing?</a:t>
            </a:r>
            <a:endParaRPr/>
          </a:p>
        </p:txBody>
      </p:sp>
      <p:sp>
        <p:nvSpPr>
          <p:cNvPr id="307" name="Google Shape;307;g388a05edb00_0_12"/>
          <p:cNvSpPr txBox="1">
            <a:spLocks noGrp="1"/>
          </p:cNvSpPr>
          <p:nvPr>
            <p:ph type="body" idx="1"/>
          </p:nvPr>
        </p:nvSpPr>
        <p:spPr>
          <a:xfrm>
            <a:off x="1103025" y="2052919"/>
            <a:ext cx="8944200" cy="4195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2004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US"/>
              <a:t>Student employment practices (as discussed previously)</a:t>
            </a:r>
            <a:endParaRPr/>
          </a:p>
          <a:p>
            <a:pPr marL="914400" lvl="1" indent="-320040" algn="l" rtl="0"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lang="en-US"/>
              <a:t>Web Time Entry changes how time is recorded and submitted to payroll. It does not change the nature of student employment. </a:t>
            </a:r>
            <a:endParaRPr/>
          </a:p>
          <a:p>
            <a:pPr marL="457200" lvl="0" indent="-320040" algn="l" rtl="0"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lang="en-US"/>
              <a:t>35-Day Rule and Final Roster</a:t>
            </a:r>
            <a:endParaRPr/>
          </a:p>
          <a:p>
            <a:pPr marL="914400" lvl="1" indent="-320040" algn="l" rtl="0"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lang="en-US"/>
              <a:t>Web Time Entry only replaces the regular pay period roster that was submitted monthly for each department. </a:t>
            </a:r>
            <a:endParaRPr/>
          </a:p>
          <a:p>
            <a:pPr marL="914400" lvl="1" indent="-320040" algn="l" rtl="0"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lang="en-US"/>
              <a:t>In addition to student Web Time Entry hours supervisors will still need to submit a 35-Day Rule Roster/List and Final Roster as usual.  </a:t>
            </a:r>
            <a:endParaRPr/>
          </a:p>
          <a:p>
            <a:pPr marL="457200" lvl="0" indent="-320040" algn="l" rtl="0"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lang="en-US"/>
              <a:t>ALL time will be entered into Web Time Entry regardless if additional rosters are submitted.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388a05edb00_0_18"/>
          <p:cNvSpPr txBox="1">
            <a:spLocks noGrp="1"/>
          </p:cNvSpPr>
          <p:nvPr>
            <p:ph type="title"/>
          </p:nvPr>
        </p:nvSpPr>
        <p:spPr>
          <a:xfrm>
            <a:off x="645943" y="452718"/>
            <a:ext cx="9402300" cy="1400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Web Time Entry Functions</a:t>
            </a:r>
            <a:endParaRPr/>
          </a:p>
        </p:txBody>
      </p:sp>
      <p:sp>
        <p:nvSpPr>
          <p:cNvPr id="314" name="Google Shape;314;g388a05edb00_0_18"/>
          <p:cNvSpPr txBox="1">
            <a:spLocks noGrp="1"/>
          </p:cNvSpPr>
          <p:nvPr>
            <p:ph type="body" idx="1"/>
          </p:nvPr>
        </p:nvSpPr>
        <p:spPr>
          <a:xfrm>
            <a:off x="1103025" y="2052919"/>
            <a:ext cx="8944200" cy="4195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457200" lvl="0" indent="-32004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US"/>
              <a:t>Submission / Approval Deadlines</a:t>
            </a:r>
            <a:endParaRPr/>
          </a:p>
          <a:p>
            <a:pPr marL="1371600" lvl="1" indent="-320039" algn="l" rtl="0"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lang="en-US"/>
              <a:t>Employee: Submit by 16th at midnight</a:t>
            </a:r>
            <a:endParaRPr/>
          </a:p>
          <a:p>
            <a:pPr marL="1371600" lvl="1" indent="-320039" algn="l" rtl="0"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lang="en-US"/>
              <a:t>Supervisor: Approve by 18th at midnight </a:t>
            </a:r>
            <a:endParaRPr/>
          </a:p>
          <a:p>
            <a:pPr marL="457200" lvl="0" indent="-320040" algn="l" rtl="0"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lang="en-US"/>
              <a:t>Proxy Function</a:t>
            </a:r>
            <a:endParaRPr/>
          </a:p>
          <a:p>
            <a:pPr marL="1371600" lvl="1" indent="-320039" algn="l" rtl="0"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lang="en-US"/>
              <a:t>If you anticipate you will be out and unable to approve time, you can assign a proxy approver who can approver on your behalf. </a:t>
            </a:r>
            <a:endParaRPr/>
          </a:p>
          <a:p>
            <a:pPr marL="457200" lvl="0" indent="-320040" algn="l" rtl="0"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lang="en-US"/>
              <a:t>Clock - In / Clock - Out </a:t>
            </a:r>
            <a:endParaRPr/>
          </a:p>
          <a:p>
            <a:pPr marL="1371600" lvl="1" indent="-320039" algn="l" rtl="0"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lang="en-US"/>
              <a:t>Students will clock-in / out for each shift. </a:t>
            </a:r>
            <a:endParaRPr/>
          </a:p>
          <a:p>
            <a:pPr marL="457200" lvl="0" indent="-320040" algn="l" rtl="0"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lang="en-US"/>
              <a:t>Selecting the correct position number</a:t>
            </a:r>
            <a:endParaRPr/>
          </a:p>
          <a:p>
            <a:pPr marL="1371600" lvl="1" indent="-320039" algn="l" rtl="0"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lang="en-US"/>
              <a:t>“W” - Work-Study</a:t>
            </a:r>
            <a:endParaRPr/>
          </a:p>
          <a:p>
            <a:pPr marL="1371600" lvl="1" indent="-320039" algn="l" rtl="0"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lang="en-US"/>
              <a:t>“S” - Regular Student </a:t>
            </a:r>
            <a:endParaRPr/>
          </a:p>
          <a:p>
            <a:pPr marL="457200" lvl="0" indent="-320040" algn="l" rtl="0"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lang="en-US"/>
              <a:t>Earn Codes</a:t>
            </a:r>
            <a:endParaRPr/>
          </a:p>
          <a:p>
            <a:pPr marL="1371600" lvl="1" indent="-320039" algn="l" rtl="0"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lang="en-US"/>
              <a:t>Regular Student Pay, Rate 1</a:t>
            </a:r>
            <a:endParaRPr/>
          </a:p>
          <a:p>
            <a:pPr marL="1371600" lvl="1" indent="-320039" algn="l" rtl="0"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lang="en-US"/>
              <a:t>Regular, Work-Study, Rate 1</a:t>
            </a:r>
            <a:endParaRPr/>
          </a:p>
          <a:p>
            <a:pPr marL="1371600" lvl="1" indent="-320039" algn="l" rtl="0"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lang="en-US"/>
              <a:t>Oregon Sick Leave Taken</a:t>
            </a:r>
            <a:endParaRPr/>
          </a:p>
          <a:p>
            <a:pPr marL="1371600" lvl="1" indent="-320039" algn="l" rtl="0"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lang="en-US"/>
              <a:t>Overtime Worked - Extra Pay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388a05edb00_0_24"/>
          <p:cNvSpPr txBox="1">
            <a:spLocks noGrp="1"/>
          </p:cNvSpPr>
          <p:nvPr>
            <p:ph type="title"/>
          </p:nvPr>
        </p:nvSpPr>
        <p:spPr>
          <a:xfrm>
            <a:off x="645950" y="452722"/>
            <a:ext cx="9402300" cy="895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Web Time Entry Example - Student</a:t>
            </a:r>
            <a:endParaRPr/>
          </a:p>
        </p:txBody>
      </p:sp>
      <p:pic>
        <p:nvPicPr>
          <p:cNvPr id="321" name="Google Shape;321;g388a05edb00_0_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65200" y="1828800"/>
            <a:ext cx="6496050" cy="1733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g388a05edb00_0_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22350" y="4166150"/>
            <a:ext cx="6581775" cy="1543050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g388a05edb00_0_24"/>
          <p:cNvSpPr txBox="1"/>
          <p:nvPr/>
        </p:nvSpPr>
        <p:spPr>
          <a:xfrm>
            <a:off x="8571850" y="1927075"/>
            <a:ext cx="2882700" cy="394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536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99"/>
              <a:buFont typeface="Century Gothic"/>
              <a:buAutoNum type="arabicParenR"/>
            </a:pPr>
            <a:r>
              <a:rPr lang="en-US" sz="1999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Go to Portal and click on Experience icon</a:t>
            </a:r>
            <a:endParaRPr sz="1999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55536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99"/>
              <a:buFont typeface="Century Gothic"/>
              <a:buAutoNum type="arabicParenR"/>
            </a:pPr>
            <a:r>
              <a:rPr lang="en-US" sz="1999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 Experience, click on Employee menu</a:t>
            </a:r>
            <a:endParaRPr sz="1999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388a05edb00_0_66"/>
          <p:cNvSpPr txBox="1">
            <a:spLocks noGrp="1"/>
          </p:cNvSpPr>
          <p:nvPr>
            <p:ph type="title"/>
          </p:nvPr>
        </p:nvSpPr>
        <p:spPr>
          <a:xfrm>
            <a:off x="645943" y="452718"/>
            <a:ext cx="9402300" cy="1400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Web Time Entry Example - Student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30" name="Google Shape;330;g388a05edb00_0_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56550" y="1600221"/>
            <a:ext cx="3334725" cy="3738375"/>
          </a:xfrm>
          <a:prstGeom prst="rect">
            <a:avLst/>
          </a:prstGeom>
          <a:noFill/>
          <a:ln>
            <a:noFill/>
          </a:ln>
        </p:spPr>
      </p:pic>
      <p:sp>
        <p:nvSpPr>
          <p:cNvPr id="331" name="Google Shape;331;g388a05edb00_0_66"/>
          <p:cNvSpPr txBox="1"/>
          <p:nvPr/>
        </p:nvSpPr>
        <p:spPr>
          <a:xfrm>
            <a:off x="8571850" y="1927075"/>
            <a:ext cx="2882700" cy="394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99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3) 	Click “Open Employee Dashboard”</a:t>
            </a:r>
            <a:endParaRPr sz="1999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99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4) On Employee Dashboard click “Enter Time”</a:t>
            </a:r>
            <a:endParaRPr sz="1999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32" name="Google Shape;332;g388a05edb00_0_6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43675" y="2005518"/>
            <a:ext cx="3775775" cy="19116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388a05edb00_0_60"/>
          <p:cNvSpPr txBox="1">
            <a:spLocks noGrp="1"/>
          </p:cNvSpPr>
          <p:nvPr>
            <p:ph type="title"/>
          </p:nvPr>
        </p:nvSpPr>
        <p:spPr>
          <a:xfrm>
            <a:off x="645950" y="452722"/>
            <a:ext cx="9402300" cy="842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Web Time Entry Example - Student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g388a05edb00_0_60"/>
          <p:cNvSpPr txBox="1"/>
          <p:nvPr/>
        </p:nvSpPr>
        <p:spPr>
          <a:xfrm>
            <a:off x="8571850" y="1927075"/>
            <a:ext cx="2882700" cy="394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99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5) 	A calendar will appear. Click on today. </a:t>
            </a:r>
            <a:endParaRPr sz="1999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99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6) 	A pop-up box will display all available positions for Web Time Entry. Click the applicable position. </a:t>
            </a:r>
            <a:endParaRPr sz="1999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99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7) 	Select the appropriate earn code from the drop-down.</a:t>
            </a:r>
            <a:endParaRPr sz="1999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99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40" name="Google Shape;340;g388a05edb00_0_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7825" y="1600200"/>
            <a:ext cx="4710175" cy="195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1" name="Google Shape;341;g388a05edb00_0_6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7825" y="3864575"/>
            <a:ext cx="3736100" cy="2813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388a05edb00_0_54"/>
          <p:cNvSpPr txBox="1">
            <a:spLocks noGrp="1"/>
          </p:cNvSpPr>
          <p:nvPr>
            <p:ph type="title"/>
          </p:nvPr>
        </p:nvSpPr>
        <p:spPr>
          <a:xfrm>
            <a:off x="645943" y="452718"/>
            <a:ext cx="9402300" cy="1400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Web Time Entry Example - Student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48" name="Google Shape;348;g388a05edb00_0_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5950" y="1828793"/>
            <a:ext cx="8953500" cy="1362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9" name="Google Shape;349;g388a05edb00_0_5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5950" y="4057643"/>
            <a:ext cx="6457950" cy="1962150"/>
          </a:xfrm>
          <a:prstGeom prst="rect">
            <a:avLst/>
          </a:prstGeom>
          <a:noFill/>
          <a:ln>
            <a:noFill/>
          </a:ln>
        </p:spPr>
      </p:pic>
      <p:sp>
        <p:nvSpPr>
          <p:cNvPr id="350" name="Google Shape;350;g388a05edb00_0_54"/>
          <p:cNvSpPr txBox="1"/>
          <p:nvPr/>
        </p:nvSpPr>
        <p:spPr>
          <a:xfrm>
            <a:off x="8310675" y="4125325"/>
            <a:ext cx="2882700" cy="69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99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8) Clock In</a:t>
            </a:r>
            <a:endParaRPr sz="1999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99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388a05edb00_0_48"/>
          <p:cNvSpPr txBox="1">
            <a:spLocks noGrp="1"/>
          </p:cNvSpPr>
          <p:nvPr>
            <p:ph type="title"/>
          </p:nvPr>
        </p:nvSpPr>
        <p:spPr>
          <a:xfrm>
            <a:off x="645943" y="452718"/>
            <a:ext cx="9402300" cy="1400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Web Time Entry Example - Student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57" name="Google Shape;357;g388a05edb00_0_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5950" y="1466843"/>
            <a:ext cx="6457950" cy="1962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8" name="Google Shape;358;g388a05edb00_0_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1600" y="3699868"/>
            <a:ext cx="4762500" cy="2019300"/>
          </a:xfrm>
          <a:prstGeom prst="rect">
            <a:avLst/>
          </a:prstGeom>
          <a:noFill/>
          <a:ln>
            <a:noFill/>
          </a:ln>
        </p:spPr>
      </p:pic>
      <p:sp>
        <p:nvSpPr>
          <p:cNvPr id="359" name="Google Shape;359;g388a05edb00_0_48"/>
          <p:cNvSpPr txBox="1"/>
          <p:nvPr/>
        </p:nvSpPr>
        <p:spPr>
          <a:xfrm>
            <a:off x="7836800" y="3888400"/>
            <a:ext cx="2882700" cy="69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99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9) Clock Out</a:t>
            </a:r>
            <a:endParaRPr sz="1999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99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388a05edb00_0_30"/>
          <p:cNvSpPr txBox="1">
            <a:spLocks noGrp="1"/>
          </p:cNvSpPr>
          <p:nvPr>
            <p:ph type="title"/>
          </p:nvPr>
        </p:nvSpPr>
        <p:spPr>
          <a:xfrm>
            <a:off x="645943" y="452718"/>
            <a:ext cx="9402300" cy="1400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Web Time Entry Example - Student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66" name="Google Shape;366;g388a05edb00_0_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5950" y="1600193"/>
            <a:ext cx="4248150" cy="1257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7" name="Google Shape;367;g388a05edb00_0_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8325" y="2982168"/>
            <a:ext cx="7768329" cy="3695708"/>
          </a:xfrm>
          <a:prstGeom prst="rect">
            <a:avLst/>
          </a:prstGeom>
          <a:noFill/>
          <a:ln>
            <a:noFill/>
          </a:ln>
        </p:spPr>
      </p:pic>
      <p:sp>
        <p:nvSpPr>
          <p:cNvPr id="368" name="Google Shape;368;g388a05edb00_0_30"/>
          <p:cNvSpPr txBox="1"/>
          <p:nvPr/>
        </p:nvSpPr>
        <p:spPr>
          <a:xfrm>
            <a:off x="8310675" y="1663825"/>
            <a:ext cx="2882700" cy="354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99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10) At the end of the pay period, click Preview. </a:t>
            </a:r>
            <a:endParaRPr sz="1999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99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11) Review your time for the pay period. If accurate, click “Submit”. This will route your timesheet to the supervisor for approval. </a:t>
            </a:r>
            <a:endParaRPr sz="1999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99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388a05edb00_0_90"/>
          <p:cNvSpPr txBox="1">
            <a:spLocks noGrp="1"/>
          </p:cNvSpPr>
          <p:nvPr>
            <p:ph type="title"/>
          </p:nvPr>
        </p:nvSpPr>
        <p:spPr>
          <a:xfrm>
            <a:off x="645943" y="452718"/>
            <a:ext cx="9402300" cy="1400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Web Time Entry Example - Supervisor</a:t>
            </a:r>
            <a:endParaRPr/>
          </a:p>
        </p:txBody>
      </p:sp>
      <p:pic>
        <p:nvPicPr>
          <p:cNvPr id="375" name="Google Shape;375;g388a05edb00_0_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65200" y="1828800"/>
            <a:ext cx="6496050" cy="1733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6" name="Google Shape;376;g388a05edb00_0_9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22350" y="4166150"/>
            <a:ext cx="6581775" cy="1543050"/>
          </a:xfrm>
          <a:prstGeom prst="rect">
            <a:avLst/>
          </a:prstGeom>
          <a:noFill/>
          <a:ln>
            <a:noFill/>
          </a:ln>
        </p:spPr>
      </p:pic>
      <p:sp>
        <p:nvSpPr>
          <p:cNvPr id="377" name="Google Shape;377;g388a05edb00_0_90"/>
          <p:cNvSpPr txBox="1"/>
          <p:nvPr/>
        </p:nvSpPr>
        <p:spPr>
          <a:xfrm>
            <a:off x="8571850" y="1927075"/>
            <a:ext cx="2882700" cy="394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536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99"/>
              <a:buFont typeface="Century Gothic"/>
              <a:buAutoNum type="arabicParenR"/>
            </a:pPr>
            <a:r>
              <a:rPr lang="en-US" sz="1999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Go to Portal and click on Experience icon</a:t>
            </a:r>
            <a:endParaRPr sz="1999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55536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99"/>
              <a:buFont typeface="Century Gothic"/>
              <a:buAutoNum type="arabicParenR"/>
            </a:pPr>
            <a:r>
              <a:rPr lang="en-US" sz="1999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 Experience, click on Employee menu</a:t>
            </a:r>
            <a:endParaRPr sz="1999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388a05edb00_0_97"/>
          <p:cNvSpPr txBox="1">
            <a:spLocks noGrp="1"/>
          </p:cNvSpPr>
          <p:nvPr>
            <p:ph type="title"/>
          </p:nvPr>
        </p:nvSpPr>
        <p:spPr>
          <a:xfrm>
            <a:off x="645950" y="452723"/>
            <a:ext cx="9402300" cy="910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99"/>
              <a:t>Web Time Entry Resources - Supervisor</a:t>
            </a:r>
            <a:endParaRPr sz="3799"/>
          </a:p>
        </p:txBody>
      </p:sp>
      <p:pic>
        <p:nvPicPr>
          <p:cNvPr id="384" name="Google Shape;384;g388a05edb00_0_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7400" y="1363273"/>
            <a:ext cx="2706625" cy="2120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5" name="Google Shape;385;g388a05edb00_0_9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7400" y="3563425"/>
            <a:ext cx="8314126" cy="2876725"/>
          </a:xfrm>
          <a:prstGeom prst="rect">
            <a:avLst/>
          </a:prstGeom>
          <a:noFill/>
          <a:ln>
            <a:noFill/>
          </a:ln>
        </p:spPr>
      </p:pic>
      <p:sp>
        <p:nvSpPr>
          <p:cNvPr id="386" name="Google Shape;386;g388a05edb00_0_97"/>
          <p:cNvSpPr txBox="1"/>
          <p:nvPr/>
        </p:nvSpPr>
        <p:spPr>
          <a:xfrm>
            <a:off x="5491675" y="1363275"/>
            <a:ext cx="4804500" cy="191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99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3) Select “Approve Time”</a:t>
            </a:r>
            <a:endParaRPr sz="1999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99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4) Review your dashboard. “Pending” means it is ready for your review/approval. </a:t>
            </a:r>
            <a:endParaRPr sz="1999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99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5) Click on the “Pending” column</a:t>
            </a:r>
            <a:endParaRPr sz="1999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22193" y="1333500"/>
            <a:ext cx="4758619" cy="4686300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3"/>
          <p:cNvSpPr txBox="1">
            <a:spLocks noGrp="1"/>
          </p:cNvSpPr>
          <p:nvPr>
            <p:ph type="title"/>
          </p:nvPr>
        </p:nvSpPr>
        <p:spPr>
          <a:xfrm>
            <a:off x="645943" y="452718"/>
            <a:ext cx="9402274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100"/>
              <a:buFont typeface="Century Gothic"/>
              <a:buNone/>
            </a:pPr>
            <a:r>
              <a:rPr lang="en-US"/>
              <a:t>Agenda</a:t>
            </a:r>
            <a:endParaRPr/>
          </a:p>
        </p:txBody>
      </p:sp>
      <p:sp>
        <p:nvSpPr>
          <p:cNvPr id="168" name="Google Shape;168;p3"/>
          <p:cNvSpPr txBox="1">
            <a:spLocks noGrp="1"/>
          </p:cNvSpPr>
          <p:nvPr>
            <p:ph type="body" idx="1"/>
          </p:nvPr>
        </p:nvSpPr>
        <p:spPr>
          <a:xfrm>
            <a:off x="1065212" y="1844040"/>
            <a:ext cx="8686801" cy="41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960120" lvl="0" indent="-457200" algn="l" rtl="0">
              <a:spcBef>
                <a:spcPts val="1000"/>
              </a:spcBef>
              <a:spcAft>
                <a:spcPts val="0"/>
              </a:spcAft>
              <a:buSzPts val="1920"/>
              <a:buFont typeface="Century Gothic"/>
              <a:buAutoNum type="arabicPeriod"/>
            </a:pPr>
            <a:r>
              <a:rPr lang="en-US" sz="2400"/>
              <a:t>Supervisor Resources &amp; Responsibilities</a:t>
            </a:r>
            <a:endParaRPr sz="2400"/>
          </a:p>
          <a:p>
            <a:pPr marL="960120" lvl="0" indent="-457200" algn="l" rtl="0">
              <a:spcBef>
                <a:spcPts val="1000"/>
              </a:spcBef>
              <a:spcAft>
                <a:spcPts val="0"/>
              </a:spcAft>
              <a:buSzPts val="1920"/>
              <a:buFont typeface="Century Gothic"/>
              <a:buAutoNum type="arabicPeriod"/>
            </a:pPr>
            <a:r>
              <a:rPr lang="en-US" sz="2400"/>
              <a:t>Web Time Entry</a:t>
            </a:r>
            <a:endParaRPr sz="2400"/>
          </a:p>
          <a:p>
            <a:pPr marL="960120" lvl="0" indent="-457200" algn="l" rtl="0">
              <a:spcBef>
                <a:spcPts val="1000"/>
              </a:spcBef>
              <a:spcAft>
                <a:spcPts val="0"/>
              </a:spcAft>
              <a:buSzPts val="1920"/>
              <a:buFont typeface="Century Gothic"/>
              <a:buAutoNum type="arabicPeriod"/>
            </a:pPr>
            <a:r>
              <a:rPr lang="en-US" sz="2400"/>
              <a:t>Federal Work Study</a:t>
            </a:r>
            <a:endParaRPr sz="2400"/>
          </a:p>
          <a:p>
            <a:pPr marL="960120" lvl="0" indent="-457200" algn="l" rtl="0">
              <a:spcBef>
                <a:spcPts val="1000"/>
              </a:spcBef>
              <a:spcAft>
                <a:spcPts val="0"/>
              </a:spcAft>
              <a:buSzPts val="1920"/>
              <a:buFont typeface="Century Gothic"/>
              <a:buAutoNum type="arabicPeriod"/>
            </a:pPr>
            <a:r>
              <a:rPr lang="en-US" sz="2400"/>
              <a:t>Question and answer period</a:t>
            </a:r>
            <a:endParaRPr sz="2400"/>
          </a:p>
          <a:p>
            <a:pPr marL="799997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388a05edb00_0_111"/>
          <p:cNvSpPr txBox="1">
            <a:spLocks noGrp="1"/>
          </p:cNvSpPr>
          <p:nvPr>
            <p:ph type="title"/>
          </p:nvPr>
        </p:nvSpPr>
        <p:spPr>
          <a:xfrm>
            <a:off x="645950" y="452723"/>
            <a:ext cx="9402300" cy="910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99"/>
              <a:t>Web Time Entry Resources - Supervisor</a:t>
            </a:r>
            <a:endParaRPr sz="3799"/>
          </a:p>
        </p:txBody>
      </p:sp>
      <p:sp>
        <p:nvSpPr>
          <p:cNvPr id="393" name="Google Shape;393;g388a05edb00_0_111"/>
          <p:cNvSpPr txBox="1"/>
          <p:nvPr/>
        </p:nvSpPr>
        <p:spPr>
          <a:xfrm>
            <a:off x="5491675" y="1363275"/>
            <a:ext cx="4804500" cy="191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99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6) Select a timesheet. </a:t>
            </a:r>
            <a:endParaRPr sz="1999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99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7) Review the timesheet for accuracy, and either Approve or Return for Correction. </a:t>
            </a:r>
            <a:endParaRPr sz="1999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94" name="Google Shape;394;g388a05edb00_0_1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5950" y="1447800"/>
            <a:ext cx="2781300" cy="198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5" name="Google Shape;395;g388a05edb00_0_1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6175" y="3513575"/>
            <a:ext cx="9130951" cy="3124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388a05edb00_0_122"/>
          <p:cNvSpPr txBox="1">
            <a:spLocks noGrp="1"/>
          </p:cNvSpPr>
          <p:nvPr>
            <p:ph type="title"/>
          </p:nvPr>
        </p:nvSpPr>
        <p:spPr>
          <a:xfrm>
            <a:off x="645943" y="452718"/>
            <a:ext cx="9402300" cy="1400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Web Time Entry Resources</a:t>
            </a:r>
            <a:endParaRPr/>
          </a:p>
        </p:txBody>
      </p:sp>
      <p:sp>
        <p:nvSpPr>
          <p:cNvPr id="402" name="Google Shape;402;g388a05edb00_0_122"/>
          <p:cNvSpPr txBox="1">
            <a:spLocks noGrp="1"/>
          </p:cNvSpPr>
          <p:nvPr>
            <p:ph type="body" idx="1"/>
          </p:nvPr>
        </p:nvSpPr>
        <p:spPr>
          <a:xfrm>
            <a:off x="1103025" y="2052919"/>
            <a:ext cx="8944200" cy="4195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2004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US"/>
              <a:t>All trainings, FAQs, actions/shortcuts, submission timing, common errors/solutions and more can be found at the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WOU Web Time Entry website</a:t>
            </a:r>
            <a:r>
              <a:rPr lang="en-US"/>
              <a:t>. </a:t>
            </a:r>
            <a:endParaRPr/>
          </a:p>
          <a:p>
            <a:pPr marL="457200" lvl="0" indent="-320040" algn="l" rtl="0"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lang="en-US"/>
              <a:t>We highly recommend that all employees visit this site to familiarize themselves with Web Time Entry. 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388a05edb00_0_36"/>
          <p:cNvSpPr txBox="1">
            <a:spLocks noGrp="1"/>
          </p:cNvSpPr>
          <p:nvPr>
            <p:ph type="title"/>
          </p:nvPr>
        </p:nvSpPr>
        <p:spPr>
          <a:xfrm>
            <a:off x="645943" y="452718"/>
            <a:ext cx="9402300" cy="1400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Web Time Entry Troubleshooting</a:t>
            </a:r>
            <a:endParaRPr/>
          </a:p>
        </p:txBody>
      </p:sp>
      <p:sp>
        <p:nvSpPr>
          <p:cNvPr id="409" name="Google Shape;409;g388a05edb00_0_36"/>
          <p:cNvSpPr txBox="1">
            <a:spLocks noGrp="1"/>
          </p:cNvSpPr>
          <p:nvPr>
            <p:ph type="body" idx="1"/>
          </p:nvPr>
        </p:nvSpPr>
        <p:spPr>
          <a:xfrm>
            <a:off x="1103025" y="2052919"/>
            <a:ext cx="8944200" cy="4195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2004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US"/>
              <a:t>What if my student doesn’t have the needed position number available on Web Time Entry?</a:t>
            </a:r>
            <a:endParaRPr/>
          </a:p>
          <a:p>
            <a:pPr marL="914400" lvl="1" indent="-320040" algn="l" rtl="0"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lang="en-US"/>
              <a:t>They need a position set-up in NBAJOBS. Make sure to submit Student Employment Authorization for that position &amp; contact hr@wou.edu. </a:t>
            </a:r>
            <a:endParaRPr/>
          </a:p>
          <a:p>
            <a:pPr marL="457200" lvl="0" indent="-320040" algn="l" rtl="0"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lang="en-US"/>
              <a:t>What if my student received the wrong pay?</a:t>
            </a:r>
            <a:endParaRPr/>
          </a:p>
          <a:p>
            <a:pPr marL="914400" lvl="1" indent="-320040" algn="l" rtl="0"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lang="en-US"/>
              <a:t>Their pay needs to be reviewed. Contact Sharon. </a:t>
            </a:r>
            <a:endParaRPr/>
          </a:p>
          <a:p>
            <a:pPr marL="457200" lvl="0" indent="-320040" algn="l" rtl="0"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lang="en-US"/>
              <a:t>What is the timesheet is routing to the wrong supervisor?</a:t>
            </a:r>
            <a:endParaRPr/>
          </a:p>
          <a:p>
            <a:pPr marL="914400" lvl="1" indent="-320040" algn="l" rtl="0"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lang="en-US"/>
              <a:t>The position needs to be updated. Contact payroll@wou.edu.</a:t>
            </a:r>
            <a:endParaRPr/>
          </a:p>
          <a:p>
            <a:pPr marL="457200" lvl="0" indent="-320040" algn="l" rtl="0"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lang="en-US"/>
              <a:t>Missed clock-in/out. </a:t>
            </a:r>
            <a:endParaRPr/>
          </a:p>
          <a:p>
            <a:pPr marL="914400" lvl="1" indent="-320040" algn="l" rtl="0"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lang="en-US"/>
              <a:t>If a student misses a clock-in or clock-out, they can go back to the missed entry and enter the time by hand. Web Time will require a comment/reason for any hand-entered time. </a:t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18"/>
          <p:cNvSpPr txBox="1">
            <a:spLocks noGrp="1"/>
          </p:cNvSpPr>
          <p:nvPr>
            <p:ph type="title"/>
          </p:nvPr>
        </p:nvSpPr>
        <p:spPr>
          <a:xfrm>
            <a:off x="645943" y="452718"/>
            <a:ext cx="9402274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100"/>
              <a:buFont typeface="Century Gothic"/>
              <a:buNone/>
            </a:pPr>
            <a:r>
              <a:rPr lang="en-US"/>
              <a:t>Paying Student Employees</a:t>
            </a:r>
            <a:endParaRPr/>
          </a:p>
        </p:txBody>
      </p:sp>
      <p:sp>
        <p:nvSpPr>
          <p:cNvPr id="416" name="Google Shape;416;p18"/>
          <p:cNvSpPr txBox="1">
            <a:spLocks noGrp="1"/>
          </p:cNvSpPr>
          <p:nvPr>
            <p:ph type="body" idx="1"/>
          </p:nvPr>
        </p:nvSpPr>
        <p:spPr>
          <a:xfrm>
            <a:off x="677158" y="1891769"/>
            <a:ext cx="8846254" cy="4979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797" lvl="0" indent="-342797" algn="l" rtl="0">
              <a:spcBef>
                <a:spcPts val="0"/>
              </a:spcBef>
              <a:spcAft>
                <a:spcPts val="0"/>
              </a:spcAft>
              <a:buSzPts val="1920"/>
              <a:buChar char="►"/>
            </a:pPr>
            <a:r>
              <a:rPr lang="en-US" sz="2400"/>
              <a:t>Students are paid monthly on the last business day of the month</a:t>
            </a:r>
            <a:endParaRPr/>
          </a:p>
          <a:p>
            <a:pPr marL="742727" lvl="1" indent="-285664" algn="l" rtl="0">
              <a:spcBef>
                <a:spcPts val="1000"/>
              </a:spcBef>
              <a:spcAft>
                <a:spcPts val="0"/>
              </a:spcAft>
              <a:buSzPts val="1920"/>
              <a:buChar char="►"/>
            </a:pPr>
            <a:r>
              <a:rPr lang="en-US" sz="2400"/>
              <a:t>Pay period is 16</a:t>
            </a:r>
            <a:r>
              <a:rPr lang="en-US" sz="2400" baseline="30000"/>
              <a:t>th</a:t>
            </a:r>
            <a:r>
              <a:rPr lang="en-US" sz="2400"/>
              <a:t> of the prior month – 15</a:t>
            </a:r>
            <a:r>
              <a:rPr lang="en-US" sz="2400" baseline="30000"/>
              <a:t>th </a:t>
            </a:r>
            <a:r>
              <a:rPr lang="en-US" sz="2400"/>
              <a:t>of the current month. This is a change that is effective 09/16/2025.</a:t>
            </a:r>
            <a:endParaRPr/>
          </a:p>
          <a:p>
            <a:pPr marL="742727" lvl="1" indent="-163744" algn="l" rtl="0">
              <a:spcBef>
                <a:spcPts val="1000"/>
              </a:spcBef>
              <a:spcAft>
                <a:spcPts val="0"/>
              </a:spcAft>
              <a:buSzPts val="1920"/>
              <a:buNone/>
            </a:pPr>
            <a:endParaRPr sz="2400" baseline="30000"/>
          </a:p>
          <a:p>
            <a:pPr marL="342797" lvl="0" indent="-342797" algn="l" rtl="0">
              <a:spcBef>
                <a:spcPts val="1000"/>
              </a:spcBef>
              <a:spcAft>
                <a:spcPts val="0"/>
              </a:spcAft>
              <a:buSzPts val="1920"/>
              <a:buChar char="►"/>
            </a:pPr>
            <a:r>
              <a:rPr lang="en-US" sz="2400"/>
              <a:t>Other than 35-day rule and Final rosters, all pay for students will be submitted by students, approved by supervisors, and loaded to payroll via Web Time Entry.</a:t>
            </a:r>
            <a:endParaRPr/>
          </a:p>
          <a:p>
            <a:pPr marL="742727" lvl="1" indent="-194224" algn="l" rtl="0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 sz="18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4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4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4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4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4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4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4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20"/>
          <p:cNvSpPr txBox="1">
            <a:spLocks noGrp="1"/>
          </p:cNvSpPr>
          <p:nvPr>
            <p:ph type="title"/>
          </p:nvPr>
        </p:nvSpPr>
        <p:spPr>
          <a:xfrm>
            <a:off x="645943" y="452718"/>
            <a:ext cx="9402274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100"/>
              <a:buFont typeface="Century Gothic"/>
              <a:buNone/>
            </a:pPr>
            <a:r>
              <a:rPr lang="en-US"/>
              <a:t>Paying Student Employees</a:t>
            </a:r>
            <a:endParaRPr/>
          </a:p>
        </p:txBody>
      </p:sp>
      <p:sp>
        <p:nvSpPr>
          <p:cNvPr id="423" name="Google Shape;423;p20"/>
          <p:cNvSpPr txBox="1">
            <a:spLocks noGrp="1"/>
          </p:cNvSpPr>
          <p:nvPr>
            <p:ph type="body" idx="1"/>
          </p:nvPr>
        </p:nvSpPr>
        <p:spPr>
          <a:xfrm>
            <a:off x="476083" y="1828800"/>
            <a:ext cx="8802122" cy="45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0000" lnSpcReduction="10000"/>
          </a:bodyPr>
          <a:lstStyle/>
          <a:p>
            <a:pPr marL="342797" lvl="0" indent="-317651" algn="l" rtl="0">
              <a:spcBef>
                <a:spcPts val="0"/>
              </a:spcBef>
              <a:spcAft>
                <a:spcPts val="0"/>
              </a:spcAft>
              <a:buSzPct val="80000"/>
              <a:buChar char="►"/>
            </a:pPr>
            <a:r>
              <a:rPr lang="en-US" sz="2200"/>
              <a:t>Student overtime (&gt; 40 hrs/wk) is paid at one and one-half times the normal rate. Ensure student knows when they are working overtime and have them record it on Web Time Entry.</a:t>
            </a:r>
            <a:endParaRPr/>
          </a:p>
          <a:p>
            <a:pPr marL="742727" lvl="1" indent="-260518" algn="l" rtl="0">
              <a:spcBef>
                <a:spcPts val="1000"/>
              </a:spcBef>
              <a:spcAft>
                <a:spcPts val="0"/>
              </a:spcAft>
              <a:buSzPct val="80000"/>
              <a:buChar char="►"/>
            </a:pPr>
            <a:r>
              <a:rPr lang="en-US" sz="2200"/>
              <a:t>Students can only work up to 40 hrs/wk during school breaks.</a:t>
            </a:r>
            <a:endParaRPr/>
          </a:p>
          <a:p>
            <a:pPr marL="342797" lvl="0" indent="-317651" algn="l" rtl="0">
              <a:spcBef>
                <a:spcPts val="1000"/>
              </a:spcBef>
              <a:spcAft>
                <a:spcPts val="0"/>
              </a:spcAft>
              <a:buSzPct val="80000"/>
              <a:buChar char="►"/>
            </a:pPr>
            <a:r>
              <a:rPr lang="en-US" sz="2200"/>
              <a:t>Federal Work Study (FWS) can be used to pay students. Ensure that students know when they are utilizing work-study. </a:t>
            </a:r>
            <a:endParaRPr sz="2200"/>
          </a:p>
          <a:p>
            <a:pPr marL="742726" lvl="1" indent="-292013" algn="l" rtl="0">
              <a:spcBef>
                <a:spcPts val="1000"/>
              </a:spcBef>
              <a:spcAft>
                <a:spcPts val="0"/>
              </a:spcAft>
              <a:buSzPct val="100000"/>
              <a:buChar char="►"/>
            </a:pPr>
            <a:r>
              <a:rPr lang="en-US" sz="2200"/>
              <a:t>Web Time Entry: All hours for work-study should be logged on Web Time Entry using the Work-Study Earn Code on the Work-Study position (ends in “W”)</a:t>
            </a:r>
            <a:endParaRPr sz="2200"/>
          </a:p>
          <a:p>
            <a:pPr marL="742727" lvl="1" indent="-260518" algn="l" rtl="0">
              <a:spcBef>
                <a:spcPts val="1000"/>
              </a:spcBef>
              <a:spcAft>
                <a:spcPts val="0"/>
              </a:spcAft>
              <a:buSzPct val="80000"/>
              <a:buChar char="►"/>
            </a:pPr>
            <a:r>
              <a:rPr lang="en-US" sz="2200"/>
              <a:t>Student must have received work study in Financial Aid package. Check Student Employment Verification page. </a:t>
            </a:r>
            <a:endParaRPr/>
          </a:p>
          <a:p>
            <a:pPr marL="742727" lvl="1" indent="-260518" algn="l" rtl="0">
              <a:spcBef>
                <a:spcPts val="1000"/>
              </a:spcBef>
              <a:spcAft>
                <a:spcPts val="0"/>
              </a:spcAft>
              <a:buSzPct val="80000"/>
              <a:buChar char="►"/>
            </a:pPr>
            <a:r>
              <a:rPr lang="en-US" sz="2200" b="1"/>
              <a:t>Department must have Work Study budget distributed by Financial Aid.</a:t>
            </a:r>
            <a:endParaRPr/>
          </a:p>
          <a:p>
            <a:pPr marL="742727" lvl="1" indent="-258232" algn="l" rtl="0">
              <a:spcBef>
                <a:spcPts val="1000"/>
              </a:spcBef>
              <a:spcAft>
                <a:spcPts val="0"/>
              </a:spcAft>
              <a:buSzPct val="80000"/>
              <a:buChar char="►"/>
            </a:pPr>
            <a:r>
              <a:rPr lang="en-US" sz="2400"/>
              <a:t>Students paid using work study funds cannot use sick leave charged to FWS funds.  Sick leave must be charged to another department account code (not 10503).</a:t>
            </a:r>
            <a:endParaRPr sz="2200" b="1"/>
          </a:p>
          <a:p>
            <a:pPr marL="342797" lvl="0" indent="-317651" algn="l" rtl="0">
              <a:spcBef>
                <a:spcPts val="1000"/>
              </a:spcBef>
              <a:spcAft>
                <a:spcPts val="0"/>
              </a:spcAft>
              <a:buSzPct val="80000"/>
              <a:buChar char="►"/>
            </a:pPr>
            <a:r>
              <a:rPr lang="en-US" sz="2200"/>
              <a:t>Departments are not required to offer pay increases.</a:t>
            </a:r>
            <a:endParaRPr/>
          </a:p>
          <a:p>
            <a:pPr marL="457063" lvl="1" indent="0" algn="l" rtl="0">
              <a:spcBef>
                <a:spcPts val="1000"/>
              </a:spcBef>
              <a:spcAft>
                <a:spcPts val="0"/>
              </a:spcAft>
              <a:buSzPct val="80000"/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4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4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21"/>
          <p:cNvSpPr txBox="1">
            <a:spLocks noGrp="1"/>
          </p:cNvSpPr>
          <p:nvPr>
            <p:ph type="title"/>
          </p:nvPr>
        </p:nvSpPr>
        <p:spPr>
          <a:xfrm>
            <a:off x="687093" y="303218"/>
            <a:ext cx="9402300" cy="14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100"/>
              <a:buFont typeface="Century Gothic"/>
              <a:buNone/>
            </a:pPr>
            <a:r>
              <a:rPr lang="en-US"/>
              <a:t>Student Pay Cycle</a:t>
            </a:r>
            <a:endParaRPr/>
          </a:p>
        </p:txBody>
      </p:sp>
      <p:sp>
        <p:nvSpPr>
          <p:cNvPr id="429" name="Google Shape;429;p21"/>
          <p:cNvSpPr txBox="1">
            <a:spLocks noGrp="1"/>
          </p:cNvSpPr>
          <p:nvPr>
            <p:ph type="body" idx="1"/>
          </p:nvPr>
        </p:nvSpPr>
        <p:spPr>
          <a:xfrm>
            <a:off x="882825" y="1853250"/>
            <a:ext cx="8594400" cy="43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797" lvl="0" indent="-34343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250"/>
              <a:buChar char="►"/>
            </a:pPr>
            <a:r>
              <a:rPr lang="en-US" sz="1250"/>
              <a:t>Students who are working through the Summer without a break in employment will be paid for August 11th through September 15th by submitting a Department Student Roster to the </a:t>
            </a:r>
            <a:r>
              <a:rPr lang="en-US" sz="1250" u="sng">
                <a:solidFill>
                  <a:schemeClr val="hlink"/>
                </a:solidFill>
                <a:hlinkClick r:id="rId3"/>
              </a:rPr>
              <a:t>payrollrosters@wou.edu</a:t>
            </a:r>
            <a:r>
              <a:rPr lang="en-US" sz="1250"/>
              <a:t> email address.  These hours will be paid on September 30th.</a:t>
            </a:r>
            <a:endParaRPr sz="1250"/>
          </a:p>
          <a:p>
            <a:pPr marL="342797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endParaRPr sz="1250"/>
          </a:p>
          <a:p>
            <a:pPr marL="342797" lvl="0" indent="-330732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250"/>
              <a:buChar char="►"/>
            </a:pPr>
            <a:r>
              <a:rPr lang="en-US" sz="1250"/>
              <a:t>If a student is NEW or RETURNING from SUMMER BREAK and started September 11</a:t>
            </a:r>
            <a:r>
              <a:rPr lang="en-US" sz="1250" baseline="30000"/>
              <a:t>th </a:t>
            </a:r>
            <a:r>
              <a:rPr lang="en-US" sz="1250"/>
              <a:t>through September 15th their hours should be reported and submitted through a Student 35 Day Rule Roster to the </a:t>
            </a:r>
            <a:r>
              <a:rPr lang="en-US" sz="1250" u="sng">
                <a:solidFill>
                  <a:schemeClr val="hlink"/>
                </a:solidFill>
                <a:hlinkClick r:id="rId3"/>
              </a:rPr>
              <a:t>payrollrosters@wou.edu</a:t>
            </a:r>
            <a:r>
              <a:rPr lang="en-US" sz="1250"/>
              <a:t> email address.  These hours will be paid on a check no later than October 10</a:t>
            </a:r>
            <a:r>
              <a:rPr lang="en-US" sz="1250" baseline="30000"/>
              <a:t>th</a:t>
            </a:r>
            <a:r>
              <a:rPr lang="en-US" sz="1250"/>
              <a:t> via a 35 day rule check.</a:t>
            </a:r>
            <a:endParaRPr sz="1250"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400"/>
              <a:buNone/>
            </a:pPr>
            <a:endParaRPr sz="1250"/>
          </a:p>
          <a:p>
            <a:pPr marL="342797" lvl="0" indent="-343432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250"/>
              <a:buChar char="►"/>
            </a:pPr>
            <a:r>
              <a:rPr lang="en-US" sz="1250"/>
              <a:t>If a student is NEW or RETURNING from SUMMER BREAK and started September 16</a:t>
            </a:r>
            <a:r>
              <a:rPr lang="en-US" sz="1250" baseline="30000"/>
              <a:t>th </a:t>
            </a:r>
            <a:r>
              <a:rPr lang="en-US" sz="1250"/>
              <a:t>the hours worked reported through Web Time Entry between September 16</a:t>
            </a:r>
            <a:r>
              <a:rPr lang="en-US" sz="1250" baseline="30000"/>
              <a:t>th</a:t>
            </a:r>
            <a:r>
              <a:rPr lang="en-US" sz="1250"/>
              <a:t> and September 25</a:t>
            </a:r>
            <a:r>
              <a:rPr lang="en-US" sz="1250" baseline="30000"/>
              <a:t>th</a:t>
            </a:r>
            <a:r>
              <a:rPr lang="en-US" sz="1250"/>
              <a:t> would be submitted through Web Time Entry but reported through a 35 Day Rule Roster/List to the </a:t>
            </a:r>
            <a:r>
              <a:rPr lang="en-US" sz="1250" u="sng">
                <a:solidFill>
                  <a:schemeClr val="hlink"/>
                </a:solidFill>
                <a:hlinkClick r:id="rId3"/>
              </a:rPr>
              <a:t>payrollrosters@wou.edu</a:t>
            </a:r>
            <a:r>
              <a:rPr lang="en-US" sz="1250"/>
              <a:t> email address.  These hours will be paid on a check no later than October 10</a:t>
            </a:r>
            <a:r>
              <a:rPr lang="en-US" sz="1250" baseline="30000"/>
              <a:t>th</a:t>
            </a:r>
            <a:r>
              <a:rPr lang="en-US" sz="1250"/>
              <a:t> via a 35 day rule check.</a:t>
            </a:r>
            <a:endParaRPr sz="1250"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400"/>
              <a:buNone/>
            </a:pPr>
            <a:endParaRPr sz="1250"/>
          </a:p>
          <a:p>
            <a:pPr marL="342797" lvl="0" indent="-330732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250"/>
              <a:buChar char="►"/>
            </a:pPr>
            <a:r>
              <a:rPr lang="en-US" sz="1250"/>
              <a:t>If a student is new to your department but has worked in another department the prior month (August) a 35 Day Rule Roster/List is not needed.  They will be paid out through the regular payroll cycle.</a:t>
            </a:r>
            <a:endParaRPr sz="1250"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275"/>
              <a:buNone/>
            </a:pPr>
            <a:endParaRPr sz="1250"/>
          </a:p>
          <a:p>
            <a:pPr marL="342797" lvl="0" indent="-330732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250"/>
              <a:buChar char="►"/>
            </a:pPr>
            <a:r>
              <a:rPr lang="en-US" sz="1250"/>
              <a:t>For anyone who receives a 35 Day Rule Check hours worked September 26</a:t>
            </a:r>
            <a:r>
              <a:rPr lang="en-US" sz="1250" baseline="30000"/>
              <a:t>th</a:t>
            </a:r>
            <a:r>
              <a:rPr lang="en-US" sz="1250"/>
              <a:t> through October 15</a:t>
            </a:r>
            <a:r>
              <a:rPr lang="en-US" sz="1250" baseline="30000"/>
              <a:t>th</a:t>
            </a:r>
            <a:r>
              <a:rPr lang="en-US" sz="1250"/>
              <a:t> submitted through Web Time Entry will be paid at the end of October via manual check. </a:t>
            </a:r>
            <a:endParaRPr sz="1250"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400"/>
              <a:buNone/>
            </a:pPr>
            <a:endParaRPr sz="1250"/>
          </a:p>
          <a:p>
            <a:pPr marL="342797" lvl="0" indent="-343432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250"/>
              <a:buChar char="►"/>
            </a:pPr>
            <a:r>
              <a:rPr lang="en-US" sz="1250"/>
              <a:t>Hours worked October 16</a:t>
            </a:r>
            <a:r>
              <a:rPr lang="en-US" sz="1250" baseline="30000"/>
              <a:t>th</a:t>
            </a:r>
            <a:r>
              <a:rPr lang="en-US" sz="1250"/>
              <a:t> through Nov 15</a:t>
            </a:r>
            <a:r>
              <a:rPr lang="en-US" sz="1250" baseline="30000"/>
              <a:t>th</a:t>
            </a:r>
            <a:r>
              <a:rPr lang="en-US" sz="1250"/>
              <a:t> will be paid at the end of November. </a:t>
            </a:r>
            <a:endParaRPr sz="1250"/>
          </a:p>
          <a:p>
            <a:pPr marL="342797" lvl="0" indent="-264107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400"/>
              <a:buNone/>
            </a:pPr>
            <a:endParaRPr sz="599"/>
          </a:p>
        </p:txBody>
      </p:sp>
      <p:sp>
        <p:nvSpPr>
          <p:cNvPr id="430" name="Google Shape;430;p21"/>
          <p:cNvSpPr txBox="1"/>
          <p:nvPr/>
        </p:nvSpPr>
        <p:spPr>
          <a:xfrm>
            <a:off x="726983" y="929852"/>
            <a:ext cx="61032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Please share with your new or returning student employees.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22"/>
          <p:cNvSpPr txBox="1">
            <a:spLocks noGrp="1"/>
          </p:cNvSpPr>
          <p:nvPr>
            <p:ph type="title"/>
          </p:nvPr>
        </p:nvSpPr>
        <p:spPr>
          <a:xfrm>
            <a:off x="645943" y="452718"/>
            <a:ext cx="9402274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100"/>
              <a:buFont typeface="Century Gothic"/>
              <a:buNone/>
            </a:pPr>
            <a:r>
              <a:rPr lang="en-US"/>
              <a:t>Reminders for Student Rosters</a:t>
            </a:r>
            <a:br>
              <a:rPr lang="en-US"/>
            </a:br>
            <a:endParaRPr/>
          </a:p>
        </p:txBody>
      </p:sp>
      <p:sp>
        <p:nvSpPr>
          <p:cNvPr id="437" name="Google Shape;437;p22"/>
          <p:cNvSpPr txBox="1">
            <a:spLocks noGrp="1"/>
          </p:cNvSpPr>
          <p:nvPr>
            <p:ph type="body" idx="1"/>
          </p:nvPr>
        </p:nvSpPr>
        <p:spPr>
          <a:xfrm>
            <a:off x="531812" y="1738791"/>
            <a:ext cx="11058000" cy="47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</a:pPr>
            <a:endParaRPr sz="12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-114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entury Gothic"/>
              <a:buChar char="•"/>
            </a:pPr>
            <a:r>
              <a:rPr lang="en-US"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Double check the date, department, contact at the top of the roster </a:t>
            </a:r>
            <a:r>
              <a:rPr lang="en-US" sz="1800"/>
              <a:t>is</a:t>
            </a:r>
            <a:r>
              <a:rPr lang="en-US"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current</a:t>
            </a:r>
            <a:endParaRPr/>
          </a:p>
          <a:p>
            <a:pPr marL="0" marR="0" lvl="0" indent="-114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entury Gothic"/>
              <a:buChar char="•"/>
            </a:pPr>
            <a:r>
              <a:rPr lang="en-US"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Make sure that there are no frozen rows </a:t>
            </a:r>
            <a:r>
              <a:rPr lang="en-US" sz="1800"/>
              <a:t>and that all students are on the spreadsheet</a:t>
            </a:r>
            <a:endParaRPr/>
          </a:p>
          <a:p>
            <a:pPr marL="0" marR="0" lvl="0" indent="-114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entury Gothic"/>
              <a:buChar char="•"/>
            </a:pPr>
            <a:r>
              <a:rPr lang="en-US"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Double check V#’s</a:t>
            </a: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-114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entury Gothic"/>
              <a:buChar char="•"/>
            </a:pPr>
            <a:r>
              <a:rPr lang="en-US"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Use </a:t>
            </a:r>
            <a:r>
              <a:rPr lang="en-US"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legal names.  </a:t>
            </a:r>
            <a:r>
              <a:rPr lang="en-US" sz="1800" b="1" i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</a:t>
            </a:r>
            <a:r>
              <a:rPr lang="en-US" sz="1800" b="1" i="1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 nicknames or preferred names.</a:t>
            </a: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-114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entury Gothic"/>
              <a:buChar char="•"/>
            </a:pPr>
            <a:r>
              <a:rPr lang="en-US" sz="1800" b="1">
                <a:solidFill>
                  <a:schemeClr val="lt1"/>
                </a:solidFill>
              </a:rPr>
              <a:t>Double-check Work Study balances</a:t>
            </a:r>
            <a:r>
              <a:rPr lang="en-US" sz="1800">
                <a:solidFill>
                  <a:schemeClr val="lt1"/>
                </a:solidFill>
              </a:rPr>
              <a:t>.</a:t>
            </a:r>
            <a:endParaRPr/>
          </a:p>
          <a:p>
            <a:pPr marL="0" marR="0" lvl="0" indent="-114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entury Gothic"/>
              <a:buChar char="•"/>
            </a:pPr>
            <a:r>
              <a:rPr lang="en-US"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Verify sick leave </a:t>
            </a:r>
            <a:r>
              <a:rPr lang="en-US"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when applicable. </a:t>
            </a:r>
            <a:endParaRPr/>
          </a:p>
          <a:p>
            <a:pPr marL="0" marR="0" lvl="0" indent="-114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entury Gothic"/>
              <a:buChar char="•"/>
            </a:pPr>
            <a:r>
              <a:rPr lang="en-US"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Enter "SICK" for Sick Leave </a:t>
            </a:r>
            <a:r>
              <a:rPr lang="en-US"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 Earn Code column on a line separate from regular hours.  </a:t>
            </a:r>
            <a:endParaRPr/>
          </a:p>
          <a:p>
            <a:pPr marL="0" marR="0" lvl="0" indent="-114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entury Gothic"/>
              <a:buChar char="•"/>
            </a:pPr>
            <a:r>
              <a:rPr lang="en-US"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All hours </a:t>
            </a:r>
            <a:r>
              <a:rPr lang="en-US"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should be on one spreadsheet.  Do not use multiple tabs in the same spreadsheet.</a:t>
            </a:r>
            <a:br>
              <a:rPr lang="en-US"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</a:pPr>
            <a:r>
              <a:rPr lang="en-US" sz="2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Please email your roster to </a:t>
            </a:r>
            <a:r>
              <a:rPr lang="en-US" sz="2800" b="1" i="0" u="sng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payrollrosters@wou.edu</a:t>
            </a:r>
            <a:br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8" name="Google Shape;438;p22"/>
          <p:cNvSpPr/>
          <p:nvPr/>
        </p:nvSpPr>
        <p:spPr>
          <a:xfrm>
            <a:off x="650952" y="1119015"/>
            <a:ext cx="332014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cap="none">
                <a:solidFill>
                  <a:srgbClr val="F7BF9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PLEASE…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25"/>
          <p:cNvSpPr txBox="1">
            <a:spLocks noGrp="1"/>
          </p:cNvSpPr>
          <p:nvPr>
            <p:ph type="title"/>
          </p:nvPr>
        </p:nvSpPr>
        <p:spPr>
          <a:xfrm>
            <a:off x="645943" y="452718"/>
            <a:ext cx="9402274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100"/>
              <a:buFont typeface="Century Gothic"/>
              <a:buNone/>
            </a:pPr>
            <a:r>
              <a:rPr lang="en-US"/>
              <a:t>Departing or Terminating Students</a:t>
            </a:r>
            <a:endParaRPr/>
          </a:p>
        </p:txBody>
      </p:sp>
      <p:sp>
        <p:nvSpPr>
          <p:cNvPr id="445" name="Google Shape;445;p25"/>
          <p:cNvSpPr txBox="1">
            <a:spLocks noGrp="1"/>
          </p:cNvSpPr>
          <p:nvPr>
            <p:ph type="body" idx="1"/>
          </p:nvPr>
        </p:nvSpPr>
        <p:spPr>
          <a:xfrm>
            <a:off x="677158" y="1930400"/>
            <a:ext cx="8594429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342797" lvl="0" indent="-342822" algn="l" rtl="0">
              <a:spcBef>
                <a:spcPts val="0"/>
              </a:spcBef>
              <a:spcAft>
                <a:spcPts val="0"/>
              </a:spcAft>
              <a:buSzPct val="76038"/>
              <a:buChar char="►"/>
            </a:pPr>
            <a:r>
              <a:rPr lang="en-US"/>
              <a:t>Students are considered “at-will” employees.</a:t>
            </a:r>
            <a:endParaRPr/>
          </a:p>
          <a:p>
            <a:pPr marL="742727" lvl="1" indent="-285689" algn="l" rtl="0">
              <a:spcBef>
                <a:spcPts val="1000"/>
              </a:spcBef>
              <a:spcAft>
                <a:spcPts val="0"/>
              </a:spcAft>
              <a:buSzPct val="75597"/>
              <a:buChar char="►"/>
            </a:pPr>
            <a:r>
              <a:rPr lang="en-US"/>
              <a:t>Subject to termination with or without cause at the discretion of WOU or the employee.</a:t>
            </a:r>
            <a:endParaRPr/>
          </a:p>
          <a:p>
            <a:pPr marL="742727" lvl="1" indent="-285689" algn="l" rtl="0">
              <a:spcBef>
                <a:spcPts val="1000"/>
              </a:spcBef>
              <a:spcAft>
                <a:spcPts val="0"/>
              </a:spcAft>
              <a:buSzPct val="75597"/>
              <a:buChar char="►"/>
            </a:pPr>
            <a:r>
              <a:rPr lang="en-US"/>
              <a:t>Documentation must be maintained in the student’s personnel file specifying the business reason for termination.</a:t>
            </a:r>
            <a:endParaRPr/>
          </a:p>
          <a:p>
            <a:pPr marL="342797" lvl="0" indent="-342822" algn="l" rtl="0">
              <a:spcBef>
                <a:spcPts val="1000"/>
              </a:spcBef>
              <a:spcAft>
                <a:spcPts val="0"/>
              </a:spcAft>
              <a:buSzPct val="76038"/>
              <a:buChar char="►"/>
            </a:pPr>
            <a:r>
              <a:rPr lang="en-US"/>
              <a:t>Students separating from WOU due to medical withdrawal may continue working through the end of the term of withdrawal.</a:t>
            </a:r>
            <a:endParaRPr/>
          </a:p>
          <a:p>
            <a:pPr marL="342797" lvl="0" indent="-342822" algn="l" rtl="0">
              <a:spcBef>
                <a:spcPts val="1000"/>
              </a:spcBef>
              <a:spcAft>
                <a:spcPts val="0"/>
              </a:spcAft>
              <a:buSzPct val="76038"/>
              <a:buChar char="►"/>
            </a:pPr>
            <a:r>
              <a:rPr lang="en-US"/>
              <a:t>If a student resigns or is terminated, a final roster must be submitted ASAP.</a:t>
            </a:r>
            <a:endParaRPr/>
          </a:p>
          <a:p>
            <a:pPr marL="742727" lvl="1" indent="-285689" algn="l" rtl="0">
              <a:spcBef>
                <a:spcPts val="1000"/>
              </a:spcBef>
              <a:spcAft>
                <a:spcPts val="0"/>
              </a:spcAft>
              <a:buSzPct val="75597"/>
              <a:buChar char="►"/>
            </a:pPr>
            <a:r>
              <a:rPr lang="en-US"/>
              <a:t>Terminated = check is due on last day.</a:t>
            </a:r>
            <a:endParaRPr/>
          </a:p>
          <a:p>
            <a:pPr marL="742727" lvl="1" indent="-285689" algn="l" rtl="0">
              <a:spcBef>
                <a:spcPts val="1000"/>
              </a:spcBef>
              <a:spcAft>
                <a:spcPts val="0"/>
              </a:spcAft>
              <a:buSzPct val="75597"/>
              <a:buChar char="►"/>
            </a:pPr>
            <a:r>
              <a:rPr lang="en-US"/>
              <a:t>Student resigns &lt; 48 hours notice = check due within five (5) business days.</a:t>
            </a:r>
            <a:endParaRPr/>
          </a:p>
          <a:p>
            <a:pPr marL="742727" lvl="1" indent="-285689" algn="l" rtl="0">
              <a:spcBef>
                <a:spcPts val="1000"/>
              </a:spcBef>
              <a:spcAft>
                <a:spcPts val="0"/>
              </a:spcAft>
              <a:buSzPct val="75597"/>
              <a:buChar char="►"/>
            </a:pPr>
            <a:r>
              <a:rPr lang="en-US"/>
              <a:t>Student resigns &gt; 48 hours notice = check due on last day.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822"/>
                                        <p:tgtEl>
                                          <p:spTgt spid="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822"/>
                                        <p:tgtEl>
                                          <p:spTgt spid="4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822"/>
                                        <p:tgtEl>
                                          <p:spTgt spid="4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822"/>
                                        <p:tgtEl>
                                          <p:spTgt spid="4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822"/>
                                        <p:tgtEl>
                                          <p:spTgt spid="4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822"/>
                                        <p:tgtEl>
                                          <p:spTgt spid="4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822"/>
                                        <p:tgtEl>
                                          <p:spTgt spid="4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822"/>
                                        <p:tgtEl>
                                          <p:spTgt spid="4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26"/>
          <p:cNvSpPr txBox="1">
            <a:spLocks noGrp="1"/>
          </p:cNvSpPr>
          <p:nvPr>
            <p:ph type="title"/>
          </p:nvPr>
        </p:nvSpPr>
        <p:spPr>
          <a:xfrm>
            <a:off x="645943" y="452718"/>
            <a:ext cx="9402274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100"/>
              <a:buFont typeface="Century Gothic"/>
              <a:buNone/>
            </a:pPr>
            <a:r>
              <a:rPr lang="en-US"/>
              <a:t>Question &amp; Answer</a:t>
            </a:r>
            <a:endParaRPr/>
          </a:p>
        </p:txBody>
      </p:sp>
      <p:pic>
        <p:nvPicPr>
          <p:cNvPr id="452" name="Google Shape;452;p26" descr="A picture containing LEGO, toy&#10;&#10;Description generated with very high confidence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505874" y="2052638"/>
            <a:ext cx="4138852" cy="4195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g38897e3df24_0_31"/>
          <p:cNvSpPr txBox="1">
            <a:spLocks noGrp="1"/>
          </p:cNvSpPr>
          <p:nvPr>
            <p:ph type="title"/>
          </p:nvPr>
        </p:nvSpPr>
        <p:spPr>
          <a:xfrm>
            <a:off x="645943" y="452718"/>
            <a:ext cx="9402300" cy="1400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Future Training/ Development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" name="Google Shape;459;g38897e3df24_0_31"/>
          <p:cNvSpPr txBox="1">
            <a:spLocks noGrp="1"/>
          </p:cNvSpPr>
          <p:nvPr>
            <p:ph type="body" idx="1"/>
          </p:nvPr>
        </p:nvSpPr>
        <p:spPr>
          <a:xfrm>
            <a:off x="1103025" y="2052919"/>
            <a:ext cx="8944200" cy="4195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39090" algn="l" rtl="0">
              <a:spcBef>
                <a:spcPts val="1000"/>
              </a:spcBef>
              <a:spcAft>
                <a:spcPts val="0"/>
              </a:spcAft>
              <a:buSzPts val="1740"/>
              <a:buChar char="►"/>
            </a:pPr>
            <a:r>
              <a:rPr lang="en-US" sz="2299"/>
              <a:t>Second Session - (Share with others that could not make today's meeting) HR Training: WebTime Entry &amp; Student Employment Authorization</a:t>
            </a:r>
            <a:endParaRPr sz="2299"/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299"/>
              <a:t>September 11th @11am - 12:00pm Zoom.</a:t>
            </a:r>
            <a:endParaRPr sz="2299"/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299"/>
          </a:p>
          <a:p>
            <a:pPr marL="457200" lvl="0" indent="-339090" algn="l" rtl="0">
              <a:spcBef>
                <a:spcPts val="1000"/>
              </a:spcBef>
              <a:spcAft>
                <a:spcPts val="0"/>
              </a:spcAft>
              <a:buSzPts val="1740"/>
              <a:buChar char="►"/>
            </a:pPr>
            <a:r>
              <a:rPr lang="en-US" sz="2299"/>
              <a:t>General Overview - Student Supervisor Training</a:t>
            </a:r>
            <a:endParaRPr sz="2299"/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299"/>
              <a:t>September 23rd @3:20 pm - 3:50 pm in RWC 201</a:t>
            </a:r>
            <a:endParaRPr sz="2299"/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299"/>
              <a:t>Invitations will be sent out over email.</a:t>
            </a:r>
            <a:endParaRPr sz="2299"/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299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8"/>
          <p:cNvSpPr txBox="1">
            <a:spLocks noGrp="1"/>
          </p:cNvSpPr>
          <p:nvPr>
            <p:ph type="title"/>
          </p:nvPr>
        </p:nvSpPr>
        <p:spPr>
          <a:xfrm>
            <a:off x="645943" y="452718"/>
            <a:ext cx="9402300" cy="14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100"/>
              <a:buFont typeface="Century Gothic"/>
              <a:buNone/>
            </a:pPr>
            <a:r>
              <a:rPr lang="en-US"/>
              <a:t>Hiring a Student Employee</a:t>
            </a:r>
            <a:endParaRPr/>
          </a:p>
        </p:txBody>
      </p:sp>
      <p:sp>
        <p:nvSpPr>
          <p:cNvPr id="175" name="Google Shape;175;p8"/>
          <p:cNvSpPr txBox="1">
            <a:spLocks noGrp="1"/>
          </p:cNvSpPr>
          <p:nvPr>
            <p:ph type="body" idx="1"/>
          </p:nvPr>
        </p:nvSpPr>
        <p:spPr>
          <a:xfrm>
            <a:off x="455612" y="1752600"/>
            <a:ext cx="9525000" cy="43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797" lvl="0" indent="-366419" algn="l" rtl="0">
              <a:spcBef>
                <a:spcPts val="0"/>
              </a:spcBef>
              <a:spcAft>
                <a:spcPts val="0"/>
              </a:spcAft>
              <a:buSzPts val="2000"/>
              <a:buChar char="►"/>
            </a:pPr>
            <a:r>
              <a:rPr lang="en-US" sz="2000"/>
              <a:t>Departments must use Handshake to post all open positions. Contact the Center for Professional Pathways for questions about Handshake. </a:t>
            </a: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  <a:p>
            <a:pPr marL="342797" lvl="0" indent="-366419" algn="l" rtl="0">
              <a:spcBef>
                <a:spcPts val="1000"/>
              </a:spcBef>
              <a:spcAft>
                <a:spcPts val="0"/>
              </a:spcAft>
              <a:buSzPts val="2000"/>
              <a:buChar char="►"/>
            </a:pPr>
            <a:r>
              <a:rPr lang="en-US" sz="2000"/>
              <a:t>Supervisors refer to the </a:t>
            </a:r>
            <a:r>
              <a:rPr lang="en-US" sz="2000" u="sng">
                <a:solidFill>
                  <a:schemeClr val="hlink"/>
                </a:solidFill>
                <a:hlinkClick r:id="rId3"/>
              </a:rPr>
              <a:t>Student Employment Checklist for Supervisors</a:t>
            </a:r>
            <a:r>
              <a:rPr lang="en-US" sz="2000"/>
              <a:t> to complete all the necessary actions and paperwork related to hiring student employees.</a:t>
            </a:r>
            <a:endParaRPr sz="2000"/>
          </a:p>
          <a:p>
            <a:pPr marL="342797" lvl="0" indent="-239419" algn="l" rtl="0">
              <a:spcBef>
                <a:spcPts val="1000"/>
              </a:spcBef>
              <a:spcAft>
                <a:spcPts val="0"/>
              </a:spcAft>
              <a:buSzPts val="1760"/>
              <a:buNone/>
            </a:pPr>
            <a:endParaRPr sz="2000"/>
          </a:p>
          <a:p>
            <a:pPr marL="342797" lvl="0" indent="-366419" algn="l" rtl="0">
              <a:spcBef>
                <a:spcPts val="1000"/>
              </a:spcBef>
              <a:spcAft>
                <a:spcPts val="0"/>
              </a:spcAft>
              <a:buSzPts val="2000"/>
              <a:buChar char="►"/>
            </a:pPr>
            <a:r>
              <a:rPr lang="en-US" sz="2000" u="sng"/>
              <a:t>Supervisors must complete</a:t>
            </a:r>
            <a:r>
              <a:rPr lang="en-US" sz="2000"/>
              <a:t>  </a:t>
            </a:r>
            <a:r>
              <a:rPr lang="en-US" sz="2000" u="sng">
                <a:solidFill>
                  <a:schemeClr val="hlink"/>
                </a:solidFill>
                <a:hlinkClick r:id="rId4"/>
              </a:rPr>
              <a:t>Student Employment Authorization</a:t>
            </a:r>
            <a:r>
              <a:rPr lang="en-US" sz="2000"/>
              <a:t> and can provide student employee paperwork.</a:t>
            </a:r>
            <a:endParaRPr sz="2000"/>
          </a:p>
          <a:p>
            <a:pPr marL="742726" lvl="1" indent="-321223" algn="l" rtl="0">
              <a:spcBef>
                <a:spcPts val="1000"/>
              </a:spcBef>
              <a:spcAft>
                <a:spcPts val="0"/>
              </a:spcAft>
              <a:buSzPts val="2000"/>
              <a:buChar char="►"/>
            </a:pPr>
            <a:r>
              <a:rPr lang="en-US" sz="2000"/>
              <a:t>New </a:t>
            </a:r>
            <a:r>
              <a:rPr lang="en-US" sz="2000" u="sng">
                <a:solidFill>
                  <a:schemeClr val="hlink"/>
                </a:solidFill>
                <a:hlinkClick r:id="rId5"/>
              </a:rPr>
              <a:t>Student Employee Packet </a:t>
            </a:r>
            <a:r>
              <a:rPr lang="en-US" sz="2000"/>
              <a:t>for students who are brand new</a:t>
            </a:r>
            <a:endParaRPr sz="2000"/>
          </a:p>
          <a:p>
            <a:pPr marL="742726" lvl="1" indent="-309285" algn="l" rtl="0">
              <a:spcBef>
                <a:spcPts val="1000"/>
              </a:spcBef>
              <a:spcAft>
                <a:spcPts val="0"/>
              </a:spcAft>
              <a:buSzPts val="2000"/>
              <a:buChar char="►"/>
            </a:pPr>
            <a:r>
              <a:rPr lang="en-US" sz="2000" u="sng">
                <a:solidFill>
                  <a:schemeClr val="hlink"/>
                </a:solidFill>
                <a:hlinkClick r:id="rId6"/>
              </a:rPr>
              <a:t>Returning Student Employee Packet </a:t>
            </a:r>
            <a:r>
              <a:rPr lang="en-US" sz="2000"/>
              <a:t>for students who need to update their contact info or starting with new department</a:t>
            </a:r>
            <a:endParaRPr sz="2000"/>
          </a:p>
          <a:p>
            <a:pPr marL="342797" lvl="0" indent="-248867" algn="l" rtl="0">
              <a:spcBef>
                <a:spcPts val="1000"/>
              </a:spcBef>
              <a:spcAft>
                <a:spcPts val="0"/>
              </a:spcAft>
              <a:buSzPts val="1599"/>
              <a:buNone/>
            </a:pPr>
            <a:endParaRPr sz="2000"/>
          </a:p>
          <a:p>
            <a:pPr marL="342797" lvl="0" indent="-248867" algn="l" rtl="0">
              <a:spcBef>
                <a:spcPts val="1000"/>
              </a:spcBef>
              <a:spcAft>
                <a:spcPts val="0"/>
              </a:spcAft>
              <a:buSzPts val="1599"/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4"/>
          <p:cNvSpPr txBox="1">
            <a:spLocks noGrp="1"/>
          </p:cNvSpPr>
          <p:nvPr>
            <p:ph type="title"/>
          </p:nvPr>
        </p:nvSpPr>
        <p:spPr>
          <a:xfrm>
            <a:off x="645943" y="452718"/>
            <a:ext cx="9402274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100"/>
              <a:buFont typeface="Century Gothic"/>
              <a:buNone/>
            </a:pPr>
            <a:r>
              <a:rPr lang="en-US"/>
              <a:t>Student Employment Authorization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100"/>
              <a:buFont typeface="Century Gothic"/>
              <a:buNone/>
            </a:pPr>
            <a:endParaRPr/>
          </a:p>
        </p:txBody>
      </p:sp>
      <p:sp>
        <p:nvSpPr>
          <p:cNvPr id="182" name="Google Shape;182;p4"/>
          <p:cNvSpPr txBox="1">
            <a:spLocks noGrp="1"/>
          </p:cNvSpPr>
          <p:nvPr>
            <p:ph type="body" idx="1"/>
          </p:nvPr>
        </p:nvSpPr>
        <p:spPr>
          <a:xfrm>
            <a:off x="1103025" y="2052919"/>
            <a:ext cx="8944211" cy="41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20000"/>
          </a:bodyPr>
          <a:lstStyle/>
          <a:p>
            <a:pPr marL="342797" lvl="0" indent="-350417" algn="l" rtl="0">
              <a:spcBef>
                <a:spcPts val="0"/>
              </a:spcBef>
              <a:spcAft>
                <a:spcPts val="0"/>
              </a:spcAft>
              <a:buSzPts val="1600"/>
              <a:buChar char="►"/>
            </a:pPr>
            <a:r>
              <a:rPr lang="en-US" sz="2000"/>
              <a:t>The Student Employment Authorization will function as an official position offer that will establish Student Employment across campus.</a:t>
            </a:r>
            <a:endParaRPr sz="2000"/>
          </a:p>
          <a:p>
            <a:pPr marL="342797" lvl="0" indent="-350417" algn="l" rtl="0">
              <a:spcBef>
                <a:spcPts val="0"/>
              </a:spcBef>
              <a:spcAft>
                <a:spcPts val="0"/>
              </a:spcAft>
              <a:buSzPts val="1600"/>
              <a:buChar char="►"/>
            </a:pPr>
            <a:r>
              <a:rPr lang="en-US" sz="2000"/>
              <a:t>A supervisor will visit the Google Form link and input all the relevant information to submit a Student Employment Authorization.</a:t>
            </a:r>
            <a:endParaRPr/>
          </a:p>
          <a:p>
            <a:pPr marL="742726" lvl="1" indent="-293283" algn="l" rtl="0"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lang="en-US" sz="2000"/>
              <a:t>Access to the Student Employment Authorization is available from </a:t>
            </a:r>
            <a:r>
              <a:rPr lang="en-US" sz="2000" u="sng">
                <a:solidFill>
                  <a:schemeClr val="hlink"/>
                </a:solidFill>
                <a:hlinkClick r:id="rId3"/>
              </a:rPr>
              <a:t>HR Student Supervisor Page</a:t>
            </a:r>
            <a:r>
              <a:rPr lang="en-US" sz="2000"/>
              <a:t>.</a:t>
            </a:r>
            <a:endParaRPr sz="2000"/>
          </a:p>
          <a:p>
            <a:pPr marL="742726" lvl="1" indent="-318683" algn="l" rtl="0">
              <a:spcBef>
                <a:spcPts val="1000"/>
              </a:spcBef>
              <a:spcAft>
                <a:spcPts val="0"/>
              </a:spcAft>
              <a:buSzPts val="2000"/>
              <a:buChar char="►"/>
            </a:pPr>
            <a:r>
              <a:rPr lang="en-US" sz="2000"/>
              <a:t>Effective Date of use 9/15/2025.</a:t>
            </a:r>
            <a:endParaRPr sz="2000"/>
          </a:p>
          <a:p>
            <a:pPr marL="742726" lvl="1" indent="-318683" algn="l" rtl="0">
              <a:spcBef>
                <a:spcPts val="1000"/>
              </a:spcBef>
              <a:spcAft>
                <a:spcPts val="0"/>
              </a:spcAft>
              <a:buSzPts val="2000"/>
              <a:buChar char="►"/>
            </a:pPr>
            <a:r>
              <a:rPr lang="en-US" sz="2000"/>
              <a:t>All New and Returning Student Employees require SEA to be submitted since this will activate WebTime entry positions.</a:t>
            </a:r>
            <a:endParaRPr sz="2000"/>
          </a:p>
          <a:p>
            <a:pPr marL="342797" lvl="0" indent="-378357" algn="l" rtl="0">
              <a:spcBef>
                <a:spcPts val="1000"/>
              </a:spcBef>
              <a:spcAft>
                <a:spcPts val="0"/>
              </a:spcAft>
              <a:buSzPts val="2000"/>
              <a:buChar char="►"/>
            </a:pPr>
            <a:r>
              <a:rPr lang="en-US" sz="2000"/>
              <a:t>This will be in place to reinforce webtime entry to pay students based on individual positions &amp; allow for a streamlined process for Supervisor, Student Hires, &amp; HR.</a:t>
            </a:r>
            <a:endParaRPr sz="20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5"/>
          <p:cNvSpPr txBox="1">
            <a:spLocks noGrp="1"/>
          </p:cNvSpPr>
          <p:nvPr>
            <p:ph type="title"/>
          </p:nvPr>
        </p:nvSpPr>
        <p:spPr>
          <a:xfrm>
            <a:off x="645943" y="452718"/>
            <a:ext cx="9402274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100"/>
              <a:buFont typeface="Century Gothic"/>
              <a:buNone/>
            </a:pPr>
            <a:r>
              <a:rPr lang="en-US"/>
              <a:t>The automation process starts with a google form submission.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100"/>
              <a:buFont typeface="Century Gothic"/>
              <a:buNone/>
            </a:pPr>
            <a:endParaRPr/>
          </a:p>
        </p:txBody>
      </p:sp>
      <p:sp>
        <p:nvSpPr>
          <p:cNvPr id="188" name="Google Shape;188;p5"/>
          <p:cNvSpPr txBox="1">
            <a:spLocks noGrp="1"/>
          </p:cNvSpPr>
          <p:nvPr>
            <p:ph type="body" idx="1"/>
          </p:nvPr>
        </p:nvSpPr>
        <p:spPr>
          <a:xfrm>
            <a:off x="1103025" y="2060576"/>
            <a:ext cx="4395300" cy="41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742726" lvl="1" indent="-285663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lang="en-US" u="sng">
                <a:solidFill>
                  <a:schemeClr val="hlink"/>
                </a:solidFill>
                <a:hlinkClick r:id="rId3"/>
              </a:rPr>
              <a:t>Student Employment Authorization</a:t>
            </a:r>
            <a:endParaRPr/>
          </a:p>
          <a:p>
            <a:pPr marL="742726" lvl="1" indent="-265343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280"/>
              <a:buChar char="►"/>
            </a:pPr>
            <a:r>
              <a:rPr lang="en-US" u="sng">
                <a:solidFill>
                  <a:schemeClr val="hlink"/>
                </a:solidFill>
                <a:hlinkClick r:id="rId4"/>
              </a:rPr>
              <a:t>PDF for Overview</a:t>
            </a:r>
            <a:endParaRPr u="sng"/>
          </a:p>
          <a:p>
            <a:pPr marL="342797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457063" lvl="1" indent="0" algn="l" rtl="0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endParaRPr sz="2000"/>
          </a:p>
        </p:txBody>
      </p:sp>
      <p:pic>
        <p:nvPicPr>
          <p:cNvPr id="189" name="Google Shape;189;p5" title="Screenshot 2025-09-08 134312.png"/>
          <p:cNvPicPr preferRelativeResize="0"/>
          <p:nvPr/>
        </p:nvPicPr>
        <p:blipFill rotWithShape="1">
          <a:blip r:embed="rId5">
            <a:alphaModFix/>
          </a:blip>
          <a:srcRect l="6254" t="-4767" r="6263" b="24368"/>
          <a:stretch/>
        </p:blipFill>
        <p:spPr>
          <a:xfrm>
            <a:off x="1275950" y="2782250"/>
            <a:ext cx="4222375" cy="3542350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5"/>
          <p:cNvSpPr txBox="1">
            <a:spLocks noGrp="1"/>
          </p:cNvSpPr>
          <p:nvPr>
            <p:ph type="body" idx="2"/>
          </p:nvPr>
        </p:nvSpPr>
        <p:spPr>
          <a:xfrm>
            <a:off x="5652921" y="2058318"/>
            <a:ext cx="4395300" cy="4200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19989" algn="l" rtl="0">
              <a:spcBef>
                <a:spcPts val="1000"/>
              </a:spcBef>
              <a:spcAft>
                <a:spcPts val="0"/>
              </a:spcAft>
              <a:buSzPts val="1439"/>
              <a:buChar char="►"/>
            </a:pPr>
            <a:r>
              <a:rPr lang="en-US"/>
              <a:t>Information Needed to complete:</a:t>
            </a:r>
            <a:endParaRPr/>
          </a:p>
          <a:p>
            <a:pPr marL="914400" lvl="1" indent="-309880" algn="l" rtl="0">
              <a:spcBef>
                <a:spcPts val="0"/>
              </a:spcBef>
              <a:spcAft>
                <a:spcPts val="0"/>
              </a:spcAft>
              <a:buSzPts val="1280"/>
              <a:buChar char="►"/>
            </a:pPr>
            <a:r>
              <a:rPr lang="en-US"/>
              <a:t>Student Information</a:t>
            </a:r>
            <a:endParaRPr/>
          </a:p>
          <a:p>
            <a:pPr marL="1371600" lvl="2" indent="-299719" algn="l" rtl="0">
              <a:spcBef>
                <a:spcPts val="0"/>
              </a:spcBef>
              <a:spcAft>
                <a:spcPts val="0"/>
              </a:spcAft>
              <a:buSzPts val="1120"/>
              <a:buChar char="►"/>
            </a:pPr>
            <a:r>
              <a:rPr lang="en-US"/>
              <a:t>Name, V#, WOU Email</a:t>
            </a:r>
            <a:endParaRPr/>
          </a:p>
          <a:p>
            <a:pPr marL="914400" lvl="1" indent="-309880" algn="l" rtl="0">
              <a:spcBef>
                <a:spcPts val="0"/>
              </a:spcBef>
              <a:spcAft>
                <a:spcPts val="0"/>
              </a:spcAft>
              <a:buSzPts val="1280"/>
              <a:buChar char="►"/>
            </a:pPr>
            <a:r>
              <a:rPr lang="en-US"/>
              <a:t>Supervisor Information</a:t>
            </a:r>
            <a:endParaRPr/>
          </a:p>
          <a:p>
            <a:pPr marL="1371600" lvl="2" indent="-299719" algn="l" rtl="0">
              <a:spcBef>
                <a:spcPts val="0"/>
              </a:spcBef>
              <a:spcAft>
                <a:spcPts val="0"/>
              </a:spcAft>
              <a:buSzPts val="1120"/>
              <a:buChar char="►"/>
            </a:pPr>
            <a:r>
              <a:rPr lang="en-US"/>
              <a:t>Timesheet approver if different</a:t>
            </a:r>
            <a:endParaRPr/>
          </a:p>
          <a:p>
            <a:pPr marL="914400" lvl="1" indent="-309880" algn="l" rtl="0">
              <a:spcBef>
                <a:spcPts val="0"/>
              </a:spcBef>
              <a:spcAft>
                <a:spcPts val="0"/>
              </a:spcAft>
              <a:buSzPts val="1280"/>
              <a:buChar char="►"/>
            </a:pPr>
            <a:r>
              <a:rPr lang="en-US"/>
              <a:t>Position Information</a:t>
            </a:r>
            <a:endParaRPr/>
          </a:p>
          <a:p>
            <a:pPr marL="1371600" lvl="2" indent="-299719" algn="l" rtl="0">
              <a:spcBef>
                <a:spcPts val="0"/>
              </a:spcBef>
              <a:spcAft>
                <a:spcPts val="0"/>
              </a:spcAft>
              <a:buSzPts val="1120"/>
              <a:buChar char="►"/>
            </a:pPr>
            <a:r>
              <a:rPr lang="en-US"/>
              <a:t>Start Date, title, pay rate, use of FWS, etc.</a:t>
            </a:r>
            <a:endParaRPr/>
          </a:p>
          <a:p>
            <a:pPr marL="914400" lvl="1" indent="-309880" algn="l" rtl="0">
              <a:spcBef>
                <a:spcPts val="0"/>
              </a:spcBef>
              <a:spcAft>
                <a:spcPts val="0"/>
              </a:spcAft>
              <a:buSzPts val="1280"/>
              <a:buChar char="►"/>
            </a:pPr>
            <a:r>
              <a:rPr lang="en-US"/>
              <a:t>Index to Charge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Google Shape;195;p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658600" y="3305050"/>
            <a:ext cx="4121700" cy="3137700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6"/>
          <p:cNvSpPr txBox="1">
            <a:spLocks noGrp="1"/>
          </p:cNvSpPr>
          <p:nvPr>
            <p:ph type="title"/>
          </p:nvPr>
        </p:nvSpPr>
        <p:spPr>
          <a:xfrm>
            <a:off x="645943" y="452718"/>
            <a:ext cx="9402300" cy="1400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Supervisor Review for Student Employment </a:t>
            </a:r>
            <a:r>
              <a:rPr lang="en-US" sz="3799"/>
              <a:t>(Portal Access Required)</a:t>
            </a:r>
            <a:endParaRPr sz="3799"/>
          </a:p>
        </p:txBody>
      </p:sp>
      <p:pic>
        <p:nvPicPr>
          <p:cNvPr id="197" name="Google Shape;197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65825" y="3759250"/>
            <a:ext cx="5010074" cy="2683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6"/>
          <p:cNvPicPr preferRelativeResize="0"/>
          <p:nvPr/>
        </p:nvPicPr>
        <p:blipFill rotWithShape="1">
          <a:blip r:embed="rId5">
            <a:alphaModFix/>
          </a:blip>
          <a:srcRect t="-2920" r="17918" b="24199"/>
          <a:stretch/>
        </p:blipFill>
        <p:spPr>
          <a:xfrm>
            <a:off x="5865825" y="1853125"/>
            <a:ext cx="5010076" cy="120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6"/>
          <p:cNvPicPr preferRelativeResize="0"/>
          <p:nvPr/>
        </p:nvPicPr>
        <p:blipFill rotWithShape="1">
          <a:blip r:embed="rId6">
            <a:alphaModFix/>
          </a:blip>
          <a:srcRect r="-897"/>
          <a:stretch/>
        </p:blipFill>
        <p:spPr>
          <a:xfrm>
            <a:off x="1658600" y="1897800"/>
            <a:ext cx="4121699" cy="1160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38897e3df24_0_25"/>
          <p:cNvSpPr txBox="1">
            <a:spLocks noGrp="1"/>
          </p:cNvSpPr>
          <p:nvPr>
            <p:ph type="title"/>
          </p:nvPr>
        </p:nvSpPr>
        <p:spPr>
          <a:xfrm>
            <a:off x="645943" y="452718"/>
            <a:ext cx="9402300" cy="1400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Background Checks</a:t>
            </a:r>
            <a:endParaRPr/>
          </a:p>
        </p:txBody>
      </p:sp>
      <p:sp>
        <p:nvSpPr>
          <p:cNvPr id="206" name="Google Shape;206;g38897e3df24_0_25"/>
          <p:cNvSpPr txBox="1">
            <a:spLocks noGrp="1"/>
          </p:cNvSpPr>
          <p:nvPr>
            <p:ph type="body" idx="1"/>
          </p:nvPr>
        </p:nvSpPr>
        <p:spPr>
          <a:xfrm>
            <a:off x="1103025" y="2052919"/>
            <a:ext cx="8944200" cy="4195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2004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US"/>
              <a:t>Our office will continue to conduct Background checks internally.</a:t>
            </a:r>
            <a:endParaRPr/>
          </a:p>
          <a:p>
            <a:pPr marL="457200" lvl="0" indent="-32004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US"/>
              <a:t>Time frame depends on various factors:</a:t>
            </a:r>
            <a:endParaRPr/>
          </a:p>
          <a:p>
            <a:pPr marL="914400" lvl="1" indent="-32004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US"/>
              <a:t>Submitting Student Employment Authorization</a:t>
            </a:r>
            <a:endParaRPr/>
          </a:p>
          <a:p>
            <a:pPr marL="914400" lvl="1" indent="-32004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US"/>
              <a:t>Students completing Background check request approval</a:t>
            </a:r>
            <a:endParaRPr/>
          </a:p>
          <a:p>
            <a:pPr marL="457200" lvl="0" indent="-320040" algn="l" rtl="0">
              <a:spcBef>
                <a:spcPts val="1000"/>
              </a:spcBef>
              <a:spcAft>
                <a:spcPts val="1000"/>
              </a:spcAft>
              <a:buSzPts val="1440"/>
              <a:buChar char="►"/>
            </a:pPr>
            <a:r>
              <a:rPr lang="en-US"/>
              <a:t>Background Check Emails include:</a:t>
            </a:r>
            <a:endParaRPr/>
          </a:p>
        </p:txBody>
      </p:sp>
      <p:graphicFrame>
        <p:nvGraphicFramePr>
          <p:cNvPr id="207" name="Google Shape;207;g38897e3df24_0_25"/>
          <p:cNvGraphicFramePr/>
          <p:nvPr/>
        </p:nvGraphicFramePr>
        <p:xfrm>
          <a:off x="1978075" y="43231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{942C0A43-0CC9-4A85-9CD1-A176D19BFC49}</a:tableStyleId>
              </a:tblPr>
              <a:tblGrid>
                <a:gridCol w="3597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97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914400" lvl="1" indent="-320040" algn="l" rtl="0"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rgbClr val="86D1D8"/>
                        </a:buClr>
                        <a:buSzPts val="1440"/>
                        <a:buFont typeface="Noto Sans Symbols"/>
                        <a:buChar char="►"/>
                      </a:pPr>
                      <a:r>
                        <a:rPr lang="en-US" sz="1799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Notice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914400" lvl="1" indent="-320040" algn="l" rtl="0"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rgbClr val="86D1D8"/>
                        </a:buClr>
                        <a:buSzPts val="1440"/>
                        <a:buFont typeface="Noto Sans Symbols"/>
                        <a:buChar char="►"/>
                      </a:pPr>
                      <a:r>
                        <a:rPr lang="en-US" sz="1799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Secondary Review</a:t>
                      </a:r>
                      <a:endParaRPr sz="1799">
                        <a:solidFill>
                          <a:schemeClr val="lt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914400" lvl="1" indent="-320040" algn="l" rtl="0"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rgbClr val="86D1D8"/>
                        </a:buClr>
                        <a:buSzPts val="1440"/>
                        <a:buFont typeface="Noto Sans Symbols"/>
                        <a:buChar char="►"/>
                      </a:pPr>
                      <a:r>
                        <a:rPr lang="en-US" sz="1799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Approval 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914400" lvl="1" indent="-320040" algn="l" rtl="0"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rgbClr val="86D1D8"/>
                        </a:buClr>
                        <a:buSzPts val="1440"/>
                        <a:buFont typeface="Noto Sans Symbols"/>
                        <a:buChar char="►"/>
                      </a:pPr>
                      <a:r>
                        <a:rPr lang="en-US" sz="1799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Unmet Requirements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Google Shape;213;g38897e3df24_0_41"/>
          <p:cNvPicPr preferRelativeResize="0"/>
          <p:nvPr/>
        </p:nvPicPr>
        <p:blipFill rotWithShape="1">
          <a:blip r:embed="rId3">
            <a:alphaModFix/>
          </a:blip>
          <a:srcRect r="1019" b="26969"/>
          <a:stretch/>
        </p:blipFill>
        <p:spPr>
          <a:xfrm>
            <a:off x="152400" y="152400"/>
            <a:ext cx="4176700" cy="3665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g38897e3df24_0_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82975" y="152400"/>
            <a:ext cx="4286250" cy="3665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g38897e3df24_0_4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4466150"/>
            <a:ext cx="4176700" cy="220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g38897e3df24_0_4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698050" y="4230625"/>
            <a:ext cx="4286250" cy="24453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7" name="Google Shape;217;g38897e3df24_0_41"/>
          <p:cNvCxnSpPr/>
          <p:nvPr/>
        </p:nvCxnSpPr>
        <p:spPr>
          <a:xfrm rot="10800000" flipH="1">
            <a:off x="4500175" y="2255325"/>
            <a:ext cx="940800" cy="780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18" name="Google Shape;218;g38897e3df24_0_41"/>
          <p:cNvCxnSpPr/>
          <p:nvPr/>
        </p:nvCxnSpPr>
        <p:spPr>
          <a:xfrm flipH="1">
            <a:off x="1599875" y="3911525"/>
            <a:ext cx="7800" cy="48990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19" name="Google Shape;219;g38897e3df24_0_41"/>
          <p:cNvCxnSpPr/>
          <p:nvPr/>
        </p:nvCxnSpPr>
        <p:spPr>
          <a:xfrm rot="10800000" flipH="1">
            <a:off x="4500175" y="5637675"/>
            <a:ext cx="1010700" cy="780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20" name="Google Shape;220;g38897e3df24_0_41"/>
          <p:cNvCxnSpPr/>
          <p:nvPr/>
        </p:nvCxnSpPr>
        <p:spPr>
          <a:xfrm rot="10800000" flipH="1">
            <a:off x="4492400" y="3911450"/>
            <a:ext cx="1010700" cy="50550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21" name="Google Shape;221;g38897e3df24_0_41"/>
          <p:cNvSpPr txBox="1"/>
          <p:nvPr/>
        </p:nvSpPr>
        <p:spPr>
          <a:xfrm>
            <a:off x="10425100" y="2434200"/>
            <a:ext cx="1782600" cy="4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99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= </a:t>
            </a:r>
            <a:endParaRPr sz="1999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2" name="Google Shape;222;g38897e3df24_0_41"/>
          <p:cNvSpPr/>
          <p:nvPr/>
        </p:nvSpPr>
        <p:spPr>
          <a:xfrm>
            <a:off x="10837200" y="2449750"/>
            <a:ext cx="1065244" cy="645350"/>
          </a:xfrm>
          <a:custGeom>
            <a:avLst/>
            <a:gdLst/>
            <a:ahLst/>
            <a:cxnLst/>
            <a:rect l="l" t="t" r="r" b="b"/>
            <a:pathLst>
              <a:path w="32035" h="25814" extrusionOk="0">
                <a:moveTo>
                  <a:pt x="0" y="8397"/>
                </a:moveTo>
                <a:lnTo>
                  <a:pt x="10886" y="25814"/>
                </a:lnTo>
                <a:lnTo>
                  <a:pt x="32035" y="0"/>
                </a:lnTo>
              </a:path>
            </a:pathLst>
          </a:custGeom>
          <a:noFill/>
          <a:ln w="28575" cap="flat" cmpd="sng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3" name="Google Shape;223;g38897e3df24_0_41"/>
          <p:cNvSpPr txBox="1"/>
          <p:nvPr/>
        </p:nvSpPr>
        <p:spPr>
          <a:xfrm>
            <a:off x="10171475" y="5458875"/>
            <a:ext cx="2396700" cy="4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99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= </a:t>
            </a:r>
            <a:endParaRPr sz="1999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224" name="Google Shape;224;g38897e3df24_0_41"/>
          <p:cNvCxnSpPr/>
          <p:nvPr/>
        </p:nvCxnSpPr>
        <p:spPr>
          <a:xfrm>
            <a:off x="10814250" y="5379900"/>
            <a:ext cx="808800" cy="9642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5" name="Google Shape;225;g38897e3df24_0_41"/>
          <p:cNvCxnSpPr/>
          <p:nvPr/>
        </p:nvCxnSpPr>
        <p:spPr>
          <a:xfrm flipH="1">
            <a:off x="10837200" y="5399400"/>
            <a:ext cx="762900" cy="9252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name="Ion">
  <a:themeElements>
    <a:clrScheme name="Ion">
      <a:dk1>
        <a:srgbClr val="000000"/>
      </a:dk1>
      <a:lt1>
        <a:srgbClr val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Blue Red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2849</Words>
  <Application>Microsoft Office PowerPoint</Application>
  <PresentationFormat>Custom</PresentationFormat>
  <Paragraphs>310</Paragraphs>
  <Slides>39</Slides>
  <Notes>39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4" baseType="lpstr">
      <vt:lpstr>Noto Sans Symbols</vt:lpstr>
      <vt:lpstr>Century Gothic</vt:lpstr>
      <vt:lpstr>Palatino Linotype</vt:lpstr>
      <vt:lpstr>Arial</vt:lpstr>
      <vt:lpstr>Ion</vt:lpstr>
      <vt:lpstr>Student Employment  2025-2026</vt:lpstr>
      <vt:lpstr>Presenter and Contact Resources</vt:lpstr>
      <vt:lpstr>Agenda</vt:lpstr>
      <vt:lpstr>Hiring a Student Employee</vt:lpstr>
      <vt:lpstr>Student Employment Authorization </vt:lpstr>
      <vt:lpstr>The automation process starts with a google form submission. </vt:lpstr>
      <vt:lpstr>Supervisor Review for Student Employment (Portal Access Required)</vt:lpstr>
      <vt:lpstr>Background Checks</vt:lpstr>
      <vt:lpstr>PowerPoint Presentation</vt:lpstr>
      <vt:lpstr>Student Authorization Emails </vt:lpstr>
      <vt:lpstr>Student Employment </vt:lpstr>
      <vt:lpstr>Oregon Sick Leave Law</vt:lpstr>
      <vt:lpstr>Student Employment Practices</vt:lpstr>
      <vt:lpstr>Federal rules</vt:lpstr>
      <vt:lpstr>Accessibility &amp; Accommodations</vt:lpstr>
      <vt:lpstr>Web Time Entry - Overview</vt:lpstr>
      <vt:lpstr>What is Web Time Entry?</vt:lpstr>
      <vt:lpstr>What is Changing?</vt:lpstr>
      <vt:lpstr>What is Changing? (Cont.)</vt:lpstr>
      <vt:lpstr>What is NOT Changing?</vt:lpstr>
      <vt:lpstr>Web Time Entry Functions</vt:lpstr>
      <vt:lpstr>Web Time Entry Example - Student</vt:lpstr>
      <vt:lpstr>Web Time Entry Example - Student </vt:lpstr>
      <vt:lpstr>Web Time Entry Example - Student </vt:lpstr>
      <vt:lpstr>Web Time Entry Example - Student </vt:lpstr>
      <vt:lpstr>Web Time Entry Example - Student </vt:lpstr>
      <vt:lpstr>Web Time Entry Example - Student </vt:lpstr>
      <vt:lpstr>Web Time Entry Example - Supervisor</vt:lpstr>
      <vt:lpstr>Web Time Entry Resources - Supervisor</vt:lpstr>
      <vt:lpstr>Web Time Entry Resources - Supervisor</vt:lpstr>
      <vt:lpstr>Web Time Entry Resources</vt:lpstr>
      <vt:lpstr>Web Time Entry Troubleshooting</vt:lpstr>
      <vt:lpstr>Paying Student Employees</vt:lpstr>
      <vt:lpstr>Paying Student Employees</vt:lpstr>
      <vt:lpstr>Student Pay Cycle</vt:lpstr>
      <vt:lpstr>Reminders for Student Rosters </vt:lpstr>
      <vt:lpstr>Departing or Terminating Students</vt:lpstr>
      <vt:lpstr>Question &amp; Answer</vt:lpstr>
      <vt:lpstr>Future Training/ Development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Brandon Neish</dc:creator>
  <cp:lastModifiedBy>Erasmo Giron Cortes</cp:lastModifiedBy>
  <cp:revision>1</cp:revision>
  <dcterms:created xsi:type="dcterms:W3CDTF">2017-09-08T23:43:28Z</dcterms:created>
  <dcterms:modified xsi:type="dcterms:W3CDTF">2025-09-10T22:48:49Z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74069400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