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y="6858000" cx="12188825"/>
  <p:notesSz cx="7010400" cy="9296400"/>
  <p:embeddedFontLst>
    <p:embeddedFont>
      <p:font typeface="Palatino Linotype"/>
      <p:regular r:id="rId47"/>
      <p:bold r:id="rId48"/>
      <p:italic r:id="rId49"/>
      <p:boldItalic r:id="rId50"/>
    </p:embeddedFont>
    <p:embeddedFont>
      <p:font typeface="Century Gothic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GoogleSlidesCustomDataVersion2">
      <go:slidesCustomData xmlns:go="http://customooxmlschemas.google.com/" r:id="rId55" roundtripDataSignature="AMtx7mh4x/rQkbDmU2RZaCA/+xRllKPzp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Kaitlin Villarreal"/>
  <p:cmAuthor clrIdx="1" id="1" initials="" lastIdx="1" name="Julie McMurry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BAEBEEA-00B1-402C-9260-802FE860754D}">
  <a:tblStyle styleId="{7BAEBEEA-00B1-402C-9260-802FE86075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928E03B-C6A6-416D-A020-B8CF47D14DFF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1008" orient="horz"/>
        <p:guide pos="3792" orient="horz"/>
        <p:guide pos="336" orient="horz"/>
        <p:guide pos="1920" orient="horz"/>
        <p:guide pos="3984" orient="horz"/>
        <p:guide pos="1152" orient="horz"/>
        <p:guide pos="3839"/>
        <p:guide pos="671"/>
        <p:guide pos="7007"/>
        <p:guide pos="6143"/>
        <p:guide pos="3263"/>
        <p:guide pos="7391"/>
        <p:guide pos="369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PalatinoLinotype-bold.fntdata"/><Relationship Id="rId47" Type="http://schemas.openxmlformats.org/officeDocument/2006/relationships/font" Target="fonts/PalatinoLinotype-regular.fntdata"/><Relationship Id="rId49" Type="http://schemas.openxmlformats.org/officeDocument/2006/relationships/font" Target="fonts/PalatinoLinotype-italic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CenturyGothic-regular.fntdata"/><Relationship Id="rId50" Type="http://schemas.openxmlformats.org/officeDocument/2006/relationships/font" Target="fonts/PalatinoLinotype-boldItalic.fntdata"/><Relationship Id="rId53" Type="http://schemas.openxmlformats.org/officeDocument/2006/relationships/font" Target="fonts/CenturyGothic-italic.fntdata"/><Relationship Id="rId52" Type="http://schemas.openxmlformats.org/officeDocument/2006/relationships/font" Target="fonts/CenturyGothic-bold.fntdata"/><Relationship Id="rId11" Type="http://schemas.openxmlformats.org/officeDocument/2006/relationships/slide" Target="slides/slide4.xml"/><Relationship Id="rId55" Type="http://customschemas.google.com/relationships/presentationmetadata" Target="metadata"/><Relationship Id="rId10" Type="http://schemas.openxmlformats.org/officeDocument/2006/relationships/slide" Target="slides/slide3.xml"/><Relationship Id="rId54" Type="http://schemas.openxmlformats.org/officeDocument/2006/relationships/font" Target="fonts/CenturyGothic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9-09T14:14:23.859">
    <p:pos x="6000" y="0"/>
    <p:text>@mcmurryj@wou.edu  How will supervisors submit terminations with web time
_Reassigned to mcmurryj@wou.edu_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q52U-7Y"/>
      </p:ext>
    </p:extLst>
  </p:cm>
  <p:cm authorId="1" idx="1" dt="2025-09-09T14:14:23.859">
    <p:pos x="6000" y="0"/>
    <p:text>I am assuming that once we receive a final roster, we will cut the final check and terminate that specific job in NBAJOBS.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Brx4-MTs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7d25a45a28_0_12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7d25a45a28_0_12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37d25a45a28_0_12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1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1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6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80 hours = 46 hours/week of work</a:t>
            </a:r>
            <a:endParaRPr/>
          </a:p>
        </p:txBody>
      </p:sp>
      <p:sp>
        <p:nvSpPr>
          <p:cNvPr id="245" name="Google Shape;245;p16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5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5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7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7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7d25a45a28_0_0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7d25a45a28_0_0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37d25a45a28_0_0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8897e3df24_0_18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8897e3df24_0_18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38897e3df24_0_18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88a05edb00_0_0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88a05edb00_0_0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388a05edb00_0_0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88a05edb00_0_6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88a05edb00_0_6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388a05edb00_0_6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88a05edb00_0_42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88a05edb00_0_42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388a05edb00_0_42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2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88a05edb00_0_12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88a05edb00_0_12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388a05edb00_0_12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88a05edb00_0_18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88a05edb00_0_18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388a05edb00_0_18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88a05edb00_0_24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88a05edb00_0_24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388a05edb00_0_24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88a05edb00_0_66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88a05edb00_0_66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388a05edb00_0_66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88a05edb00_0_60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88a05edb00_0_60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388a05edb00_0_60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88a05edb00_0_54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88a05edb00_0_54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388a05edb00_0_54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88a05edb00_0_48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88a05edb00_0_48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388a05edb00_0_48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88a05edb00_0_30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88a05edb00_0_30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388a05edb00_0_30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88a05edb00_0_90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88a05edb00_0_90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388a05edb00_0_90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88a05edb00_0_97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88a05edb00_0_97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388a05edb00_0_97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3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88a05edb00_0_111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88a05edb00_0_111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388a05edb00_0_111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88a05edb00_0_122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88a05edb00_0_122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388a05edb00_0_122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88a05edb00_0_36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88a05edb00_0_36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388a05edb00_0_36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18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8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0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20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0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8a507b61f7_0_0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38a507b61f7_0_0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2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22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-228234" lvl="0" marL="22823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-US"/>
              <a:t>Please do not drag the V# as this changes the last digit and causes issues</a:t>
            </a:r>
            <a:endParaRPr/>
          </a:p>
          <a:p>
            <a:pPr indent="-228234" lvl="0" marL="22823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-US"/>
              <a:t>A student's sick leave rate is identical to hourly rate for the shift they missed due to illness. </a:t>
            </a:r>
            <a:endParaRPr/>
          </a:p>
          <a:p>
            <a:pPr indent="-228234" lvl="0" marL="22823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-US"/>
              <a:t>Make sure the student has funds to use.</a:t>
            </a:r>
            <a:endParaRPr/>
          </a:p>
          <a:p>
            <a:pPr indent="-228234" lvl="0" marL="22823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-US"/>
              <a:t>Please only enter SICK in Earn Code.  </a:t>
            </a:r>
            <a:endParaRPr/>
          </a:p>
          <a:p>
            <a:pPr indent="-152034" lvl="0" marL="22823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434" name="Google Shape;434;p22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5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25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5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6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p26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6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8897e3df24_0_31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8897e3df24_0_31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38897e3df24_0_31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-228234" lvl="0" marL="22823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-US"/>
              <a:t>Returning student employees, or students who have worked on campus before but are new to your department, complete the Returning Student Packet.</a:t>
            </a:r>
            <a:endParaRPr/>
          </a:p>
          <a:p>
            <a:pPr indent="-228234" lvl="0" marL="22823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-US"/>
              <a:t>This packet includes the Student Employee Information form and Student Employment Authorization Form.</a:t>
            </a:r>
            <a:endParaRPr/>
          </a:p>
          <a:p>
            <a:pPr indent="-228234" lvl="0" marL="22823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-US"/>
              <a:t>Returning student employees with new contact information also complete the Returning Student Packet.</a:t>
            </a:r>
            <a:endParaRPr/>
          </a:p>
          <a:p>
            <a:pPr indent="-228234" lvl="0" marL="22823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-US"/>
              <a:t>If they submit the forms to HR, the Employment Authorization Form must be returned to you.  If you email a scan of the completed Student Employee Information form, no Authorization Form is needed.</a:t>
            </a:r>
            <a:endParaRPr/>
          </a:p>
        </p:txBody>
      </p:sp>
      <p:sp>
        <p:nvSpPr>
          <p:cNvPr id="172" name="Google Shape;172;p8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4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4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5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8897e3df24_0_25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8897e3df24_0_25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38897e3df24_0_25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8897e3df24_0_41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8897e3df24_0_41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38897e3df24_0_41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/>
          <p:nvPr>
            <p:ph type="ctrTitle"/>
          </p:nvPr>
        </p:nvSpPr>
        <p:spPr>
          <a:xfrm>
            <a:off x="1154654" y="1447801"/>
            <a:ext cx="8823360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198"/>
              <a:buFont typeface="Century Gothic"/>
              <a:buNone/>
              <a:defRPr sz="7198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" type="subTitle"/>
          </p:nvPr>
        </p:nvSpPr>
        <p:spPr>
          <a:xfrm>
            <a:off x="1154654" y="4777380"/>
            <a:ext cx="8823360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599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39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28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/>
          <p:nvPr>
            <p:ph type="title"/>
          </p:nvPr>
        </p:nvSpPr>
        <p:spPr>
          <a:xfrm>
            <a:off x="1154656" y="4800587"/>
            <a:ext cx="8823359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99"/>
              <a:buFont typeface="Century Gothic"/>
              <a:buNone/>
              <a:defRPr b="0" sz="2399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7"/>
          <p:cNvSpPr/>
          <p:nvPr>
            <p:ph idx="2" type="pic"/>
          </p:nvPr>
        </p:nvSpPr>
        <p:spPr>
          <a:xfrm>
            <a:off x="1154654" y="685800"/>
            <a:ext cx="8823360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81" name="Google Shape;81;p37"/>
          <p:cNvSpPr txBox="1"/>
          <p:nvPr>
            <p:ph idx="1" type="body"/>
          </p:nvPr>
        </p:nvSpPr>
        <p:spPr>
          <a:xfrm>
            <a:off x="1154655" y="5367325"/>
            <a:ext cx="8823358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2" name="Google Shape;82;p37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7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7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8"/>
          <p:cNvSpPr txBox="1"/>
          <p:nvPr>
            <p:ph type="title"/>
          </p:nvPr>
        </p:nvSpPr>
        <p:spPr>
          <a:xfrm>
            <a:off x="1154654" y="1447800"/>
            <a:ext cx="8823361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99"/>
              <a:buFont typeface="Century Gothic"/>
              <a:buNone/>
              <a:defRPr sz="4799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8"/>
          <p:cNvSpPr txBox="1"/>
          <p:nvPr>
            <p:ph idx="1" type="body"/>
          </p:nvPr>
        </p:nvSpPr>
        <p:spPr>
          <a:xfrm>
            <a:off x="1154654" y="3657600"/>
            <a:ext cx="8823361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8" name="Google Shape;88;p38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8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8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"/>
          <p:cNvSpPr txBox="1"/>
          <p:nvPr>
            <p:ph type="title"/>
          </p:nvPr>
        </p:nvSpPr>
        <p:spPr>
          <a:xfrm>
            <a:off x="1574391" y="1447800"/>
            <a:ext cx="7997232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99"/>
              <a:buFont typeface="Century Gothic"/>
              <a:buNone/>
              <a:defRPr sz="4799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9"/>
          <p:cNvSpPr txBox="1"/>
          <p:nvPr>
            <p:ph idx="1" type="body"/>
          </p:nvPr>
        </p:nvSpPr>
        <p:spPr>
          <a:xfrm>
            <a:off x="1929898" y="3771174"/>
            <a:ext cx="7277753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4" name="Google Shape;94;p39"/>
          <p:cNvSpPr txBox="1"/>
          <p:nvPr>
            <p:ph idx="2" type="body"/>
          </p:nvPr>
        </p:nvSpPr>
        <p:spPr>
          <a:xfrm>
            <a:off x="1154654" y="4350657"/>
            <a:ext cx="8823361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5" name="Google Shape;95;p39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9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9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39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196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Google Shape;99;p39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196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0"/>
          <p:cNvSpPr txBox="1"/>
          <p:nvPr>
            <p:ph type="title"/>
          </p:nvPr>
        </p:nvSpPr>
        <p:spPr>
          <a:xfrm>
            <a:off x="1154653" y="3124201"/>
            <a:ext cx="8823362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99"/>
              <a:buFont typeface="Century Gothic"/>
              <a:buNone/>
              <a:defRPr b="0" sz="3999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0"/>
          <p:cNvSpPr txBox="1"/>
          <p:nvPr>
            <p:ph idx="1" type="body"/>
          </p:nvPr>
        </p:nvSpPr>
        <p:spPr>
          <a:xfrm>
            <a:off x="1154654" y="4777381"/>
            <a:ext cx="882336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599"/>
              <a:buNone/>
              <a:defRPr sz="1999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40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0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0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1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  <a:defRPr sz="4199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1"/>
          <p:cNvSpPr txBox="1"/>
          <p:nvPr>
            <p:ph idx="1" type="body"/>
          </p:nvPr>
        </p:nvSpPr>
        <p:spPr>
          <a:xfrm>
            <a:off x="632782" y="1981200"/>
            <a:ext cx="294609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19"/>
              <a:buNone/>
              <a:defRPr b="0" sz="2399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599"/>
              <a:buNone/>
              <a:defRPr b="1" sz="1999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b="1" sz="1799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41"/>
          <p:cNvSpPr txBox="1"/>
          <p:nvPr>
            <p:ph idx="2" type="body"/>
          </p:nvPr>
        </p:nvSpPr>
        <p:spPr>
          <a:xfrm>
            <a:off x="652293" y="2667000"/>
            <a:ext cx="2926588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0" name="Google Shape;110;p41"/>
          <p:cNvSpPr txBox="1"/>
          <p:nvPr>
            <p:ph idx="3" type="body"/>
          </p:nvPr>
        </p:nvSpPr>
        <p:spPr>
          <a:xfrm>
            <a:off x="3882648" y="1981200"/>
            <a:ext cx="293547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19"/>
              <a:buNone/>
              <a:defRPr b="0" sz="2399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599"/>
              <a:buNone/>
              <a:defRPr b="1" sz="1999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b="1" sz="1799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1" name="Google Shape;111;p41"/>
          <p:cNvSpPr txBox="1"/>
          <p:nvPr>
            <p:ph idx="4" type="body"/>
          </p:nvPr>
        </p:nvSpPr>
        <p:spPr>
          <a:xfrm>
            <a:off x="3872097" y="2667000"/>
            <a:ext cx="2946027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2" name="Google Shape;112;p41"/>
          <p:cNvSpPr txBox="1"/>
          <p:nvPr>
            <p:ph idx="5" type="body"/>
          </p:nvPr>
        </p:nvSpPr>
        <p:spPr>
          <a:xfrm>
            <a:off x="7122845" y="1981200"/>
            <a:ext cx="293134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19"/>
              <a:buNone/>
              <a:defRPr b="0" sz="2399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599"/>
              <a:buNone/>
              <a:defRPr b="1" sz="1999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b="1" sz="1799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3" name="Google Shape;113;p41"/>
          <p:cNvSpPr txBox="1"/>
          <p:nvPr>
            <p:ph idx="6" type="body"/>
          </p:nvPr>
        </p:nvSpPr>
        <p:spPr>
          <a:xfrm>
            <a:off x="7122845" y="2667000"/>
            <a:ext cx="2931349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4" name="Google Shape;114;p41"/>
          <p:cNvCxnSpPr/>
          <p:nvPr/>
        </p:nvCxnSpPr>
        <p:spPr>
          <a:xfrm>
            <a:off x="372517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41"/>
          <p:cNvCxnSpPr/>
          <p:nvPr/>
        </p:nvCxnSpPr>
        <p:spPr>
          <a:xfrm>
            <a:off x="6960414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41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1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1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2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  <a:defRPr sz="4199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2"/>
          <p:cNvSpPr txBox="1"/>
          <p:nvPr>
            <p:ph idx="1" type="body"/>
          </p:nvPr>
        </p:nvSpPr>
        <p:spPr>
          <a:xfrm>
            <a:off x="652293" y="4250949"/>
            <a:ext cx="293928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19"/>
              <a:buNone/>
              <a:defRPr b="0" sz="2399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599"/>
              <a:buNone/>
              <a:defRPr b="1" sz="1999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b="1" sz="1799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2" name="Google Shape;122;p42"/>
          <p:cNvSpPr/>
          <p:nvPr>
            <p:ph idx="2" type="pic"/>
          </p:nvPr>
        </p:nvSpPr>
        <p:spPr>
          <a:xfrm>
            <a:off x="652293" y="2209800"/>
            <a:ext cx="2939284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3" name="Google Shape;123;p42"/>
          <p:cNvSpPr txBox="1"/>
          <p:nvPr>
            <p:ph idx="3" type="body"/>
          </p:nvPr>
        </p:nvSpPr>
        <p:spPr>
          <a:xfrm>
            <a:off x="652293" y="4827212"/>
            <a:ext cx="2939284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4" name="Google Shape;124;p42"/>
          <p:cNvSpPr txBox="1"/>
          <p:nvPr>
            <p:ph idx="4" type="body"/>
          </p:nvPr>
        </p:nvSpPr>
        <p:spPr>
          <a:xfrm>
            <a:off x="3888363" y="4250949"/>
            <a:ext cx="292976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19"/>
              <a:buNone/>
              <a:defRPr b="0" sz="2399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599"/>
              <a:buNone/>
              <a:defRPr b="1" sz="1999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b="1" sz="1799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5" name="Google Shape;125;p42"/>
          <p:cNvSpPr/>
          <p:nvPr>
            <p:ph idx="5" type="pic"/>
          </p:nvPr>
        </p:nvSpPr>
        <p:spPr>
          <a:xfrm>
            <a:off x="3888362" y="2209800"/>
            <a:ext cx="2929762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6" name="Google Shape;126;p42"/>
          <p:cNvSpPr txBox="1"/>
          <p:nvPr>
            <p:ph idx="6" type="body"/>
          </p:nvPr>
        </p:nvSpPr>
        <p:spPr>
          <a:xfrm>
            <a:off x="3887009" y="4827211"/>
            <a:ext cx="2933642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7" name="Google Shape;127;p42"/>
          <p:cNvSpPr txBox="1"/>
          <p:nvPr>
            <p:ph idx="7" type="body"/>
          </p:nvPr>
        </p:nvSpPr>
        <p:spPr>
          <a:xfrm>
            <a:off x="7122845" y="4250949"/>
            <a:ext cx="293134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19"/>
              <a:buNone/>
              <a:defRPr b="0" sz="2399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599"/>
              <a:buNone/>
              <a:defRPr b="1" sz="1999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b="1" sz="1799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8" name="Google Shape;128;p42"/>
          <p:cNvSpPr/>
          <p:nvPr>
            <p:ph idx="8" type="pic"/>
          </p:nvPr>
        </p:nvSpPr>
        <p:spPr>
          <a:xfrm>
            <a:off x="7122844" y="2209800"/>
            <a:ext cx="2931349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9" name="Google Shape;129;p42"/>
          <p:cNvSpPr txBox="1"/>
          <p:nvPr>
            <p:ph idx="9" type="body"/>
          </p:nvPr>
        </p:nvSpPr>
        <p:spPr>
          <a:xfrm>
            <a:off x="7122720" y="4827209"/>
            <a:ext cx="2935232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30" name="Google Shape;130;p42"/>
          <p:cNvCxnSpPr/>
          <p:nvPr/>
        </p:nvCxnSpPr>
        <p:spPr>
          <a:xfrm>
            <a:off x="372517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42"/>
          <p:cNvCxnSpPr/>
          <p:nvPr/>
        </p:nvCxnSpPr>
        <p:spPr>
          <a:xfrm>
            <a:off x="6960414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42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2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2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3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3"/>
          <p:cNvSpPr txBox="1"/>
          <p:nvPr>
            <p:ph idx="1" type="body"/>
          </p:nvPr>
        </p:nvSpPr>
        <p:spPr>
          <a:xfrm rot="5400000">
            <a:off x="3477390" y="-321446"/>
            <a:ext cx="4195481" cy="8944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8" name="Google Shape;138;p43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3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3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4"/>
          <p:cNvSpPr txBox="1"/>
          <p:nvPr>
            <p:ph type="title"/>
          </p:nvPr>
        </p:nvSpPr>
        <p:spPr>
          <a:xfrm rot="5400000">
            <a:off x="6265060" y="2467204"/>
            <a:ext cx="5826125" cy="17521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4"/>
          <p:cNvSpPr txBox="1"/>
          <p:nvPr>
            <p:ph idx="1" type="body"/>
          </p:nvPr>
        </p:nvSpPr>
        <p:spPr>
          <a:xfrm rot="5400000">
            <a:off x="1678440" y="-138732"/>
            <a:ext cx="5368924" cy="742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4" name="Google Shape;144;p44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4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4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" type="body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0" name="Google Shape;30;p29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" type="body"/>
          </p:nvPr>
        </p:nvSpPr>
        <p:spPr>
          <a:xfrm>
            <a:off x="1103025" y="2060576"/>
            <a:ext cx="4395194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9989" lvl="0" marL="457200" algn="l">
              <a:spcBef>
                <a:spcPts val="1000"/>
              </a:spcBef>
              <a:spcAft>
                <a:spcPts val="0"/>
              </a:spcAft>
              <a:buSzPts val="1439"/>
              <a:buChar char="►"/>
              <a:defRPr sz="1799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6" name="Google Shape;36;p30"/>
          <p:cNvSpPr txBox="1"/>
          <p:nvPr>
            <p:ph idx="2" type="body"/>
          </p:nvPr>
        </p:nvSpPr>
        <p:spPr>
          <a:xfrm>
            <a:off x="5653021" y="2056093"/>
            <a:ext cx="4395196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9989" lvl="0" marL="457200" algn="l">
              <a:spcBef>
                <a:spcPts val="1000"/>
              </a:spcBef>
              <a:spcAft>
                <a:spcPts val="0"/>
              </a:spcAft>
              <a:buSzPts val="1439"/>
              <a:buChar char="►"/>
              <a:defRPr sz="1799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7" name="Google Shape;37;p30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/>
          <p:nvPr>
            <p:ph type="title"/>
          </p:nvPr>
        </p:nvSpPr>
        <p:spPr>
          <a:xfrm>
            <a:off x="1154656" y="2861734"/>
            <a:ext cx="8823359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99"/>
              <a:buFont typeface="Century Gothic"/>
              <a:buNone/>
              <a:defRPr b="0" sz="3999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" type="body"/>
          </p:nvPr>
        </p:nvSpPr>
        <p:spPr>
          <a:xfrm>
            <a:off x="1154654" y="4777381"/>
            <a:ext cx="882336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599"/>
              <a:buNone/>
              <a:defRPr sz="1999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32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2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" type="body"/>
          </p:nvPr>
        </p:nvSpPr>
        <p:spPr>
          <a:xfrm>
            <a:off x="1103026" y="1905000"/>
            <a:ext cx="439519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19"/>
              <a:buNone/>
              <a:defRPr b="0" sz="2399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599"/>
              <a:buNone/>
              <a:defRPr b="1" sz="1999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b="1" sz="1799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4" name="Google Shape;54;p33"/>
          <p:cNvSpPr txBox="1"/>
          <p:nvPr>
            <p:ph idx="2" type="body"/>
          </p:nvPr>
        </p:nvSpPr>
        <p:spPr>
          <a:xfrm>
            <a:off x="1103025" y="2514600"/>
            <a:ext cx="4395194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9989" lvl="0" marL="457200" algn="l">
              <a:spcBef>
                <a:spcPts val="1000"/>
              </a:spcBef>
              <a:spcAft>
                <a:spcPts val="0"/>
              </a:spcAft>
              <a:buSzPts val="1439"/>
              <a:buChar char="►"/>
              <a:defRPr sz="1799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5" name="Google Shape;55;p33"/>
          <p:cNvSpPr txBox="1"/>
          <p:nvPr>
            <p:ph idx="3" type="body"/>
          </p:nvPr>
        </p:nvSpPr>
        <p:spPr>
          <a:xfrm>
            <a:off x="5653023" y="1905000"/>
            <a:ext cx="439519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19"/>
              <a:buNone/>
              <a:defRPr b="0" sz="2399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599"/>
              <a:buNone/>
              <a:defRPr b="1" sz="1999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b="1" sz="1799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6" name="Google Shape;56;p33"/>
          <p:cNvSpPr txBox="1"/>
          <p:nvPr>
            <p:ph idx="4" type="body"/>
          </p:nvPr>
        </p:nvSpPr>
        <p:spPr>
          <a:xfrm>
            <a:off x="5653023" y="2514600"/>
            <a:ext cx="4395194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9989" lvl="0" marL="457200" algn="l">
              <a:spcBef>
                <a:spcPts val="1000"/>
              </a:spcBef>
              <a:spcAft>
                <a:spcPts val="0"/>
              </a:spcAft>
              <a:buSzPts val="1439"/>
              <a:buChar char="►"/>
              <a:defRPr sz="1799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7" name="Google Shape;57;p33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4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 txBox="1"/>
          <p:nvPr>
            <p:ph type="title"/>
          </p:nvPr>
        </p:nvSpPr>
        <p:spPr>
          <a:xfrm>
            <a:off x="1154652" y="1447800"/>
            <a:ext cx="340017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99"/>
              <a:buFont typeface="Century Gothic"/>
              <a:buNone/>
              <a:defRPr b="0" sz="2399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1" type="body"/>
          </p:nvPr>
        </p:nvSpPr>
        <p:spPr>
          <a:xfrm>
            <a:off x="4783370" y="1447800"/>
            <a:ext cx="519464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149" lvl="0" marL="457200" algn="l">
              <a:spcBef>
                <a:spcPts val="1000"/>
              </a:spcBef>
              <a:spcAft>
                <a:spcPts val="0"/>
              </a:spcAft>
              <a:buSzPts val="1599"/>
              <a:buChar char="►"/>
              <a:defRPr sz="1999"/>
            </a:lvl1pPr>
            <a:lvl2pPr indent="-319989" lvl="1" marL="914400" algn="l">
              <a:spcBef>
                <a:spcPts val="1000"/>
              </a:spcBef>
              <a:spcAft>
                <a:spcPts val="0"/>
              </a:spcAft>
              <a:buSzPts val="1439"/>
              <a:buChar char="►"/>
              <a:defRPr sz="1799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7" name="Google Shape;67;p35"/>
          <p:cNvSpPr txBox="1"/>
          <p:nvPr>
            <p:ph idx="2" type="body"/>
          </p:nvPr>
        </p:nvSpPr>
        <p:spPr>
          <a:xfrm>
            <a:off x="1154653" y="3129281"/>
            <a:ext cx="3400177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8" name="Google Shape;68;p35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5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6"/>
          <p:cNvSpPr txBox="1"/>
          <p:nvPr>
            <p:ph type="title"/>
          </p:nvPr>
        </p:nvSpPr>
        <p:spPr>
          <a:xfrm>
            <a:off x="1153606" y="1854192"/>
            <a:ext cx="5091580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99"/>
              <a:buFont typeface="Century Gothic"/>
              <a:buNone/>
              <a:defRPr b="0" sz="3599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6"/>
          <p:cNvSpPr/>
          <p:nvPr>
            <p:ph idx="2" type="pic"/>
          </p:nvPr>
        </p:nvSpPr>
        <p:spPr>
          <a:xfrm>
            <a:off x="6947736" y="1143000"/>
            <a:ext cx="3199567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4" name="Google Shape;74;p36"/>
          <p:cNvSpPr txBox="1"/>
          <p:nvPr>
            <p:ph idx="1" type="body"/>
          </p:nvPr>
        </p:nvSpPr>
        <p:spPr>
          <a:xfrm>
            <a:off x="1154654" y="3657600"/>
            <a:ext cx="50836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5" name="Google Shape;75;p36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1.xml"/><Relationship Id="rId1" Type="http://schemas.openxmlformats.org/officeDocument/2006/relationships/image" Target="../media/image5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7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7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7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" name="Google Shape;13;p27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7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7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7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  <a:defRPr b="0" i="0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Google Shape;17;p27"/>
          <p:cNvSpPr txBox="1"/>
          <p:nvPr>
            <p:ph idx="1" type="body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149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Char char="►"/>
              <a:defRPr b="0" i="0" sz="19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9989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Char char="►"/>
              <a:defRPr b="0" i="0" sz="1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27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27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27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ou.edu/student/?_q=Student%20Affair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ou.edu/hr/files/2020/02/801-Form-Auto-Filled-Address.pdf" TargetMode="External"/><Relationship Id="rId4" Type="http://schemas.openxmlformats.org/officeDocument/2006/relationships/hyperlink" Target="https://wou.edu/hr/files/2017/11/Supervisor-Occupational-Injury-Report-fillable-.pdf" TargetMode="External"/><Relationship Id="rId5" Type="http://schemas.openxmlformats.org/officeDocument/2006/relationships/image" Target="../media/image3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dol.gov/agencies/whd/posters/fmla" TargetMode="External"/><Relationship Id="rId4" Type="http://schemas.openxmlformats.org/officeDocument/2006/relationships/hyperlink" Target="https://wou.edu/hr/files/2016/01/FMLA-and-OFLA-Leave-Request-Form.pdf" TargetMode="External"/><Relationship Id="rId5" Type="http://schemas.openxmlformats.org/officeDocument/2006/relationships/hyperlink" Target="mailto:sidesm@wou.edu" TargetMode="External"/><Relationship Id="rId6" Type="http://schemas.openxmlformats.org/officeDocument/2006/relationships/hyperlink" Target="https://www.ssa.gov/thirdparty/materials/pdfs/educators/What-is-FICA-Infographic-EN-05-10297.pdf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herbe@mail.wou.edu" TargetMode="External"/><Relationship Id="rId4" Type="http://schemas.openxmlformats.org/officeDocument/2006/relationships/hyperlink" Target="https://cdn.wou.edu/hr/files/2024/02/ADA-Request-Packet.pdf" TargetMode="External"/><Relationship Id="rId5" Type="http://schemas.openxmlformats.org/officeDocument/2006/relationships/hyperlink" Target="https://cdn.wou.edu/hr/files/2024/02/MEDICAL-PROVIDER-FORM-ACCOMMODATION_REQUEST_FORM.pdf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ou.edu/hr/position-numbers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marsw@wou.edu" TargetMode="External"/><Relationship Id="rId4" Type="http://schemas.openxmlformats.org/officeDocument/2006/relationships/hyperlink" Target="mailto:fitzsimmonss@wou.edu" TargetMode="External"/><Relationship Id="rId5" Type="http://schemas.openxmlformats.org/officeDocument/2006/relationships/hyperlink" Target="mailto:spadar@wou.edu" TargetMode="External"/><Relationship Id="rId6" Type="http://schemas.openxmlformats.org/officeDocument/2006/relationships/hyperlink" Target="mailto:fitzsimmonss@wou.edu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4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Relationship Id="rId4" Type="http://schemas.openxmlformats.org/officeDocument/2006/relationships/image" Target="../media/image3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gif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ou.edu/hr/payroll/web-time-entry/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mailto:payrollrosters@mail.wou.edu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comments" Target="../comments/comment1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ou.edu/hr/student-employment/student-supervisors/" TargetMode="External"/><Relationship Id="rId4" Type="http://schemas.openxmlformats.org/officeDocument/2006/relationships/hyperlink" Target="https://docs.google.com/forms/d/e/1FAIpQLSctAsDEn7p1rxscBdrKL0ZQLt-YXLe7woe-9krjH7IXFSPEtg/viewform" TargetMode="External"/><Relationship Id="rId5" Type="http://schemas.openxmlformats.org/officeDocument/2006/relationships/hyperlink" Target="https://cdn.wou.edu/hr/files/2024/01/New-Student-Packet.pdf" TargetMode="External"/><Relationship Id="rId6" Type="http://schemas.openxmlformats.org/officeDocument/2006/relationships/hyperlink" Target="https://cdn.wou.edu/hr/files/2025/01/Returning-Student-Packet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ou.edu/hr/student-employment/student-supervisors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forms/d/e/1FAIpQLSctAsDEn7p1rxscBdrKL0ZQLt-YXLe7woe-9krjH7IXFSPEtg/viewform" TargetMode="External"/><Relationship Id="rId4" Type="http://schemas.openxmlformats.org/officeDocument/2006/relationships/hyperlink" Target="https://docs.google.com/document/d/1oPj-ZAQHs8iBylCxtpq1IdO0VfPMJH7G3nl7BHh9ChQ/edit?usp=sharing" TargetMode="External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/>
          <p:nvPr>
            <p:ph type="ctrTitle"/>
          </p:nvPr>
        </p:nvSpPr>
        <p:spPr>
          <a:xfrm>
            <a:off x="1154654" y="1447801"/>
            <a:ext cx="8823360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100"/>
              <a:buFont typeface="Century Gothic"/>
              <a:buNone/>
            </a:pPr>
            <a:r>
              <a:rPr lang="en-US"/>
              <a:t>Student Employment</a:t>
            </a:r>
            <a:br>
              <a:rPr lang="en-US"/>
            </a:br>
            <a:br>
              <a:rPr lang="en-US"/>
            </a:br>
            <a:r>
              <a:rPr lang="en-US"/>
              <a:t>2025-2026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7d25a45a28_0_12"/>
          <p:cNvSpPr txBox="1"/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Authorization Emails </a:t>
            </a:r>
            <a:endParaRPr/>
          </a:p>
        </p:txBody>
      </p:sp>
      <p:sp>
        <p:nvSpPr>
          <p:cNvPr id="232" name="Google Shape;232;g37d25a45a28_0_12"/>
          <p:cNvSpPr txBox="1"/>
          <p:nvPr/>
        </p:nvSpPr>
        <p:spPr>
          <a:xfrm>
            <a:off x="1833175" y="2056100"/>
            <a:ext cx="1422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99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3" name="Google Shape;233;g37d25a45a28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9950" y="1438650"/>
            <a:ext cx="5051651" cy="43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37d25a45a28_0_12"/>
          <p:cNvSpPr txBox="1"/>
          <p:nvPr>
            <p:ph idx="1" type="body"/>
          </p:nvPr>
        </p:nvSpPr>
        <p:spPr>
          <a:xfrm>
            <a:off x="645950" y="1438650"/>
            <a:ext cx="5334000" cy="41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13182" lvl="0" marL="457200" rtl="0" algn="l">
              <a:spcBef>
                <a:spcPts val="1000"/>
              </a:spcBef>
              <a:spcAft>
                <a:spcPts val="0"/>
              </a:spcAft>
              <a:buSzPct val="72036"/>
              <a:buChar char="►"/>
            </a:pPr>
            <a:r>
              <a:rPr lang="en-US"/>
              <a:t>This email will replacing the stamped </a:t>
            </a:r>
            <a:r>
              <a:rPr lang="en-US"/>
              <a:t>Authorization page</a:t>
            </a:r>
            <a:r>
              <a:rPr lang="en-US"/>
              <a:t>.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indent="-313182" lvl="0" marL="457200" rtl="0" algn="l">
              <a:spcBef>
                <a:spcPts val="1000"/>
              </a:spcBef>
              <a:spcAft>
                <a:spcPts val="0"/>
              </a:spcAft>
              <a:buSzPct val="72000"/>
              <a:buChar char="►"/>
            </a:pPr>
            <a:r>
              <a:rPr lang="en-US" sz="2000"/>
              <a:t>Students are authorized to work on campus when HR emails the Approved Student Employment Authorization form stamped and signed by an HR representative to their supervisor.</a:t>
            </a:r>
            <a:endParaRPr sz="2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13182" lvl="0" marL="457200" rtl="0" algn="l">
              <a:spcBef>
                <a:spcPts val="1000"/>
              </a:spcBef>
              <a:spcAft>
                <a:spcPts val="0"/>
              </a:spcAft>
              <a:buSzPct val="72036"/>
              <a:buChar char="►"/>
            </a:pPr>
            <a:r>
              <a:rPr lang="en-US"/>
              <a:t>Fully Approved</a:t>
            </a:r>
            <a:endParaRPr/>
          </a:p>
          <a:p>
            <a:pPr indent="-313182" lvl="1" marL="914400" rtl="0" algn="l">
              <a:spcBef>
                <a:spcPts val="0"/>
              </a:spcBef>
              <a:spcAft>
                <a:spcPts val="0"/>
              </a:spcAft>
              <a:buSzPct val="80044"/>
              <a:buChar char="►"/>
            </a:pPr>
            <a:r>
              <a:rPr lang="en-US"/>
              <a:t>Student Employment Authorization</a:t>
            </a:r>
            <a:endParaRPr/>
          </a:p>
          <a:p>
            <a:pPr indent="-313182" lvl="1" marL="914400" rtl="0" algn="l">
              <a:spcBef>
                <a:spcPts val="0"/>
              </a:spcBef>
              <a:spcAft>
                <a:spcPts val="0"/>
              </a:spcAft>
              <a:buSzPct val="80044"/>
              <a:buChar char="►"/>
            </a:pPr>
            <a:r>
              <a:rPr lang="en-US"/>
              <a:t>Background Check</a:t>
            </a:r>
            <a:endParaRPr/>
          </a:p>
          <a:p>
            <a:pPr indent="-313182" lvl="1" marL="914400" rtl="0" algn="l">
              <a:spcBef>
                <a:spcPts val="0"/>
              </a:spcBef>
              <a:spcAft>
                <a:spcPts val="0"/>
              </a:spcAft>
              <a:buSzPct val="80044"/>
              <a:buChar char="►"/>
            </a:pPr>
            <a:r>
              <a:rPr lang="en-US"/>
              <a:t>Student Paperwork Submitted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Student Employment </a:t>
            </a:r>
            <a:endParaRPr/>
          </a:p>
        </p:txBody>
      </p:sp>
      <p:sp>
        <p:nvSpPr>
          <p:cNvPr id="241" name="Google Shape;241;p11"/>
          <p:cNvSpPr txBox="1"/>
          <p:nvPr>
            <p:ph idx="1" type="body"/>
          </p:nvPr>
        </p:nvSpPr>
        <p:spPr>
          <a:xfrm>
            <a:off x="1103025" y="2052919"/>
            <a:ext cx="89442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b="1" lang="en-US"/>
              <a:t>20 Hours per Week</a:t>
            </a:r>
            <a:endParaRPr/>
          </a:p>
          <a:p>
            <a:pPr indent="-349299" lvl="0" marL="342797" rtl="0" algn="l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/>
              <a:t>Students are only allowed to work up to 20 hours per week.</a:t>
            </a:r>
            <a:endParaRPr/>
          </a:p>
          <a:p>
            <a:pPr indent="-291760" lvl="1" marL="742727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Exceptions granted by the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Student Affairs </a:t>
            </a:r>
            <a:r>
              <a:rPr lang="en-US"/>
              <a:t>office</a:t>
            </a:r>
            <a:endParaRPr/>
          </a:p>
          <a:p>
            <a:pPr indent="-291760" lvl="1" marL="742727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International students CANNOT EXCEED 20 hours per week.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Oregon Sick Leave Law</a:t>
            </a:r>
            <a:endParaRPr/>
          </a:p>
        </p:txBody>
      </p:sp>
      <p:sp>
        <p:nvSpPr>
          <p:cNvPr id="248" name="Google Shape;248;p16"/>
          <p:cNvSpPr txBox="1"/>
          <p:nvPr>
            <p:ph idx="1" type="body"/>
          </p:nvPr>
        </p:nvSpPr>
        <p:spPr>
          <a:xfrm>
            <a:off x="1065212" y="2209800"/>
            <a:ext cx="8944211" cy="3433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797" lvl="0" marL="342797" rtl="0" algn="l">
              <a:spcBef>
                <a:spcPts val="0"/>
              </a:spcBef>
              <a:spcAft>
                <a:spcPts val="0"/>
              </a:spcAft>
              <a:buSzPts val="1520"/>
              <a:buChar char="►"/>
            </a:pPr>
            <a:r>
              <a:rPr lang="en-US"/>
              <a:t>1 hour of sick leave for every 30 hours worked.</a:t>
            </a:r>
            <a:endParaRPr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/>
              <a:t>May accrue up to 80 hours per fiscal year.</a:t>
            </a:r>
            <a:endParaRPr/>
          </a:p>
          <a:p>
            <a:pPr indent="-285663" lvl="1" marL="742726" rtl="0" algn="l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/>
              <a:t>Limit of 40 hours per fiscal year will roll over into the</a:t>
            </a:r>
            <a:endParaRPr/>
          </a:p>
          <a:p>
            <a:pPr indent="0" lvl="0" marL="742726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99"/>
              <a:t>next fiscal year.</a:t>
            </a:r>
            <a:endParaRPr sz="1799"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/>
              <a:t>Work study earnings are exempt from accruing sick leave.</a:t>
            </a:r>
            <a:endParaRPr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/>
              <a:t>Supervisors must establish protocols for students using sick leave.</a:t>
            </a:r>
            <a:endParaRPr/>
          </a:p>
        </p:txBody>
      </p:sp>
      <p:pic>
        <p:nvPicPr>
          <p:cNvPr id="249" name="Google Shape;24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5612" y="1295400"/>
            <a:ext cx="2590800" cy="2061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 txBox="1"/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Student Employment Practices</a:t>
            </a:r>
            <a:endParaRPr/>
          </a:p>
        </p:txBody>
      </p:sp>
      <p:sp>
        <p:nvSpPr>
          <p:cNvPr id="256" name="Google Shape;256;p15"/>
          <p:cNvSpPr txBox="1"/>
          <p:nvPr>
            <p:ph idx="1" type="body"/>
          </p:nvPr>
        </p:nvSpPr>
        <p:spPr>
          <a:xfrm>
            <a:off x="1065225" y="1765219"/>
            <a:ext cx="89442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b="1" lang="en-US"/>
              <a:t>Accidents on the Job</a:t>
            </a:r>
            <a:endParaRPr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/>
              <a:t>Student employees, while working, are covered by SAIF</a:t>
            </a:r>
            <a:endParaRPr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/>
              <a:t>Injuries should be reported immediately to supervisors</a:t>
            </a:r>
            <a:endParaRPr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 u="sng">
                <a:solidFill>
                  <a:schemeClr val="hlink"/>
                </a:solidFill>
                <a:hlinkClick r:id="rId3"/>
              </a:rPr>
              <a:t>Form 801</a:t>
            </a:r>
            <a:r>
              <a:rPr lang="en-US"/>
              <a:t>: Student sees a doctor for their injury</a:t>
            </a:r>
            <a:endParaRPr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 u="sng">
                <a:solidFill>
                  <a:schemeClr val="hlink"/>
                </a:solidFill>
                <a:hlinkClick r:id="rId4"/>
              </a:rPr>
              <a:t>Occupational Injury Form</a:t>
            </a:r>
            <a:r>
              <a:rPr lang="en-US"/>
              <a:t>: Injury occurs but no outside treatment is sought</a:t>
            </a:r>
            <a:endParaRPr/>
          </a:p>
        </p:txBody>
      </p:sp>
      <p:pic>
        <p:nvPicPr>
          <p:cNvPr descr="A picture containing indoor, floor, room, wall&#10;&#10;Description generated with very high confidence" id="257" name="Google Shape;25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6612" y="4419600"/>
            <a:ext cx="3124200" cy="2080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Federal rules</a:t>
            </a:r>
            <a:endParaRPr/>
          </a:p>
        </p:txBody>
      </p:sp>
      <p:sp>
        <p:nvSpPr>
          <p:cNvPr id="264" name="Google Shape;264;p17"/>
          <p:cNvSpPr txBox="1"/>
          <p:nvPr>
            <p:ph idx="1" type="body"/>
          </p:nvPr>
        </p:nvSpPr>
        <p:spPr>
          <a:xfrm>
            <a:off x="1103025" y="2060576"/>
            <a:ext cx="4395194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b="1" lang="en-US" u="sng">
                <a:solidFill>
                  <a:schemeClr val="hlink"/>
                </a:solidFill>
                <a:hlinkClick r:id="rId3"/>
              </a:rPr>
              <a:t>Federal Medical Leave Act (FMLA)</a:t>
            </a:r>
            <a:endParaRPr b="1"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/>
              <a:t>Guarantees an employee 12 weeks of unpaid job protected leave.</a:t>
            </a:r>
            <a:endParaRPr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/>
              <a:t>Students are considered eligible.</a:t>
            </a:r>
            <a:endParaRPr/>
          </a:p>
          <a:p>
            <a:pPr indent="-285664" lvl="1" marL="742727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Must have worked 1,250 hours in past 12 months (~24 hrs/wk).</a:t>
            </a:r>
            <a:endParaRPr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 u="sng">
                <a:solidFill>
                  <a:schemeClr val="hlink"/>
                </a:solidFill>
                <a:hlinkClick r:id="rId4"/>
              </a:rPr>
              <a:t>Request Form </a:t>
            </a:r>
            <a:r>
              <a:rPr lang="en-US"/>
              <a:t>completed</a:t>
            </a:r>
            <a:endParaRPr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/>
              <a:t>Michelle Sides can assist students with FMLA rules and usage.</a:t>
            </a:r>
            <a:endParaRPr/>
          </a:p>
          <a:p>
            <a:pPr indent="-285664" lvl="1" marL="742727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 u="sng">
                <a:solidFill>
                  <a:schemeClr val="hlink"/>
                </a:solidFill>
                <a:hlinkClick r:id="rId5"/>
              </a:rPr>
              <a:t>sidesm@wou.edu</a:t>
            </a:r>
            <a:r>
              <a:rPr lang="en-US"/>
              <a:t> </a:t>
            </a:r>
            <a:endParaRPr/>
          </a:p>
        </p:txBody>
      </p:sp>
      <p:sp>
        <p:nvSpPr>
          <p:cNvPr id="265" name="Google Shape;265;p17"/>
          <p:cNvSpPr txBox="1"/>
          <p:nvPr>
            <p:ph idx="2" type="body"/>
          </p:nvPr>
        </p:nvSpPr>
        <p:spPr>
          <a:xfrm>
            <a:off x="5653021" y="2056093"/>
            <a:ext cx="4395196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b="1" lang="en-US" u="sng">
                <a:solidFill>
                  <a:schemeClr val="hlink"/>
                </a:solidFill>
                <a:hlinkClick r:id="rId6"/>
              </a:rPr>
              <a:t>Federal Insurance Contributions Act (FICA)</a:t>
            </a:r>
            <a:endParaRPr b="1"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/>
              <a:t>Social Security and Medicare.</a:t>
            </a:r>
            <a:endParaRPr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/>
              <a:t>Employee and Employer contributions.</a:t>
            </a:r>
            <a:endParaRPr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/>
              <a:t>Students taking 6+ credits (half time or more) are exempt from FICA taxes.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7d25a45a28_0_0"/>
          <p:cNvSpPr txBox="1"/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Accessibility &amp; </a:t>
            </a:r>
            <a:r>
              <a:rPr lang="en-US"/>
              <a:t>Accommodations</a:t>
            </a:r>
            <a:endParaRPr/>
          </a:p>
        </p:txBody>
      </p:sp>
      <p:sp>
        <p:nvSpPr>
          <p:cNvPr id="272" name="Google Shape;272;g37d25a45a28_0_0"/>
          <p:cNvSpPr txBox="1"/>
          <p:nvPr>
            <p:ph idx="1" type="body"/>
          </p:nvPr>
        </p:nvSpPr>
        <p:spPr>
          <a:xfrm>
            <a:off x="801825" y="1671875"/>
            <a:ext cx="9402300" cy="419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399"/>
              <a:t>Student Employees with Disabilities can request workplace accommodations through the Human Resources Department.</a:t>
            </a:r>
            <a:endParaRPr b="1" sz="2399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99"/>
          </a:p>
          <a:p>
            <a:pPr indent="-345440" lvl="0" marL="457200" rtl="0" algn="l">
              <a:spcBef>
                <a:spcPts val="1000"/>
              </a:spcBef>
              <a:spcAft>
                <a:spcPts val="0"/>
              </a:spcAft>
              <a:buSzPts val="1840"/>
              <a:buAutoNum type="arabicPeriod"/>
            </a:pPr>
            <a:r>
              <a:rPr lang="en-US" sz="2399"/>
              <a:t>Reach out to Emily Herb, </a:t>
            </a:r>
            <a:r>
              <a:rPr lang="en-US" sz="2399"/>
              <a:t>Director</a:t>
            </a:r>
            <a:r>
              <a:rPr lang="en-US" sz="2399"/>
              <a:t> of Faculty and Staff Access Services</a:t>
            </a:r>
            <a:endParaRPr sz="2399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99" u="sng">
                <a:solidFill>
                  <a:schemeClr val="hlink"/>
                </a:solidFill>
                <a:hlinkClick r:id="rId3"/>
              </a:rPr>
              <a:t>herbe@mail.wou.edu</a:t>
            </a:r>
            <a:r>
              <a:rPr lang="en-US" sz="2199"/>
              <a:t> or 541-231-5721</a:t>
            </a:r>
            <a:endParaRPr sz="2199"/>
          </a:p>
          <a:p>
            <a:pPr indent="-345440" lvl="0" marL="457200" rtl="0" algn="l">
              <a:spcBef>
                <a:spcPts val="1000"/>
              </a:spcBef>
              <a:spcAft>
                <a:spcPts val="0"/>
              </a:spcAft>
              <a:buSzPts val="1840"/>
              <a:buAutoNum type="arabicPeriod"/>
            </a:pPr>
            <a:r>
              <a:rPr lang="en-US" sz="2399"/>
              <a:t>Fill out Forms</a:t>
            </a:r>
            <a:endParaRPr sz="2399"/>
          </a:p>
          <a:p>
            <a:pPr indent="-345440" lvl="0" marL="457200" rtl="0" algn="l">
              <a:spcBef>
                <a:spcPts val="0"/>
              </a:spcBef>
              <a:spcAft>
                <a:spcPts val="0"/>
              </a:spcAft>
              <a:buSzPts val="1840"/>
              <a:buChar char="►"/>
            </a:pPr>
            <a:r>
              <a:rPr lang="en-US" sz="2399" u="sng">
                <a:solidFill>
                  <a:schemeClr val="hlink"/>
                </a:solidFill>
                <a:hlinkClick r:id="rId4"/>
              </a:rPr>
              <a:t>Reasonable Accommodation Request Form</a:t>
            </a:r>
            <a:endParaRPr sz="2399"/>
          </a:p>
          <a:p>
            <a:pPr indent="-345440" lvl="0" marL="457200" rtl="0" algn="l">
              <a:spcBef>
                <a:spcPts val="0"/>
              </a:spcBef>
              <a:spcAft>
                <a:spcPts val="0"/>
              </a:spcAft>
              <a:buSzPts val="1840"/>
              <a:buChar char="►"/>
            </a:pPr>
            <a:r>
              <a:rPr lang="en-US" sz="2399" u="sng">
                <a:solidFill>
                  <a:schemeClr val="hlink"/>
                </a:solidFill>
                <a:hlinkClick r:id="rId5"/>
              </a:rPr>
              <a:t>Medical Provider Form – Accommodation Request Form</a:t>
            </a:r>
            <a:endParaRPr sz="2399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8897e3df24_0_18"/>
          <p:cNvSpPr txBox="1"/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Time Entry - Overview</a:t>
            </a:r>
            <a:endParaRPr/>
          </a:p>
        </p:txBody>
      </p:sp>
      <p:sp>
        <p:nvSpPr>
          <p:cNvPr id="279" name="Google Shape;279;g38897e3df24_0_18"/>
          <p:cNvSpPr txBox="1"/>
          <p:nvPr>
            <p:ph idx="1" type="body"/>
          </p:nvPr>
        </p:nvSpPr>
        <p:spPr>
          <a:xfrm>
            <a:off x="1103025" y="2052919"/>
            <a:ext cx="8944200" cy="41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What is Web Time Entry?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What is changing?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1) Pay Period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2) Student Position Numbers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3) Web Time Entry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4) Communication to Payroll 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What is NOT changing?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Student employment practices (as discussed previously)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35-Day Rule and Final Roster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Web Time Entry Functions/Example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Submission / Approval Deadlines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Proxy Function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Clock - In / Clock - Out 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Selecting the correct </a:t>
            </a:r>
            <a:r>
              <a:rPr lang="en-US"/>
              <a:t>position</a:t>
            </a:r>
            <a:r>
              <a:rPr lang="en-US"/>
              <a:t> number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Earn Codes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Resources	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Troubleshooting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88a05edb00_0_0"/>
          <p:cNvSpPr txBox="1"/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Web Time Entry?</a:t>
            </a:r>
            <a:endParaRPr/>
          </a:p>
        </p:txBody>
      </p:sp>
      <p:sp>
        <p:nvSpPr>
          <p:cNvPr id="286" name="Google Shape;286;g388a05edb00_0_0"/>
          <p:cNvSpPr txBox="1"/>
          <p:nvPr>
            <p:ph idx="1" type="body"/>
          </p:nvPr>
        </p:nvSpPr>
        <p:spPr>
          <a:xfrm>
            <a:off x="1103025" y="2052919"/>
            <a:ext cx="8944200" cy="41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Web Time Entry is the Banner timekeeping system that all of campus will begin utilizing on 09/16/2025.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It allows for employees to submit their timesheet / leave report 100% electronically. 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Submitted time is automatically routed to the supervisor on record for </a:t>
            </a:r>
            <a:r>
              <a:rPr lang="en-US"/>
              <a:t>approval. 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The supervisor can review all time submitted and either 1) approve or 2) return the timesheet to the employee for correction. 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Once the supervisor approves the timesheet / leave report, it is automatically routed to payroll and loaded to the next payroll cycle.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88a05edb00_0_6"/>
          <p:cNvSpPr txBox="1"/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Changing?</a:t>
            </a:r>
            <a:endParaRPr/>
          </a:p>
        </p:txBody>
      </p:sp>
      <p:sp>
        <p:nvSpPr>
          <p:cNvPr id="293" name="Google Shape;293;g388a05edb00_0_6"/>
          <p:cNvSpPr txBox="1"/>
          <p:nvPr>
            <p:ph idx="1" type="body"/>
          </p:nvPr>
        </p:nvSpPr>
        <p:spPr>
          <a:xfrm>
            <a:off x="1103025" y="2052919"/>
            <a:ext cx="8944200" cy="41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Pay Period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As of 09/16/2025, all employees will change to the 16-15th pay period. For example, time worked from 09/16 - 10/15 will be paid on October pay day. 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Student Position Numbers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Web Time Entry requires that each position number have a unique index and supervisor. 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Each student working in your department must be assigned the specific position number assigned to your department. 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All available student position numbers can be found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-US"/>
              <a:t> or via the HR Forms page under the New Student Employee Hire section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88a05edb00_0_42"/>
          <p:cNvSpPr txBox="1"/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Changing? (Cont.)</a:t>
            </a:r>
            <a:endParaRPr/>
          </a:p>
        </p:txBody>
      </p:sp>
      <p:sp>
        <p:nvSpPr>
          <p:cNvPr id="300" name="Google Shape;300;g388a05edb00_0_42"/>
          <p:cNvSpPr txBox="1"/>
          <p:nvPr>
            <p:ph idx="1" type="body"/>
          </p:nvPr>
        </p:nvSpPr>
        <p:spPr>
          <a:xfrm>
            <a:off x="1103025" y="2052919"/>
            <a:ext cx="8944200" cy="41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Work-Study vs. Regular Student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Each department has been assigned a regular student position (ends in “S”) and a work-study position (ends with “W”). 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If a student has accepted a fin. aid award package that included work-study, then they will be assigned both the “S” and “W” positions in your department. Only work-study hours should be recorded on the “W” position, as this correlates with the work-study 25/75 index split and 10503 acct. code.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Web Time Entry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All employees will begin utilizing Web Time Entry on 09/16/2025. 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Students will need to clock in / out of Web Time Entry for each shift. 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Communication to Payroll 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New Students &amp; Terminating Students: If HR is not notified of new or terminating employees timely, then the positions available to record Web Time Entry on will not be accurate.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Changes to Department Structure, Index, and Supervisors: If you have changes to the index or supervisor(s) for student positions, alert HR ASAP.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Presenter and Contact Resources</a:t>
            </a:r>
            <a:endParaRPr/>
          </a:p>
        </p:txBody>
      </p:sp>
      <p:sp>
        <p:nvSpPr>
          <p:cNvPr id="159" name="Google Shape;159;p2"/>
          <p:cNvSpPr txBox="1"/>
          <p:nvPr>
            <p:ph idx="1" type="body"/>
          </p:nvPr>
        </p:nvSpPr>
        <p:spPr>
          <a:xfrm>
            <a:off x="1103025" y="2060576"/>
            <a:ext cx="4395300" cy="41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7915" lvl="0" marL="342797" rtl="0" algn="l">
              <a:spcBef>
                <a:spcPts val="0"/>
              </a:spcBef>
              <a:spcAft>
                <a:spcPts val="0"/>
              </a:spcAft>
              <a:buSzPts val="2500"/>
              <a:buChar char="►"/>
            </a:pPr>
            <a:r>
              <a:rPr b="1" lang="en-US" sz="2500"/>
              <a:t>Kaitlin Villarreal</a:t>
            </a:r>
            <a:r>
              <a:rPr b="1" lang="en-US" sz="2500"/>
              <a:t>, Student Employee Coordinator</a:t>
            </a:r>
            <a:endParaRPr sz="2500"/>
          </a:p>
          <a:p>
            <a:pPr indent="-340782" lvl="1" marL="742727" rtl="0" algn="l"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b="1" lang="en-US" sz="2500" u="sng">
                <a:solidFill>
                  <a:schemeClr val="hlink"/>
                </a:solidFill>
                <a:hlinkClick r:id="rId3"/>
              </a:rPr>
              <a:t>villarrealk@wou.edu</a:t>
            </a:r>
            <a:r>
              <a:rPr b="1" lang="en-US" sz="2500"/>
              <a:t> </a:t>
            </a:r>
            <a:endParaRPr sz="2500"/>
          </a:p>
          <a:p>
            <a:pPr indent="-340781" lvl="1" marL="742726" rtl="0" algn="l"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b="1" lang="en-US" sz="2500"/>
              <a:t>8-8677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9279" lvl="0" marL="342797" rtl="0" algn="l"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b="1" lang="en-US" sz="2500"/>
              <a:t>Sharon Fitzsimmons, Payroll Coordinator</a:t>
            </a:r>
            <a:endParaRPr sz="2500"/>
          </a:p>
          <a:p>
            <a:pPr indent="-340782" lvl="1" marL="742727" rtl="0" algn="l"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b="1" lang="en-US" sz="2500" u="sng">
                <a:solidFill>
                  <a:schemeClr val="hlink"/>
                </a:solidFill>
                <a:hlinkClick r:id="rId4"/>
              </a:rPr>
              <a:t>fitzsimmonss@wou.edu</a:t>
            </a:r>
            <a:endParaRPr b="1" sz="2500"/>
          </a:p>
          <a:p>
            <a:pPr indent="-340781" lvl="1" marL="742726" rtl="0" algn="l"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b="1" lang="en-US" sz="2500"/>
              <a:t>1-4149</a:t>
            </a:r>
            <a:endParaRPr sz="2500"/>
          </a:p>
        </p:txBody>
      </p:sp>
      <p:sp>
        <p:nvSpPr>
          <p:cNvPr id="160" name="Google Shape;160;p2"/>
          <p:cNvSpPr txBox="1"/>
          <p:nvPr>
            <p:ph idx="2" type="body"/>
          </p:nvPr>
        </p:nvSpPr>
        <p:spPr>
          <a:xfrm>
            <a:off x="5653021" y="2056093"/>
            <a:ext cx="4395300" cy="42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9279" lvl="0" marL="342797" rtl="0" algn="l"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b="1" lang="en-US" sz="2500"/>
              <a:t>Emily Herb, Director of Faculty &amp; Staff Access Services</a:t>
            </a:r>
            <a:endParaRPr sz="2500"/>
          </a:p>
          <a:p>
            <a:pPr indent="-340781" lvl="1" marL="742726" rtl="0" algn="l"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b="1" lang="en-US" sz="2500" u="sng">
                <a:solidFill>
                  <a:schemeClr val="hlink"/>
                </a:solidFill>
                <a:hlinkClick r:id="rId5"/>
              </a:rPr>
              <a:t>herbe@wou.edu</a:t>
            </a:r>
            <a:endParaRPr b="1" sz="2500"/>
          </a:p>
          <a:p>
            <a:pPr indent="-340781" lvl="1" marL="742726" rtl="0" algn="l"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b="1" lang="en-US" sz="2500"/>
              <a:t>8-8420</a:t>
            </a:r>
            <a:endParaRPr b="1" sz="2500"/>
          </a:p>
          <a:p>
            <a:pPr indent="-410107" lvl="0" marL="342797" rtl="0" algn="l"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b="1" lang="en-US" sz="2500"/>
              <a:t>Kella Helyer, Director of Financial Aid</a:t>
            </a:r>
            <a:endParaRPr sz="2500"/>
          </a:p>
          <a:p>
            <a:pPr indent="-352973" lvl="1" marL="742726" rtl="0" algn="l"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b="1" lang="en-US" sz="2500" u="sng">
                <a:solidFill>
                  <a:schemeClr val="hlink"/>
                </a:solidFill>
                <a:hlinkClick r:id="rId6"/>
              </a:rPr>
              <a:t>@helyerk@wou.edu</a:t>
            </a:r>
            <a:endParaRPr b="1" sz="2500"/>
          </a:p>
          <a:p>
            <a:pPr indent="-352973" lvl="1" marL="742726" rtl="0" algn="l"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b="1" lang="en-US" sz="2500"/>
              <a:t>8-8679</a:t>
            </a:r>
            <a:endParaRPr b="1" sz="25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88a05edb00_0_12"/>
          <p:cNvSpPr txBox="1"/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NOT Changing?</a:t>
            </a:r>
            <a:endParaRPr/>
          </a:p>
        </p:txBody>
      </p:sp>
      <p:sp>
        <p:nvSpPr>
          <p:cNvPr id="307" name="Google Shape;307;g388a05edb00_0_12"/>
          <p:cNvSpPr txBox="1"/>
          <p:nvPr>
            <p:ph idx="1" type="body"/>
          </p:nvPr>
        </p:nvSpPr>
        <p:spPr>
          <a:xfrm>
            <a:off x="1103025" y="2052919"/>
            <a:ext cx="8944200" cy="41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Student employment practices (as discussed previously)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Web Time Entry changes how time is recorded and submitted to payroll. It does not change the nature of student employment. 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35-Day Rule and Final Roster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Web Time Entry only replaces the regular pay period roster that was submitted monthly for each department. 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In addition to student Web Time Entry hours supervisors will still need to submit a 35-Day Rule Roster/List and Final Roster as usual.  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ALL time will be entered into Web Time Entry regardless if additional rosters are submitted.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88a05edb00_0_18"/>
          <p:cNvSpPr txBox="1"/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Time Entry Functions</a:t>
            </a:r>
            <a:endParaRPr/>
          </a:p>
        </p:txBody>
      </p:sp>
      <p:sp>
        <p:nvSpPr>
          <p:cNvPr id="314" name="Google Shape;314;g388a05edb00_0_18"/>
          <p:cNvSpPr txBox="1"/>
          <p:nvPr>
            <p:ph idx="1" type="body"/>
          </p:nvPr>
        </p:nvSpPr>
        <p:spPr>
          <a:xfrm>
            <a:off x="1103025" y="2052919"/>
            <a:ext cx="8944200" cy="41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Submission / Approval Deadlines</a:t>
            </a:r>
            <a:endParaRPr/>
          </a:p>
          <a:p>
            <a:pPr indent="-320039" lvl="1" marL="13716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Employee: Submit by 16th at midnight</a:t>
            </a:r>
            <a:endParaRPr/>
          </a:p>
          <a:p>
            <a:pPr indent="-320039" lvl="1" marL="13716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Supervisor: Approve by 18th at midnight 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Proxy Function</a:t>
            </a:r>
            <a:endParaRPr/>
          </a:p>
          <a:p>
            <a:pPr indent="-320039" lvl="1" marL="13716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If you anticipate you will be out and unable to approve time, you can assign a proxy approver who can approver on your behalf. 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Clock - In / Clock - Out </a:t>
            </a:r>
            <a:endParaRPr/>
          </a:p>
          <a:p>
            <a:pPr indent="-320039" lvl="1" marL="13716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Students will clock-in / out for each shift. 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Selecting the correct position number</a:t>
            </a:r>
            <a:endParaRPr/>
          </a:p>
          <a:p>
            <a:pPr indent="-320039" lvl="1" marL="13716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“W” - Work-Study</a:t>
            </a:r>
            <a:endParaRPr/>
          </a:p>
          <a:p>
            <a:pPr indent="-320039" lvl="1" marL="13716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“S” - Regular Student 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Earn Codes</a:t>
            </a:r>
            <a:endParaRPr/>
          </a:p>
          <a:p>
            <a:pPr indent="-320039" lvl="1" marL="13716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Regular Student Pay, Rate 1</a:t>
            </a:r>
            <a:endParaRPr/>
          </a:p>
          <a:p>
            <a:pPr indent="-320039" lvl="1" marL="13716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Regular, Work-Study, Rate 1</a:t>
            </a:r>
            <a:endParaRPr/>
          </a:p>
          <a:p>
            <a:pPr indent="-320039" lvl="1" marL="13716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Oregon Sick Leave Taken</a:t>
            </a:r>
            <a:endParaRPr/>
          </a:p>
          <a:p>
            <a:pPr indent="-320039" lvl="1" marL="13716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Overtime Worked - Extra Pay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88a05edb00_0_24"/>
          <p:cNvSpPr txBox="1"/>
          <p:nvPr>
            <p:ph type="title"/>
          </p:nvPr>
        </p:nvSpPr>
        <p:spPr>
          <a:xfrm>
            <a:off x="645950" y="452722"/>
            <a:ext cx="9402300" cy="89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Time Entry Example - Student</a:t>
            </a:r>
            <a:endParaRPr/>
          </a:p>
        </p:txBody>
      </p:sp>
      <p:pic>
        <p:nvPicPr>
          <p:cNvPr id="321" name="Google Shape;321;g388a05edb00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200" y="1828800"/>
            <a:ext cx="649605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388a05edb00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350" y="4166150"/>
            <a:ext cx="6581775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388a05edb00_0_24"/>
          <p:cNvSpPr txBox="1"/>
          <p:nvPr/>
        </p:nvSpPr>
        <p:spPr>
          <a:xfrm>
            <a:off x="8571850" y="1927075"/>
            <a:ext cx="2882700" cy="39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536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Century Gothic"/>
              <a:buAutoNum type="arabicParenR"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to Portal and click on Experience icon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536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Century Gothic"/>
              <a:buAutoNum type="arabicParenR"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Experience, click on Employee menu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88a05edb00_0_66"/>
          <p:cNvSpPr txBox="1"/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Web Time Entry Example - Student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g388a05edb00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550" y="1600221"/>
            <a:ext cx="3334725" cy="37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388a05edb00_0_66"/>
          <p:cNvSpPr txBox="1"/>
          <p:nvPr/>
        </p:nvSpPr>
        <p:spPr>
          <a:xfrm>
            <a:off x="8571850" y="1927075"/>
            <a:ext cx="2882700" cy="39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3) 	Click “Open Employee Dashboard”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4) On Employee Dashboard click “Enter Time”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g388a05edb00_0_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3675" y="2005518"/>
            <a:ext cx="3775775" cy="1911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88a05edb00_0_60"/>
          <p:cNvSpPr txBox="1"/>
          <p:nvPr>
            <p:ph type="title"/>
          </p:nvPr>
        </p:nvSpPr>
        <p:spPr>
          <a:xfrm>
            <a:off x="645950" y="452722"/>
            <a:ext cx="9402300" cy="84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Web Time Entry Example - Student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388a05edb00_0_60"/>
          <p:cNvSpPr txBox="1"/>
          <p:nvPr/>
        </p:nvSpPr>
        <p:spPr>
          <a:xfrm>
            <a:off x="8571850" y="1927075"/>
            <a:ext cx="2882700" cy="39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	A calendar will appear. Click on today. 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6) 	A pop-up box will display all available positions for Web Time Entry. Click the applicable position. 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7) 	Select the </a:t>
            </a: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appropriate</a:t>
            </a: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earn code from the drop-down.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0" name="Google Shape;340;g388a05edb00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825" y="1600200"/>
            <a:ext cx="4710175" cy="19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388a05edb00_0_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825" y="3864575"/>
            <a:ext cx="3736100" cy="281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88a05edb00_0_54"/>
          <p:cNvSpPr txBox="1"/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Web Time Entry Example - Student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8" name="Google Shape;348;g388a05edb00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50" y="1828793"/>
            <a:ext cx="8953500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388a05edb00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50" y="4057643"/>
            <a:ext cx="6457950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388a05edb00_0_54"/>
          <p:cNvSpPr txBox="1"/>
          <p:nvPr/>
        </p:nvSpPr>
        <p:spPr>
          <a:xfrm>
            <a:off x="8310675" y="4125325"/>
            <a:ext cx="28827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8) Clock In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88a05edb00_0_48"/>
          <p:cNvSpPr txBox="1"/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Web Time Entry Example - Student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7" name="Google Shape;357;g388a05edb00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50" y="1466843"/>
            <a:ext cx="64579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388a05edb00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600" y="3699868"/>
            <a:ext cx="4762500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388a05edb00_0_48"/>
          <p:cNvSpPr txBox="1"/>
          <p:nvPr/>
        </p:nvSpPr>
        <p:spPr>
          <a:xfrm>
            <a:off x="7836800" y="3888400"/>
            <a:ext cx="28827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Clock Out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88a05edb00_0_30"/>
          <p:cNvSpPr txBox="1"/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Web Time Entry Example - Student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6" name="Google Shape;366;g388a05edb00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50" y="1600193"/>
            <a:ext cx="424815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388a05edb00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325" y="2982168"/>
            <a:ext cx="7768329" cy="3695708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388a05edb00_0_30"/>
          <p:cNvSpPr txBox="1"/>
          <p:nvPr/>
        </p:nvSpPr>
        <p:spPr>
          <a:xfrm>
            <a:off x="8310675" y="1663825"/>
            <a:ext cx="2882700" cy="3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10) At the end of the pay period, click Preview. 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11) Review your time for the pay period. If accurate, click “Submit”. This will route your timesheet to the supervisor for approval. 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88a05edb00_0_90"/>
          <p:cNvSpPr txBox="1"/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Time Entry Example - Supervisor</a:t>
            </a:r>
            <a:endParaRPr/>
          </a:p>
        </p:txBody>
      </p:sp>
      <p:pic>
        <p:nvPicPr>
          <p:cNvPr id="375" name="Google Shape;375;g388a05edb00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200" y="1828800"/>
            <a:ext cx="649605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388a05edb00_0_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350" y="4166150"/>
            <a:ext cx="6581775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g388a05edb00_0_90"/>
          <p:cNvSpPr txBox="1"/>
          <p:nvPr/>
        </p:nvSpPr>
        <p:spPr>
          <a:xfrm>
            <a:off x="8571850" y="1927075"/>
            <a:ext cx="2882700" cy="39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536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Century Gothic"/>
              <a:buAutoNum type="arabicParenR"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to Portal and click on Experience icon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536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Century Gothic"/>
              <a:buAutoNum type="arabicParenR"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Experience, click on Employee menu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88a05edb00_0_97"/>
          <p:cNvSpPr txBox="1"/>
          <p:nvPr>
            <p:ph type="title"/>
          </p:nvPr>
        </p:nvSpPr>
        <p:spPr>
          <a:xfrm>
            <a:off x="645950" y="452723"/>
            <a:ext cx="9402300" cy="91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9"/>
              <a:t>Web Time Entry Resources - Supervisor</a:t>
            </a:r>
            <a:endParaRPr sz="3799"/>
          </a:p>
        </p:txBody>
      </p:sp>
      <p:pic>
        <p:nvPicPr>
          <p:cNvPr id="384" name="Google Shape;384;g388a05edb00_0_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400" y="1363273"/>
            <a:ext cx="2706625" cy="21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388a05edb00_0_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400" y="3563425"/>
            <a:ext cx="8314126" cy="28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388a05edb00_0_97"/>
          <p:cNvSpPr txBox="1"/>
          <p:nvPr/>
        </p:nvSpPr>
        <p:spPr>
          <a:xfrm>
            <a:off x="5491675" y="1363275"/>
            <a:ext cx="4804500" cy="19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3) Select “Approve Time”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4) Review your </a:t>
            </a: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dashboard</a:t>
            </a: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“Pending” means it is ready for your review/approval. 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5) Click on the “Pending” column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2193" y="1333500"/>
            <a:ext cx="4758619" cy="4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68" name="Google Shape;168;p3"/>
          <p:cNvSpPr txBox="1"/>
          <p:nvPr>
            <p:ph idx="1" type="body"/>
          </p:nvPr>
        </p:nvSpPr>
        <p:spPr>
          <a:xfrm>
            <a:off x="1065212" y="1844040"/>
            <a:ext cx="8686801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960120" rtl="0" algn="l">
              <a:spcBef>
                <a:spcPts val="1000"/>
              </a:spcBef>
              <a:spcAft>
                <a:spcPts val="0"/>
              </a:spcAft>
              <a:buSzPts val="1920"/>
              <a:buFont typeface="Century Gothic"/>
              <a:buAutoNum type="arabicPeriod"/>
            </a:pPr>
            <a:r>
              <a:rPr lang="en-US" sz="2400"/>
              <a:t>Supervisor Resources &amp; Responsibilities</a:t>
            </a:r>
            <a:endParaRPr sz="2400"/>
          </a:p>
          <a:p>
            <a:pPr indent="-457200" lvl="0" marL="960120" rtl="0" algn="l">
              <a:spcBef>
                <a:spcPts val="1000"/>
              </a:spcBef>
              <a:spcAft>
                <a:spcPts val="0"/>
              </a:spcAft>
              <a:buSzPts val="1920"/>
              <a:buFont typeface="Century Gothic"/>
              <a:buAutoNum type="arabicPeriod"/>
            </a:pPr>
            <a:r>
              <a:rPr lang="en-US" sz="2400"/>
              <a:t>Web Time Entry</a:t>
            </a:r>
            <a:endParaRPr sz="2400"/>
          </a:p>
          <a:p>
            <a:pPr indent="-457200" lvl="0" marL="960120" rtl="0" algn="l">
              <a:spcBef>
                <a:spcPts val="1000"/>
              </a:spcBef>
              <a:spcAft>
                <a:spcPts val="0"/>
              </a:spcAft>
              <a:buSzPts val="1920"/>
              <a:buFont typeface="Century Gothic"/>
              <a:buAutoNum type="arabicPeriod"/>
            </a:pPr>
            <a:r>
              <a:rPr lang="en-US" sz="2400"/>
              <a:t>Federal Work Study</a:t>
            </a:r>
            <a:endParaRPr sz="2400"/>
          </a:p>
          <a:p>
            <a:pPr indent="-457200" lvl="0" marL="960120" rtl="0" algn="l">
              <a:spcBef>
                <a:spcPts val="1000"/>
              </a:spcBef>
              <a:spcAft>
                <a:spcPts val="0"/>
              </a:spcAft>
              <a:buSzPts val="1920"/>
              <a:buFont typeface="Century Gothic"/>
              <a:buAutoNum type="arabicPeriod"/>
            </a:pPr>
            <a:r>
              <a:rPr lang="en-US" sz="2400"/>
              <a:t>Question and answer period</a:t>
            </a:r>
            <a:endParaRPr sz="2400"/>
          </a:p>
          <a:p>
            <a:pPr indent="0" lvl="0" marL="799997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88a05edb00_0_111"/>
          <p:cNvSpPr txBox="1"/>
          <p:nvPr>
            <p:ph type="title"/>
          </p:nvPr>
        </p:nvSpPr>
        <p:spPr>
          <a:xfrm>
            <a:off x="645950" y="452723"/>
            <a:ext cx="9402300" cy="91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9"/>
              <a:t>Web Time Entry Resources - Supervisor</a:t>
            </a:r>
            <a:endParaRPr sz="3799"/>
          </a:p>
        </p:txBody>
      </p:sp>
      <p:sp>
        <p:nvSpPr>
          <p:cNvPr id="393" name="Google Shape;393;g388a05edb00_0_111"/>
          <p:cNvSpPr txBox="1"/>
          <p:nvPr/>
        </p:nvSpPr>
        <p:spPr>
          <a:xfrm>
            <a:off x="5491675" y="1363275"/>
            <a:ext cx="4804500" cy="19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6) Select a timesheet. 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7) </a:t>
            </a: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Review</a:t>
            </a: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timesheet for accuracy, and either Approve or Return for Correction. 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4" name="Google Shape;394;g388a05edb00_0_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50" y="1447800"/>
            <a:ext cx="27813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388a05edb00_0_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175" y="3513575"/>
            <a:ext cx="9130951" cy="312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88a05edb00_0_122"/>
          <p:cNvSpPr txBox="1"/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Time Entry Resources</a:t>
            </a:r>
            <a:endParaRPr/>
          </a:p>
        </p:txBody>
      </p:sp>
      <p:sp>
        <p:nvSpPr>
          <p:cNvPr id="402" name="Google Shape;402;g388a05edb00_0_122"/>
          <p:cNvSpPr txBox="1"/>
          <p:nvPr>
            <p:ph idx="1" type="body"/>
          </p:nvPr>
        </p:nvSpPr>
        <p:spPr>
          <a:xfrm>
            <a:off x="1103025" y="2052919"/>
            <a:ext cx="8944200" cy="41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All trainings, FAQs, actions/shortcuts, submission timing, common errors/solutions and more can be found at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WOU Web Time Entry website</a:t>
            </a:r>
            <a:r>
              <a:rPr lang="en-US"/>
              <a:t>. 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We highly recommend that all employees visit this site to familiarize themselves with Web Time Entry.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88a05edb00_0_36"/>
          <p:cNvSpPr txBox="1"/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Time Entry Troubleshooting</a:t>
            </a:r>
            <a:endParaRPr/>
          </a:p>
        </p:txBody>
      </p:sp>
      <p:sp>
        <p:nvSpPr>
          <p:cNvPr id="409" name="Google Shape;409;g388a05edb00_0_36"/>
          <p:cNvSpPr txBox="1"/>
          <p:nvPr>
            <p:ph idx="1" type="body"/>
          </p:nvPr>
        </p:nvSpPr>
        <p:spPr>
          <a:xfrm>
            <a:off x="1103025" y="2052919"/>
            <a:ext cx="8944200" cy="41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What if my student doesn’t have the needed position number available on Web Time Entry?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They need a position set-up in NBAJOBS. Make sure to submit Student Employment Authorization for that position &amp; contact hr@wou.edu. 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What if my student received the wrong pay?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Their pay needs to be reviewed. Contact Sharon. 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What is the timesheet is routing to the wrong </a:t>
            </a:r>
            <a:r>
              <a:rPr lang="en-US"/>
              <a:t>supervisor</a:t>
            </a:r>
            <a:r>
              <a:rPr lang="en-US"/>
              <a:t>?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The position needs to be updated. Contact payroll@wou.edu.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Missed clock-in/out. 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If a student misses a clock-in or clock-out, they can go back to the missed entry and enter the time by hand. Web Time will require a comment/reason for any hand-entered time.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8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Paying Student Employees</a:t>
            </a:r>
            <a:endParaRPr/>
          </a:p>
        </p:txBody>
      </p:sp>
      <p:sp>
        <p:nvSpPr>
          <p:cNvPr id="416" name="Google Shape;416;p18"/>
          <p:cNvSpPr txBox="1"/>
          <p:nvPr>
            <p:ph idx="1" type="body"/>
          </p:nvPr>
        </p:nvSpPr>
        <p:spPr>
          <a:xfrm>
            <a:off x="677158" y="1891769"/>
            <a:ext cx="8846254" cy="4979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797" lvl="0" marL="342797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Students are paid monthly on the last business day of the month</a:t>
            </a:r>
            <a:endParaRPr/>
          </a:p>
          <a:p>
            <a:pPr indent="-285664" lvl="1" marL="742727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Pay period is 16</a:t>
            </a:r>
            <a:r>
              <a:rPr baseline="30000" lang="en-US" sz="2400"/>
              <a:t>th</a:t>
            </a:r>
            <a:r>
              <a:rPr lang="en-US" sz="2400"/>
              <a:t> of the prior month – 15</a:t>
            </a:r>
            <a:r>
              <a:rPr baseline="30000" lang="en-US" sz="2400"/>
              <a:t>th </a:t>
            </a:r>
            <a:r>
              <a:rPr lang="en-US" sz="2400"/>
              <a:t>of the current month. This is a change that is effective 09/16/2025.</a:t>
            </a:r>
            <a:endParaRPr/>
          </a:p>
          <a:p>
            <a:pPr indent="-163744" lvl="1" marL="742727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aseline="30000" sz="2400"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Other than 35-day rule and Final rosters, all pay for students will be submitted by students, approved by supervisors, and loaded to payroll via Web Time Entry.</a:t>
            </a:r>
            <a:endParaRPr/>
          </a:p>
          <a:p>
            <a:pPr indent="-194224" lvl="1" marL="742727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Paying Student Employees</a:t>
            </a:r>
            <a:endParaRPr/>
          </a:p>
        </p:txBody>
      </p:sp>
      <p:sp>
        <p:nvSpPr>
          <p:cNvPr id="423" name="Google Shape;423;p20"/>
          <p:cNvSpPr txBox="1"/>
          <p:nvPr>
            <p:ph idx="1" type="body"/>
          </p:nvPr>
        </p:nvSpPr>
        <p:spPr>
          <a:xfrm>
            <a:off x="476083" y="1828800"/>
            <a:ext cx="8802122" cy="45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-317651" lvl="0" marL="342797" rtl="0" algn="l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en-US" sz="2200"/>
              <a:t>Student overtime (&gt; 40 hrs/wk) is paid at one and one-half times the normal rate. Ensure student knows when they are working overtime and have them record it on Web Time Entry.</a:t>
            </a:r>
            <a:endParaRPr/>
          </a:p>
          <a:p>
            <a:pPr indent="-260518" lvl="1" marL="742727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200"/>
              <a:t>Students can only work up to 40 hrs/wk during school breaks.</a:t>
            </a:r>
            <a:endParaRPr/>
          </a:p>
          <a:p>
            <a:pPr indent="-317651" lvl="0" marL="342797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200"/>
              <a:t>Federal Work Study (FWS) can be used to pay students. Ensure that students know when they are utilizing work-study. </a:t>
            </a:r>
            <a:endParaRPr sz="2200"/>
          </a:p>
          <a:p>
            <a:pPr indent="-292013" lvl="1" marL="742726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2200"/>
              <a:t>Web Time Entry: All hours for work-study should be logged on Web Time Entry using the Work-Study Earn Code on the Work-Study position (ends in “W”)</a:t>
            </a:r>
            <a:endParaRPr sz="2200"/>
          </a:p>
          <a:p>
            <a:pPr indent="-260518" lvl="1" marL="742727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200"/>
              <a:t>Student must have received work study in Financial Aid package. Check Student Employment Verification page. </a:t>
            </a:r>
            <a:endParaRPr/>
          </a:p>
          <a:p>
            <a:pPr indent="-260518" lvl="1" marL="742727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b="1" lang="en-US" sz="2200"/>
              <a:t>Department must have Work Study budget distributed by Financial Aid.</a:t>
            </a:r>
            <a:endParaRPr/>
          </a:p>
          <a:p>
            <a:pPr indent="-258232" lvl="1" marL="742727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Students paid using work study funds cannot use sick leave charged to FWS funds.  Sick leave must be charged to another department account code (not 10503).</a:t>
            </a:r>
            <a:endParaRPr b="1" sz="2200"/>
          </a:p>
          <a:p>
            <a:pPr indent="-317651" lvl="0" marL="342797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200"/>
              <a:t>Departments are not required to offer pay increases.</a:t>
            </a:r>
            <a:endParaRPr/>
          </a:p>
          <a:p>
            <a:pPr indent="0" lvl="1" marL="457063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8a507b61f7_0_0"/>
          <p:cNvSpPr txBox="1"/>
          <p:nvPr>
            <p:ph type="title"/>
          </p:nvPr>
        </p:nvSpPr>
        <p:spPr>
          <a:xfrm>
            <a:off x="687093" y="303218"/>
            <a:ext cx="94023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Student Pay Cycle - September Hires</a:t>
            </a:r>
            <a:endParaRPr/>
          </a:p>
        </p:txBody>
      </p:sp>
      <p:graphicFrame>
        <p:nvGraphicFramePr>
          <p:cNvPr id="429" name="Google Shape;429;g38a507b61f7_0_0"/>
          <p:cNvGraphicFramePr/>
          <p:nvPr/>
        </p:nvGraphicFramePr>
        <p:xfrm>
          <a:off x="2158350" y="1268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{A928E03B-C6A6-416D-A020-B8CF47D14DFF}</a:tableStyleId>
              </a:tblPr>
              <a:tblGrid>
                <a:gridCol w="935325"/>
                <a:gridCol w="1092925"/>
                <a:gridCol w="2520725"/>
                <a:gridCol w="1287675"/>
                <a:gridCol w="1578300"/>
              </a:tblGrid>
              <a:tr h="967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</a:rPr>
                        <a:t>Hire Date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</a:rPr>
                        <a:t>Student Action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</a:rPr>
                        <a:t>Supervisor Action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</a:rPr>
                        <a:t>September Pay Date/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</a:rPr>
                        <a:t>Receipt Method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</a:rPr>
                        <a:t>October Pay/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</a:rPr>
                        <a:t>Receipt Method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6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Prior to 09/10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As of 09/16, begin to record time in Web Time Entry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</a:rPr>
                        <a:t>September:</a:t>
                      </a:r>
                      <a:r>
                        <a:rPr lang="en-US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>
                          <a:solidFill>
                            <a:schemeClr val="lt1"/>
                          </a:solidFill>
                        </a:rPr>
                        <a:t> Submit September Pay Roster for hours worked from 08/11-09/15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</a:rPr>
                        <a:t>October:</a:t>
                      </a:r>
                      <a:r>
                        <a:rPr lang="en-US">
                          <a:solidFill>
                            <a:schemeClr val="lt1"/>
                          </a:solidFill>
                        </a:rPr>
                        <a:t> Approve September/October timesheet by 10/18 at midnight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Last Business Day of September via Direct Deposit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(8/11-9/15)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Last Business Day of October via Direct Deposit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(9/16-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10/15)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6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09/11 - 09/25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As of 09/16, begin to record time in Web Time Entry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</a:rPr>
                        <a:t>September: </a:t>
                      </a:r>
                      <a:r>
                        <a:rPr lang="en-US">
                          <a:solidFill>
                            <a:schemeClr val="lt1"/>
                          </a:solidFill>
                        </a:rPr>
                        <a:t>Submit 35-Day Rule roster for hours worked from 09/11-09/25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</a:rPr>
                        <a:t>October:</a:t>
                      </a:r>
                      <a:r>
                        <a:rPr lang="en-US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>
                          <a:solidFill>
                            <a:schemeClr val="lt1"/>
                          </a:solidFill>
                        </a:rPr>
                        <a:t> Approve September/October timesheet by 10/18 at midnight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By October 10th via Manual Check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(Hire-9/25)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Last Business Day of October via Manual Check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(9/26-10/15)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30" name="Google Shape;430;g38a507b61f7_0_0"/>
          <p:cNvSpPr txBox="1"/>
          <p:nvPr/>
        </p:nvSpPr>
        <p:spPr>
          <a:xfrm>
            <a:off x="1301325" y="5957775"/>
            <a:ext cx="958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732" lvl="0" marL="342797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50"/>
              <a:buFont typeface="Noto Sans Symbols"/>
              <a:buChar char="►"/>
            </a:pPr>
            <a:r>
              <a:rPr lang="en-US" sz="12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a student is new to your department but has worked in another department the prior month (August) a 35 Day Rule Roster/List is not needed.  They will be paid out through the regular payroll cycle.</a:t>
            </a:r>
            <a:endParaRPr sz="12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2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Reminders for Student Rosters</a:t>
            </a:r>
            <a:br>
              <a:rPr lang="en-US"/>
            </a:br>
            <a:endParaRPr/>
          </a:p>
        </p:txBody>
      </p:sp>
      <p:sp>
        <p:nvSpPr>
          <p:cNvPr id="437" name="Google Shape;437;p22"/>
          <p:cNvSpPr txBox="1"/>
          <p:nvPr>
            <p:ph idx="1" type="body"/>
          </p:nvPr>
        </p:nvSpPr>
        <p:spPr>
          <a:xfrm>
            <a:off x="531812" y="1738791"/>
            <a:ext cx="11058000" cy="47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143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Double check the date, department, contact at the top of the roster </a:t>
            </a:r>
            <a:r>
              <a:rPr lang="en-US" sz="1800"/>
              <a:t>is</a:t>
            </a: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current</a:t>
            </a:r>
            <a:endParaRPr/>
          </a:p>
          <a:p>
            <a:pPr indent="-1143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that there are no frozen rows </a:t>
            </a:r>
            <a:r>
              <a:rPr lang="en-US" sz="1800"/>
              <a:t>and that all students are on the spreadsheet</a:t>
            </a:r>
            <a:endParaRPr/>
          </a:p>
          <a:p>
            <a:pPr indent="-1143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Double check V#’s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143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</a:t>
            </a:r>
            <a:r>
              <a:rPr b="1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legal names.  </a:t>
            </a:r>
            <a:r>
              <a:rPr b="1" i="1"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b="1" i="1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nicknames or preferred names.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143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•"/>
            </a:pPr>
            <a:r>
              <a:rPr b="1" lang="en-US" sz="1800">
                <a:solidFill>
                  <a:schemeClr val="lt1"/>
                </a:solidFill>
              </a:rPr>
              <a:t>Double-check Work Study balances</a:t>
            </a:r>
            <a:r>
              <a:rPr lang="en-US" sz="1800">
                <a:solidFill>
                  <a:schemeClr val="lt1"/>
                </a:solidFill>
              </a:rPr>
              <a:t>.</a:t>
            </a:r>
            <a:endParaRPr/>
          </a:p>
          <a:p>
            <a:pPr indent="-1143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•"/>
            </a:pPr>
            <a:r>
              <a:rPr b="1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Verify sick leave </a:t>
            </a: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applicable. </a:t>
            </a:r>
            <a:endParaRPr/>
          </a:p>
          <a:p>
            <a:pPr indent="-1143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•"/>
            </a:pPr>
            <a:r>
              <a:rPr b="1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Enter "SICK" for Sick Leave </a:t>
            </a: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Earn Code column on a line separate from regular hours.  </a:t>
            </a:r>
            <a:endParaRPr/>
          </a:p>
          <a:p>
            <a:pPr indent="-1143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•"/>
            </a:pPr>
            <a:r>
              <a:rPr b="1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hours </a:t>
            </a: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be on one spreadsheet.  Do not use multiple tabs in the same spreadsheet.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email your roster to </a:t>
            </a:r>
            <a:r>
              <a:rPr b="1" i="0" lang="en-US" sz="28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payrollrosters@wou.edu</a:t>
            </a: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2"/>
          <p:cNvSpPr/>
          <p:nvPr/>
        </p:nvSpPr>
        <p:spPr>
          <a:xfrm>
            <a:off x="650952" y="1119015"/>
            <a:ext cx="332014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F7BF9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PLEASE…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5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Departing or Terminating Students</a:t>
            </a:r>
            <a:endParaRPr/>
          </a:p>
        </p:txBody>
      </p:sp>
      <p:sp>
        <p:nvSpPr>
          <p:cNvPr id="445" name="Google Shape;445;p25"/>
          <p:cNvSpPr txBox="1"/>
          <p:nvPr>
            <p:ph idx="1" type="body"/>
          </p:nvPr>
        </p:nvSpPr>
        <p:spPr>
          <a:xfrm>
            <a:off x="677158" y="1930400"/>
            <a:ext cx="8594429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822" lvl="0" marL="342797" rtl="0" algn="l">
              <a:spcBef>
                <a:spcPts val="0"/>
              </a:spcBef>
              <a:spcAft>
                <a:spcPts val="0"/>
              </a:spcAft>
              <a:buSzPct val="76038"/>
              <a:buChar char="►"/>
            </a:pPr>
            <a:r>
              <a:rPr lang="en-US"/>
              <a:t>Students are considered “at-will” employees.</a:t>
            </a:r>
            <a:endParaRPr/>
          </a:p>
          <a:p>
            <a:pPr indent="-285689" lvl="1" marL="742727" rtl="0" algn="l">
              <a:spcBef>
                <a:spcPts val="1000"/>
              </a:spcBef>
              <a:spcAft>
                <a:spcPts val="0"/>
              </a:spcAft>
              <a:buSzPct val="75597"/>
              <a:buChar char="►"/>
            </a:pPr>
            <a:r>
              <a:rPr lang="en-US"/>
              <a:t>Subject to termination with or without cause at the discretion of WOU or the employee.</a:t>
            </a:r>
            <a:endParaRPr/>
          </a:p>
          <a:p>
            <a:pPr indent="-285689" lvl="1" marL="742727" rtl="0" algn="l">
              <a:spcBef>
                <a:spcPts val="1000"/>
              </a:spcBef>
              <a:spcAft>
                <a:spcPts val="0"/>
              </a:spcAft>
              <a:buSzPct val="75597"/>
              <a:buChar char="►"/>
            </a:pPr>
            <a:r>
              <a:rPr lang="en-US"/>
              <a:t>Documentation must be maintained in the student’s personnel file specifying the business reason for termination.</a:t>
            </a:r>
            <a:endParaRPr/>
          </a:p>
          <a:p>
            <a:pPr indent="-342822" lvl="0" marL="342797" rtl="0" algn="l">
              <a:spcBef>
                <a:spcPts val="1000"/>
              </a:spcBef>
              <a:spcAft>
                <a:spcPts val="0"/>
              </a:spcAft>
              <a:buSzPct val="76038"/>
              <a:buChar char="►"/>
            </a:pPr>
            <a:r>
              <a:rPr lang="en-US"/>
              <a:t>Students separating from WOU due to medical withdrawal may continue working through the end of the term of withdrawal.</a:t>
            </a:r>
            <a:endParaRPr/>
          </a:p>
          <a:p>
            <a:pPr indent="-342822" lvl="0" marL="342797" rtl="0" algn="l">
              <a:spcBef>
                <a:spcPts val="1000"/>
              </a:spcBef>
              <a:spcAft>
                <a:spcPts val="0"/>
              </a:spcAft>
              <a:buSzPct val="76038"/>
              <a:buChar char="►"/>
            </a:pPr>
            <a:r>
              <a:rPr lang="en-US"/>
              <a:t>If a student resigns or is terminated, a final roster must be submitted ASAP.</a:t>
            </a:r>
            <a:endParaRPr/>
          </a:p>
          <a:p>
            <a:pPr indent="-285689" lvl="1" marL="742727" rtl="0" algn="l">
              <a:spcBef>
                <a:spcPts val="1000"/>
              </a:spcBef>
              <a:spcAft>
                <a:spcPts val="0"/>
              </a:spcAft>
              <a:buSzPct val="75597"/>
              <a:buChar char="►"/>
            </a:pPr>
            <a:r>
              <a:rPr lang="en-US"/>
              <a:t>Terminated = check is due on last day.</a:t>
            </a:r>
            <a:endParaRPr/>
          </a:p>
          <a:p>
            <a:pPr indent="-285689" lvl="1" marL="742727" rtl="0" algn="l">
              <a:spcBef>
                <a:spcPts val="1000"/>
              </a:spcBef>
              <a:spcAft>
                <a:spcPts val="0"/>
              </a:spcAft>
              <a:buSzPct val="75597"/>
              <a:buChar char="►"/>
            </a:pPr>
            <a:r>
              <a:rPr lang="en-US"/>
              <a:t>Student resigns &lt; 48 hours notice = check due within five (5) business days.</a:t>
            </a:r>
            <a:endParaRPr/>
          </a:p>
          <a:p>
            <a:pPr indent="-285689" lvl="1" marL="742727" rtl="0" algn="l">
              <a:spcBef>
                <a:spcPts val="1000"/>
              </a:spcBef>
              <a:spcAft>
                <a:spcPts val="0"/>
              </a:spcAft>
              <a:buSzPct val="75597"/>
              <a:buChar char="►"/>
            </a:pPr>
            <a:r>
              <a:rPr lang="en-US"/>
              <a:t>Student resigns &gt; 48 hours notice = check due on last day.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6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Question &amp; Answer</a:t>
            </a:r>
            <a:endParaRPr/>
          </a:p>
        </p:txBody>
      </p:sp>
      <p:pic>
        <p:nvPicPr>
          <p:cNvPr descr="A picture containing LEGO, toy&#10;&#10;Description generated with very high confidence" id="452" name="Google Shape;452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5874" y="2052638"/>
            <a:ext cx="4138852" cy="419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8897e3df24_0_31"/>
          <p:cNvSpPr txBox="1"/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Training/ Development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38897e3df24_0_31"/>
          <p:cNvSpPr txBox="1"/>
          <p:nvPr>
            <p:ph idx="1" type="body"/>
          </p:nvPr>
        </p:nvSpPr>
        <p:spPr>
          <a:xfrm>
            <a:off x="1103025" y="2052919"/>
            <a:ext cx="8944200" cy="41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99"/>
          </a:p>
          <a:p>
            <a:pPr indent="-339090" lvl="0" marL="457200" rtl="0" algn="l">
              <a:spcBef>
                <a:spcPts val="1000"/>
              </a:spcBef>
              <a:spcAft>
                <a:spcPts val="0"/>
              </a:spcAft>
              <a:buSzPts val="1740"/>
              <a:buChar char="►"/>
            </a:pPr>
            <a:r>
              <a:rPr lang="en-US" sz="2299"/>
              <a:t>General Overview - Student Supervisor Training</a:t>
            </a:r>
            <a:endParaRPr sz="2299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99"/>
              <a:t>September 23rd @3:</a:t>
            </a:r>
            <a:r>
              <a:rPr lang="en-US" sz="2299"/>
              <a:t>20 pm</a:t>
            </a:r>
            <a:r>
              <a:rPr lang="en-US" sz="2299"/>
              <a:t> - 3:</a:t>
            </a:r>
            <a:r>
              <a:rPr lang="en-US" sz="2299"/>
              <a:t>50 pm</a:t>
            </a:r>
            <a:r>
              <a:rPr lang="en-US" sz="2299"/>
              <a:t> in </a:t>
            </a:r>
            <a:r>
              <a:rPr lang="en-US" sz="2299"/>
              <a:t>RWC</a:t>
            </a:r>
            <a:r>
              <a:rPr lang="en-US" sz="2299"/>
              <a:t> 201</a:t>
            </a:r>
            <a:endParaRPr sz="2299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99"/>
              <a:t>Invitations will be sent out over email.</a:t>
            </a:r>
            <a:endParaRPr sz="2299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99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/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Hiring a Student Employee</a:t>
            </a:r>
            <a:endParaRPr/>
          </a:p>
        </p:txBody>
      </p:sp>
      <p:sp>
        <p:nvSpPr>
          <p:cNvPr id="175" name="Google Shape;175;p8"/>
          <p:cNvSpPr txBox="1"/>
          <p:nvPr>
            <p:ph idx="1" type="body"/>
          </p:nvPr>
        </p:nvSpPr>
        <p:spPr>
          <a:xfrm>
            <a:off x="455612" y="1752600"/>
            <a:ext cx="95250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6419" lvl="0" marL="342797" rtl="0" algn="l">
              <a:spcBef>
                <a:spcPts val="0"/>
              </a:spcBef>
              <a:spcAft>
                <a:spcPts val="0"/>
              </a:spcAft>
              <a:buSzPts val="2000"/>
              <a:buChar char="►"/>
            </a:pPr>
            <a:r>
              <a:rPr lang="en-US" sz="2000"/>
              <a:t>Departments must use Handshake to post all open positions. Contact the </a:t>
            </a:r>
            <a:r>
              <a:rPr lang="en-US" sz="2000"/>
              <a:t>Center for Professional Pathways</a:t>
            </a:r>
            <a:r>
              <a:rPr lang="en-US" sz="2000"/>
              <a:t> for questions about Handshake.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66419" lvl="0" marL="342797" rtl="0" algn="l">
              <a:spcBef>
                <a:spcPts val="1000"/>
              </a:spcBef>
              <a:spcAft>
                <a:spcPts val="0"/>
              </a:spcAft>
              <a:buSzPts val="2000"/>
              <a:buChar char="►"/>
            </a:pPr>
            <a:r>
              <a:rPr lang="en-US" sz="2000"/>
              <a:t>Supervisors refer to the 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Student Employment Checklist for Supervisors</a:t>
            </a:r>
            <a:r>
              <a:rPr lang="en-US" sz="2000"/>
              <a:t> to complete all the necessary actions and paperwork related to hiring student employees.</a:t>
            </a:r>
            <a:endParaRPr sz="2000"/>
          </a:p>
          <a:p>
            <a:pPr indent="-239419" lvl="0" marL="342797" rtl="0" algn="l">
              <a:spcBef>
                <a:spcPts val="10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 sz="2000"/>
          </a:p>
          <a:p>
            <a:pPr indent="-366419" lvl="0" marL="342797" rtl="0" algn="l">
              <a:spcBef>
                <a:spcPts val="1000"/>
              </a:spcBef>
              <a:spcAft>
                <a:spcPts val="0"/>
              </a:spcAft>
              <a:buSzPts val="2000"/>
              <a:buChar char="►"/>
            </a:pPr>
            <a:r>
              <a:rPr lang="en-US" sz="2000" u="sng"/>
              <a:t>Supervisors must complete</a:t>
            </a:r>
            <a:r>
              <a:rPr lang="en-US" sz="2000"/>
              <a:t> 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Student Employment Authorization</a:t>
            </a:r>
            <a:r>
              <a:rPr lang="en-US" sz="2000"/>
              <a:t> and can provide student employee paperwork.</a:t>
            </a:r>
            <a:endParaRPr sz="2000"/>
          </a:p>
          <a:p>
            <a:pPr indent="-321223" lvl="1" marL="742726" rtl="0" algn="l">
              <a:spcBef>
                <a:spcPts val="1000"/>
              </a:spcBef>
              <a:spcAft>
                <a:spcPts val="0"/>
              </a:spcAft>
              <a:buSzPts val="2000"/>
              <a:buChar char="►"/>
            </a:pPr>
            <a:r>
              <a:rPr lang="en-US" sz="2000"/>
              <a:t>New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Student Employee Packet </a:t>
            </a:r>
            <a:r>
              <a:rPr lang="en-US" sz="2000"/>
              <a:t>for students who are brand new</a:t>
            </a:r>
            <a:endParaRPr sz="2000"/>
          </a:p>
          <a:p>
            <a:pPr indent="-309285" lvl="1" marL="742726" rtl="0" algn="l">
              <a:spcBef>
                <a:spcPts val="1000"/>
              </a:spcBef>
              <a:spcAft>
                <a:spcPts val="0"/>
              </a:spcAft>
              <a:buSzPts val="2000"/>
              <a:buChar char="►"/>
            </a:pPr>
            <a:r>
              <a:rPr lang="en-US" sz="2000" u="sng">
                <a:solidFill>
                  <a:schemeClr val="hlink"/>
                </a:solidFill>
                <a:hlinkClick r:id="rId6"/>
              </a:rPr>
              <a:t>Returning Student Employee Packet </a:t>
            </a:r>
            <a:r>
              <a:rPr lang="en-US" sz="2000"/>
              <a:t>for students who need to update their contact info or starting with new department</a:t>
            </a:r>
            <a:endParaRPr sz="2000"/>
          </a:p>
          <a:p>
            <a:pPr indent="-248867" lvl="0" marL="342797" rtl="0" algn="l">
              <a:spcBef>
                <a:spcPts val="1000"/>
              </a:spcBef>
              <a:spcAft>
                <a:spcPts val="0"/>
              </a:spcAft>
              <a:buSzPts val="1599"/>
              <a:buNone/>
            </a:pPr>
            <a:r>
              <a:t/>
            </a:r>
            <a:endParaRPr sz="2000"/>
          </a:p>
          <a:p>
            <a:pPr indent="-248867" lvl="0" marL="342797" rtl="0" algn="l">
              <a:spcBef>
                <a:spcPts val="1000"/>
              </a:spcBef>
              <a:spcAft>
                <a:spcPts val="0"/>
              </a:spcAft>
              <a:buSzPts val="1599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Student Employment Authorization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82" name="Google Shape;182;p4"/>
          <p:cNvSpPr txBox="1"/>
          <p:nvPr>
            <p:ph idx="1" type="body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50417" lvl="0" marL="342797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The Student Employment Authorization will function as an official position offer that will establish Student Employment across campus.</a:t>
            </a:r>
            <a:endParaRPr sz="2000"/>
          </a:p>
          <a:p>
            <a:pPr indent="-350417" lvl="0" marL="342797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A supervisor will visit the Google Form link and input all the relevant information to submit a Student Employment Authorization.</a:t>
            </a:r>
            <a:endParaRPr/>
          </a:p>
          <a:p>
            <a:pPr indent="-293283" lvl="1" marL="742726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Access to the Student Employment Authorization is available from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HR Student Supervisor Page</a:t>
            </a:r>
            <a:r>
              <a:rPr lang="en-US" sz="2000"/>
              <a:t>.</a:t>
            </a:r>
            <a:endParaRPr sz="2000"/>
          </a:p>
          <a:p>
            <a:pPr indent="-318683" lvl="1" marL="742726" rtl="0" algn="l">
              <a:spcBef>
                <a:spcPts val="1000"/>
              </a:spcBef>
              <a:spcAft>
                <a:spcPts val="0"/>
              </a:spcAft>
              <a:buSzPts val="2000"/>
              <a:buChar char="►"/>
            </a:pPr>
            <a:r>
              <a:rPr lang="en-US" sz="2000"/>
              <a:t>Effective Date of use 9/15/2025.</a:t>
            </a:r>
            <a:endParaRPr sz="2000"/>
          </a:p>
          <a:p>
            <a:pPr indent="-318683" lvl="1" marL="742726" rtl="0" algn="l">
              <a:spcBef>
                <a:spcPts val="1000"/>
              </a:spcBef>
              <a:spcAft>
                <a:spcPts val="0"/>
              </a:spcAft>
              <a:buSzPts val="2000"/>
              <a:buChar char="►"/>
            </a:pPr>
            <a:r>
              <a:rPr lang="en-US" sz="2000"/>
              <a:t>All New and Returning Student Employees require SEA to be submitted since this will activate WebTime entry positions.</a:t>
            </a:r>
            <a:endParaRPr sz="2000"/>
          </a:p>
          <a:p>
            <a:pPr indent="-378357" lvl="0" marL="342797" rtl="0" algn="l">
              <a:spcBef>
                <a:spcPts val="1000"/>
              </a:spcBef>
              <a:spcAft>
                <a:spcPts val="0"/>
              </a:spcAft>
              <a:buSzPts val="2000"/>
              <a:buChar char="►"/>
            </a:pPr>
            <a:r>
              <a:rPr lang="en-US" sz="2000"/>
              <a:t>This will be in place to reinforce webtime entry to pay students based on individual positions &amp; allow for a streamlined process for Supervisor, Student Hires, &amp; HR.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/>
              <a:t>The automation process starts with a google form submission.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88" name="Google Shape;188;p5"/>
          <p:cNvSpPr txBox="1"/>
          <p:nvPr>
            <p:ph idx="1" type="body"/>
          </p:nvPr>
        </p:nvSpPr>
        <p:spPr>
          <a:xfrm>
            <a:off x="1103025" y="2060576"/>
            <a:ext cx="4395300" cy="41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663" lvl="1" marL="742726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u="sng">
                <a:solidFill>
                  <a:schemeClr val="hlink"/>
                </a:solidFill>
                <a:hlinkClick r:id="rId3"/>
              </a:rPr>
              <a:t>Student Employment Authorization</a:t>
            </a:r>
            <a:endParaRPr/>
          </a:p>
          <a:p>
            <a:pPr indent="-265343" lvl="1" marL="742726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 u="sng">
                <a:solidFill>
                  <a:schemeClr val="hlink"/>
                </a:solidFill>
                <a:hlinkClick r:id="rId4"/>
              </a:rPr>
              <a:t>PDF for Overview</a:t>
            </a:r>
            <a:endParaRPr u="sng"/>
          </a:p>
          <a:p>
            <a:pPr indent="0" lvl="0" marL="342797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063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</p:txBody>
      </p:sp>
      <p:pic>
        <p:nvPicPr>
          <p:cNvPr id="189" name="Google Shape;189;p5" title="Screenshot 2025-09-08 134312.png"/>
          <p:cNvPicPr preferRelativeResize="0"/>
          <p:nvPr/>
        </p:nvPicPr>
        <p:blipFill rotWithShape="1">
          <a:blip r:embed="rId5">
            <a:alphaModFix/>
          </a:blip>
          <a:srcRect b="24368" l="6254" r="6263" t="-4767"/>
          <a:stretch/>
        </p:blipFill>
        <p:spPr>
          <a:xfrm>
            <a:off x="1275950" y="2782250"/>
            <a:ext cx="4222375" cy="35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5"/>
          <p:cNvSpPr txBox="1"/>
          <p:nvPr>
            <p:ph idx="2" type="body"/>
          </p:nvPr>
        </p:nvSpPr>
        <p:spPr>
          <a:xfrm>
            <a:off x="5652921" y="2058318"/>
            <a:ext cx="4395300" cy="42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9989" lvl="0" marL="457200" rtl="0" algn="l">
              <a:spcBef>
                <a:spcPts val="1000"/>
              </a:spcBef>
              <a:spcAft>
                <a:spcPts val="0"/>
              </a:spcAft>
              <a:buSzPts val="1439"/>
              <a:buChar char="►"/>
            </a:pPr>
            <a:r>
              <a:rPr lang="en-US"/>
              <a:t>Information Needed to complete: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Student Information</a:t>
            </a:r>
            <a:endParaRPr/>
          </a:p>
          <a:p>
            <a:pPr indent="-299719" lvl="2" marL="1371600" rtl="0" algn="l">
              <a:spcBef>
                <a:spcPts val="0"/>
              </a:spcBef>
              <a:spcAft>
                <a:spcPts val="0"/>
              </a:spcAft>
              <a:buSzPts val="1120"/>
              <a:buChar char="►"/>
            </a:pPr>
            <a:r>
              <a:rPr lang="en-US"/>
              <a:t>Name, V#, WOU Email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Supervisor Information</a:t>
            </a:r>
            <a:endParaRPr/>
          </a:p>
          <a:p>
            <a:pPr indent="-299719" lvl="2" marL="1371600" rtl="0" algn="l">
              <a:spcBef>
                <a:spcPts val="0"/>
              </a:spcBef>
              <a:spcAft>
                <a:spcPts val="0"/>
              </a:spcAft>
              <a:buSzPts val="1120"/>
              <a:buChar char="►"/>
            </a:pPr>
            <a:r>
              <a:rPr lang="en-US"/>
              <a:t>Timesheet approver if different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Position Information</a:t>
            </a:r>
            <a:endParaRPr/>
          </a:p>
          <a:p>
            <a:pPr indent="-299719" lvl="2" marL="1371600" rtl="0" algn="l">
              <a:spcBef>
                <a:spcPts val="0"/>
              </a:spcBef>
              <a:spcAft>
                <a:spcPts val="0"/>
              </a:spcAft>
              <a:buSzPts val="1120"/>
              <a:buChar char="►"/>
            </a:pPr>
            <a:r>
              <a:rPr lang="en-US"/>
              <a:t>Start Date, title, </a:t>
            </a:r>
            <a:r>
              <a:rPr lang="en-US"/>
              <a:t>pay rate</a:t>
            </a:r>
            <a:r>
              <a:rPr lang="en-US"/>
              <a:t>, use of FWS, etc.</a:t>
            </a:r>
            <a:endParaRPr/>
          </a:p>
          <a:p>
            <a:pPr indent="-309880" lvl="1" marL="914400" rtl="0" algn="l">
              <a:spcBef>
                <a:spcPts val="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Index to Charge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8600" y="3305050"/>
            <a:ext cx="4121700" cy="31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6"/>
          <p:cNvSpPr txBox="1"/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Supervisor Review</a:t>
            </a:r>
            <a:r>
              <a:rPr lang="en-US"/>
              <a:t> for Student Employment </a:t>
            </a:r>
            <a:r>
              <a:rPr lang="en-US" sz="3799"/>
              <a:t>(Portal Access Required)</a:t>
            </a:r>
            <a:endParaRPr sz="3799"/>
          </a:p>
        </p:txBody>
      </p:sp>
      <p:pic>
        <p:nvPicPr>
          <p:cNvPr id="197" name="Google Shape;19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5825" y="3759250"/>
            <a:ext cx="5010074" cy="26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/>
          <p:cNvPicPr preferRelativeResize="0"/>
          <p:nvPr/>
        </p:nvPicPr>
        <p:blipFill rotWithShape="1">
          <a:blip r:embed="rId5">
            <a:alphaModFix/>
          </a:blip>
          <a:srcRect b="24199" l="0" r="17918" t="-2920"/>
          <a:stretch/>
        </p:blipFill>
        <p:spPr>
          <a:xfrm>
            <a:off x="5865825" y="1853125"/>
            <a:ext cx="5010076" cy="12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6"/>
          <p:cNvPicPr preferRelativeResize="0"/>
          <p:nvPr/>
        </p:nvPicPr>
        <p:blipFill rotWithShape="1">
          <a:blip r:embed="rId6">
            <a:alphaModFix/>
          </a:blip>
          <a:srcRect b="0" l="0" r="-897" t="0"/>
          <a:stretch/>
        </p:blipFill>
        <p:spPr>
          <a:xfrm>
            <a:off x="1658600" y="1897800"/>
            <a:ext cx="4121699" cy="11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8897e3df24_0_25"/>
          <p:cNvSpPr txBox="1"/>
          <p:nvPr>
            <p:ph type="title"/>
          </p:nvPr>
        </p:nvSpPr>
        <p:spPr>
          <a:xfrm>
            <a:off x="645943" y="452718"/>
            <a:ext cx="94023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Background Checks</a:t>
            </a:r>
            <a:endParaRPr/>
          </a:p>
        </p:txBody>
      </p:sp>
      <p:sp>
        <p:nvSpPr>
          <p:cNvPr id="206" name="Google Shape;206;g38897e3df24_0_25"/>
          <p:cNvSpPr txBox="1"/>
          <p:nvPr>
            <p:ph idx="1" type="body"/>
          </p:nvPr>
        </p:nvSpPr>
        <p:spPr>
          <a:xfrm>
            <a:off x="1103025" y="2052919"/>
            <a:ext cx="8944200" cy="41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Our office will continue to conduct Background checks </a:t>
            </a:r>
            <a:r>
              <a:rPr lang="en-US"/>
              <a:t>internally.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Time frame</a:t>
            </a:r>
            <a:r>
              <a:rPr lang="en-US"/>
              <a:t> depends on various factors:</a:t>
            </a:r>
            <a:endParaRPr/>
          </a:p>
          <a:p>
            <a: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Submitting Student Employment Authorization</a:t>
            </a:r>
            <a:endParaRPr/>
          </a:p>
          <a:p>
            <a: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Students completing Background check request approval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1000"/>
              </a:spcAft>
              <a:buSzPts val="1440"/>
              <a:buChar char="►"/>
            </a:pPr>
            <a:r>
              <a:rPr lang="en-US"/>
              <a:t>Background Check Emails include:</a:t>
            </a:r>
            <a:endParaRPr/>
          </a:p>
        </p:txBody>
      </p:sp>
      <p:graphicFrame>
        <p:nvGraphicFramePr>
          <p:cNvPr id="207" name="Google Shape;207;g38897e3df24_0_25"/>
          <p:cNvGraphicFramePr/>
          <p:nvPr/>
        </p:nvGraphicFramePr>
        <p:xfrm>
          <a:off x="1978075" y="432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{7BAEBEEA-00B1-402C-9260-802FE860754D}</a:tableStyleId>
              </a:tblPr>
              <a:tblGrid>
                <a:gridCol w="3597050"/>
                <a:gridCol w="3597050"/>
              </a:tblGrid>
              <a:tr h="381000">
                <a:tc>
                  <a:txBody>
                    <a:bodyPr/>
                    <a:lstStyle/>
                    <a:p>
                      <a:pPr indent="-320040" lvl="1" marL="9144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86D1D8"/>
                        </a:buClr>
                        <a:buSzPts val="1440"/>
                        <a:buFont typeface="Noto Sans Symbols"/>
                        <a:buChar char="►"/>
                      </a:pPr>
                      <a:r>
                        <a:rPr lang="en-US" sz="1799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Notice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20040" lvl="1" marL="9144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86D1D8"/>
                        </a:buClr>
                        <a:buSzPts val="1440"/>
                        <a:buFont typeface="Noto Sans Symbols"/>
                        <a:buChar char="►"/>
                      </a:pPr>
                      <a:r>
                        <a:rPr lang="en-US" sz="1799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Secondary Review</a:t>
                      </a:r>
                      <a:endParaRPr sz="1799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20040" lvl="1" marL="9144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86D1D8"/>
                        </a:buClr>
                        <a:buSzPts val="1440"/>
                        <a:buFont typeface="Noto Sans Symbols"/>
                        <a:buChar char="►"/>
                      </a:pPr>
                      <a:r>
                        <a:rPr lang="en-US" sz="1799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Approval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20040" lvl="1" marL="9144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86D1D8"/>
                        </a:buClr>
                        <a:buSzPts val="1440"/>
                        <a:buFont typeface="Noto Sans Symbols"/>
                        <a:buChar char="►"/>
                      </a:pPr>
                      <a:r>
                        <a:rPr lang="en-US" sz="1799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Unmet </a:t>
                      </a:r>
                      <a:r>
                        <a:rPr lang="en-US" sz="1799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Requirements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38897e3df24_0_41"/>
          <p:cNvPicPr preferRelativeResize="0"/>
          <p:nvPr/>
        </p:nvPicPr>
        <p:blipFill rotWithShape="1">
          <a:blip r:embed="rId3">
            <a:alphaModFix/>
          </a:blip>
          <a:srcRect b="26969" l="0" r="1019" t="0"/>
          <a:stretch/>
        </p:blipFill>
        <p:spPr>
          <a:xfrm>
            <a:off x="152400" y="152400"/>
            <a:ext cx="4176700" cy="36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38897e3df24_0_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2975" y="152400"/>
            <a:ext cx="4286250" cy="36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38897e3df24_0_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466150"/>
            <a:ext cx="41767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38897e3df24_0_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98050" y="4230625"/>
            <a:ext cx="4286250" cy="2445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g38897e3df24_0_41"/>
          <p:cNvCxnSpPr/>
          <p:nvPr/>
        </p:nvCxnSpPr>
        <p:spPr>
          <a:xfrm flipH="1" rot="10800000">
            <a:off x="4500175" y="2255325"/>
            <a:ext cx="940800" cy="7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8" name="Google Shape;218;g38897e3df24_0_41"/>
          <p:cNvCxnSpPr/>
          <p:nvPr/>
        </p:nvCxnSpPr>
        <p:spPr>
          <a:xfrm flipH="1">
            <a:off x="1599875" y="3911525"/>
            <a:ext cx="7800" cy="489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9" name="Google Shape;219;g38897e3df24_0_41"/>
          <p:cNvCxnSpPr/>
          <p:nvPr/>
        </p:nvCxnSpPr>
        <p:spPr>
          <a:xfrm flipH="1" rot="10800000">
            <a:off x="4500175" y="5637675"/>
            <a:ext cx="1010700" cy="7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0" name="Google Shape;220;g38897e3df24_0_41"/>
          <p:cNvCxnSpPr/>
          <p:nvPr/>
        </p:nvCxnSpPr>
        <p:spPr>
          <a:xfrm flipH="1" rot="10800000">
            <a:off x="4492400" y="3911450"/>
            <a:ext cx="1010700" cy="505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1" name="Google Shape;221;g38897e3df24_0_41"/>
          <p:cNvSpPr txBox="1"/>
          <p:nvPr/>
        </p:nvSpPr>
        <p:spPr>
          <a:xfrm>
            <a:off x="10425100" y="2434200"/>
            <a:ext cx="17826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g38897e3df24_0_41"/>
          <p:cNvSpPr/>
          <p:nvPr/>
        </p:nvSpPr>
        <p:spPr>
          <a:xfrm>
            <a:off x="10837200" y="2449750"/>
            <a:ext cx="1065244" cy="645350"/>
          </a:xfrm>
          <a:custGeom>
            <a:rect b="b" l="l" r="r" t="t"/>
            <a:pathLst>
              <a:path extrusionOk="0" h="25814" w="32035">
                <a:moveTo>
                  <a:pt x="0" y="8397"/>
                </a:moveTo>
                <a:lnTo>
                  <a:pt x="10886" y="25814"/>
                </a:lnTo>
                <a:lnTo>
                  <a:pt x="32035" y="0"/>
                </a:lnTo>
              </a:path>
            </a:pathLst>
          </a:cu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3" name="Google Shape;223;g38897e3df24_0_41"/>
          <p:cNvSpPr txBox="1"/>
          <p:nvPr/>
        </p:nvSpPr>
        <p:spPr>
          <a:xfrm>
            <a:off x="10171475" y="5458875"/>
            <a:ext cx="2396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</a:t>
            </a:r>
            <a:endParaRPr sz="19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4" name="Google Shape;224;g38897e3df24_0_41"/>
          <p:cNvCxnSpPr/>
          <p:nvPr/>
        </p:nvCxnSpPr>
        <p:spPr>
          <a:xfrm>
            <a:off x="10814250" y="5379900"/>
            <a:ext cx="808800" cy="964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g38897e3df24_0_41"/>
          <p:cNvCxnSpPr/>
          <p:nvPr/>
        </p:nvCxnSpPr>
        <p:spPr>
          <a:xfrm flipH="1">
            <a:off x="10837200" y="5399400"/>
            <a:ext cx="762900" cy="925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Blue Red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2017-09-08T23:43:28Z</dcterms:created>
  <dc:creator>Brandon Neish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7.40694E7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