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2" r:id="rId3"/>
    <p:sldId id="264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F2541-C797-45A0-B3C6-FDAC5FFAC65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A5FD7-06CA-462F-965C-449169712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4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u.academicworks.com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https://wou.academicworks.com/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538E9-36BC-5548-9B5A-57AC16661E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97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My </a:t>
            </a:r>
            <a:r>
              <a:rPr lang="en-US" dirty="0" err="1"/>
              <a:t>FinAid</a:t>
            </a:r>
            <a:r>
              <a:rPr lang="en-US" dirty="0"/>
              <a:t> – Where Do I Find My Financial Aid Information?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De-Coding the Award Letter – I Have My Award Letter But What Does It Mean?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 Award Letter – I Don’t Have My Aid Package Yet…Why?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Scholarships – Okay, I Have My Award Letter But Where Are My Scholarships?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538E9-36BC-5548-9B5A-57AC16661E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My </a:t>
            </a:r>
            <a:r>
              <a:rPr lang="en-US" dirty="0" err="1"/>
              <a:t>FinAid</a:t>
            </a:r>
            <a:r>
              <a:rPr lang="en-US" dirty="0"/>
              <a:t> – Where Do I Find My Financial Aid Information?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De-Coding the Award Letter – I Have My Award Letter But What Does It Mean?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 Award Letter – I Don’t Have My Aid Package Yet…Why?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Scholarships – Okay, I Have My Award Letter But Where Are My Scholarships?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538E9-36BC-5548-9B5A-57AC16661E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My </a:t>
            </a:r>
            <a:r>
              <a:rPr lang="en-US" dirty="0" err="1"/>
              <a:t>FinAid</a:t>
            </a:r>
            <a:r>
              <a:rPr lang="en-US" dirty="0"/>
              <a:t> – Where Do I Find My Financial Aid Information?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De-Coding the Award Letter – I Have My Award Letter But What Does It Mean?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 Award Letter – I Don’t Have My Aid Package Yet…Why?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Scholarships – Okay, I Have My Award Letter But Where Are My Scholarships?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538E9-36BC-5548-9B5A-57AC16661E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6480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31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5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5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4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6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1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1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6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3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2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469A-176F-ED45-A3AB-8BB31618B8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7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loydl@wou.edu" TargetMode="External"/><Relationship Id="rId4" Type="http://schemas.openxmlformats.org/officeDocument/2006/relationships/hyperlink" Target="mailto:finaid@wo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983" y="2600484"/>
            <a:ext cx="4808672" cy="905186"/>
          </a:xfrm>
        </p:spPr>
        <p:txBody>
          <a:bodyPr>
            <a:normAutofit fontScale="90000"/>
          </a:bodyPr>
          <a:lstStyle/>
          <a:p>
            <a:r>
              <a:rPr lang="en-US" sz="4050" b="1" dirty="0">
                <a:solidFill>
                  <a:schemeClr val="bg1"/>
                </a:solidFill>
                <a:latin typeface="Arial"/>
                <a:cs typeface="Arial"/>
              </a:rPr>
              <a:t>Faculty Senate Presentation – 5/11/2021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3072" y="4042314"/>
            <a:ext cx="4800600" cy="1586699"/>
          </a:xfrm>
        </p:spPr>
        <p:txBody>
          <a:bodyPr>
            <a:noAutofit/>
          </a:bodyPr>
          <a:lstStyle/>
          <a:p>
            <a:pPr algn="l"/>
            <a:r>
              <a:rPr lang="en-US" sz="2100" dirty="0">
                <a:solidFill>
                  <a:srgbClr val="FFFFFF"/>
                </a:solidFill>
                <a:latin typeface="Arial"/>
                <a:cs typeface="Arial"/>
              </a:rPr>
              <a:t>Kella Helyer</a:t>
            </a:r>
          </a:p>
          <a:p>
            <a:pPr algn="l"/>
            <a:r>
              <a:rPr lang="en-US" sz="2100" dirty="0">
                <a:solidFill>
                  <a:srgbClr val="FFFFFF"/>
                </a:solidFill>
                <a:latin typeface="Arial"/>
                <a:cs typeface="Arial"/>
              </a:rPr>
              <a:t>Director of Financial Aid</a:t>
            </a:r>
          </a:p>
          <a:p>
            <a:pPr algn="l"/>
            <a:r>
              <a:rPr lang="en-US" sz="2100" dirty="0">
                <a:solidFill>
                  <a:srgbClr val="FFFFFF"/>
                </a:solidFill>
                <a:latin typeface="Arial"/>
                <a:cs typeface="Arial"/>
              </a:rPr>
              <a:t>Leslie Lloyd</a:t>
            </a:r>
          </a:p>
          <a:p>
            <a:pPr algn="l"/>
            <a:r>
              <a:rPr lang="en-US" sz="2100" dirty="0">
                <a:solidFill>
                  <a:srgbClr val="FFFFFF"/>
                </a:solidFill>
                <a:latin typeface="Arial"/>
                <a:cs typeface="Arial"/>
              </a:rPr>
              <a:t>Assistant Director, Financial Aid</a:t>
            </a:r>
          </a:p>
        </p:txBody>
      </p:sp>
    </p:spTree>
    <p:extLst>
      <p:ext uri="{BB962C8B-B14F-4D97-AF65-F5344CB8AC3E}">
        <p14:creationId xmlns:p14="http://schemas.microsoft.com/office/powerpoint/2010/main" val="373828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520995" y="669851"/>
            <a:ext cx="7868093" cy="4950773"/>
          </a:xfrm>
          <a:prstGeom prst="rect">
            <a:avLst/>
          </a:prstGeom>
        </p:spPr>
        <p:txBody>
          <a:bodyPr vert="horz" lIns="68580" tIns="34290" rIns="68580" bIns="3429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Process when a student withdraws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US" sz="2800" dirty="0">
                <a:latin typeface="Arial"/>
                <a:cs typeface="Arial"/>
              </a:rPr>
              <a:t>Banner withdrawal = w/d date set</a:t>
            </a:r>
          </a:p>
          <a:p>
            <a:r>
              <a:rPr lang="en-US" sz="2800" dirty="0">
                <a:latin typeface="Arial"/>
                <a:cs typeface="Arial"/>
              </a:rPr>
              <a:t>Withdrawal App – students have 1 </a:t>
            </a:r>
            <a:r>
              <a:rPr lang="en-US" sz="2800" dirty="0" err="1">
                <a:latin typeface="Arial"/>
                <a:cs typeface="Arial"/>
              </a:rPr>
              <a:t>wk</a:t>
            </a:r>
            <a:r>
              <a:rPr lang="en-US" sz="2800" dirty="0">
                <a:latin typeface="Arial"/>
                <a:cs typeface="Arial"/>
              </a:rPr>
              <a:t>, if no response then email sent to instructor for response. If student responds right away, then app sends email to instructor sooner.</a:t>
            </a:r>
          </a:p>
          <a:p>
            <a:r>
              <a:rPr lang="en-US" sz="2800" dirty="0">
                <a:latin typeface="Arial"/>
                <a:cs typeface="Arial"/>
              </a:rPr>
              <a:t>We verify student attended at least 1 class session (no proved attendance = 100% bill-back).</a:t>
            </a:r>
          </a:p>
          <a:p>
            <a:r>
              <a:rPr lang="en-US" sz="2800" dirty="0">
                <a:latin typeface="Arial"/>
                <a:cs typeface="Arial"/>
              </a:rPr>
              <a:t>Students who attend </a:t>
            </a:r>
            <a:r>
              <a:rPr lang="en-US" sz="2800" u="sng" dirty="0">
                <a:latin typeface="Arial"/>
                <a:cs typeface="Arial"/>
              </a:rPr>
              <a:t>through</a:t>
            </a:r>
            <a:r>
              <a:rPr lang="en-US" sz="2800" dirty="0">
                <a:latin typeface="Arial"/>
                <a:cs typeface="Arial"/>
              </a:rPr>
              <a:t> 60% = 100% aid earned; however, at end of term student must still prove attendance for F &amp; X grades.</a:t>
            </a:r>
          </a:p>
          <a:p>
            <a:r>
              <a:rPr lang="en-US" sz="2800" dirty="0">
                <a:latin typeface="Arial"/>
                <a:cs typeface="Arial"/>
              </a:rPr>
              <a:t>We calculate revised eligibility &amp; aid based on proven attendance.</a:t>
            </a:r>
          </a:p>
          <a:p>
            <a:pPr marL="0" indent="0">
              <a:buNone/>
            </a:pPr>
            <a:endParaRPr lang="en-US" sz="18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824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925033" y="861238"/>
            <a:ext cx="7453423" cy="449128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rgbClr val="D90A1C"/>
                </a:solidFill>
                <a:latin typeface="Arial"/>
                <a:cs typeface="Arial"/>
              </a:rPr>
              <a:t>Withdrawing from all classes </a:t>
            </a:r>
            <a:r>
              <a:rPr lang="en-US" sz="2800" b="1" u="sng" dirty="0">
                <a:solidFill>
                  <a:srgbClr val="D90A1C"/>
                </a:solidFill>
                <a:latin typeface="Arial"/>
                <a:cs typeface="Arial"/>
              </a:rPr>
              <a:t>will</a:t>
            </a:r>
            <a:r>
              <a:rPr lang="en-US" sz="2800" b="1" dirty="0">
                <a:solidFill>
                  <a:srgbClr val="D90A1C"/>
                </a:solidFill>
                <a:latin typeface="Arial"/>
                <a:cs typeface="Arial"/>
              </a:rPr>
              <a:t> impact Financial Aid unless…</a:t>
            </a:r>
          </a:p>
          <a:p>
            <a:pPr marL="0" indent="0">
              <a:buNone/>
            </a:pPr>
            <a:endParaRPr lang="en-US" sz="2800" b="1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Student has proven attendance in all classes </a:t>
            </a:r>
            <a:r>
              <a:rPr lang="en-US" sz="2800" u="sng" dirty="0">
                <a:latin typeface="Arial"/>
                <a:cs typeface="Arial"/>
              </a:rPr>
              <a:t>and</a:t>
            </a:r>
            <a:r>
              <a:rPr lang="en-US" sz="2800" dirty="0">
                <a:latin typeface="Arial"/>
                <a:cs typeface="Arial"/>
              </a:rPr>
              <a:t> withdraws after the 60% point in the term. </a:t>
            </a:r>
          </a:p>
          <a:p>
            <a:pPr marL="0" indent="0">
              <a:buNone/>
            </a:pPr>
            <a:endParaRPr lang="en-US" sz="2800" dirty="0">
              <a:latin typeface="Arial"/>
              <a:cs typeface="Arial"/>
            </a:endParaRPr>
          </a:p>
          <a:p>
            <a:pPr marL="400050" lvl="1" indent="0">
              <a:buNone/>
            </a:pPr>
            <a:r>
              <a:rPr lang="en-US" sz="2000" dirty="0">
                <a:latin typeface="Arial"/>
                <a:cs typeface="Arial"/>
              </a:rPr>
              <a:t>60% point occurs during week 7, students need to attend through Wednesday. The student has 2-day window to attend through 60% and receive W grade.</a:t>
            </a:r>
          </a:p>
        </p:txBody>
      </p:sp>
    </p:spTree>
    <p:extLst>
      <p:ext uri="{BB962C8B-B14F-4D97-AF65-F5344CB8AC3E}">
        <p14:creationId xmlns:p14="http://schemas.microsoft.com/office/powerpoint/2010/main" val="401755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925033" y="861238"/>
            <a:ext cx="7453423" cy="464194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rgbClr val="D90A1C"/>
                </a:solidFill>
                <a:latin typeface="Arial"/>
                <a:cs typeface="Arial"/>
              </a:rPr>
              <a:t>Quick Tips</a:t>
            </a: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Make sure you are logged into the portal when answering attendance questions from the link in the email. </a:t>
            </a:r>
          </a:p>
          <a:p>
            <a:pPr marL="0" indent="0"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Please answer emails from </a:t>
            </a:r>
            <a:r>
              <a:rPr lang="en-US" sz="2800" dirty="0">
                <a:latin typeface="Arial"/>
                <a:cs typeface="Arial"/>
                <a:hlinkClick r:id="rId4"/>
              </a:rPr>
              <a:t>finaid@wou.edu</a:t>
            </a:r>
            <a:r>
              <a:rPr lang="en-US" sz="2800" dirty="0">
                <a:latin typeface="Arial"/>
                <a:cs typeface="Arial"/>
              </a:rPr>
              <a:t> in a timely fashion. </a:t>
            </a:r>
          </a:p>
          <a:p>
            <a:pPr marL="0" indent="0"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If Leslie Lloyd (</a:t>
            </a:r>
            <a:r>
              <a:rPr lang="en-US" sz="2800" dirty="0">
                <a:latin typeface="Arial"/>
                <a:cs typeface="Arial"/>
                <a:hlinkClick r:id="rId5"/>
              </a:rPr>
              <a:t>lloydl@wou.edu</a:t>
            </a:r>
            <a:r>
              <a:rPr lang="en-US" sz="2800" dirty="0">
                <a:latin typeface="Arial"/>
                <a:cs typeface="Arial"/>
              </a:rPr>
              <a:t>) sends an email, a response is needed within a day or two. </a:t>
            </a:r>
          </a:p>
          <a:p>
            <a:pPr marL="0" indent="0"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32047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422</Words>
  <Application>Microsoft Office PowerPoint</Application>
  <PresentationFormat>On-screen Show (4:3)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Faculty Senate Presentation – 5/11/2021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Kella Helyer</dc:creator>
  <cp:lastModifiedBy>Leslie Lloyd</cp:lastModifiedBy>
  <cp:revision>15</cp:revision>
  <dcterms:created xsi:type="dcterms:W3CDTF">2021-04-20T00:03:05Z</dcterms:created>
  <dcterms:modified xsi:type="dcterms:W3CDTF">2021-05-04T21:50:45Z</dcterms:modified>
</cp:coreProperties>
</file>