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67" r:id="rId4"/>
    <p:sldId id="263" r:id="rId5"/>
    <p:sldId id="264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0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3356" autoAdjust="0"/>
  </p:normalViewPr>
  <p:slideViewPr>
    <p:cSldViewPr snapToGrid="0" snapToObjects="1">
      <p:cViewPr varScale="1">
        <p:scale>
          <a:sx n="108" d="100"/>
          <a:sy n="108" d="100"/>
        </p:scale>
        <p:origin x="230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8CE35-4DB5-AA48-A67C-9B8F86F05ADA}" type="datetimeFigureOut">
              <a:rPr lang="en-US" smtClean="0"/>
              <a:t>1/25/21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538E9-36BC-5548-9B5A-57AC16661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15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88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88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31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17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02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2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5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0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6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2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18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5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469A-176F-ED45-A3AB-8BB31618B84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2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6469A-176F-ED45-A3AB-8BB31618B843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2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1406" y="1199408"/>
            <a:ext cx="5833763" cy="3882483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dirty="0">
                <a:solidFill>
                  <a:schemeClr val="bg1"/>
                </a:solidFill>
              </a:rPr>
              <a:t>Undergraduate Certificate in Public and Nonprofit Management</a:t>
            </a:r>
            <a:br>
              <a:rPr lang="en-US" sz="5400" dirty="0"/>
            </a:br>
            <a:endParaRPr lang="en-US" sz="5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1406" y="4789336"/>
            <a:ext cx="6400800" cy="719879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Department of Politics, Policy, and Administration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Presented by: Dr. Earlene Camarillo</a:t>
            </a:r>
            <a:endParaRPr lang="en-US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8282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5F3C1-5560-1F43-B4B6-7D84B31D9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Program Need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EDF7F6-7D53-3B46-AF96-5D0486C4C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Approx. 1 in 10 jobs in US private workforce in nonprofit sector*</a:t>
            </a:r>
          </a:p>
          <a:p>
            <a:r>
              <a:rPr lang="en-US" dirty="0"/>
              <a:t>Since 2007, nonprofit job growth nearly 4x rate of for-profit jobs*</a:t>
            </a:r>
          </a:p>
          <a:p>
            <a:r>
              <a:rPr lang="en-US" dirty="0"/>
              <a:t>Nonprofits accounted for 12.2% of private employment in Oregon (2016)*</a:t>
            </a:r>
          </a:p>
          <a:p>
            <a:r>
              <a:rPr lang="en-US" dirty="0"/>
              <a:t>Complementary to many WOU programs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i="1" dirty="0"/>
              <a:t>*Data from Johns Hopkins University</a:t>
            </a:r>
          </a:p>
        </p:txBody>
      </p:sp>
    </p:spTree>
    <p:extLst>
      <p:ext uri="{BB962C8B-B14F-4D97-AF65-F5344CB8AC3E}">
        <p14:creationId xmlns:p14="http://schemas.microsoft.com/office/powerpoint/2010/main" val="3408248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91D10-2FB6-9141-84AB-166C96B12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Competing Programs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55E12D-24EE-0144-8BBB-FAD98026A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1 undergraduate certificate at Southern Oregon University</a:t>
            </a:r>
          </a:p>
          <a:p>
            <a:pPr lvl="1"/>
            <a:r>
              <a:rPr lang="en-US" dirty="0"/>
              <a:t>No public focus</a:t>
            </a:r>
          </a:p>
          <a:p>
            <a:pPr lvl="1"/>
            <a:r>
              <a:rPr lang="en-US" dirty="0"/>
              <a:t>28 credits (ours is 21)</a:t>
            </a:r>
          </a:p>
          <a:p>
            <a:r>
              <a:rPr lang="en-US" dirty="0"/>
              <a:t>Proximity to the state capitol &amp; Portland also provides a different student market</a:t>
            </a:r>
          </a:p>
        </p:txBody>
      </p:sp>
    </p:spTree>
    <p:extLst>
      <p:ext uri="{BB962C8B-B14F-4D97-AF65-F5344CB8AC3E}">
        <p14:creationId xmlns:p14="http://schemas.microsoft.com/office/powerpoint/2010/main" val="921223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772AF-83B6-6E44-AD6C-0606FD887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AD5F1-80F5-B648-9CC1-CD233CFD3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None</a:t>
            </a:r>
          </a:p>
          <a:p>
            <a:pPr lvl="1"/>
            <a:r>
              <a:rPr lang="en-US" dirty="0"/>
              <a:t>Courses already part of the normal schedule</a:t>
            </a:r>
          </a:p>
        </p:txBody>
      </p:sp>
    </p:spTree>
    <p:extLst>
      <p:ext uri="{BB962C8B-B14F-4D97-AF65-F5344CB8AC3E}">
        <p14:creationId xmlns:p14="http://schemas.microsoft.com/office/powerpoint/2010/main" val="4263063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D5662-7133-6C45-834F-09DB05D1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76AC9-BAF6-6E40-8662-A8764448A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51906"/>
            <a:ext cx="8229600" cy="5431456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Core Courses (16 credits)</a:t>
            </a:r>
          </a:p>
          <a:p>
            <a:pPr lvl="1"/>
            <a:r>
              <a:rPr lang="en-US" sz="2000" dirty="0"/>
              <a:t>PS 351 Introduction to Public Administration (4 credits)</a:t>
            </a:r>
          </a:p>
          <a:p>
            <a:pPr lvl="1"/>
            <a:r>
              <a:rPr lang="en-US" sz="2000" dirty="0"/>
              <a:t>PS 466 Governmental Budgeting (4 credits)</a:t>
            </a:r>
          </a:p>
          <a:p>
            <a:pPr lvl="1"/>
            <a:r>
              <a:rPr lang="en-US" sz="2000" dirty="0"/>
              <a:t>PS 480 Administrative Law (4 credits)</a:t>
            </a:r>
          </a:p>
          <a:p>
            <a:pPr lvl="1"/>
            <a:r>
              <a:rPr lang="en-US" sz="2000" dirty="0"/>
              <a:t>PS 455 Public and Nonprofit Management (4 credits)</a:t>
            </a:r>
          </a:p>
          <a:p>
            <a:endParaRPr lang="en-US" sz="2000" dirty="0"/>
          </a:p>
          <a:p>
            <a:r>
              <a:rPr lang="en-US" sz="2000" dirty="0"/>
              <a:t>Elective - Choose One (4 credits)</a:t>
            </a:r>
          </a:p>
          <a:p>
            <a:pPr lvl="1"/>
            <a:r>
              <a:rPr lang="en-US" sz="2000" dirty="0"/>
              <a:t>WR 304 Grant and Proposal Writing (4 credits)</a:t>
            </a:r>
          </a:p>
          <a:p>
            <a:pPr lvl="1"/>
            <a:r>
              <a:rPr lang="en-US" sz="2000" dirty="0"/>
              <a:t>PS 456 Advocacy and Public Policy (4 credits)</a:t>
            </a:r>
          </a:p>
          <a:p>
            <a:pPr lvl="1"/>
            <a:r>
              <a:rPr lang="en-US" sz="2000" dirty="0"/>
              <a:t>PS 410 Political Science Internship (4 credits)</a:t>
            </a:r>
          </a:p>
          <a:p>
            <a:pPr lvl="1"/>
            <a:r>
              <a:rPr lang="en-US" sz="2000" dirty="0"/>
              <a:t>PS 486 International Organizations and Law (4 credits)</a:t>
            </a:r>
          </a:p>
          <a:p>
            <a:endParaRPr lang="en-US" sz="2000" dirty="0"/>
          </a:p>
          <a:p>
            <a:r>
              <a:rPr lang="en-US" sz="2000" dirty="0"/>
              <a:t>SSC 405 - Capstone (1 credit)</a:t>
            </a:r>
          </a:p>
          <a:p>
            <a:endParaRPr lang="en-US" sz="2000" b="1" dirty="0"/>
          </a:p>
          <a:p>
            <a:r>
              <a:rPr lang="en-US" sz="2000" b="1" dirty="0"/>
              <a:t>Total Credits: 21</a:t>
            </a:r>
          </a:p>
        </p:txBody>
      </p:sp>
    </p:spTree>
    <p:extLst>
      <p:ext uri="{BB962C8B-B14F-4D97-AF65-F5344CB8AC3E}">
        <p14:creationId xmlns:p14="http://schemas.microsoft.com/office/powerpoint/2010/main" val="3996386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B43E9F-B99E-E144-86D8-93994829F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7962"/>
            <a:ext cx="7772400" cy="1362075"/>
          </a:xfrm>
        </p:spPr>
        <p:txBody>
          <a:bodyPr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386498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229</Words>
  <Application>Microsoft Macintosh PowerPoint</Application>
  <PresentationFormat>On-screen Show (4:3)</PresentationFormat>
  <Paragraphs>39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Undergraduate Certificate in Public and Nonprofit Management </vt:lpstr>
      <vt:lpstr>Program Need</vt:lpstr>
      <vt:lpstr>Competing Programs</vt:lpstr>
      <vt:lpstr>Additional Costs</vt:lpstr>
      <vt:lpstr>Coursework</vt:lpstr>
      <vt:lpstr>Questions?</vt:lpstr>
    </vt:vector>
  </TitlesOfParts>
  <Company>Western Oregon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TITLE, ALIGNED LEFT, ARIAL BOLD</dc:title>
  <dc:creator>UCS</dc:creator>
  <cp:lastModifiedBy>Earlene Camarillo</cp:lastModifiedBy>
  <cp:revision>18</cp:revision>
  <dcterms:created xsi:type="dcterms:W3CDTF">2017-03-06T17:12:06Z</dcterms:created>
  <dcterms:modified xsi:type="dcterms:W3CDTF">2021-01-25T19:54:08Z</dcterms:modified>
</cp:coreProperties>
</file>