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67" r:id="rId3"/>
    <p:sldId id="274" r:id="rId4"/>
    <p:sldId id="271" r:id="rId5"/>
    <p:sldId id="270" r:id="rId6"/>
    <p:sldId id="272" r:id="rId7"/>
    <p:sldId id="269" r:id="rId8"/>
    <p:sldId id="273" r:id="rId9"/>
    <p:sldId id="260" r:id="rId10"/>
    <p:sldId id="257" r:id="rId11"/>
    <p:sldId id="258" r:id="rId12"/>
    <p:sldId id="259" r:id="rId13"/>
    <p:sldId id="261" r:id="rId14"/>
    <p:sldId id="263" r:id="rId15"/>
    <p:sldId id="27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42kuE9D2QCDGdwkdjkKAQA==" hashData="X5Nf1qvMMugwpaq2WAJ5+h9/SRtR10d4iQH/B2JVOpBDm5MfNb5jtVRc27uMthcI3AnGRFWqOAYbO4aX1LoUb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0A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83333" autoAdjust="0"/>
  </p:normalViewPr>
  <p:slideViewPr>
    <p:cSldViewPr snapToGrid="0" snapToObjects="1">
      <p:cViewPr varScale="1">
        <p:scale>
          <a:sx n="105" d="100"/>
          <a:sy n="105" d="100"/>
        </p:scale>
        <p:origin x="238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4FCB9C-7D78-CF41-A7BE-842DC85262DA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18CE77-6888-3D4C-8951-BF197419B0A1}">
      <dgm:prSet phldrT="[Text]"/>
      <dgm:spPr/>
      <dgm:t>
        <a:bodyPr/>
        <a:lstStyle/>
        <a:p>
          <a:r>
            <a:rPr lang="en-US" dirty="0"/>
            <a:t>Public Masters Regional Comprehensives</a:t>
          </a:r>
        </a:p>
        <a:p>
          <a:r>
            <a:rPr lang="en-US" dirty="0"/>
            <a:t>(n=256, Carnegie Basic code = 18, 19, 20)</a:t>
          </a:r>
        </a:p>
      </dgm:t>
    </dgm:pt>
    <dgm:pt modelId="{1D9232D0-C947-F54D-A957-05790C0560D6}" type="parTrans" cxnId="{DB1E6313-EA83-B946-A383-CFCD23E1EE2C}">
      <dgm:prSet/>
      <dgm:spPr/>
      <dgm:t>
        <a:bodyPr/>
        <a:lstStyle/>
        <a:p>
          <a:endParaRPr lang="en-US"/>
        </a:p>
      </dgm:t>
    </dgm:pt>
    <dgm:pt modelId="{882B6B3E-690C-DD4F-B3E1-B7CD894D53FE}" type="sibTrans" cxnId="{DB1E6313-EA83-B946-A383-CFCD23E1EE2C}">
      <dgm:prSet/>
      <dgm:spPr/>
      <dgm:t>
        <a:bodyPr/>
        <a:lstStyle/>
        <a:p>
          <a:endParaRPr lang="en-US"/>
        </a:p>
      </dgm:t>
    </dgm:pt>
    <dgm:pt modelId="{11AF8662-D330-7C4A-8E64-D53B0D6A000C}">
      <dgm:prSet phldrT="[Text]"/>
      <dgm:spPr/>
      <dgm:t>
        <a:bodyPr/>
        <a:lstStyle/>
        <a:p>
          <a:r>
            <a:rPr lang="en-US" dirty="0"/>
            <a:t>Select for </a:t>
          </a:r>
          <a:r>
            <a:rPr lang="en-US" b="1" dirty="0">
              <a:solidFill>
                <a:srgbClr val="0070C0"/>
              </a:solidFill>
            </a:rPr>
            <a:t>undergraduate instructional programs </a:t>
          </a:r>
          <a:r>
            <a:rPr lang="en-US" dirty="0">
              <a:solidFill>
                <a:schemeClr val="tx1"/>
              </a:solidFill>
            </a:rPr>
            <a:t>and</a:t>
          </a:r>
          <a:r>
            <a:rPr lang="en-US" dirty="0">
              <a:solidFill>
                <a:srgbClr val="00B050"/>
              </a:solidFill>
            </a:rPr>
            <a:t> </a:t>
          </a:r>
          <a:r>
            <a:rPr lang="en-US" b="1" dirty="0">
              <a:solidFill>
                <a:srgbClr val="00B050"/>
              </a:solidFill>
            </a:rPr>
            <a:t>enrollment profile</a:t>
          </a:r>
          <a:endParaRPr lang="en-US" dirty="0">
            <a:solidFill>
              <a:srgbClr val="00B050"/>
            </a:solidFill>
          </a:endParaRPr>
        </a:p>
      </dgm:t>
    </dgm:pt>
    <dgm:pt modelId="{AC7D8F76-DD22-DC43-A294-DFDEB2D494BB}" type="parTrans" cxnId="{A00D53C0-C034-5841-B24D-6248E01F8218}">
      <dgm:prSet/>
      <dgm:spPr/>
      <dgm:t>
        <a:bodyPr/>
        <a:lstStyle/>
        <a:p>
          <a:endParaRPr lang="en-US"/>
        </a:p>
      </dgm:t>
    </dgm:pt>
    <dgm:pt modelId="{E704B3FE-88BC-8148-B4F0-8FAEC641200D}" type="sibTrans" cxnId="{A00D53C0-C034-5841-B24D-6248E01F8218}">
      <dgm:prSet/>
      <dgm:spPr/>
      <dgm:t>
        <a:bodyPr/>
        <a:lstStyle/>
        <a:p>
          <a:endParaRPr lang="en-US"/>
        </a:p>
      </dgm:t>
    </dgm:pt>
    <dgm:pt modelId="{76BD0AD4-7B7B-1C48-97AC-4A8F7FDCA550}" type="pres">
      <dgm:prSet presAssocID="{2F4FCB9C-7D78-CF41-A7BE-842DC85262DA}" presName="Name0" presStyleCnt="0">
        <dgm:presLayoutVars>
          <dgm:chMax val="4"/>
          <dgm:resizeHandles val="exact"/>
        </dgm:presLayoutVars>
      </dgm:prSet>
      <dgm:spPr/>
    </dgm:pt>
    <dgm:pt modelId="{A3551B67-2AD8-854C-AABE-F1B648829AC6}" type="pres">
      <dgm:prSet presAssocID="{2F4FCB9C-7D78-CF41-A7BE-842DC85262DA}" presName="ellipse" presStyleLbl="trBgShp" presStyleIdx="0" presStyleCnt="1"/>
      <dgm:spPr/>
    </dgm:pt>
    <dgm:pt modelId="{D65B9553-9FA9-E442-BD4C-966DD3E57FFF}" type="pres">
      <dgm:prSet presAssocID="{2F4FCB9C-7D78-CF41-A7BE-842DC85262DA}" presName="arrow1" presStyleLbl="fgShp" presStyleIdx="0" presStyleCnt="1" custLinFactNeighborX="-1240" custLinFactNeighborY="-72106"/>
      <dgm:spPr/>
    </dgm:pt>
    <dgm:pt modelId="{53DA3A5F-F249-B649-8399-46B1609A038E}" type="pres">
      <dgm:prSet presAssocID="{2F4FCB9C-7D78-CF41-A7BE-842DC85262DA}" presName="rectangle" presStyleLbl="revTx" presStyleIdx="0" presStyleCnt="1" custScaleX="58224" custLinFactNeighborX="-258" custLinFactNeighborY="-22264">
        <dgm:presLayoutVars>
          <dgm:bulletEnabled val="1"/>
        </dgm:presLayoutVars>
      </dgm:prSet>
      <dgm:spPr/>
    </dgm:pt>
    <dgm:pt modelId="{E4C68B56-FC1B-4246-827F-046A4D102FE1}" type="pres">
      <dgm:prSet presAssocID="{11AF8662-D330-7C4A-8E64-D53B0D6A000C}" presName="item1" presStyleLbl="node1" presStyleIdx="0" presStyleCnt="1" custLinFactNeighborX="9586" custLinFactNeighborY="7987">
        <dgm:presLayoutVars>
          <dgm:bulletEnabled val="1"/>
        </dgm:presLayoutVars>
      </dgm:prSet>
      <dgm:spPr/>
    </dgm:pt>
    <dgm:pt modelId="{EF484AEE-AD4B-A743-8153-59BA59CB258F}" type="pres">
      <dgm:prSet presAssocID="{2F4FCB9C-7D78-CF41-A7BE-842DC85262DA}" presName="funnel" presStyleLbl="trAlignAcc1" presStyleIdx="0" presStyleCnt="1" custScaleY="89626" custLinFactNeighborX="-1952" custLinFactNeighborY="-17349"/>
      <dgm:spPr/>
    </dgm:pt>
  </dgm:ptLst>
  <dgm:cxnLst>
    <dgm:cxn modelId="{30C59605-1DEA-C44F-B7AB-FBE58C7F0255}" type="presOf" srcId="{11AF8662-D330-7C4A-8E64-D53B0D6A000C}" destId="{53DA3A5F-F249-B649-8399-46B1609A038E}" srcOrd="0" destOrd="0" presId="urn:microsoft.com/office/officeart/2005/8/layout/funnel1"/>
    <dgm:cxn modelId="{DB1E6313-EA83-B946-A383-CFCD23E1EE2C}" srcId="{2F4FCB9C-7D78-CF41-A7BE-842DC85262DA}" destId="{C518CE77-6888-3D4C-8951-BF197419B0A1}" srcOrd="0" destOrd="0" parTransId="{1D9232D0-C947-F54D-A957-05790C0560D6}" sibTransId="{882B6B3E-690C-DD4F-B3E1-B7CD894D53FE}"/>
    <dgm:cxn modelId="{23DB565D-DE24-C546-98CB-055EC2B84DCC}" type="presOf" srcId="{C518CE77-6888-3D4C-8951-BF197419B0A1}" destId="{E4C68B56-FC1B-4246-827F-046A4D102FE1}" srcOrd="0" destOrd="0" presId="urn:microsoft.com/office/officeart/2005/8/layout/funnel1"/>
    <dgm:cxn modelId="{648E0079-31DA-504B-8CE0-D37BDAD24B39}" type="presOf" srcId="{2F4FCB9C-7D78-CF41-A7BE-842DC85262DA}" destId="{76BD0AD4-7B7B-1C48-97AC-4A8F7FDCA550}" srcOrd="0" destOrd="0" presId="urn:microsoft.com/office/officeart/2005/8/layout/funnel1"/>
    <dgm:cxn modelId="{A00D53C0-C034-5841-B24D-6248E01F8218}" srcId="{2F4FCB9C-7D78-CF41-A7BE-842DC85262DA}" destId="{11AF8662-D330-7C4A-8E64-D53B0D6A000C}" srcOrd="1" destOrd="0" parTransId="{AC7D8F76-DD22-DC43-A294-DFDEB2D494BB}" sibTransId="{E704B3FE-88BC-8148-B4F0-8FAEC641200D}"/>
    <dgm:cxn modelId="{7F94B8D7-8F85-B945-8E93-AF82CBF9E5EA}" type="presParOf" srcId="{76BD0AD4-7B7B-1C48-97AC-4A8F7FDCA550}" destId="{A3551B67-2AD8-854C-AABE-F1B648829AC6}" srcOrd="0" destOrd="0" presId="urn:microsoft.com/office/officeart/2005/8/layout/funnel1"/>
    <dgm:cxn modelId="{F3C698B3-A371-AF4F-A8AA-DC22DC7A6328}" type="presParOf" srcId="{76BD0AD4-7B7B-1C48-97AC-4A8F7FDCA550}" destId="{D65B9553-9FA9-E442-BD4C-966DD3E57FFF}" srcOrd="1" destOrd="0" presId="urn:microsoft.com/office/officeart/2005/8/layout/funnel1"/>
    <dgm:cxn modelId="{B6800CB1-7CEE-F24E-9646-3F6E39F8EDBD}" type="presParOf" srcId="{76BD0AD4-7B7B-1C48-97AC-4A8F7FDCA550}" destId="{53DA3A5F-F249-B649-8399-46B1609A038E}" srcOrd="2" destOrd="0" presId="urn:microsoft.com/office/officeart/2005/8/layout/funnel1"/>
    <dgm:cxn modelId="{C895F6EA-9F72-394D-94E0-E1C21C56D252}" type="presParOf" srcId="{76BD0AD4-7B7B-1C48-97AC-4A8F7FDCA550}" destId="{E4C68B56-FC1B-4246-827F-046A4D102FE1}" srcOrd="3" destOrd="0" presId="urn:microsoft.com/office/officeart/2005/8/layout/funnel1"/>
    <dgm:cxn modelId="{B31F9FB4-7AC2-9E47-9191-6DA40E55DB45}" type="presParOf" srcId="{76BD0AD4-7B7B-1C48-97AC-4A8F7FDCA550}" destId="{EF484AEE-AD4B-A743-8153-59BA59CB258F}" srcOrd="4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099565-04BD-CC43-8C0D-90D857EAE9DF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95DF49-6660-B64B-8DFD-E684CB092899}">
      <dgm:prSet phldrT="[Text]"/>
      <dgm:spPr/>
      <dgm:t>
        <a:bodyPr/>
        <a:lstStyle/>
        <a:p>
          <a:r>
            <a:rPr lang="en-US" dirty="0"/>
            <a:t>149 public, regional, masters-granting universities, with between 1,000 and 9,999 students, and high/very high undergraduate service, Arts &amp; Science/Professional program array</a:t>
          </a:r>
        </a:p>
      </dgm:t>
    </dgm:pt>
    <dgm:pt modelId="{5D6C3FFE-B851-8F4F-8895-A29BAB483CD5}" type="parTrans" cxnId="{B372C68C-9F63-DE43-9A9A-D321E80D835C}">
      <dgm:prSet/>
      <dgm:spPr/>
      <dgm:t>
        <a:bodyPr/>
        <a:lstStyle/>
        <a:p>
          <a:endParaRPr lang="en-US"/>
        </a:p>
      </dgm:t>
    </dgm:pt>
    <dgm:pt modelId="{2BEF285B-3D40-C246-ACB4-84CE5CF9E27C}" type="sibTrans" cxnId="{B372C68C-9F63-DE43-9A9A-D321E80D835C}">
      <dgm:prSet/>
      <dgm:spPr/>
      <dgm:t>
        <a:bodyPr/>
        <a:lstStyle/>
        <a:p>
          <a:endParaRPr lang="en-US"/>
        </a:p>
      </dgm:t>
    </dgm:pt>
    <dgm:pt modelId="{CF093FC3-92F0-FB4B-BB11-6CB1399EEA89}">
      <dgm:prSet phldrT="[Text]"/>
      <dgm:spPr/>
      <dgm:t>
        <a:bodyPr/>
        <a:lstStyle/>
        <a:p>
          <a:r>
            <a:rPr lang="en-US" dirty="0"/>
            <a:t>Acceptance rate of 79-89% </a:t>
          </a:r>
        </a:p>
        <a:p>
          <a:r>
            <a:rPr lang="en-US" dirty="0"/>
            <a:t>(n= 41)</a:t>
          </a:r>
        </a:p>
        <a:p>
          <a:r>
            <a:rPr lang="en-US" dirty="0"/>
            <a:t>(</a:t>
          </a:r>
          <a:r>
            <a:rPr lang="en-US" u="sng" dirty="0"/>
            <a:t>+</a:t>
          </a:r>
          <a:r>
            <a:rPr lang="en-US" u="none" dirty="0"/>
            <a:t> 5 percentage points from WOU’s 84% rate)</a:t>
          </a:r>
          <a:endParaRPr lang="en-US" dirty="0"/>
        </a:p>
      </dgm:t>
    </dgm:pt>
    <dgm:pt modelId="{5EBDC0C4-17FE-6C47-81D1-C8A8315F1969}" type="parTrans" cxnId="{B19FADC7-E3B5-7D47-AA3D-730653C550CC}">
      <dgm:prSet/>
      <dgm:spPr/>
      <dgm:t>
        <a:bodyPr/>
        <a:lstStyle/>
        <a:p>
          <a:endParaRPr lang="en-US"/>
        </a:p>
      </dgm:t>
    </dgm:pt>
    <dgm:pt modelId="{9A89B641-351F-1E45-AA2A-E3F3F46EB6EE}" type="sibTrans" cxnId="{B19FADC7-E3B5-7D47-AA3D-730653C550CC}">
      <dgm:prSet/>
      <dgm:spPr/>
      <dgm:t>
        <a:bodyPr/>
        <a:lstStyle/>
        <a:p>
          <a:endParaRPr lang="en-US"/>
        </a:p>
      </dgm:t>
    </dgm:pt>
    <dgm:pt modelId="{EC16C461-DEE1-D24E-98B9-CC94247D28B4}" type="pres">
      <dgm:prSet presAssocID="{A0099565-04BD-CC43-8C0D-90D857EAE9DF}" presName="Name0" presStyleCnt="0">
        <dgm:presLayoutVars>
          <dgm:chMax val="4"/>
          <dgm:resizeHandles val="exact"/>
        </dgm:presLayoutVars>
      </dgm:prSet>
      <dgm:spPr/>
    </dgm:pt>
    <dgm:pt modelId="{4265A7A4-AE35-DB44-AD10-3C048FC8DF9D}" type="pres">
      <dgm:prSet presAssocID="{A0099565-04BD-CC43-8C0D-90D857EAE9DF}" presName="ellipse" presStyleLbl="trBgShp" presStyleIdx="0" presStyleCnt="1"/>
      <dgm:spPr/>
    </dgm:pt>
    <dgm:pt modelId="{65183ADF-58F0-E444-99F0-080F6EE3BF4B}" type="pres">
      <dgm:prSet presAssocID="{A0099565-04BD-CC43-8C0D-90D857EAE9DF}" presName="arrow1" presStyleLbl="fgShp" presStyleIdx="0" presStyleCnt="1"/>
      <dgm:spPr/>
    </dgm:pt>
    <dgm:pt modelId="{1262F954-8D8E-DD4F-9C1F-DC80461F0399}" type="pres">
      <dgm:prSet presAssocID="{A0099565-04BD-CC43-8C0D-90D857EAE9DF}" presName="rectangle" presStyleLbl="revTx" presStyleIdx="0" presStyleCnt="1">
        <dgm:presLayoutVars>
          <dgm:bulletEnabled val="1"/>
        </dgm:presLayoutVars>
      </dgm:prSet>
      <dgm:spPr/>
    </dgm:pt>
    <dgm:pt modelId="{BE86C4F1-F34B-BA48-960B-082B9781EAE4}" type="pres">
      <dgm:prSet presAssocID="{CF093FC3-92F0-FB4B-BB11-6CB1399EEA89}" presName="item1" presStyleLbl="node1" presStyleIdx="0" presStyleCnt="1" custScaleX="131429" custScaleY="120687" custLinFactNeighborX="7105" custLinFactNeighborY="-3553">
        <dgm:presLayoutVars>
          <dgm:bulletEnabled val="1"/>
        </dgm:presLayoutVars>
      </dgm:prSet>
      <dgm:spPr/>
    </dgm:pt>
    <dgm:pt modelId="{64382256-6B8C-5341-8A2C-EA47011183A3}" type="pres">
      <dgm:prSet presAssocID="{A0099565-04BD-CC43-8C0D-90D857EAE9DF}" presName="funnel" presStyleLbl="trAlignAcc1" presStyleIdx="0" presStyleCnt="1"/>
      <dgm:spPr/>
    </dgm:pt>
  </dgm:ptLst>
  <dgm:cxnLst>
    <dgm:cxn modelId="{41215632-4A10-964D-8694-21DDC115C60E}" type="presOf" srcId="{CF093FC3-92F0-FB4B-BB11-6CB1399EEA89}" destId="{1262F954-8D8E-DD4F-9C1F-DC80461F0399}" srcOrd="0" destOrd="0" presId="urn:microsoft.com/office/officeart/2005/8/layout/funnel1"/>
    <dgm:cxn modelId="{3B92D484-BF9B-0741-AE10-F1CB58FE2ED3}" type="presOf" srcId="{2E95DF49-6660-B64B-8DFD-E684CB092899}" destId="{BE86C4F1-F34B-BA48-960B-082B9781EAE4}" srcOrd="0" destOrd="0" presId="urn:microsoft.com/office/officeart/2005/8/layout/funnel1"/>
    <dgm:cxn modelId="{B372C68C-9F63-DE43-9A9A-D321E80D835C}" srcId="{A0099565-04BD-CC43-8C0D-90D857EAE9DF}" destId="{2E95DF49-6660-B64B-8DFD-E684CB092899}" srcOrd="0" destOrd="0" parTransId="{5D6C3FFE-B851-8F4F-8895-A29BAB483CD5}" sibTransId="{2BEF285B-3D40-C246-ACB4-84CE5CF9E27C}"/>
    <dgm:cxn modelId="{0C94A3A4-0DD0-5C4A-ACDD-FF9C013D78EC}" type="presOf" srcId="{A0099565-04BD-CC43-8C0D-90D857EAE9DF}" destId="{EC16C461-DEE1-D24E-98B9-CC94247D28B4}" srcOrd="0" destOrd="0" presId="urn:microsoft.com/office/officeart/2005/8/layout/funnel1"/>
    <dgm:cxn modelId="{B19FADC7-E3B5-7D47-AA3D-730653C550CC}" srcId="{A0099565-04BD-CC43-8C0D-90D857EAE9DF}" destId="{CF093FC3-92F0-FB4B-BB11-6CB1399EEA89}" srcOrd="1" destOrd="0" parTransId="{5EBDC0C4-17FE-6C47-81D1-C8A8315F1969}" sibTransId="{9A89B641-351F-1E45-AA2A-E3F3F46EB6EE}"/>
    <dgm:cxn modelId="{D8EAD156-F1D5-9C44-BB79-EFEA2D511712}" type="presParOf" srcId="{EC16C461-DEE1-D24E-98B9-CC94247D28B4}" destId="{4265A7A4-AE35-DB44-AD10-3C048FC8DF9D}" srcOrd="0" destOrd="0" presId="urn:microsoft.com/office/officeart/2005/8/layout/funnel1"/>
    <dgm:cxn modelId="{18DE041B-98DD-7440-8483-43B3CD909B53}" type="presParOf" srcId="{EC16C461-DEE1-D24E-98B9-CC94247D28B4}" destId="{65183ADF-58F0-E444-99F0-080F6EE3BF4B}" srcOrd="1" destOrd="0" presId="urn:microsoft.com/office/officeart/2005/8/layout/funnel1"/>
    <dgm:cxn modelId="{7741B78E-3FCF-0544-95A6-FA32EC63BAF7}" type="presParOf" srcId="{EC16C461-DEE1-D24E-98B9-CC94247D28B4}" destId="{1262F954-8D8E-DD4F-9C1F-DC80461F0399}" srcOrd="2" destOrd="0" presId="urn:microsoft.com/office/officeart/2005/8/layout/funnel1"/>
    <dgm:cxn modelId="{39B0F5C9-A6BE-4D48-9D9F-D83ACF82E9D2}" type="presParOf" srcId="{EC16C461-DEE1-D24E-98B9-CC94247D28B4}" destId="{BE86C4F1-F34B-BA48-960B-082B9781EAE4}" srcOrd="3" destOrd="0" presId="urn:microsoft.com/office/officeart/2005/8/layout/funnel1"/>
    <dgm:cxn modelId="{9DF22A22-E343-0749-B63F-58BA311ED48A}" type="presParOf" srcId="{EC16C461-DEE1-D24E-98B9-CC94247D28B4}" destId="{64382256-6B8C-5341-8A2C-EA47011183A3}" srcOrd="4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551B67-2AD8-854C-AABE-F1B648829AC6}">
      <dsp:nvSpPr>
        <dsp:cNvPr id="0" name=""/>
        <dsp:cNvSpPr/>
      </dsp:nvSpPr>
      <dsp:spPr>
        <a:xfrm>
          <a:off x="1321027" y="94748"/>
          <a:ext cx="3259354" cy="1131930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5B9553-9FA9-E442-BD4C-966DD3E57FFF}">
      <dsp:nvSpPr>
        <dsp:cNvPr id="0" name=""/>
        <dsp:cNvSpPr/>
      </dsp:nvSpPr>
      <dsp:spPr>
        <a:xfrm>
          <a:off x="2632096" y="2574966"/>
          <a:ext cx="631657" cy="404261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DA3A5F-F249-B649-8399-46B1609A038E}">
      <dsp:nvSpPr>
        <dsp:cNvPr id="0" name=""/>
        <dsp:cNvSpPr/>
      </dsp:nvSpPr>
      <dsp:spPr>
        <a:xfrm>
          <a:off x="2065272" y="3021113"/>
          <a:ext cx="1765326" cy="7579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Select for </a:t>
          </a:r>
          <a:r>
            <a:rPr lang="en-US" sz="1200" b="1" kern="1200" dirty="0">
              <a:solidFill>
                <a:srgbClr val="0070C0"/>
              </a:solidFill>
            </a:rPr>
            <a:t>undergraduate instructional programs </a:t>
          </a:r>
          <a:r>
            <a:rPr lang="en-US" sz="1200" kern="1200" dirty="0">
              <a:solidFill>
                <a:schemeClr val="tx1"/>
              </a:solidFill>
            </a:rPr>
            <a:t>and</a:t>
          </a:r>
          <a:r>
            <a:rPr lang="en-US" sz="1200" kern="1200" dirty="0">
              <a:solidFill>
                <a:srgbClr val="00B050"/>
              </a:solidFill>
            </a:rPr>
            <a:t> </a:t>
          </a:r>
          <a:r>
            <a:rPr lang="en-US" sz="1200" b="1" kern="1200" dirty="0">
              <a:solidFill>
                <a:srgbClr val="00B050"/>
              </a:solidFill>
            </a:rPr>
            <a:t>enrollment profile</a:t>
          </a:r>
          <a:endParaRPr lang="en-US" sz="1200" kern="1200" dirty="0">
            <a:solidFill>
              <a:srgbClr val="00B050"/>
            </a:solidFill>
          </a:endParaRPr>
        </a:p>
      </dsp:txBody>
      <dsp:txXfrm>
        <a:off x="2065272" y="3021113"/>
        <a:ext cx="1765326" cy="757989"/>
      </dsp:txXfrm>
    </dsp:sp>
    <dsp:sp modelId="{E4C68B56-FC1B-4246-827F-046A4D102FE1}">
      <dsp:nvSpPr>
        <dsp:cNvPr id="0" name=""/>
        <dsp:cNvSpPr/>
      </dsp:nvSpPr>
      <dsp:spPr>
        <a:xfrm>
          <a:off x="1988315" y="299175"/>
          <a:ext cx="1768641" cy="17686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Public Masters Regional Comprehensives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(n=256, Carnegie Basic code = 18, 19, 20)</a:t>
          </a:r>
        </a:p>
      </dsp:txBody>
      <dsp:txXfrm>
        <a:off x="2247326" y="558186"/>
        <a:ext cx="1250619" cy="1250619"/>
      </dsp:txXfrm>
    </dsp:sp>
    <dsp:sp modelId="{EF484AEE-AD4B-A743-8153-59BA59CB258F}">
      <dsp:nvSpPr>
        <dsp:cNvPr id="0" name=""/>
        <dsp:cNvSpPr/>
      </dsp:nvSpPr>
      <dsp:spPr>
        <a:xfrm>
          <a:off x="1118068" y="0"/>
          <a:ext cx="3537283" cy="253626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65A7A4-AE35-DB44-AD10-3C048FC8DF9D}">
      <dsp:nvSpPr>
        <dsp:cNvPr id="0" name=""/>
        <dsp:cNvSpPr/>
      </dsp:nvSpPr>
      <dsp:spPr>
        <a:xfrm>
          <a:off x="1404620" y="165099"/>
          <a:ext cx="3276600" cy="1137920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183ADF-58F0-E444-99F0-080F6EE3BF4B}">
      <dsp:nvSpPr>
        <dsp:cNvPr id="0" name=""/>
        <dsp:cNvSpPr/>
      </dsp:nvSpPr>
      <dsp:spPr>
        <a:xfrm>
          <a:off x="2730500" y="2951479"/>
          <a:ext cx="635000" cy="406400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62F954-8D8E-DD4F-9C1F-DC80461F0399}">
      <dsp:nvSpPr>
        <dsp:cNvPr id="0" name=""/>
        <dsp:cNvSpPr/>
      </dsp:nvSpPr>
      <dsp:spPr>
        <a:xfrm>
          <a:off x="1524000" y="3276600"/>
          <a:ext cx="3048000" cy="76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Acceptance rate of 79-89%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(n= 41)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(</a:t>
          </a:r>
          <a:r>
            <a:rPr lang="en-US" sz="1100" u="sng" kern="1200" dirty="0"/>
            <a:t>+</a:t>
          </a:r>
          <a:r>
            <a:rPr lang="en-US" sz="1100" u="none" kern="1200" dirty="0"/>
            <a:t> 5 percentage points from WOU’s 84% rate)</a:t>
          </a:r>
          <a:endParaRPr lang="en-US" sz="1100" kern="1200" dirty="0"/>
        </a:p>
      </dsp:txBody>
      <dsp:txXfrm>
        <a:off x="1524000" y="3276600"/>
        <a:ext cx="3048000" cy="762000"/>
      </dsp:txXfrm>
    </dsp:sp>
    <dsp:sp modelId="{BE86C4F1-F34B-BA48-960B-082B9781EAE4}">
      <dsp:nvSpPr>
        <dsp:cNvPr id="0" name=""/>
        <dsp:cNvSpPr/>
      </dsp:nvSpPr>
      <dsp:spPr>
        <a:xfrm>
          <a:off x="1751923" y="0"/>
          <a:ext cx="2336807" cy="21458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149 public, regional, masters-granting universities, with between 1,000 and 9,999 students, and high/very high undergraduate service, Arts &amp; Science/Professional program array</a:t>
          </a:r>
        </a:p>
      </dsp:txBody>
      <dsp:txXfrm>
        <a:off x="2094140" y="314247"/>
        <a:ext cx="1652373" cy="1517320"/>
      </dsp:txXfrm>
    </dsp:sp>
    <dsp:sp modelId="{64382256-6B8C-5341-8A2C-EA47011183A3}">
      <dsp:nvSpPr>
        <dsp:cNvPr id="0" name=""/>
        <dsp:cNvSpPr/>
      </dsp:nvSpPr>
      <dsp:spPr>
        <a:xfrm>
          <a:off x="1270000" y="25399"/>
          <a:ext cx="3556000" cy="284480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58CE35-4DB5-AA48-A67C-9B8F86F05ADA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5538E9-36BC-5548-9B5A-57AC16661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715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538E9-36BC-5548-9B5A-57AC16661E2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488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538E9-36BC-5548-9B5A-57AC16661E2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229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5538E9-36BC-5548-9B5A-57AC16661E2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791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538E9-36BC-5548-9B5A-57AC16661E2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6550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538E9-36BC-5548-9B5A-57AC16661E2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0164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Mr</a:t>
            </a:r>
            <a:r>
              <a:rPr lang="en-US" dirty="0"/>
              <a:t> Bill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5538E9-36BC-5548-9B5A-57AC16661E2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474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22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458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9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208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36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24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2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05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183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057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326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6469A-176F-ED45-A3AB-8BB31618B843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621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wccu.org/accreditation/standards-policies/standard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nwccu.org/wp-content/uploads/2017/05/Teach-Out-Plans-and-Teach-Out-Agreements-Policy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wccu.org/accreditation/standards-policies/standards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8724" y="1292352"/>
            <a:ext cx="5411788" cy="2238873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>
                <a:solidFill>
                  <a:schemeClr val="bg1"/>
                </a:solidFill>
                <a:latin typeface="Arial"/>
                <a:cs typeface="Arial"/>
              </a:rPr>
              <a:t>NWCCU ACCREDITATION</a:t>
            </a:r>
            <a:br>
              <a:rPr lang="en-US" sz="3600" b="1" dirty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US" sz="3600" b="1" dirty="0">
                <a:solidFill>
                  <a:schemeClr val="bg1"/>
                </a:solidFill>
                <a:latin typeface="Arial"/>
                <a:cs typeface="Arial"/>
              </a:rPr>
              <a:t>UPDATE:  </a:t>
            </a:r>
            <a:r>
              <a:rPr lang="en-US" sz="3600" b="1" dirty="0">
                <a:solidFill>
                  <a:schemeClr val="bg1"/>
                </a:solidFill>
              </a:rPr>
              <a:t>Preparing for upcoming reviews</a:t>
            </a:r>
            <a:endParaRPr lang="en-US" sz="5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8724" y="3899003"/>
            <a:ext cx="6400800" cy="719879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dirty="0">
                <a:solidFill>
                  <a:srgbClr val="FFFFFF"/>
                </a:solidFill>
                <a:latin typeface="Arial"/>
                <a:cs typeface="Arial"/>
              </a:rPr>
              <a:t>Faculty Senate</a:t>
            </a:r>
          </a:p>
          <a:p>
            <a:pPr algn="l"/>
            <a:r>
              <a:rPr lang="en-US" dirty="0">
                <a:solidFill>
                  <a:srgbClr val="FFFFFF"/>
                </a:solidFill>
                <a:latin typeface="Arial"/>
                <a:cs typeface="Arial"/>
              </a:rPr>
              <a:t>November 24, 2020</a:t>
            </a:r>
          </a:p>
        </p:txBody>
      </p:sp>
    </p:spTree>
    <p:extLst>
      <p:ext uri="{BB962C8B-B14F-4D97-AF65-F5344CB8AC3E}">
        <p14:creationId xmlns:p14="http://schemas.microsoft.com/office/powerpoint/2010/main" val="3738282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ADA1424-3F49-104C-A8A5-ABD99B2DCA43}"/>
              </a:ext>
            </a:extLst>
          </p:cNvPr>
          <p:cNvGraphicFramePr/>
          <p:nvPr/>
        </p:nvGraphicFramePr>
        <p:xfrm>
          <a:off x="1532838" y="1019676"/>
          <a:ext cx="5911516" cy="40426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ight Arrow Callout 2">
            <a:extLst>
              <a:ext uri="{FF2B5EF4-FFF2-40B4-BE49-F238E27FC236}">
                <a16:creationId xmlns:a16="http://schemas.microsoft.com/office/drawing/2014/main" id="{82A4B7BA-7EBB-2548-A28E-15AB7476E0C0}"/>
              </a:ext>
            </a:extLst>
          </p:cNvPr>
          <p:cNvSpPr/>
          <p:nvPr/>
        </p:nvSpPr>
        <p:spPr>
          <a:xfrm rot="1961759">
            <a:off x="728197" y="3234292"/>
            <a:ext cx="3244496" cy="642233"/>
          </a:xfrm>
          <a:prstGeom prst="rightArrowCallou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Arts &amp; Sciences + Professional </a:t>
            </a:r>
          </a:p>
          <a:p>
            <a:pPr algn="ctr"/>
            <a:r>
              <a:rPr lang="en-US" sz="1200" dirty="0"/>
              <a:t>(n=225)</a:t>
            </a:r>
          </a:p>
          <a:p>
            <a:pPr algn="ctr"/>
            <a:r>
              <a:rPr lang="en-US" sz="1200" dirty="0"/>
              <a:t>(Code = 10, 13, 16)</a:t>
            </a:r>
          </a:p>
        </p:txBody>
      </p:sp>
      <p:sp>
        <p:nvSpPr>
          <p:cNvPr id="4" name="Left Arrow Callout 3">
            <a:extLst>
              <a:ext uri="{FF2B5EF4-FFF2-40B4-BE49-F238E27FC236}">
                <a16:creationId xmlns:a16="http://schemas.microsoft.com/office/drawing/2014/main" id="{39C73CDB-669F-5948-9829-534BECCCE9AE}"/>
              </a:ext>
            </a:extLst>
          </p:cNvPr>
          <p:cNvSpPr/>
          <p:nvPr/>
        </p:nvSpPr>
        <p:spPr>
          <a:xfrm rot="20096321">
            <a:off x="5100556" y="3551133"/>
            <a:ext cx="3306528" cy="879001"/>
          </a:xfrm>
          <a:prstGeom prst="leftArrowCallout">
            <a:avLst>
              <a:gd name="adj1" fmla="val 23939"/>
              <a:gd name="adj2" fmla="val 25000"/>
              <a:gd name="adj3" fmla="val 25000"/>
              <a:gd name="adj4" fmla="val 6497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High or very high undergraduate</a:t>
            </a:r>
          </a:p>
          <a:p>
            <a:pPr algn="ctr"/>
            <a:r>
              <a:rPr lang="en-US" sz="1200" dirty="0"/>
              <a:t>(n=214)</a:t>
            </a:r>
          </a:p>
          <a:p>
            <a:pPr algn="ctr"/>
            <a:r>
              <a:rPr lang="en-US" sz="1200" dirty="0"/>
              <a:t> (Code = 3 or 4)</a:t>
            </a:r>
          </a:p>
        </p:txBody>
      </p:sp>
      <p:sp>
        <p:nvSpPr>
          <p:cNvPr id="5" name="Down Arrow 4">
            <a:extLst>
              <a:ext uri="{FF2B5EF4-FFF2-40B4-BE49-F238E27FC236}">
                <a16:creationId xmlns:a16="http://schemas.microsoft.com/office/drawing/2014/main" id="{5F31396B-72E1-2241-A698-C129DEB8BE2B}"/>
              </a:ext>
            </a:extLst>
          </p:cNvPr>
          <p:cNvSpPr/>
          <p:nvPr/>
        </p:nvSpPr>
        <p:spPr>
          <a:xfrm>
            <a:off x="4163742" y="4769920"/>
            <a:ext cx="631658" cy="404261"/>
          </a:xfrm>
          <a:prstGeom prst="down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CB8611-4814-AF47-8802-3E9F861D19F3}"/>
              </a:ext>
            </a:extLst>
          </p:cNvPr>
          <p:cNvSpPr txBox="1"/>
          <p:nvPr/>
        </p:nvSpPr>
        <p:spPr>
          <a:xfrm>
            <a:off x="2120566" y="5314951"/>
            <a:ext cx="481864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WOU is in “2” (1000-4999) but we aspire to be in “3” (5000-9999), leaving us with 149 potential peers.</a:t>
            </a:r>
          </a:p>
        </p:txBody>
      </p:sp>
    </p:spTree>
    <p:extLst>
      <p:ext uri="{BB962C8B-B14F-4D97-AF65-F5344CB8AC3E}">
        <p14:creationId xmlns:p14="http://schemas.microsoft.com/office/powerpoint/2010/main" val="1568641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58E6E323-FE7B-BC47-82DC-2D31F7602FB7}"/>
              </a:ext>
            </a:extLst>
          </p:cNvPr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90420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574D8D4-8167-1248-8112-E1A37D90B442}"/>
              </a:ext>
            </a:extLst>
          </p:cNvPr>
          <p:cNvSpPr txBox="1"/>
          <p:nvPr/>
        </p:nvSpPr>
        <p:spPr>
          <a:xfrm>
            <a:off x="2049056" y="331630"/>
            <a:ext cx="3961398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Core revenues between $70m and $120m (WOU = $95m in 2018) and Pell (</a:t>
            </a:r>
            <a:r>
              <a:rPr lang="en-US" u="sng" dirty="0"/>
              <a:t>+</a:t>
            </a:r>
            <a:r>
              <a:rPr lang="en-US" dirty="0"/>
              <a:t> 12 percentage points, 31% - 55%):  n = 17</a:t>
            </a:r>
          </a:p>
          <a:p>
            <a:endParaRPr lang="en-US" sz="1350" dirty="0"/>
          </a:p>
          <a:p>
            <a:endParaRPr lang="en-US" sz="135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82FB368-BEAF-B447-B73E-5953D891D3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127234"/>
              </p:ext>
            </p:extLst>
          </p:nvPr>
        </p:nvGraphicFramePr>
        <p:xfrm>
          <a:off x="2049056" y="1706881"/>
          <a:ext cx="5083263" cy="46560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83263">
                  <a:extLst>
                    <a:ext uri="{9D8B030D-6E8A-4147-A177-3AD203B41FA5}">
                      <a16:colId xmlns:a16="http://schemas.microsoft.com/office/drawing/2014/main" val="1945386596"/>
                    </a:ext>
                  </a:extLst>
                </a:gridCol>
              </a:tblGrid>
              <a:tr h="27388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Arizona State University-West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6799" marR="6799" marT="6799" marB="0"/>
                </a:tc>
                <a:extLst>
                  <a:ext uri="{0D108BD9-81ED-4DB2-BD59-A6C34878D82A}">
                    <a16:rowId xmlns:a16="http://schemas.microsoft.com/office/drawing/2014/main" val="856937371"/>
                  </a:ext>
                </a:extLst>
              </a:tr>
              <a:tr h="27388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Arizona State University-Polytechnic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6799" marR="6799" marT="6799" marB="0"/>
                </a:tc>
                <a:extLst>
                  <a:ext uri="{0D108BD9-81ED-4DB2-BD59-A6C34878D82A}">
                    <a16:rowId xmlns:a16="http://schemas.microsoft.com/office/drawing/2014/main" val="233643804"/>
                  </a:ext>
                </a:extLst>
              </a:tr>
              <a:tr h="27388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Indiana University-South Bend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6799" marR="6799" marT="6799" marB="0"/>
                </a:tc>
                <a:extLst>
                  <a:ext uri="{0D108BD9-81ED-4DB2-BD59-A6C34878D82A}">
                    <a16:rowId xmlns:a16="http://schemas.microsoft.com/office/drawing/2014/main" val="2354299580"/>
                  </a:ext>
                </a:extLst>
              </a:tr>
              <a:tr h="27388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Plymouth State University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6799" marR="6799" marT="6799" marB="0"/>
                </a:tc>
                <a:extLst>
                  <a:ext uri="{0D108BD9-81ED-4DB2-BD59-A6C34878D82A}">
                    <a16:rowId xmlns:a16="http://schemas.microsoft.com/office/drawing/2014/main" val="1318171697"/>
                  </a:ext>
                </a:extLst>
              </a:tr>
              <a:tr h="27388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University of Washington-Bothell Campus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6799" marR="6799" marT="6799" marB="0"/>
                </a:tc>
                <a:extLst>
                  <a:ext uri="{0D108BD9-81ED-4DB2-BD59-A6C34878D82A}">
                    <a16:rowId xmlns:a16="http://schemas.microsoft.com/office/drawing/2014/main" val="2955944318"/>
                  </a:ext>
                </a:extLst>
              </a:tr>
              <a:tr h="27388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University of Washington-Tacoma Campus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6799" marR="6799" marT="6799" marB="0"/>
                </a:tc>
                <a:extLst>
                  <a:ext uri="{0D108BD9-81ED-4DB2-BD59-A6C34878D82A}">
                    <a16:rowId xmlns:a16="http://schemas.microsoft.com/office/drawing/2014/main" val="821770583"/>
                  </a:ext>
                </a:extLst>
              </a:tr>
              <a:tr h="27388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Emporia State University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6799" marR="6799" marT="6799" marB="0"/>
                </a:tc>
                <a:extLst>
                  <a:ext uri="{0D108BD9-81ED-4DB2-BD59-A6C34878D82A}">
                    <a16:rowId xmlns:a16="http://schemas.microsoft.com/office/drawing/2014/main" val="1860999340"/>
                  </a:ext>
                </a:extLst>
              </a:tr>
              <a:tr h="27388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University of Wisconsin-Green Bay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6799" marR="6799" marT="6799" marB="0"/>
                </a:tc>
                <a:extLst>
                  <a:ext uri="{0D108BD9-81ED-4DB2-BD59-A6C34878D82A}">
                    <a16:rowId xmlns:a16="http://schemas.microsoft.com/office/drawing/2014/main" val="3915013674"/>
                  </a:ext>
                </a:extLst>
              </a:tr>
              <a:tr h="27388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Longwood University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6799" marR="6799" marT="6799" marB="0"/>
                </a:tc>
                <a:extLst>
                  <a:ext uri="{0D108BD9-81ED-4DB2-BD59-A6C34878D82A}">
                    <a16:rowId xmlns:a16="http://schemas.microsoft.com/office/drawing/2014/main" val="775387163"/>
                  </a:ext>
                </a:extLst>
              </a:tr>
              <a:tr h="27388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Western Oregon University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6799" marR="6799" marT="6799" marB="0"/>
                </a:tc>
                <a:extLst>
                  <a:ext uri="{0D108BD9-81ED-4DB2-BD59-A6C34878D82A}">
                    <a16:rowId xmlns:a16="http://schemas.microsoft.com/office/drawing/2014/main" val="1474323834"/>
                  </a:ext>
                </a:extLst>
              </a:tr>
              <a:tr h="27388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Edinboro University of Pennsylvania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6799" marR="6799" marT="6799" marB="0"/>
                </a:tc>
                <a:extLst>
                  <a:ext uri="{0D108BD9-81ED-4DB2-BD59-A6C34878D82A}">
                    <a16:rowId xmlns:a16="http://schemas.microsoft.com/office/drawing/2014/main" val="2735147898"/>
                  </a:ext>
                </a:extLst>
              </a:tr>
              <a:tr h="27388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Northwest Missouri State University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6799" marR="6799" marT="6799" marB="0"/>
                </a:tc>
                <a:extLst>
                  <a:ext uri="{0D108BD9-81ED-4DB2-BD59-A6C34878D82A}">
                    <a16:rowId xmlns:a16="http://schemas.microsoft.com/office/drawing/2014/main" val="2505907051"/>
                  </a:ext>
                </a:extLst>
              </a:tr>
              <a:tr h="27388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Westfield State University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6799" marR="6799" marT="6799" marB="0"/>
                </a:tc>
                <a:extLst>
                  <a:ext uri="{0D108BD9-81ED-4DB2-BD59-A6C34878D82A}">
                    <a16:rowId xmlns:a16="http://schemas.microsoft.com/office/drawing/2014/main" val="4027981769"/>
                  </a:ext>
                </a:extLst>
              </a:tr>
              <a:tr h="27388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East Stroudsburg University of Pennsylvania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6799" marR="6799" marT="6799" marB="0"/>
                </a:tc>
                <a:extLst>
                  <a:ext uri="{0D108BD9-81ED-4DB2-BD59-A6C34878D82A}">
                    <a16:rowId xmlns:a16="http://schemas.microsoft.com/office/drawing/2014/main" val="915674704"/>
                  </a:ext>
                </a:extLst>
              </a:tr>
              <a:tr h="27388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Shippensburg University of Pennsylvania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6799" marR="6799" marT="6799" marB="0"/>
                </a:tc>
                <a:extLst>
                  <a:ext uri="{0D108BD9-81ED-4DB2-BD59-A6C34878D82A}">
                    <a16:rowId xmlns:a16="http://schemas.microsoft.com/office/drawing/2014/main" val="2372891621"/>
                  </a:ext>
                </a:extLst>
              </a:tr>
              <a:tr h="27388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Colorado Mesa University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6799" marR="6799" marT="6799" marB="0"/>
                </a:tc>
                <a:extLst>
                  <a:ext uri="{0D108BD9-81ED-4DB2-BD59-A6C34878D82A}">
                    <a16:rowId xmlns:a16="http://schemas.microsoft.com/office/drawing/2014/main" val="2989303995"/>
                  </a:ext>
                </a:extLst>
              </a:tr>
              <a:tr h="27388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Western Connecticut State University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6799" marR="6799" marT="6799" marB="0"/>
                </a:tc>
                <a:extLst>
                  <a:ext uri="{0D108BD9-81ED-4DB2-BD59-A6C34878D82A}">
                    <a16:rowId xmlns:a16="http://schemas.microsoft.com/office/drawing/2014/main" val="2147257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31185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03E20BF-9DCF-F240-A27A-A2E1BE8AF312}"/>
              </a:ext>
            </a:extLst>
          </p:cNvPr>
          <p:cNvSpPr txBox="1"/>
          <p:nvPr/>
        </p:nvSpPr>
        <p:spPr>
          <a:xfrm>
            <a:off x="676776" y="493495"/>
            <a:ext cx="5370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Comparators when Pell range is narrowed to 37%-55%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796B8CD-0BD9-D048-91A1-07F4CD0044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145420"/>
              </p:ext>
            </p:extLst>
          </p:nvPr>
        </p:nvGraphicFramePr>
        <p:xfrm>
          <a:off x="676776" y="1172340"/>
          <a:ext cx="4277227" cy="17568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77227">
                  <a:extLst>
                    <a:ext uri="{9D8B030D-6E8A-4147-A177-3AD203B41FA5}">
                      <a16:colId xmlns:a16="http://schemas.microsoft.com/office/drawing/2014/main" val="125940435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Shippensburg University of Pennsylvania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7144" marR="7144" marT="7144" marB="0"/>
                </a:tc>
                <a:extLst>
                  <a:ext uri="{0D108BD9-81ED-4DB2-BD59-A6C34878D82A}">
                    <a16:rowId xmlns:a16="http://schemas.microsoft.com/office/drawing/2014/main" val="38948908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Northwest Missouri State University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7144" marR="7144" marT="7144" marB="0"/>
                </a:tc>
                <a:extLst>
                  <a:ext uri="{0D108BD9-81ED-4DB2-BD59-A6C34878D82A}">
                    <a16:rowId xmlns:a16="http://schemas.microsoft.com/office/drawing/2014/main" val="28149937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Colorado Mesa University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7144" marR="7144" marT="7144" marB="0"/>
                </a:tc>
                <a:extLst>
                  <a:ext uri="{0D108BD9-81ED-4DB2-BD59-A6C34878D82A}">
                    <a16:rowId xmlns:a16="http://schemas.microsoft.com/office/drawing/2014/main" val="6854551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Emporia State University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7144" marR="7144" marT="7144" marB="0"/>
                </a:tc>
                <a:extLst>
                  <a:ext uri="{0D108BD9-81ED-4DB2-BD59-A6C34878D82A}">
                    <a16:rowId xmlns:a16="http://schemas.microsoft.com/office/drawing/2014/main" val="31378956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Edinboro University of Pennsylvania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7144" marR="7144" marT="7144" marB="0"/>
                </a:tc>
                <a:extLst>
                  <a:ext uri="{0D108BD9-81ED-4DB2-BD59-A6C34878D82A}">
                    <a16:rowId xmlns:a16="http://schemas.microsoft.com/office/drawing/2014/main" val="8128150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East Stroudsburg University of Pennsylvania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7144" marR="7144" marT="7144" marB="0"/>
                </a:tc>
                <a:extLst>
                  <a:ext uri="{0D108BD9-81ED-4DB2-BD59-A6C34878D82A}">
                    <a16:rowId xmlns:a16="http://schemas.microsoft.com/office/drawing/2014/main" val="247945957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University of Washington-Tacoma Campus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7144" marR="7144" marT="7144" marB="0"/>
                </a:tc>
                <a:extLst>
                  <a:ext uri="{0D108BD9-81ED-4DB2-BD59-A6C34878D82A}">
                    <a16:rowId xmlns:a16="http://schemas.microsoft.com/office/drawing/2014/main" val="2578772329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2C7ADF2F-502F-FE46-8560-39ABF124DD10}"/>
              </a:ext>
            </a:extLst>
          </p:cNvPr>
          <p:cNvSpPr/>
          <p:nvPr/>
        </p:nvSpPr>
        <p:spPr>
          <a:xfrm>
            <a:off x="676776" y="3238741"/>
            <a:ext cx="427722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/>
              <a:t>AND </a:t>
            </a:r>
          </a:p>
          <a:p>
            <a:endParaRPr lang="en-US" sz="1600" i="1" dirty="0"/>
          </a:p>
          <a:p>
            <a:r>
              <a:rPr lang="en-US" sz="1600" dirty="0"/>
              <a:t>add Oregon regional peers:  </a:t>
            </a:r>
          </a:p>
          <a:p>
            <a:endParaRPr lang="en-US" sz="1600" dirty="0"/>
          </a:p>
          <a:p>
            <a:r>
              <a:rPr lang="en-US" sz="1600" b="1" dirty="0"/>
              <a:t>Southern Oregon University</a:t>
            </a:r>
          </a:p>
          <a:p>
            <a:r>
              <a:rPr lang="en-US" sz="1600" b="1" dirty="0"/>
              <a:t>Eastern Oregon University</a:t>
            </a:r>
          </a:p>
          <a:p>
            <a:endParaRPr lang="en-US" sz="1600" dirty="0"/>
          </a:p>
          <a:p>
            <a:r>
              <a:rPr lang="en-US" sz="1600" dirty="0"/>
              <a:t>Add one more peer from the west (from list of 17):</a:t>
            </a:r>
          </a:p>
          <a:p>
            <a:endParaRPr lang="en-US" sz="1600" dirty="0"/>
          </a:p>
          <a:p>
            <a:r>
              <a:rPr lang="en-US" sz="1600" b="1" dirty="0"/>
              <a:t>Arizona State University-West</a:t>
            </a:r>
          </a:p>
        </p:txBody>
      </p:sp>
    </p:spTree>
    <p:extLst>
      <p:ext uri="{BB962C8B-B14F-4D97-AF65-F5344CB8AC3E}">
        <p14:creationId xmlns:p14="http://schemas.microsoft.com/office/powerpoint/2010/main" val="2377650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2EC620F-1172-B149-973F-6A740DE6C2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02492"/>
              </p:ext>
            </p:extLst>
          </p:nvPr>
        </p:nvGraphicFramePr>
        <p:xfrm>
          <a:off x="798696" y="2050164"/>
          <a:ext cx="4277227" cy="2509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77227">
                  <a:extLst>
                    <a:ext uri="{9D8B030D-6E8A-4147-A177-3AD203B41FA5}">
                      <a16:colId xmlns:a16="http://schemas.microsoft.com/office/drawing/2014/main" val="125940435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Shippensburg University of Pennsylvania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7144" marR="7144" marT="7144" marB="0"/>
                </a:tc>
                <a:extLst>
                  <a:ext uri="{0D108BD9-81ED-4DB2-BD59-A6C34878D82A}">
                    <a16:rowId xmlns:a16="http://schemas.microsoft.com/office/drawing/2014/main" val="38948908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Northwest Missouri State University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7144" marR="7144" marT="7144" marB="0"/>
                </a:tc>
                <a:extLst>
                  <a:ext uri="{0D108BD9-81ED-4DB2-BD59-A6C34878D82A}">
                    <a16:rowId xmlns:a16="http://schemas.microsoft.com/office/drawing/2014/main" val="28149937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Colorado Mesa University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7144" marR="7144" marT="7144" marB="0"/>
                </a:tc>
                <a:extLst>
                  <a:ext uri="{0D108BD9-81ED-4DB2-BD59-A6C34878D82A}">
                    <a16:rowId xmlns:a16="http://schemas.microsoft.com/office/drawing/2014/main" val="6854551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Emporia State University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7144" marR="7144" marT="7144" marB="0"/>
                </a:tc>
                <a:extLst>
                  <a:ext uri="{0D108BD9-81ED-4DB2-BD59-A6C34878D82A}">
                    <a16:rowId xmlns:a16="http://schemas.microsoft.com/office/drawing/2014/main" val="31378956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Edinboro University of Pennsylvania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7144" marR="7144" marT="7144" marB="0"/>
                </a:tc>
                <a:extLst>
                  <a:ext uri="{0D108BD9-81ED-4DB2-BD59-A6C34878D82A}">
                    <a16:rowId xmlns:a16="http://schemas.microsoft.com/office/drawing/2014/main" val="8128150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East Stroudsburg University of Pennsylvania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7144" marR="7144" marT="7144" marB="0"/>
                </a:tc>
                <a:extLst>
                  <a:ext uri="{0D108BD9-81ED-4DB2-BD59-A6C34878D82A}">
                    <a16:rowId xmlns:a16="http://schemas.microsoft.com/office/drawing/2014/main" val="247945957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University of Washington-Tacoma Campus</a:t>
                      </a:r>
                    </a:p>
                  </a:txBody>
                  <a:tcPr marL="7144" marR="7144" marT="7144" marB="0"/>
                </a:tc>
                <a:extLst>
                  <a:ext uri="{0D108BD9-81ED-4DB2-BD59-A6C34878D82A}">
                    <a16:rowId xmlns:a16="http://schemas.microsoft.com/office/drawing/2014/main" val="25787723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Southern Oregon University</a:t>
                      </a:r>
                    </a:p>
                  </a:txBody>
                  <a:tcPr marL="7144" marR="7144" marT="7144" marB="0"/>
                </a:tc>
                <a:extLst>
                  <a:ext uri="{0D108BD9-81ED-4DB2-BD59-A6C34878D82A}">
                    <a16:rowId xmlns:a16="http://schemas.microsoft.com/office/drawing/2014/main" val="28063105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Eastern Oregon University</a:t>
                      </a:r>
                    </a:p>
                  </a:txBody>
                  <a:tcPr marL="7144" marR="7144" marT="7144" marB="0"/>
                </a:tc>
                <a:extLst>
                  <a:ext uri="{0D108BD9-81ED-4DB2-BD59-A6C34878D82A}">
                    <a16:rowId xmlns:a16="http://schemas.microsoft.com/office/drawing/2014/main" val="24773764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Arizona State University-West</a:t>
                      </a:r>
                    </a:p>
                  </a:txBody>
                  <a:tcPr marL="7144" marR="7144" marT="7144" marB="0"/>
                </a:tc>
                <a:extLst>
                  <a:ext uri="{0D108BD9-81ED-4DB2-BD59-A6C34878D82A}">
                    <a16:rowId xmlns:a16="http://schemas.microsoft.com/office/drawing/2014/main" val="195151825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46958875-243D-AE44-8E6A-1783129D6B46}"/>
              </a:ext>
            </a:extLst>
          </p:cNvPr>
          <p:cNvSpPr txBox="1"/>
          <p:nvPr/>
        </p:nvSpPr>
        <p:spPr>
          <a:xfrm>
            <a:off x="676776" y="1416718"/>
            <a:ext cx="42772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Ten Comparators Proposed</a:t>
            </a:r>
          </a:p>
        </p:txBody>
      </p:sp>
    </p:spTree>
    <p:extLst>
      <p:ext uri="{BB962C8B-B14F-4D97-AF65-F5344CB8AC3E}">
        <p14:creationId xmlns:p14="http://schemas.microsoft.com/office/powerpoint/2010/main" val="40154364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65B1DF5-FF7A-294A-861A-9B32F399ABC6}"/>
              </a:ext>
            </a:extLst>
          </p:cNvPr>
          <p:cNvSpPr/>
          <p:nvPr/>
        </p:nvSpPr>
        <p:spPr>
          <a:xfrm>
            <a:off x="2456688" y="1601831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NWCCU standards:  </a:t>
            </a:r>
            <a:r>
              <a:rPr lang="en-US" dirty="0">
                <a:hlinkClick r:id="rId3"/>
              </a:rPr>
              <a:t>https://www.nwccu.org/accreditation/standards-policies/standards/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NWCCU Teach-Out Policy:  </a:t>
            </a:r>
            <a:r>
              <a:rPr lang="en-US" dirty="0">
                <a:hlinkClick r:id="rId4"/>
              </a:rPr>
              <a:t>https://www.nwccu.org/wp-content/uploads/2017/05/Teach-Out-Plans-and-Teach-Out-Agreements-Policy.pdf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604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827140" y="700068"/>
            <a:ext cx="7066434" cy="5456891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solidFill>
                  <a:srgbClr val="D90A1C"/>
                </a:solidFill>
                <a:latin typeface="Arial"/>
                <a:cs typeface="Arial"/>
              </a:rPr>
              <a:t>2022</a:t>
            </a:r>
            <a:r>
              <a:rPr lang="en-US" sz="2400" dirty="0">
                <a:solidFill>
                  <a:srgbClr val="D90A1C"/>
                </a:solidFill>
                <a:latin typeface="Arial"/>
                <a:cs typeface="Arial"/>
              </a:rPr>
              <a:t>:  </a:t>
            </a:r>
            <a:r>
              <a:rPr lang="en-US" sz="2400" dirty="0">
                <a:latin typeface="Arial"/>
                <a:cs typeface="Arial"/>
              </a:rPr>
              <a:t>Year Six: Policies, Regulations, and Financial Review</a:t>
            </a:r>
            <a:endParaRPr lang="en-US" sz="2400" dirty="0">
              <a:solidFill>
                <a:srgbClr val="D90A1C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2400" dirty="0">
              <a:solidFill>
                <a:srgbClr val="D90A1C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2400" dirty="0">
              <a:solidFill>
                <a:srgbClr val="D90A1C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400" dirty="0">
                <a:latin typeface="Arial"/>
                <a:cs typeface="Arial"/>
              </a:rPr>
              <a:t>All the elements in Standard 2 of the </a:t>
            </a:r>
            <a:r>
              <a:rPr lang="en-US" sz="2400" dirty="0">
                <a:latin typeface="Arial"/>
                <a:cs typeface="Arial"/>
                <a:hlinkClick r:id="rId4"/>
              </a:rPr>
              <a:t>NWCCU 2020 Standards</a:t>
            </a:r>
            <a:r>
              <a:rPr lang="en-US" sz="2400" dirty="0">
                <a:latin typeface="Arial"/>
                <a:cs typeface="Arial"/>
              </a:rPr>
              <a:t>:  </a:t>
            </a:r>
            <a:r>
              <a:rPr lang="en-US" sz="2400" i="1" dirty="0">
                <a:latin typeface="Arial"/>
                <a:cs typeface="Arial"/>
              </a:rPr>
              <a:t>The inputs and infrastructure that support our mission</a:t>
            </a:r>
          </a:p>
          <a:p>
            <a:pPr marL="0" indent="0">
              <a:buNone/>
            </a:pPr>
            <a:endParaRPr lang="en-US" sz="2400" dirty="0">
              <a:latin typeface="Arial"/>
              <a:cs typeface="Arial"/>
            </a:endParaRPr>
          </a:p>
          <a:p>
            <a:r>
              <a:rPr lang="en-US" sz="2400" dirty="0">
                <a:latin typeface="Arial" panose="020B0604020202020204" pitchFamily="34" charset="0"/>
              </a:rPr>
              <a:t>Governance, Academic Freedom, Policies &amp; Procedures, Institutional Integrity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</a:rPr>
              <a:t>Financial Resources</a:t>
            </a:r>
          </a:p>
          <a:p>
            <a:endParaRPr lang="en-US" sz="2400" dirty="0">
              <a:latin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</a:rPr>
              <a:t>Human Resources, Student Support Resources, Library &amp; Information Resources, Physical and Technology Infrastructure</a:t>
            </a:r>
          </a:p>
          <a:p>
            <a:endParaRPr lang="en-US" sz="2400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/>
              <a:cs typeface="Arial"/>
            </a:endParaRPr>
          </a:p>
          <a:p>
            <a:pPr marL="0" indent="0">
              <a:buNone/>
            </a:pPr>
            <a:endParaRPr lang="en-US" sz="24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C00000"/>
                </a:solidFill>
                <a:latin typeface="Arial"/>
                <a:cs typeface="Arial"/>
              </a:rPr>
              <a:t>Remote review</a:t>
            </a:r>
            <a:r>
              <a:rPr lang="en-US" sz="2400" dirty="0">
                <a:latin typeface="Arial"/>
                <a:cs typeface="Arial"/>
              </a:rPr>
              <a:t>:  If issues are identified, an area expert will follow-up in our Year Seven review in 2023</a:t>
            </a:r>
          </a:p>
        </p:txBody>
      </p:sp>
    </p:spTree>
    <p:extLst>
      <p:ext uri="{BB962C8B-B14F-4D97-AF65-F5344CB8AC3E}">
        <p14:creationId xmlns:p14="http://schemas.microsoft.com/office/powerpoint/2010/main" val="921223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485764" y="529381"/>
            <a:ext cx="7066434" cy="512939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solidFill>
                  <a:srgbClr val="D90A1C"/>
                </a:solidFill>
                <a:latin typeface="Arial"/>
                <a:cs typeface="Arial"/>
              </a:rPr>
              <a:t>2023</a:t>
            </a:r>
            <a:r>
              <a:rPr lang="en-US" sz="2400" dirty="0">
                <a:solidFill>
                  <a:srgbClr val="D90A1C"/>
                </a:solidFill>
                <a:latin typeface="Arial"/>
                <a:cs typeface="Arial"/>
              </a:rPr>
              <a:t>: </a:t>
            </a:r>
            <a:r>
              <a:rPr lang="en-US" sz="2400" dirty="0">
                <a:latin typeface="Arial"/>
                <a:cs typeface="Arial"/>
              </a:rPr>
              <a:t>Seven Year Evaluation of Institutional Effectiveness</a:t>
            </a:r>
            <a:endParaRPr lang="en-US" sz="2400" dirty="0">
              <a:solidFill>
                <a:srgbClr val="D90A1C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2400" dirty="0">
              <a:solidFill>
                <a:srgbClr val="D90A1C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400" dirty="0">
                <a:latin typeface="Arial"/>
                <a:cs typeface="Arial"/>
              </a:rPr>
              <a:t>Student Success, Institutional Mission and Effectiveness</a:t>
            </a:r>
          </a:p>
          <a:p>
            <a:r>
              <a:rPr lang="en-US" sz="2400" dirty="0">
                <a:latin typeface="Arial"/>
                <a:cs typeface="Arial"/>
              </a:rPr>
              <a:t>Mission</a:t>
            </a:r>
          </a:p>
          <a:p>
            <a:r>
              <a:rPr lang="en-US" sz="2400" dirty="0">
                <a:latin typeface="Arial"/>
                <a:cs typeface="Arial"/>
              </a:rPr>
              <a:t>Improving Institutional Effectiveness</a:t>
            </a:r>
          </a:p>
          <a:p>
            <a:pPr lvl="1"/>
            <a:r>
              <a:rPr lang="en-US" sz="2000" dirty="0">
                <a:latin typeface="Arial"/>
                <a:cs typeface="Arial"/>
              </a:rPr>
              <a:t>Goals, objectives, indicators related to student success and academic excellence</a:t>
            </a:r>
          </a:p>
        </p:txBody>
      </p:sp>
    </p:spTree>
    <p:extLst>
      <p:ext uri="{BB962C8B-B14F-4D97-AF65-F5344CB8AC3E}">
        <p14:creationId xmlns:p14="http://schemas.microsoft.com/office/powerpoint/2010/main" val="4112266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CC5C781-1ABF-1846-80AB-E97A70EAA1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95257" y="-563880"/>
            <a:ext cx="10531737" cy="8138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487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485764" y="529381"/>
            <a:ext cx="7066434" cy="512939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solidFill>
                  <a:srgbClr val="D90A1C"/>
                </a:solidFill>
                <a:latin typeface="Arial"/>
                <a:cs typeface="Arial"/>
              </a:rPr>
              <a:t>2023</a:t>
            </a:r>
            <a:r>
              <a:rPr lang="en-US" sz="2400" dirty="0">
                <a:solidFill>
                  <a:srgbClr val="D90A1C"/>
                </a:solidFill>
                <a:latin typeface="Arial"/>
                <a:cs typeface="Arial"/>
              </a:rPr>
              <a:t>: </a:t>
            </a:r>
            <a:r>
              <a:rPr lang="en-US" sz="2400" dirty="0">
                <a:latin typeface="Arial"/>
                <a:cs typeface="Arial"/>
              </a:rPr>
              <a:t>Seven Year Evaluation of Institutional Effectiveness</a:t>
            </a:r>
            <a:endParaRPr lang="en-US" sz="2400" dirty="0">
              <a:solidFill>
                <a:srgbClr val="D90A1C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2400" dirty="0">
              <a:solidFill>
                <a:srgbClr val="D90A1C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400" dirty="0">
                <a:latin typeface="Arial"/>
                <a:cs typeface="Arial"/>
              </a:rPr>
              <a:t>Student Success, Institutional Mission and Effectiveness</a:t>
            </a:r>
          </a:p>
          <a:p>
            <a:r>
              <a:rPr lang="en-US" sz="2400" dirty="0">
                <a:latin typeface="Arial"/>
                <a:cs typeface="Arial"/>
              </a:rPr>
              <a:t>Mission</a:t>
            </a:r>
          </a:p>
          <a:p>
            <a:r>
              <a:rPr lang="en-US" sz="2400" dirty="0">
                <a:latin typeface="Arial"/>
                <a:cs typeface="Arial"/>
              </a:rPr>
              <a:t>Improving Institutional Effectiveness</a:t>
            </a:r>
          </a:p>
          <a:p>
            <a:pPr lvl="1"/>
            <a:r>
              <a:rPr lang="en-US" sz="2000" dirty="0">
                <a:latin typeface="Arial"/>
                <a:cs typeface="Arial"/>
              </a:rPr>
              <a:t>Goals, objectives, indicators related to student success and academic excellence</a:t>
            </a:r>
          </a:p>
          <a:p>
            <a:pPr lvl="1"/>
            <a:r>
              <a:rPr lang="en-US" sz="2000" dirty="0">
                <a:latin typeface="Arial"/>
                <a:cs typeface="Arial"/>
              </a:rPr>
              <a:t>Evidence of assessment &amp; continuous improvement as an institution-wide practice</a:t>
            </a:r>
          </a:p>
          <a:p>
            <a:pPr lvl="1"/>
            <a:r>
              <a:rPr lang="en-US" sz="2000" dirty="0">
                <a:latin typeface="Arial"/>
                <a:cs typeface="Arial"/>
              </a:rPr>
              <a:t>Evaluation and participatory planning to allocate resources in support of student learning and achievement</a:t>
            </a:r>
          </a:p>
        </p:txBody>
      </p:sp>
    </p:spTree>
    <p:extLst>
      <p:ext uri="{BB962C8B-B14F-4D97-AF65-F5344CB8AC3E}">
        <p14:creationId xmlns:p14="http://schemas.microsoft.com/office/powerpoint/2010/main" val="3256709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B7CB080-A938-D049-A0F0-43C30109B5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4314"/>
            <a:ext cx="9160294" cy="597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307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193964" y="180110"/>
            <a:ext cx="8243454" cy="6276108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latin typeface="Arial"/>
                <a:cs typeface="Arial"/>
              </a:rPr>
              <a:t>Student Learning </a:t>
            </a:r>
            <a:r>
              <a:rPr lang="en-US" sz="3600" dirty="0">
                <a:latin typeface="Arial"/>
                <a:cs typeface="Arial"/>
              </a:rPr>
              <a:t>– Evidence of:</a:t>
            </a:r>
          </a:p>
          <a:p>
            <a:pPr marL="0" indent="0">
              <a:buNone/>
            </a:pPr>
            <a:endParaRPr lang="en-US" sz="3600" dirty="0">
              <a:latin typeface="Arial"/>
              <a:cs typeface="Arial"/>
            </a:endParaRPr>
          </a:p>
          <a:p>
            <a:pPr lvl="1"/>
            <a:r>
              <a:rPr lang="en-US" sz="3600" b="1" dirty="0">
                <a:solidFill>
                  <a:schemeClr val="accent2"/>
                </a:solidFill>
              </a:rPr>
              <a:t>appropriate content and rigor</a:t>
            </a:r>
            <a:r>
              <a:rPr lang="en-US" sz="3600" dirty="0"/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for degree designations and disciplines and of identified and published programmatic and student learning outcomes demonstrating </a:t>
            </a:r>
            <a:r>
              <a:rPr lang="en-US" sz="3600" b="1" dirty="0">
                <a:solidFill>
                  <a:schemeClr val="accent2"/>
                </a:solidFill>
              </a:rPr>
              <a:t>appropriate breadth, depth, sequencing and synthesis of learning for programs.</a:t>
            </a:r>
          </a:p>
          <a:p>
            <a:pPr marL="457200" lvl="1" indent="0">
              <a:buNone/>
            </a:pPr>
            <a:endParaRPr lang="en-US" sz="3200" b="1" dirty="0">
              <a:solidFill>
                <a:schemeClr val="accent2"/>
              </a:solidFill>
            </a:endParaRP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admissions and graduation requirements widely published and easily accessible.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an </a:t>
            </a:r>
            <a:r>
              <a:rPr lang="en-US" sz="3600" b="1" dirty="0">
                <a:solidFill>
                  <a:schemeClr val="accent2"/>
                </a:solidFill>
              </a:rPr>
              <a:t>effective system of assessment of student learning in programs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with faculty establishing curricula, assessing student learning, and improving instructional programs.</a:t>
            </a:r>
          </a:p>
          <a:p>
            <a:pPr lvl="1"/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institutional level outcomes, core competencies, </a:t>
            </a:r>
            <a:r>
              <a:rPr lang="en-US" sz="3600" b="1" dirty="0">
                <a:solidFill>
                  <a:schemeClr val="accent2"/>
                </a:solidFill>
              </a:rPr>
              <a:t>or General Education curriculum for undergraduate programs</a:t>
            </a:r>
            <a:r>
              <a:rPr lang="en-US" sz="3600" dirty="0"/>
              <a:t>.</a:t>
            </a:r>
          </a:p>
          <a:p>
            <a:pPr marL="457200" lvl="1" indent="0">
              <a:buNone/>
            </a:pPr>
            <a:endParaRPr lang="en-US" sz="3600" dirty="0"/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the </a:t>
            </a:r>
            <a:r>
              <a:rPr lang="en-US" sz="3600" b="1" dirty="0">
                <a:solidFill>
                  <a:schemeClr val="accent2"/>
                </a:solidFill>
              </a:rPr>
              <a:t>use of assessment efforts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to inform planning and practices, and to continuously improve student learning outcomes.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published and easily accessible </a:t>
            </a:r>
            <a:r>
              <a:rPr lang="en-US" sz="3600" b="1" dirty="0">
                <a:solidFill>
                  <a:schemeClr val="accent2"/>
                </a:solidFill>
              </a:rPr>
              <a:t>transfer of credit and credit for prior learning policies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to safeguard academic quality.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sz="3600" b="1" dirty="0">
                <a:solidFill>
                  <a:schemeClr val="accent2"/>
                </a:solidFill>
              </a:rPr>
              <a:t>distinction of graduate programs from undergraduate programs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depth of study, creative or intellectual capacity, knowledge of field, and student engagement in research, scholarship, creative expression, and/or relevant professional practice.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67107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EB8AC-FB74-9C4E-A913-9985B2366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54182"/>
            <a:ext cx="8229600" cy="557198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Student Achievement – Evidence of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recruitment and admission </a:t>
            </a:r>
            <a:r>
              <a:rPr lang="en-US" sz="23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of students with the potential to benefit, along with</a:t>
            </a:r>
            <a:r>
              <a:rPr lang="en-US" sz="2300" dirty="0"/>
              <a:t> </a:t>
            </a:r>
            <a:r>
              <a:rPr lang="en-US" b="1" dirty="0">
                <a:solidFill>
                  <a:srgbClr val="C00000"/>
                </a:solidFill>
              </a:rPr>
              <a:t>orientation</a:t>
            </a:r>
            <a:r>
              <a:rPr lang="en-US" dirty="0"/>
              <a:t> </a:t>
            </a:r>
            <a:r>
              <a:rPr lang="en-US" sz="23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for students sharing academic requirements and policies.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established and widely shared </a:t>
            </a:r>
            <a:r>
              <a:rPr lang="en-US" b="1" dirty="0">
                <a:solidFill>
                  <a:srgbClr val="C00000"/>
                </a:solidFill>
              </a:rPr>
              <a:t>student achievement indicators 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disaggregated in meaningful categories for the purpose of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b="1" dirty="0">
                <a:solidFill>
                  <a:srgbClr val="C00000"/>
                </a:solidFill>
              </a:rPr>
              <a:t>promoting continuous improvement 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 student achievement </a:t>
            </a:r>
            <a:r>
              <a:rPr lang="en-US" sz="2400" dirty="0"/>
              <a:t>and </a:t>
            </a:r>
            <a:r>
              <a:rPr lang="en-US" b="1" dirty="0">
                <a:solidFill>
                  <a:srgbClr val="C00000"/>
                </a:solidFill>
              </a:rPr>
              <a:t>closing barriers to academic excellence and success 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(equity gaps)…</a:t>
            </a:r>
          </a:p>
          <a:p>
            <a:pPr lvl="1"/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…in </a:t>
            </a:r>
            <a:r>
              <a:rPr lang="en-US" b="1" dirty="0">
                <a:solidFill>
                  <a:srgbClr val="C00000"/>
                </a:solidFill>
              </a:rPr>
              <a:t>comparison</a:t>
            </a:r>
            <a:r>
              <a:rPr lang="en-US" dirty="0"/>
              <a:t> 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with regional and national </a:t>
            </a:r>
            <a:r>
              <a:rPr lang="en-US" b="1" dirty="0">
                <a:solidFill>
                  <a:srgbClr val="C00000"/>
                </a:solidFill>
              </a:rPr>
              <a:t>peer institutions.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transparent processes and methodologies for collecting and analyzing indicators of student achievement</a:t>
            </a:r>
            <a:r>
              <a:rPr lang="en-US" sz="2400" dirty="0"/>
              <a:t> to inform and implement strategies to mitigate perceived gaps in achievement and equity.</a:t>
            </a:r>
          </a:p>
        </p:txBody>
      </p:sp>
    </p:spTree>
    <p:extLst>
      <p:ext uri="{BB962C8B-B14F-4D97-AF65-F5344CB8AC3E}">
        <p14:creationId xmlns:p14="http://schemas.microsoft.com/office/powerpoint/2010/main" val="4178677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0B2BF-3CEA-B945-99B1-07C8CC23D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Criteria for comparators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311A6-3422-D642-A30E-E5B038424F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92500"/>
          </a:bodyPr>
          <a:lstStyle/>
          <a:p>
            <a:r>
              <a:rPr lang="en-US" sz="2200" dirty="0"/>
              <a:t>Public</a:t>
            </a:r>
          </a:p>
          <a:p>
            <a:r>
              <a:rPr lang="en-US" sz="2200" dirty="0"/>
              <a:t>Masters colleges and universities</a:t>
            </a:r>
          </a:p>
          <a:p>
            <a:r>
              <a:rPr lang="en-US" sz="2200" dirty="0"/>
              <a:t>Undergraduate array is a mix of professional and arts/sciences, with some graduate overlap</a:t>
            </a:r>
          </a:p>
          <a:p>
            <a:r>
              <a:rPr lang="en-US" sz="2200" dirty="0"/>
              <a:t>High or very high undergraduate emphasis</a:t>
            </a:r>
          </a:p>
          <a:p>
            <a:r>
              <a:rPr lang="en-US" sz="2200" dirty="0"/>
              <a:t>Between 1000 and 9999 students </a:t>
            </a:r>
          </a:p>
          <a:p>
            <a:r>
              <a:rPr lang="en-US" sz="2200" dirty="0"/>
              <a:t>Undergraduate acceptance rate between 79% and 89% (WOU was 84%)</a:t>
            </a:r>
          </a:p>
          <a:p>
            <a:r>
              <a:rPr lang="en-US" sz="2200" dirty="0"/>
              <a:t>Core revenues between $70m and $120m (WOU was $95m in 2018)</a:t>
            </a:r>
          </a:p>
          <a:p>
            <a:r>
              <a:rPr lang="en-US" sz="2200" dirty="0"/>
              <a:t>Percent Pell Eligible (</a:t>
            </a:r>
            <a:r>
              <a:rPr lang="en-US" sz="2200" u="sng" dirty="0"/>
              <a:t>+</a:t>
            </a:r>
            <a:r>
              <a:rPr lang="en-US" sz="2200" dirty="0"/>
              <a:t> 12 percentage points, WOU was 43% in 2018)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365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1080</TotalTime>
  <Words>905</Words>
  <Application>Microsoft Macintosh PowerPoint</Application>
  <PresentationFormat>On-screen Show (4:3)</PresentationFormat>
  <Paragraphs>136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Helvetica Neue</vt:lpstr>
      <vt:lpstr>Office Theme</vt:lpstr>
      <vt:lpstr>NWCCU ACCREDITATION UPDATE:  Preparing for upcoming reviews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Criteria for comparators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Western Oregon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TITLE, ALIGNED LEFT, ARIAL BOLD</dc:title>
  <dc:creator>UCS</dc:creator>
  <cp:lastModifiedBy>Susanne Monahan</cp:lastModifiedBy>
  <cp:revision>30</cp:revision>
  <dcterms:created xsi:type="dcterms:W3CDTF">2017-03-06T17:12:06Z</dcterms:created>
  <dcterms:modified xsi:type="dcterms:W3CDTF">2020-11-18T02:35:20Z</dcterms:modified>
</cp:coreProperties>
</file>