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6" r:id="rId3"/>
    <p:sldId id="267" r:id="rId4"/>
    <p:sldId id="257" r:id="rId5"/>
    <p:sldId id="262" r:id="rId6"/>
    <p:sldId id="266" r:id="rId7"/>
    <p:sldId id="259" r:id="rId8"/>
    <p:sldId id="260" r:id="rId9"/>
    <p:sldId id="261" r:id="rId10"/>
    <p:sldId id="265" r:id="rId11"/>
    <p:sldId id="268" r:id="rId12"/>
    <p:sldId id="269" r:id="rId13"/>
    <p:sldId id="270" r:id="rId14"/>
    <p:sldId id="26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48"/>
    <p:restoredTop sz="94694"/>
  </p:normalViewPr>
  <p:slideViewPr>
    <p:cSldViewPr snapToGrid="0" snapToObjects="1">
      <p:cViewPr varScale="1">
        <p:scale>
          <a:sx n="130" d="100"/>
          <a:sy n="130" d="100"/>
        </p:scale>
        <p:origin x="19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22B56-38FE-314B-AD51-0D8F684B9F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B8EF43-DC30-8B42-A990-5D6D34FE6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8631D-18B9-F042-8A0A-DFB8023C4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882CE-53CC-A949-BE2A-5E61BD315646}" type="datetimeFigureOut">
              <a:rPr lang="en-US" smtClean="0"/>
              <a:t>11/23/20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E1999F-2467-6B40-BAF4-290848EAD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DC3F3-38DC-1D46-8BF5-9308ABBF0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BAAAF-9436-3F43-9F80-C9C8D76C4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64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3126A-906C-0347-B0C7-A722B5270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AA12AC-8991-D64A-9DF4-777D8D36B8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BCD9A2-7AD1-4744-89F8-70C47EE0A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882CE-53CC-A949-BE2A-5E61BD315646}" type="datetimeFigureOut">
              <a:rPr lang="en-US" smtClean="0"/>
              <a:t>11/23/20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2DC2E4-BD09-CE49-BE52-6D3E30C75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F8169E-07C6-B544-BF68-6462D0098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BAAAF-9436-3F43-9F80-C9C8D76C4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252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181208-B5C2-8445-9857-38247EF056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0D22DD-40FA-5F49-AFDD-E97984028F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CC3BED-8015-A947-8136-5B1C8EB10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882CE-53CC-A949-BE2A-5E61BD315646}" type="datetimeFigureOut">
              <a:rPr lang="en-US" smtClean="0"/>
              <a:t>11/23/20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3E12AF-D770-784F-A774-5F1DDDBE1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98E51E-4468-F543-869A-32DCA65D6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BAAAF-9436-3F43-9F80-C9C8D76C4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500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43777-C23F-1C40-A02E-826CB4F55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44B5C0-2675-3346-AD25-E965316E5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04B91-D498-2D41-A2F4-FC6EA6857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882CE-53CC-A949-BE2A-5E61BD315646}" type="datetimeFigureOut">
              <a:rPr lang="en-US" smtClean="0"/>
              <a:t>11/23/20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3DBD5-80FD-F74D-B366-5E031C8EF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6D1A76-FCE4-0546-87E1-3760C2161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BAAAF-9436-3F43-9F80-C9C8D76C4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399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10CCD-0BD7-814F-B595-3B4D65CEC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69AE09-CFD5-2649-AF32-D61F45BA0F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CC3627-17E1-9040-B336-B7C4410A9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882CE-53CC-A949-BE2A-5E61BD315646}" type="datetimeFigureOut">
              <a:rPr lang="en-US" smtClean="0"/>
              <a:t>11/23/20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2C5137-712A-8C4B-884B-A6D00165A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88DD32-863F-7544-BD88-B7CD26AAE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BAAAF-9436-3F43-9F80-C9C8D76C4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479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3C91E-936C-5D45-941C-C2B5646BF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F84DD-A7E8-9B45-85A9-EE00428689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0AF520-56F6-E64B-BDBB-A9691D7941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EBAF00-E1B4-FA42-9420-F300B033D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882CE-53CC-A949-BE2A-5E61BD315646}" type="datetimeFigureOut">
              <a:rPr lang="en-US" smtClean="0"/>
              <a:t>11/23/20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BBBE01-B9EA-174C-9960-E58E68FB4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DA6E8C-2E09-AC41-97E9-D6F003255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BAAAF-9436-3F43-9F80-C9C8D76C4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685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DD850-6B94-CF42-85A0-92403D457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6E75A3-CACC-3544-A9CD-6ABF193CC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3394EA-A3A8-3140-BF5C-15F233FE34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FBA03D-B8F2-4D43-B3B1-DBF7772B0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CD6C59-65F8-814A-987F-D938B1C21F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8175B6-B795-8E49-9807-C5D953DF4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882CE-53CC-A949-BE2A-5E61BD315646}" type="datetimeFigureOut">
              <a:rPr lang="en-US" smtClean="0"/>
              <a:t>11/23/20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5C9117-4BF4-2D45-A26D-FA02A23FD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660B86-DFD4-824B-BA99-1049F5B8A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BAAAF-9436-3F43-9F80-C9C8D76C4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964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9BD9B-F160-B34A-81E6-39A1E20B8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15A1A9-AF0D-3842-BC8E-799816BF2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882CE-53CC-A949-BE2A-5E61BD315646}" type="datetimeFigureOut">
              <a:rPr lang="en-US" smtClean="0"/>
              <a:t>11/23/20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BFBB25-F44D-C043-AA70-038D07E55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47DD0B-7F9F-7E4D-AF50-583545552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BAAAF-9436-3F43-9F80-C9C8D76C4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828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1D79FE-27FE-444C-B02D-181A39FC8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882CE-53CC-A949-BE2A-5E61BD315646}" type="datetimeFigureOut">
              <a:rPr lang="en-US" smtClean="0"/>
              <a:t>11/23/20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5463C8-367D-9C42-AEEA-0015DE30F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8BF970-7330-3243-AE12-A3F900898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BAAAF-9436-3F43-9F80-C9C8D76C4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253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A89AA-6FED-D046-BB9C-0272078C5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2A936-7E4E-5543-8DCD-19BD9302C9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A9B3D3-5208-004D-BD5A-BF731E56E5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0EBDF-A1DB-234A-988D-E533119AE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882CE-53CC-A949-BE2A-5E61BD315646}" type="datetimeFigureOut">
              <a:rPr lang="en-US" smtClean="0"/>
              <a:t>11/23/20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CC6152-0588-BD43-A8BE-39A445DC2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337829-D65E-A641-9C17-CB899B314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BAAAF-9436-3F43-9F80-C9C8D76C4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29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E2C39-4FB2-ED48-A962-85B9D7B48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5E0259-FB76-D448-B531-77835C67E5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4F0598-081D-F24A-9A3A-E70D71ABAD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EDB4A3-800B-8548-B31A-00CEF2B26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882CE-53CC-A949-BE2A-5E61BD315646}" type="datetimeFigureOut">
              <a:rPr lang="en-US" smtClean="0"/>
              <a:t>11/23/20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F1195A-661F-9340-83E7-AA32D8BF4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593511-B7A4-3744-B890-F9761F8D8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BAAAF-9436-3F43-9F80-C9C8D76C4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248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AD619A-5CBB-444C-9678-BF9EB6BF0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620C8B-DF8B-B74F-9D6D-28D91BF99B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BDA031-0E58-3048-A7CB-4D31AD44B0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882CE-53CC-A949-BE2A-5E61BD315646}" type="datetimeFigureOut">
              <a:rPr lang="en-US" smtClean="0"/>
              <a:t>11/23/20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4F6C2B-3842-294B-B2A4-8A1E68CED4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CCF417-8511-F448-870C-39CC621D65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BAAAF-9436-3F43-9F80-C9C8D76C4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57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6018911-513A-BB47-8663-039F33FBFB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1BFF2E-D256-B249-9772-B5C12D239D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4172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C23404F-08D8-2444-B439-98893D75E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04173" y="2145119"/>
            <a:ext cx="10237182" cy="2567761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Enrollment and Recruitment Information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For Fall 2020 and Fall 2021</a:t>
            </a: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74C80D78-126A-904F-B94A-EDFA2BE3E70A}"/>
              </a:ext>
            </a:extLst>
          </p:cNvPr>
          <p:cNvSpPr/>
          <p:nvPr/>
        </p:nvSpPr>
        <p:spPr>
          <a:xfrm rot="18887372">
            <a:off x="8707700" y="452254"/>
            <a:ext cx="3009454" cy="2591199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>
            <a:extLst>
              <a:ext uri="{FF2B5EF4-FFF2-40B4-BE49-F238E27FC236}">
                <a16:creationId xmlns:a16="http://schemas.microsoft.com/office/drawing/2014/main" id="{CE07BC66-23A4-8741-B924-4C06769178BB}"/>
              </a:ext>
            </a:extLst>
          </p:cNvPr>
          <p:cNvSpPr/>
          <p:nvPr/>
        </p:nvSpPr>
        <p:spPr>
          <a:xfrm rot="16200000">
            <a:off x="10717649" y="1795731"/>
            <a:ext cx="1680201" cy="1268501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6636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6018911-513A-BB47-8663-039F33FBFB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1BFF2E-D256-B249-9772-B5C12D239D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72999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C23404F-08D8-2444-B439-98893D75E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818" y="1189703"/>
            <a:ext cx="10237182" cy="223929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000" b="1" u="sng" dirty="0">
                <a:latin typeface="+mn-lt"/>
              </a:rPr>
              <a:t>Strategies (</a:t>
            </a:r>
            <a:r>
              <a:rPr lang="en-US" sz="2000" b="1" u="sng" dirty="0" err="1">
                <a:latin typeface="+mn-lt"/>
              </a:rPr>
              <a:t>con’t</a:t>
            </a:r>
            <a:r>
              <a:rPr lang="en-US" sz="2000" b="1" u="sng" dirty="0">
                <a:latin typeface="+mn-lt"/>
              </a:rPr>
              <a:t>)</a:t>
            </a:r>
            <a:br>
              <a:rPr lang="en-US" sz="2000" b="1" dirty="0">
                <a:latin typeface="+mn-lt"/>
              </a:rPr>
            </a:br>
            <a:r>
              <a:rPr lang="en-US" sz="2000" b="1" dirty="0"/>
              <a:t>●     </a:t>
            </a:r>
            <a:r>
              <a:rPr lang="en-US" sz="2000" b="1" dirty="0">
                <a:latin typeface="+mn-lt"/>
              </a:rPr>
              <a:t>More weekend and evening virtual activities </a:t>
            </a:r>
            <a:br>
              <a:rPr lang="en-US" sz="2000" b="1" dirty="0"/>
            </a:br>
            <a:r>
              <a:rPr lang="en-US" sz="2000" b="1" dirty="0">
                <a:latin typeface="+mn-lt"/>
              </a:rPr>
              <a:t>●     Target Latinx students in marketing and conduct focus groups </a:t>
            </a:r>
            <a:br>
              <a:rPr lang="en-US" sz="2000" b="1" dirty="0">
                <a:latin typeface="+mn-lt"/>
              </a:rPr>
            </a:br>
            <a:r>
              <a:rPr lang="en-US" sz="2000" b="1" dirty="0"/>
              <a:t>●     </a:t>
            </a:r>
            <a:r>
              <a:rPr lang="en-US" sz="2000" b="1" dirty="0">
                <a:latin typeface="+mn-lt"/>
              </a:rPr>
              <a:t>Reaching out to alums and other sources for contacts of senior students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●     Increasing marketing efforts in general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●     More individual and personal follow-up with students who open admission emails</a:t>
            </a: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74C80D78-126A-904F-B94A-EDFA2BE3E70A}"/>
              </a:ext>
            </a:extLst>
          </p:cNvPr>
          <p:cNvSpPr/>
          <p:nvPr/>
        </p:nvSpPr>
        <p:spPr>
          <a:xfrm rot="18887372">
            <a:off x="8707700" y="452254"/>
            <a:ext cx="3009454" cy="2591199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>
            <a:extLst>
              <a:ext uri="{FF2B5EF4-FFF2-40B4-BE49-F238E27FC236}">
                <a16:creationId xmlns:a16="http://schemas.microsoft.com/office/drawing/2014/main" id="{CE07BC66-23A4-8741-B924-4C06769178BB}"/>
              </a:ext>
            </a:extLst>
          </p:cNvPr>
          <p:cNvSpPr/>
          <p:nvPr/>
        </p:nvSpPr>
        <p:spPr>
          <a:xfrm rot="16200000">
            <a:off x="10717649" y="1795731"/>
            <a:ext cx="1680201" cy="1268501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647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6018911-513A-BB47-8663-039F33FBFB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1BFF2E-D256-B249-9772-B5C12D239D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72999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C23404F-08D8-2444-B439-98893D75E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262" y="1008186"/>
            <a:ext cx="10297738" cy="479190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1" u="sng" dirty="0">
                <a:latin typeface="+mn-lt"/>
              </a:rPr>
              <a:t>Admission  Strategies Over Last Three Years</a:t>
            </a:r>
            <a:br>
              <a:rPr lang="en-US" sz="2000" b="1" dirty="0">
                <a:latin typeface="+mn-lt"/>
              </a:rPr>
            </a:b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Staff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   ● Hired second Spanish speaking counselor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   ● Hired counselor assigned to Hawaii</a:t>
            </a:r>
            <a:br>
              <a:rPr lang="en-US" sz="2000" b="1" dirty="0"/>
            </a:br>
            <a:br>
              <a:rPr lang="en-US" sz="2000" b="1" dirty="0"/>
            </a:br>
            <a:r>
              <a:rPr lang="en-US" sz="2000" b="1" dirty="0">
                <a:latin typeface="+mn-lt"/>
              </a:rPr>
              <a:t>Publications</a:t>
            </a:r>
            <a:br>
              <a:rPr lang="en-US" sz="2000" b="1" dirty="0"/>
            </a:br>
            <a:r>
              <a:rPr lang="en-US" sz="2000" b="1" dirty="0"/>
              <a:t>   </a:t>
            </a:r>
            <a:r>
              <a:rPr lang="en-US" sz="2000" b="1" dirty="0">
                <a:latin typeface="+mn-lt"/>
              </a:rPr>
              <a:t>● All major publications in Spanish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   ● Created publication helping students understand funding options available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   ● Created direct mail version of Viewbook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   ● Redesigned acceptance package</a:t>
            </a:r>
            <a:br>
              <a:rPr lang="en-US" sz="2000" b="1" dirty="0">
                <a:latin typeface="+mn-lt"/>
              </a:rPr>
            </a:b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New Recruitment Territories 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  ●  Texas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  ●  Saipan and Guam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  ●  WUE – Colorado, Montana, Nevada</a:t>
            </a: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74C80D78-126A-904F-B94A-EDFA2BE3E70A}"/>
              </a:ext>
            </a:extLst>
          </p:cNvPr>
          <p:cNvSpPr/>
          <p:nvPr/>
        </p:nvSpPr>
        <p:spPr>
          <a:xfrm rot="18887372">
            <a:off x="8707700" y="452254"/>
            <a:ext cx="3009454" cy="2591199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>
            <a:extLst>
              <a:ext uri="{FF2B5EF4-FFF2-40B4-BE49-F238E27FC236}">
                <a16:creationId xmlns:a16="http://schemas.microsoft.com/office/drawing/2014/main" id="{CE07BC66-23A4-8741-B924-4C06769178BB}"/>
              </a:ext>
            </a:extLst>
          </p:cNvPr>
          <p:cNvSpPr/>
          <p:nvPr/>
        </p:nvSpPr>
        <p:spPr>
          <a:xfrm rot="16200000">
            <a:off x="10717649" y="1795731"/>
            <a:ext cx="1680201" cy="1268501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090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6018911-513A-BB47-8663-039F33FBFB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1BFF2E-D256-B249-9772-B5C12D239D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72999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C23404F-08D8-2444-B439-98893D75E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818" y="1189702"/>
            <a:ext cx="10237182" cy="462494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1" u="sng" dirty="0">
                <a:latin typeface="+mn-lt"/>
              </a:rPr>
              <a:t>Admission  Strategies Over Last Three Years (</a:t>
            </a:r>
            <a:r>
              <a:rPr lang="en-US" sz="2000" b="1" u="sng" dirty="0" err="1">
                <a:latin typeface="+mn-lt"/>
              </a:rPr>
              <a:t>con’t</a:t>
            </a:r>
            <a:r>
              <a:rPr lang="en-US" sz="2000" b="1" u="sng" dirty="0">
                <a:latin typeface="+mn-lt"/>
              </a:rPr>
              <a:t>) </a:t>
            </a:r>
            <a:br>
              <a:rPr lang="en-US" sz="2000" b="1" u="sng" dirty="0">
                <a:latin typeface="+mn-lt"/>
              </a:rPr>
            </a:br>
            <a:br>
              <a:rPr lang="en-US" sz="2000" b="1" u="sng" dirty="0">
                <a:latin typeface="+mn-lt"/>
              </a:rPr>
            </a:br>
            <a:r>
              <a:rPr lang="en-US" sz="2000" b="1" dirty="0">
                <a:latin typeface="+mn-lt"/>
              </a:rPr>
              <a:t>New Remission Programs</a:t>
            </a:r>
            <a:br>
              <a:rPr lang="en-US" sz="2000" b="1" u="sng" dirty="0">
                <a:latin typeface="+mn-lt"/>
              </a:rPr>
            </a:br>
            <a:r>
              <a:rPr lang="en-US" sz="2000" b="1" dirty="0">
                <a:latin typeface="+mn-lt"/>
              </a:rPr>
              <a:t>   ●  Supplemental Program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   ●  Campus Visitation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   ●  Million Dollar Scholars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   </a:t>
            </a:r>
            <a:r>
              <a:rPr lang="en-US" sz="2000" b="1" dirty="0"/>
              <a:t>●  </a:t>
            </a:r>
            <a:r>
              <a:rPr lang="en-US" sz="2000" b="1" dirty="0">
                <a:latin typeface="+mn-lt"/>
              </a:rPr>
              <a:t>Increase Diversity Scholars and Bilingual Teachers Scholars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  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Dual Partnership Program Agreements with Chemeketa, Linn-Benton, Clackamas, Mount Hood</a:t>
            </a:r>
            <a:br>
              <a:rPr lang="en-US" sz="2000" b="1" dirty="0">
                <a:latin typeface="+mn-lt"/>
              </a:rPr>
            </a:b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New Text Messaging Platform</a:t>
            </a:r>
            <a:br>
              <a:rPr lang="en-US" sz="2000" b="1" dirty="0">
                <a:latin typeface="+mn-lt"/>
              </a:rPr>
            </a:b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BOT Text Program</a:t>
            </a:r>
            <a:br>
              <a:rPr lang="en-US" sz="2000" b="1" dirty="0">
                <a:latin typeface="+mn-lt"/>
              </a:rPr>
            </a:b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Reach out to students who apply for Financial Aid but don’t apply for admissions and visa versa.</a:t>
            </a:r>
            <a:br>
              <a:rPr lang="en-US" sz="2000" b="1" dirty="0">
                <a:latin typeface="+mn-lt"/>
              </a:rPr>
            </a:br>
            <a:endParaRPr lang="en-US" sz="2000" b="1" dirty="0">
              <a:latin typeface="+mn-lt"/>
            </a:endParaRP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74C80D78-126A-904F-B94A-EDFA2BE3E70A}"/>
              </a:ext>
            </a:extLst>
          </p:cNvPr>
          <p:cNvSpPr/>
          <p:nvPr/>
        </p:nvSpPr>
        <p:spPr>
          <a:xfrm rot="18887372">
            <a:off x="8707700" y="452254"/>
            <a:ext cx="3009454" cy="2591199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>
            <a:extLst>
              <a:ext uri="{FF2B5EF4-FFF2-40B4-BE49-F238E27FC236}">
                <a16:creationId xmlns:a16="http://schemas.microsoft.com/office/drawing/2014/main" id="{CE07BC66-23A4-8741-B924-4C06769178BB}"/>
              </a:ext>
            </a:extLst>
          </p:cNvPr>
          <p:cNvSpPr/>
          <p:nvPr/>
        </p:nvSpPr>
        <p:spPr>
          <a:xfrm rot="16200000">
            <a:off x="10717649" y="1795731"/>
            <a:ext cx="1680201" cy="1268501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6373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6018911-513A-BB47-8663-039F33FBFB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1BFF2E-D256-B249-9772-B5C12D239D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72999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C23404F-08D8-2444-B439-98893D75E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318" y="1839352"/>
            <a:ext cx="10237182" cy="407159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1" u="sng" dirty="0">
                <a:latin typeface="+mn-lt"/>
              </a:rPr>
              <a:t>Admission  Strategies Over Last Three Years (</a:t>
            </a:r>
            <a:r>
              <a:rPr lang="en-US" sz="2000" b="1" u="sng" dirty="0" err="1">
                <a:latin typeface="+mn-lt"/>
              </a:rPr>
              <a:t>con’t</a:t>
            </a:r>
            <a:r>
              <a:rPr lang="en-US" sz="2000" b="1" u="sng" dirty="0">
                <a:latin typeface="+mn-lt"/>
              </a:rPr>
              <a:t>) </a:t>
            </a:r>
            <a:br>
              <a:rPr lang="en-US" sz="2000" b="1" u="sng" dirty="0">
                <a:latin typeface="+mn-lt"/>
              </a:rPr>
            </a:br>
            <a:br>
              <a:rPr lang="en-US" sz="2000" b="1" u="sng" dirty="0">
                <a:latin typeface="+mn-lt"/>
              </a:rPr>
            </a:br>
            <a:r>
              <a:rPr lang="en-US" sz="2000" b="1" dirty="0">
                <a:latin typeface="+mn-lt"/>
              </a:rPr>
              <a:t>Visitation Programs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   ●  Saturday Visits – Spanish option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   ●  Future WOLF Day for Spanish Speaking Families (One held in Hillsboro)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   ●  Transfer Day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   </a:t>
            </a:r>
            <a:r>
              <a:rPr lang="en-US" sz="2000" b="1" dirty="0"/>
              <a:t>●  </a:t>
            </a:r>
            <a:r>
              <a:rPr lang="en-US" sz="2000" b="1" dirty="0">
                <a:latin typeface="+mn-lt"/>
              </a:rPr>
              <a:t>Increase Instant WOLF Days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   ●  Increase Number of Application Workshops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   ●  Journey to College (Rumbo al Colegio)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   ●  WOU Project (Salem – Keizer and South Albany)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   ●  Admitted Student Receptions in Spanish</a:t>
            </a:r>
            <a:br>
              <a:rPr lang="en-US" sz="2000" b="1" dirty="0">
                <a:latin typeface="+mn-lt"/>
              </a:rPr>
            </a:br>
            <a:br>
              <a:rPr lang="en-US" sz="2000" b="1" dirty="0">
                <a:latin typeface="+mn-lt"/>
              </a:rPr>
            </a:b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Follow-up with Students who were admitted to WOU, did not matriculate, and did not enroll in a 4-year university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 </a:t>
            </a:r>
            <a:br>
              <a:rPr lang="en-US" sz="2000" b="1" dirty="0">
                <a:latin typeface="+mn-lt"/>
              </a:rPr>
            </a:br>
            <a:br>
              <a:rPr lang="en-US" sz="2000" b="1" dirty="0">
                <a:latin typeface="+mn-lt"/>
              </a:rPr>
            </a:br>
            <a:endParaRPr lang="en-US" sz="2000" b="1" dirty="0">
              <a:latin typeface="+mn-lt"/>
            </a:endParaRP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74C80D78-126A-904F-B94A-EDFA2BE3E70A}"/>
              </a:ext>
            </a:extLst>
          </p:cNvPr>
          <p:cNvSpPr/>
          <p:nvPr/>
        </p:nvSpPr>
        <p:spPr>
          <a:xfrm rot="18887372">
            <a:off x="8707700" y="452254"/>
            <a:ext cx="3009454" cy="2591199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>
            <a:extLst>
              <a:ext uri="{FF2B5EF4-FFF2-40B4-BE49-F238E27FC236}">
                <a16:creationId xmlns:a16="http://schemas.microsoft.com/office/drawing/2014/main" id="{CE07BC66-23A4-8741-B924-4C06769178BB}"/>
              </a:ext>
            </a:extLst>
          </p:cNvPr>
          <p:cNvSpPr/>
          <p:nvPr/>
        </p:nvSpPr>
        <p:spPr>
          <a:xfrm rot="16200000">
            <a:off x="10717649" y="1795731"/>
            <a:ext cx="1680201" cy="1268501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598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6018911-513A-BB47-8663-039F33FBFB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1BFF2E-D256-B249-9772-B5C12D239D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4172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C23404F-08D8-2444-B439-98893D75E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72" y="1986201"/>
            <a:ext cx="10237182" cy="2567761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Questions</a:t>
            </a: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74C80D78-126A-904F-B94A-EDFA2BE3E70A}"/>
              </a:ext>
            </a:extLst>
          </p:cNvPr>
          <p:cNvSpPr/>
          <p:nvPr/>
        </p:nvSpPr>
        <p:spPr>
          <a:xfrm rot="18887372">
            <a:off x="8707700" y="452254"/>
            <a:ext cx="3009454" cy="2591199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>
            <a:extLst>
              <a:ext uri="{FF2B5EF4-FFF2-40B4-BE49-F238E27FC236}">
                <a16:creationId xmlns:a16="http://schemas.microsoft.com/office/drawing/2014/main" id="{CE07BC66-23A4-8741-B924-4C06769178BB}"/>
              </a:ext>
            </a:extLst>
          </p:cNvPr>
          <p:cNvSpPr/>
          <p:nvPr/>
        </p:nvSpPr>
        <p:spPr>
          <a:xfrm rot="16200000">
            <a:off x="10717649" y="1795731"/>
            <a:ext cx="1680201" cy="1268501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65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C2EC424-D85E-2D45-9302-AB2943137E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818" y="0"/>
            <a:ext cx="12192000" cy="6858000"/>
          </a:xfrm>
          <a:prstGeom prst="rect">
            <a:avLst/>
          </a:prstGeom>
        </p:spPr>
      </p:pic>
      <p:sp>
        <p:nvSpPr>
          <p:cNvPr id="4" name="Triangle 3">
            <a:extLst>
              <a:ext uri="{FF2B5EF4-FFF2-40B4-BE49-F238E27FC236}">
                <a16:creationId xmlns:a16="http://schemas.microsoft.com/office/drawing/2014/main" id="{91BD4493-EE58-E844-AC38-730FC9FE985B}"/>
              </a:ext>
            </a:extLst>
          </p:cNvPr>
          <p:cNvSpPr/>
          <p:nvPr/>
        </p:nvSpPr>
        <p:spPr>
          <a:xfrm rot="18887372">
            <a:off x="8707700" y="440679"/>
            <a:ext cx="3009454" cy="2591199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EAF2F518-3BEA-6342-8C99-85318746BA88}"/>
              </a:ext>
            </a:extLst>
          </p:cNvPr>
          <p:cNvSpPr/>
          <p:nvPr/>
        </p:nvSpPr>
        <p:spPr>
          <a:xfrm rot="16200000">
            <a:off x="10698831" y="1785792"/>
            <a:ext cx="1680201" cy="1268501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11789C9-BDD2-734D-A4AB-E84F5C9ED4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246760"/>
              </p:ext>
            </p:extLst>
          </p:nvPr>
        </p:nvGraphicFramePr>
        <p:xfrm>
          <a:off x="2533649" y="713740"/>
          <a:ext cx="7124702" cy="518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04216">
                  <a:extLst>
                    <a:ext uri="{9D8B030D-6E8A-4147-A177-3AD203B41FA5}">
                      <a16:colId xmlns:a16="http://schemas.microsoft.com/office/drawing/2014/main" val="3010081663"/>
                    </a:ext>
                  </a:extLst>
                </a:gridCol>
                <a:gridCol w="875910">
                  <a:extLst>
                    <a:ext uri="{9D8B030D-6E8A-4147-A177-3AD203B41FA5}">
                      <a16:colId xmlns:a16="http://schemas.microsoft.com/office/drawing/2014/main" val="633743873"/>
                    </a:ext>
                  </a:extLst>
                </a:gridCol>
                <a:gridCol w="875910">
                  <a:extLst>
                    <a:ext uri="{9D8B030D-6E8A-4147-A177-3AD203B41FA5}">
                      <a16:colId xmlns:a16="http://schemas.microsoft.com/office/drawing/2014/main" val="2513531159"/>
                    </a:ext>
                  </a:extLst>
                </a:gridCol>
                <a:gridCol w="875910">
                  <a:extLst>
                    <a:ext uri="{9D8B030D-6E8A-4147-A177-3AD203B41FA5}">
                      <a16:colId xmlns:a16="http://schemas.microsoft.com/office/drawing/2014/main" val="3410964112"/>
                    </a:ext>
                  </a:extLst>
                </a:gridCol>
                <a:gridCol w="875910">
                  <a:extLst>
                    <a:ext uri="{9D8B030D-6E8A-4147-A177-3AD203B41FA5}">
                      <a16:colId xmlns:a16="http://schemas.microsoft.com/office/drawing/2014/main" val="113078023"/>
                    </a:ext>
                  </a:extLst>
                </a:gridCol>
                <a:gridCol w="875910">
                  <a:extLst>
                    <a:ext uri="{9D8B030D-6E8A-4147-A177-3AD203B41FA5}">
                      <a16:colId xmlns:a16="http://schemas.microsoft.com/office/drawing/2014/main" val="33929374"/>
                    </a:ext>
                  </a:extLst>
                </a:gridCol>
                <a:gridCol w="1040936">
                  <a:extLst>
                    <a:ext uri="{9D8B030D-6E8A-4147-A177-3AD203B41FA5}">
                      <a16:colId xmlns:a16="http://schemas.microsoft.com/office/drawing/2014/main" val="2645749809"/>
                    </a:ext>
                  </a:extLst>
                </a:gridCol>
              </a:tblGrid>
              <a:tr h="0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Enrollment Summary - Fall 2020 (4th Week)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26950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1610759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Fall 2020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Percent 2020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Fall 2019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Percent 2019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Change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Percent Change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935996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>
                          <a:effectLst/>
                        </a:rPr>
                        <a:t>Total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4554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100.0%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4929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100.0%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-375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-7.6%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04350844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>
                          <a:effectLst/>
                        </a:rPr>
                        <a:t>Undergraduate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4070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89.4%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4426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89.8%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-356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-8.0%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8046725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>
                          <a:effectLst/>
                        </a:rPr>
                        <a:t>Graduate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484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10.6%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503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10.2%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-19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-3.8%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86975615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7132633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>
                          <a:effectLst/>
                        </a:rPr>
                        <a:t>Total Credit hours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56679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100.0%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61125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100.0%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-4446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-7.3%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38312210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>
                          <a:effectLst/>
                        </a:rPr>
                        <a:t>Undergrad Credit hours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53220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93.9%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57597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94.2%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-4377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-7.6%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3005099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>
                          <a:effectLst/>
                        </a:rPr>
                        <a:t>Graduate Credit hours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3459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6.1%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3528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5.8%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-69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-2.0%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22574971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98839084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>
                          <a:effectLst/>
                        </a:rPr>
                        <a:t>Total FTE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3836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100.0%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4134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100.0%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-297.55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-7.2%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86008437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Undergraduate FTE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3548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92.5%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3840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92.9%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-291.8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-7.6%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47774947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>
                          <a:effectLst/>
                        </a:rPr>
                        <a:t>Graduate FTE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288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7.5%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294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7.1%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-5.75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-2.0%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4658108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57445499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>
                          <a:effectLst/>
                        </a:rPr>
                        <a:t>Female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2941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64.6%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3178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64.5%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-237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-7.5%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51989292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>
                          <a:effectLst/>
                        </a:rPr>
                        <a:t>Male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1491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32.7%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1651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33.5%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-160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-9.7%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41527807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>
                          <a:effectLst/>
                        </a:rPr>
                        <a:t>Other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122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2.7%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100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2.0%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22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22.0%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97286919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0248212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>
                          <a:effectLst/>
                        </a:rPr>
                        <a:t>Full-time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3703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81.3%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4039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81.9%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-336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-8.3%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61076990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>
                          <a:effectLst/>
                        </a:rPr>
                        <a:t>Part-time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851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18.7%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890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18.1%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-39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-4.4%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7993494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82160741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>
                          <a:effectLst/>
                        </a:rPr>
                        <a:t>Oregon Residents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3579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78.6%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3840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77.9%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-261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-6.8%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09299650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>
                          <a:effectLst/>
                        </a:rPr>
                        <a:t>Out of State Residents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975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21.4%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1089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22.1%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-114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-10.5%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59299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3208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6018911-513A-BB47-8663-039F33FBFB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1BFF2E-D256-B249-9772-B5C12D239D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4172" y="-39329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C23404F-08D8-2444-B439-98893D75E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511" y="678426"/>
            <a:ext cx="10237182" cy="470965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b="1" u="sng" dirty="0">
                <a:latin typeface="+mn-lt"/>
              </a:rPr>
              <a:t>Around the state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●     Oregon State University up 1.8%  “on-campus” </a:t>
            </a:r>
            <a:r>
              <a:rPr lang="en-US" sz="2000" b="1">
                <a:latin typeface="+mn-lt"/>
              </a:rPr>
              <a:t>students down 4.4%, </a:t>
            </a:r>
            <a:r>
              <a:rPr lang="en-US" sz="2000" b="1" dirty="0">
                <a:latin typeface="+mn-lt"/>
              </a:rPr>
              <a:t>E-campus up</a:t>
            </a:r>
            <a:br>
              <a:rPr lang="en-US" sz="2000" b="1" dirty="0">
                <a:latin typeface="+mn-lt"/>
              </a:rPr>
            </a:br>
            <a:r>
              <a:rPr lang="en-US" sz="2000" b="1" dirty="0"/>
              <a:t>●     </a:t>
            </a:r>
            <a:r>
              <a:rPr lang="en-US" sz="2000" b="1" dirty="0">
                <a:latin typeface="+mn-lt"/>
              </a:rPr>
              <a:t>Oregon Tech flat</a:t>
            </a:r>
            <a:br>
              <a:rPr lang="en-US" sz="2000" b="1" dirty="0">
                <a:latin typeface="+mn-lt"/>
              </a:rPr>
            </a:br>
            <a:r>
              <a:rPr lang="en-US" sz="2000" b="1" dirty="0"/>
              <a:t>●     </a:t>
            </a:r>
            <a:r>
              <a:rPr lang="en-US" sz="2000" b="1" dirty="0">
                <a:latin typeface="+mn-lt"/>
              </a:rPr>
              <a:t>University of Oregon down 3.6%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●     Eastern Oregon University down 7.0%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●     Western Oregon University down 7.6%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●     Portland State University </a:t>
            </a:r>
            <a:r>
              <a:rPr lang="en-US" sz="2000" b="1">
                <a:latin typeface="+mn-lt"/>
              </a:rPr>
              <a:t>down 7.8%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●     Southern Oregon </a:t>
            </a:r>
            <a:r>
              <a:rPr lang="en-US" sz="2000" b="1">
                <a:latin typeface="+mn-lt"/>
              </a:rPr>
              <a:t>University down 15.5%</a:t>
            </a:r>
            <a:endParaRPr lang="en-US" sz="2000" b="1" dirty="0">
              <a:latin typeface="+mn-lt"/>
            </a:endParaRP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74C80D78-126A-904F-B94A-EDFA2BE3E70A}"/>
              </a:ext>
            </a:extLst>
          </p:cNvPr>
          <p:cNvSpPr/>
          <p:nvPr/>
        </p:nvSpPr>
        <p:spPr>
          <a:xfrm rot="18887372">
            <a:off x="8707700" y="452254"/>
            <a:ext cx="3009454" cy="2591199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>
            <a:extLst>
              <a:ext uri="{FF2B5EF4-FFF2-40B4-BE49-F238E27FC236}">
                <a16:creationId xmlns:a16="http://schemas.microsoft.com/office/drawing/2014/main" id="{CE07BC66-23A4-8741-B924-4C06769178BB}"/>
              </a:ext>
            </a:extLst>
          </p:cNvPr>
          <p:cNvSpPr/>
          <p:nvPr/>
        </p:nvSpPr>
        <p:spPr>
          <a:xfrm rot="16200000">
            <a:off x="10717649" y="1795731"/>
            <a:ext cx="1680201" cy="1268501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397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6018911-513A-BB47-8663-039F33FBFB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11415" y="0"/>
            <a:ext cx="12192000" cy="6858000"/>
          </a:xfrm>
        </p:spPr>
      </p:pic>
      <p:sp>
        <p:nvSpPr>
          <p:cNvPr id="4" name="Triangle 3">
            <a:extLst>
              <a:ext uri="{FF2B5EF4-FFF2-40B4-BE49-F238E27FC236}">
                <a16:creationId xmlns:a16="http://schemas.microsoft.com/office/drawing/2014/main" id="{894AA71B-3C92-E541-B817-FBB60461769A}"/>
              </a:ext>
            </a:extLst>
          </p:cNvPr>
          <p:cNvSpPr/>
          <p:nvPr/>
        </p:nvSpPr>
        <p:spPr>
          <a:xfrm rot="18887372">
            <a:off x="8707700" y="450618"/>
            <a:ext cx="3009454" cy="2591199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8701520A-564A-E142-87AF-2B733695DE06}"/>
              </a:ext>
            </a:extLst>
          </p:cNvPr>
          <p:cNvSpPr/>
          <p:nvPr/>
        </p:nvSpPr>
        <p:spPr>
          <a:xfrm rot="16200000">
            <a:off x="10698831" y="1785792"/>
            <a:ext cx="1680201" cy="1268501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1C4964E-D6E6-C541-9933-B0C4831B1C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370262"/>
              </p:ext>
            </p:extLst>
          </p:nvPr>
        </p:nvGraphicFramePr>
        <p:xfrm>
          <a:off x="2662177" y="1321117"/>
          <a:ext cx="7171000" cy="42157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50514">
                  <a:extLst>
                    <a:ext uri="{9D8B030D-6E8A-4147-A177-3AD203B41FA5}">
                      <a16:colId xmlns:a16="http://schemas.microsoft.com/office/drawing/2014/main" val="745859073"/>
                    </a:ext>
                  </a:extLst>
                </a:gridCol>
                <a:gridCol w="875910">
                  <a:extLst>
                    <a:ext uri="{9D8B030D-6E8A-4147-A177-3AD203B41FA5}">
                      <a16:colId xmlns:a16="http://schemas.microsoft.com/office/drawing/2014/main" val="4118785097"/>
                    </a:ext>
                  </a:extLst>
                </a:gridCol>
                <a:gridCol w="875910">
                  <a:extLst>
                    <a:ext uri="{9D8B030D-6E8A-4147-A177-3AD203B41FA5}">
                      <a16:colId xmlns:a16="http://schemas.microsoft.com/office/drawing/2014/main" val="4266039799"/>
                    </a:ext>
                  </a:extLst>
                </a:gridCol>
                <a:gridCol w="875910">
                  <a:extLst>
                    <a:ext uri="{9D8B030D-6E8A-4147-A177-3AD203B41FA5}">
                      <a16:colId xmlns:a16="http://schemas.microsoft.com/office/drawing/2014/main" val="4274120021"/>
                    </a:ext>
                  </a:extLst>
                </a:gridCol>
                <a:gridCol w="875910">
                  <a:extLst>
                    <a:ext uri="{9D8B030D-6E8A-4147-A177-3AD203B41FA5}">
                      <a16:colId xmlns:a16="http://schemas.microsoft.com/office/drawing/2014/main" val="2078644519"/>
                    </a:ext>
                  </a:extLst>
                </a:gridCol>
                <a:gridCol w="875910">
                  <a:extLst>
                    <a:ext uri="{9D8B030D-6E8A-4147-A177-3AD203B41FA5}">
                      <a16:colId xmlns:a16="http://schemas.microsoft.com/office/drawing/2014/main" val="3843267369"/>
                    </a:ext>
                  </a:extLst>
                </a:gridCol>
                <a:gridCol w="1040936">
                  <a:extLst>
                    <a:ext uri="{9D8B030D-6E8A-4147-A177-3AD203B41FA5}">
                      <a16:colId xmlns:a16="http://schemas.microsoft.com/office/drawing/2014/main" val="2446675167"/>
                    </a:ext>
                  </a:extLst>
                </a:gridCol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Nonresident Alien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2.9%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198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4.0%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-67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-33.8%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74413492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Hispanic or Latino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893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19.6%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917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18.6%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-24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-2.6%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2523641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American Indian or Alaskan Native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1.1%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1.2%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-10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-17.2%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91049003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Asian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3.1%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188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3.8%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-47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-25.0%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40670558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Black or African American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3.3%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3.0%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-2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-1.3%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81538692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Pacific Islander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1.7%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1.9%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-16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-17.4%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48053710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White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2794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61.4%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3009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61.0%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-215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-7.1%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12319205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Two or more races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203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4.5%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177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3.6%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14.7%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83684278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Unknown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2.6%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2.8%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-20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-14.3%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87771614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15961533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New Students*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732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785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-53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-6.8%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4153416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24670978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Transfer Students*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432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499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-67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-13.0%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54755382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68364883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Continuing Students*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2599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2784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-185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-6.7%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38030128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64101816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International Students*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47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107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-60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-56.0%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5101715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3065BE0-547F-6341-A396-CF47695F41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902731"/>
              </p:ext>
            </p:extLst>
          </p:nvPr>
        </p:nvGraphicFramePr>
        <p:xfrm>
          <a:off x="2685327" y="1098232"/>
          <a:ext cx="7124700" cy="2228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24700">
                  <a:extLst>
                    <a:ext uri="{9D8B030D-6E8A-4147-A177-3AD203B41FA5}">
                      <a16:colId xmlns:a16="http://schemas.microsoft.com/office/drawing/2014/main" val="584134055"/>
                    </a:ext>
                  </a:extLst>
                </a:gridCol>
              </a:tblGrid>
              <a:tr h="1044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Enrollment Summary - Fall 2020 (4th Week)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44922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8309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6018911-513A-BB47-8663-039F33FBFB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1BFF2E-D256-B249-9772-B5C12D239D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4172" y="-39329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C23404F-08D8-2444-B439-98893D75E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511" y="678426"/>
            <a:ext cx="10237182" cy="470965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b="1" u="sng" dirty="0">
                <a:latin typeface="+mn-lt"/>
              </a:rPr>
              <a:t>Challenges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●     Counselors not able to physically get into schools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	Virtual meetings are frequently limited to before 9 am or after 3 pm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	Students are burned-out on virtual meetings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●     Cancelled SAT /ACT tests creates challenge to access student names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●     Fewer students are participating in college fairs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●     Students don’t have as much contact with high school staff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	Impacts encouragement to apply to college, obtain HS transcripts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	Impacts first-generation and lower-income students</a:t>
            </a: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74C80D78-126A-904F-B94A-EDFA2BE3E70A}"/>
              </a:ext>
            </a:extLst>
          </p:cNvPr>
          <p:cNvSpPr/>
          <p:nvPr/>
        </p:nvSpPr>
        <p:spPr>
          <a:xfrm rot="18887372">
            <a:off x="8707700" y="452254"/>
            <a:ext cx="3009454" cy="2591199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>
            <a:extLst>
              <a:ext uri="{FF2B5EF4-FFF2-40B4-BE49-F238E27FC236}">
                <a16:creationId xmlns:a16="http://schemas.microsoft.com/office/drawing/2014/main" id="{CE07BC66-23A4-8741-B924-4C06769178BB}"/>
              </a:ext>
            </a:extLst>
          </p:cNvPr>
          <p:cNvSpPr/>
          <p:nvPr/>
        </p:nvSpPr>
        <p:spPr>
          <a:xfrm rot="16200000">
            <a:off x="10717649" y="1795731"/>
            <a:ext cx="1680201" cy="1268501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948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6018911-513A-BB47-8663-039F33FBFB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1BFF2E-D256-B249-9772-B5C12D239D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4172" y="-39329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C23404F-08D8-2444-B439-98893D75E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511" y="678426"/>
            <a:ext cx="10237182" cy="470965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b="1" u="sng" dirty="0">
                <a:latin typeface="+mn-lt"/>
              </a:rPr>
              <a:t>Challenges (</a:t>
            </a:r>
            <a:r>
              <a:rPr lang="en-US" sz="2000" b="1" u="sng" dirty="0" err="1">
                <a:latin typeface="+mn-lt"/>
              </a:rPr>
              <a:t>con’t</a:t>
            </a:r>
            <a:r>
              <a:rPr lang="en-US" sz="2000" b="1" u="sng" dirty="0">
                <a:latin typeface="+mn-lt"/>
              </a:rPr>
              <a:t>)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●     Normal activities which didn’t occur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	-CECLC – Last year and last year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	-In-person tours and events since last March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	-Conference activities (Debate Tournament, Student Council Conference,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	     athletic camps, </a:t>
            </a:r>
            <a:r>
              <a:rPr lang="en-US" sz="2000" b="1" dirty="0" err="1">
                <a:latin typeface="+mn-lt"/>
              </a:rPr>
              <a:t>etc</a:t>
            </a:r>
            <a:r>
              <a:rPr lang="en-US" sz="2000" b="1" dirty="0">
                <a:latin typeface="+mn-lt"/>
              </a:rPr>
              <a:t>)  </a:t>
            </a: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74C80D78-126A-904F-B94A-EDFA2BE3E70A}"/>
              </a:ext>
            </a:extLst>
          </p:cNvPr>
          <p:cNvSpPr/>
          <p:nvPr/>
        </p:nvSpPr>
        <p:spPr>
          <a:xfrm rot="18887372">
            <a:off x="8707700" y="452254"/>
            <a:ext cx="3009454" cy="2591199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>
            <a:extLst>
              <a:ext uri="{FF2B5EF4-FFF2-40B4-BE49-F238E27FC236}">
                <a16:creationId xmlns:a16="http://schemas.microsoft.com/office/drawing/2014/main" id="{CE07BC66-23A4-8741-B924-4C06769178BB}"/>
              </a:ext>
            </a:extLst>
          </p:cNvPr>
          <p:cNvSpPr/>
          <p:nvPr/>
        </p:nvSpPr>
        <p:spPr>
          <a:xfrm rot="16200000">
            <a:off x="10717649" y="1795731"/>
            <a:ext cx="1680201" cy="1268501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443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6018911-513A-BB47-8663-039F33FBFB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1BFF2E-D256-B249-9772-B5C12D239D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A4D9594-10F3-B443-84C2-A51B1BAE13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18" y="0"/>
            <a:ext cx="12192000" cy="6858000"/>
          </a:xfrm>
          <a:prstGeom prst="rect">
            <a:avLst/>
          </a:prstGeom>
        </p:spPr>
      </p:pic>
      <p:sp>
        <p:nvSpPr>
          <p:cNvPr id="7" name="Triangle 6">
            <a:extLst>
              <a:ext uri="{FF2B5EF4-FFF2-40B4-BE49-F238E27FC236}">
                <a16:creationId xmlns:a16="http://schemas.microsoft.com/office/drawing/2014/main" id="{67738799-E5F7-C047-B599-7A6E71CC6166}"/>
              </a:ext>
            </a:extLst>
          </p:cNvPr>
          <p:cNvSpPr/>
          <p:nvPr/>
        </p:nvSpPr>
        <p:spPr>
          <a:xfrm rot="18887372">
            <a:off x="8707700" y="440679"/>
            <a:ext cx="3009454" cy="2591199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>
            <a:extLst>
              <a:ext uri="{FF2B5EF4-FFF2-40B4-BE49-F238E27FC236}">
                <a16:creationId xmlns:a16="http://schemas.microsoft.com/office/drawing/2014/main" id="{D17B45A1-BCAA-B846-B54E-1B3A3371DB19}"/>
              </a:ext>
            </a:extLst>
          </p:cNvPr>
          <p:cNvSpPr/>
          <p:nvPr/>
        </p:nvSpPr>
        <p:spPr>
          <a:xfrm rot="16200000">
            <a:off x="10698831" y="1785792"/>
            <a:ext cx="1680201" cy="1268501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05131FB-9025-2448-A903-BA35D16844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566053"/>
              </p:ext>
            </p:extLst>
          </p:nvPr>
        </p:nvGraphicFramePr>
        <p:xfrm>
          <a:off x="748858" y="814020"/>
          <a:ext cx="9841979" cy="52032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80682">
                  <a:extLst>
                    <a:ext uri="{9D8B030D-6E8A-4147-A177-3AD203B41FA5}">
                      <a16:colId xmlns:a16="http://schemas.microsoft.com/office/drawing/2014/main" val="2499995775"/>
                    </a:ext>
                  </a:extLst>
                </a:gridCol>
                <a:gridCol w="884992">
                  <a:extLst>
                    <a:ext uri="{9D8B030D-6E8A-4147-A177-3AD203B41FA5}">
                      <a16:colId xmlns:a16="http://schemas.microsoft.com/office/drawing/2014/main" val="2945929064"/>
                    </a:ext>
                  </a:extLst>
                </a:gridCol>
                <a:gridCol w="775503">
                  <a:extLst>
                    <a:ext uri="{9D8B030D-6E8A-4147-A177-3AD203B41FA5}">
                      <a16:colId xmlns:a16="http://schemas.microsoft.com/office/drawing/2014/main" val="3612046299"/>
                    </a:ext>
                  </a:extLst>
                </a:gridCol>
                <a:gridCol w="1250067">
                  <a:extLst>
                    <a:ext uri="{9D8B030D-6E8A-4147-A177-3AD203B41FA5}">
                      <a16:colId xmlns:a16="http://schemas.microsoft.com/office/drawing/2014/main" val="2124416691"/>
                    </a:ext>
                  </a:extLst>
                </a:gridCol>
                <a:gridCol w="817741">
                  <a:extLst>
                    <a:ext uri="{9D8B030D-6E8A-4147-A177-3AD203B41FA5}">
                      <a16:colId xmlns:a16="http://schemas.microsoft.com/office/drawing/2014/main" val="521564831"/>
                    </a:ext>
                  </a:extLst>
                </a:gridCol>
                <a:gridCol w="701144">
                  <a:extLst>
                    <a:ext uri="{9D8B030D-6E8A-4147-A177-3AD203B41FA5}">
                      <a16:colId xmlns:a16="http://schemas.microsoft.com/office/drawing/2014/main" val="3278204598"/>
                    </a:ext>
                  </a:extLst>
                </a:gridCol>
                <a:gridCol w="784477">
                  <a:extLst>
                    <a:ext uri="{9D8B030D-6E8A-4147-A177-3AD203B41FA5}">
                      <a16:colId xmlns:a16="http://schemas.microsoft.com/office/drawing/2014/main" val="2311871531"/>
                    </a:ext>
                  </a:extLst>
                </a:gridCol>
                <a:gridCol w="810227">
                  <a:extLst>
                    <a:ext uri="{9D8B030D-6E8A-4147-A177-3AD203B41FA5}">
                      <a16:colId xmlns:a16="http://schemas.microsoft.com/office/drawing/2014/main" val="73322749"/>
                    </a:ext>
                  </a:extLst>
                </a:gridCol>
                <a:gridCol w="1307940">
                  <a:extLst>
                    <a:ext uri="{9D8B030D-6E8A-4147-A177-3AD203B41FA5}">
                      <a16:colId xmlns:a16="http://schemas.microsoft.com/office/drawing/2014/main" val="334068753"/>
                    </a:ext>
                  </a:extLst>
                </a:gridCol>
                <a:gridCol w="729206">
                  <a:extLst>
                    <a:ext uri="{9D8B030D-6E8A-4147-A177-3AD203B41FA5}">
                      <a16:colId xmlns:a16="http://schemas.microsoft.com/office/drawing/2014/main" val="2775132204"/>
                    </a:ext>
                  </a:extLst>
                </a:gridCol>
              </a:tblGrid>
              <a:tr h="24766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Fall 2021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Fall 2020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94818883"/>
                  </a:ext>
                </a:extLst>
              </a:tr>
              <a:tr h="69358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Resident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Non Resident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International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TOTAL F'21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 Resident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Non Resident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International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TOTAL F'20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57681092"/>
                  </a:ext>
                </a:extLst>
              </a:tr>
              <a:tr h="24766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76316049"/>
                  </a:ext>
                </a:extLst>
              </a:tr>
              <a:tr h="24766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Total Applications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10939799"/>
                  </a:ext>
                </a:extLst>
              </a:tr>
              <a:tr h="247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sng" strike="noStrike">
                          <a:effectLst/>
                        </a:rPr>
                        <a:t>Freshmen</a:t>
                      </a:r>
                      <a:endParaRPr lang="en-US" sz="1600" b="0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13685814"/>
                  </a:ext>
                </a:extLst>
              </a:tr>
              <a:tr h="24766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African American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0315995"/>
                  </a:ext>
                </a:extLst>
              </a:tr>
              <a:tr h="24766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American Indian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63948451"/>
                  </a:ext>
                </a:extLst>
              </a:tr>
              <a:tr h="486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Asian / Pacific Islander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36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122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63919199"/>
                  </a:ext>
                </a:extLst>
              </a:tr>
              <a:tr h="24766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Hispanic / Latinx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149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74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224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275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121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407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75398847"/>
                  </a:ext>
                </a:extLst>
              </a:tr>
              <a:tr h="24766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Unknown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46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60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99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163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6005861"/>
                  </a:ext>
                </a:extLst>
              </a:tr>
              <a:tr h="24766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White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319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185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504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409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208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617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95521782"/>
                  </a:ext>
                </a:extLst>
              </a:tr>
              <a:tr h="24766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TOTAL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567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369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937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-30%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802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532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1346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32524921"/>
                  </a:ext>
                </a:extLst>
              </a:tr>
              <a:tr h="24766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6729302"/>
                  </a:ext>
                </a:extLst>
              </a:tr>
              <a:tr h="247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sng" strike="noStrike">
                          <a:effectLst/>
                        </a:rPr>
                        <a:t>Transfer</a:t>
                      </a:r>
                      <a:endParaRPr lang="en-US" sz="1600" b="0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72488757"/>
                  </a:ext>
                </a:extLst>
              </a:tr>
              <a:tr h="24766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79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-4%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2957246"/>
                  </a:ext>
                </a:extLst>
              </a:tr>
              <a:tr h="24766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67075105"/>
                  </a:ext>
                </a:extLst>
              </a:tr>
              <a:tr h="465364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TOTAL APPLICANTS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635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395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1033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-29%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866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571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1451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48627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9438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6018911-513A-BB47-8663-039F33FBFB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1BFF2E-D256-B249-9772-B5C12D239D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A4D9594-10F3-B443-84C2-A51B1BAE13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AFE6ABD-2A57-1A4A-884D-1A3B3AA7221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riangle 7">
            <a:extLst>
              <a:ext uri="{FF2B5EF4-FFF2-40B4-BE49-F238E27FC236}">
                <a16:creationId xmlns:a16="http://schemas.microsoft.com/office/drawing/2014/main" id="{C91ED70C-F1B3-AF48-81D1-0A003A033903}"/>
              </a:ext>
            </a:extLst>
          </p:cNvPr>
          <p:cNvSpPr/>
          <p:nvPr/>
        </p:nvSpPr>
        <p:spPr>
          <a:xfrm rot="18887372">
            <a:off x="8707700" y="430740"/>
            <a:ext cx="3009454" cy="2591199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riangle 8">
            <a:extLst>
              <a:ext uri="{FF2B5EF4-FFF2-40B4-BE49-F238E27FC236}">
                <a16:creationId xmlns:a16="http://schemas.microsoft.com/office/drawing/2014/main" id="{416E7625-0DF8-E54E-A4FB-D00B0BE11B54}"/>
              </a:ext>
            </a:extLst>
          </p:cNvPr>
          <p:cNvSpPr/>
          <p:nvPr/>
        </p:nvSpPr>
        <p:spPr>
          <a:xfrm rot="16200000">
            <a:off x="10698831" y="1785792"/>
            <a:ext cx="1680201" cy="1268501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327708E-8A33-4D47-BC53-D306DF26FA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641545"/>
              </p:ext>
            </p:extLst>
          </p:nvPr>
        </p:nvGraphicFramePr>
        <p:xfrm>
          <a:off x="862151" y="978766"/>
          <a:ext cx="9491274" cy="48780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17231">
                  <a:extLst>
                    <a:ext uri="{9D8B030D-6E8A-4147-A177-3AD203B41FA5}">
                      <a16:colId xmlns:a16="http://schemas.microsoft.com/office/drawing/2014/main" val="1075513626"/>
                    </a:ext>
                  </a:extLst>
                </a:gridCol>
                <a:gridCol w="928995">
                  <a:extLst>
                    <a:ext uri="{9D8B030D-6E8A-4147-A177-3AD203B41FA5}">
                      <a16:colId xmlns:a16="http://schemas.microsoft.com/office/drawing/2014/main" val="3724470544"/>
                    </a:ext>
                  </a:extLst>
                </a:gridCol>
                <a:gridCol w="980016">
                  <a:extLst>
                    <a:ext uri="{9D8B030D-6E8A-4147-A177-3AD203B41FA5}">
                      <a16:colId xmlns:a16="http://schemas.microsoft.com/office/drawing/2014/main" val="2369368387"/>
                    </a:ext>
                  </a:extLst>
                </a:gridCol>
                <a:gridCol w="1254421">
                  <a:extLst>
                    <a:ext uri="{9D8B030D-6E8A-4147-A177-3AD203B41FA5}">
                      <a16:colId xmlns:a16="http://schemas.microsoft.com/office/drawing/2014/main" val="2948208426"/>
                    </a:ext>
                  </a:extLst>
                </a:gridCol>
                <a:gridCol w="646411">
                  <a:extLst>
                    <a:ext uri="{9D8B030D-6E8A-4147-A177-3AD203B41FA5}">
                      <a16:colId xmlns:a16="http://schemas.microsoft.com/office/drawing/2014/main" val="1461309410"/>
                    </a:ext>
                  </a:extLst>
                </a:gridCol>
                <a:gridCol w="461766">
                  <a:extLst>
                    <a:ext uri="{9D8B030D-6E8A-4147-A177-3AD203B41FA5}">
                      <a16:colId xmlns:a16="http://schemas.microsoft.com/office/drawing/2014/main" val="4228926016"/>
                    </a:ext>
                  </a:extLst>
                </a:gridCol>
                <a:gridCol w="742001">
                  <a:extLst>
                    <a:ext uri="{9D8B030D-6E8A-4147-A177-3AD203B41FA5}">
                      <a16:colId xmlns:a16="http://schemas.microsoft.com/office/drawing/2014/main" val="3071254054"/>
                    </a:ext>
                  </a:extLst>
                </a:gridCol>
                <a:gridCol w="935876">
                  <a:extLst>
                    <a:ext uri="{9D8B030D-6E8A-4147-A177-3AD203B41FA5}">
                      <a16:colId xmlns:a16="http://schemas.microsoft.com/office/drawing/2014/main" val="3138866071"/>
                    </a:ext>
                  </a:extLst>
                </a:gridCol>
                <a:gridCol w="1089694">
                  <a:extLst>
                    <a:ext uri="{9D8B030D-6E8A-4147-A177-3AD203B41FA5}">
                      <a16:colId xmlns:a16="http://schemas.microsoft.com/office/drawing/2014/main" val="1698119043"/>
                    </a:ext>
                  </a:extLst>
                </a:gridCol>
                <a:gridCol w="734863">
                  <a:extLst>
                    <a:ext uri="{9D8B030D-6E8A-4147-A177-3AD203B41FA5}">
                      <a16:colId xmlns:a16="http://schemas.microsoft.com/office/drawing/2014/main" val="649103720"/>
                    </a:ext>
                  </a:extLst>
                </a:gridCol>
              </a:tblGrid>
              <a:tr h="317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Total Admitted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Fall 2021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Fall 2020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19994521"/>
                  </a:ext>
                </a:extLst>
              </a:tr>
              <a:tr h="5315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sng" strike="noStrike" dirty="0">
                          <a:effectLst/>
                        </a:rPr>
                        <a:t>Freshmen</a:t>
                      </a:r>
                      <a:endParaRPr lang="en-US" sz="1600" b="0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Resident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Non Resident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International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TOTAL F'21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 Resident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Non Resident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International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TOTAL F'20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61005584"/>
                  </a:ext>
                </a:extLst>
              </a:tr>
              <a:tr h="317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African American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56244311"/>
                  </a:ext>
                </a:extLst>
              </a:tr>
              <a:tr h="317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American Indian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72323516"/>
                  </a:ext>
                </a:extLst>
              </a:tr>
              <a:tr h="5315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Asian / Pacific Islander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75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41333842"/>
                  </a:ext>
                </a:extLst>
              </a:tr>
              <a:tr h="317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Hispanic / Latinx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73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116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155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71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232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99450600"/>
                  </a:ext>
                </a:extLst>
              </a:tr>
              <a:tr h="317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Unknown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78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54867127"/>
                  </a:ext>
                </a:extLst>
              </a:tr>
              <a:tr h="317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White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179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285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208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316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8532839"/>
                  </a:ext>
                </a:extLst>
              </a:tr>
              <a:tr h="317909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TOTAL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297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207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504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-30%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419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296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721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91944531"/>
                  </a:ext>
                </a:extLst>
              </a:tr>
              <a:tr h="31790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23239410"/>
                  </a:ext>
                </a:extLst>
              </a:tr>
              <a:tr h="3179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sng" strike="noStrike">
                          <a:effectLst/>
                        </a:rPr>
                        <a:t>Transfer</a:t>
                      </a:r>
                      <a:endParaRPr lang="en-US" sz="1600" b="0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6716863"/>
                  </a:ext>
                </a:extLst>
              </a:tr>
              <a:tr h="31790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-15%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047266"/>
                  </a:ext>
                </a:extLst>
              </a:tr>
              <a:tr h="31790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46069281"/>
                  </a:ext>
                </a:extLst>
              </a:tr>
              <a:tr h="317909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TOTAL ADMITTED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217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539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-29%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442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313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763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504513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4790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6018911-513A-BB47-8663-039F33FBFB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1BFF2E-D256-B249-9772-B5C12D239D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14005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C23404F-08D8-2444-B439-98893D75E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404" y="1751135"/>
            <a:ext cx="10237182" cy="450594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000" b="1" u="sng" dirty="0">
                <a:latin typeface="+mn-lt"/>
              </a:rPr>
              <a:t>Goal</a:t>
            </a:r>
            <a:br>
              <a:rPr lang="en-US" sz="2000" b="1" u="sng" dirty="0"/>
            </a:br>
            <a:r>
              <a:rPr lang="en-US" sz="2000" b="1" dirty="0"/>
              <a:t>●    </a:t>
            </a:r>
            <a:r>
              <a:rPr lang="en-US" sz="2000" b="1" dirty="0">
                <a:latin typeface="+mn-lt"/>
              </a:rPr>
              <a:t>By December 21, 2200 applications and 1400 students admitted</a:t>
            </a:r>
            <a:br>
              <a:rPr lang="en-US" sz="2000" b="1" u="sng" dirty="0">
                <a:latin typeface="+mn-lt"/>
              </a:rPr>
            </a:br>
            <a:r>
              <a:rPr lang="en-US" sz="2000" b="1" u="sng" dirty="0">
                <a:latin typeface="+mn-lt"/>
              </a:rPr>
              <a:t>Strategies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●     Weekly strategy meeting with members from across divisions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●     Waived application fee until September 2021</a:t>
            </a:r>
            <a:br>
              <a:rPr lang="en-US" sz="2000" b="1" dirty="0">
                <a:latin typeface="+mn-lt"/>
              </a:rPr>
            </a:br>
            <a:r>
              <a:rPr lang="en-US" sz="2000" b="1" dirty="0"/>
              <a:t>●     </a:t>
            </a:r>
            <a:r>
              <a:rPr lang="en-US" sz="2000" b="1" dirty="0">
                <a:latin typeface="+mn-lt"/>
              </a:rPr>
              <a:t>Allow students to self report GPA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●     Eliminated SAT/ACT test scores for merit scholarships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●     Mailed viewbook out immediately to students from name buy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●     Purchased names from college fairs</a:t>
            </a:r>
            <a:br>
              <a:rPr lang="en-US" sz="2000" b="1" dirty="0">
                <a:latin typeface="+mn-lt"/>
              </a:rPr>
            </a:br>
            <a:r>
              <a:rPr lang="en-US" sz="2000" b="1" dirty="0"/>
              <a:t>●     </a:t>
            </a:r>
            <a:r>
              <a:rPr lang="en-US" sz="2000" b="1" dirty="0">
                <a:latin typeface="+mn-lt"/>
              </a:rPr>
              <a:t>Offering in-person tours following OHA guidelines</a:t>
            </a:r>
            <a:br>
              <a:rPr lang="en-US" sz="2000" b="1" dirty="0">
                <a:latin typeface="+mn-lt"/>
              </a:rPr>
            </a:br>
            <a:r>
              <a:rPr lang="en-US" sz="2000" b="1" dirty="0">
                <a:latin typeface="+mn-lt"/>
              </a:rPr>
              <a:t>●     Offering in-person events</a:t>
            </a:r>
            <a:br>
              <a:rPr lang="en-US" sz="2000" b="1" dirty="0">
                <a:latin typeface="+mn-lt"/>
              </a:rPr>
            </a:br>
            <a:br>
              <a:rPr lang="en-US" sz="2000" b="1" dirty="0">
                <a:latin typeface="+mn-lt"/>
              </a:rPr>
            </a:br>
            <a:br>
              <a:rPr lang="en-US" sz="2000" b="1" dirty="0">
                <a:latin typeface="+mn-lt"/>
              </a:rPr>
            </a:br>
            <a:endParaRPr lang="en-US" sz="2000" b="1" dirty="0">
              <a:latin typeface="+mn-lt"/>
            </a:endParaRP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74C80D78-126A-904F-B94A-EDFA2BE3E70A}"/>
              </a:ext>
            </a:extLst>
          </p:cNvPr>
          <p:cNvSpPr/>
          <p:nvPr/>
        </p:nvSpPr>
        <p:spPr>
          <a:xfrm rot="18887372">
            <a:off x="8707700" y="452254"/>
            <a:ext cx="3009454" cy="2591199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>
            <a:extLst>
              <a:ext uri="{FF2B5EF4-FFF2-40B4-BE49-F238E27FC236}">
                <a16:creationId xmlns:a16="http://schemas.microsoft.com/office/drawing/2014/main" id="{CE07BC66-23A4-8741-B924-4C06769178BB}"/>
              </a:ext>
            </a:extLst>
          </p:cNvPr>
          <p:cNvSpPr/>
          <p:nvPr/>
        </p:nvSpPr>
        <p:spPr>
          <a:xfrm rot="16200000">
            <a:off x="10717649" y="1795731"/>
            <a:ext cx="1680201" cy="1268501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82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1398</Words>
  <Application>Microsoft Macintosh PowerPoint</Application>
  <PresentationFormat>Widescreen</PresentationFormat>
  <Paragraphs>524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</vt:lpstr>
      <vt:lpstr>Office Theme</vt:lpstr>
      <vt:lpstr>Enrollment and Recruitment Information For Fall 2020 and Fall 2021</vt:lpstr>
      <vt:lpstr>PowerPoint Presentation</vt:lpstr>
      <vt:lpstr>Around the state ●     Oregon State University up 1.8%  “on-campus” students down 4.4%, E-campus up ●     Oregon Tech flat ●     University of Oregon down 3.6% ●     Eastern Oregon University down 7.0% ●     Western Oregon University down 7.6% ●     Portland State University down 7.8% ●     Southern Oregon University down 15.5%</vt:lpstr>
      <vt:lpstr>PowerPoint Presentation</vt:lpstr>
      <vt:lpstr>Challenges ●     Counselors not able to physically get into schools  Virtual meetings are frequently limited to before 9 am or after 3 pm  Students are burned-out on virtual meetings ●     Cancelled SAT /ACT tests creates challenge to access student names ●     Fewer students are participating in college fairs ●     Students don’t have as much contact with high school staff  Impacts encouragement to apply to college, obtain HS transcripts  Impacts first-generation and lower-income students</vt:lpstr>
      <vt:lpstr>Challenges (con’t) ●     Normal activities which didn’t occur  -CECLC – Last year and last year  -In-person tours and events since last March  -Conference activities (Debate Tournament, Student Council Conference,       athletic camps, etc)  </vt:lpstr>
      <vt:lpstr>PowerPoint Presentation</vt:lpstr>
      <vt:lpstr>PowerPoint Presentation</vt:lpstr>
      <vt:lpstr>Goal ●    By December 21, 2200 applications and 1400 students admitted Strategies ●     Weekly strategy meeting with members from across divisions ●     Waived application fee until September 2021 ●     Allow students to self report GPA ●     Eliminated SAT/ACT test scores for merit scholarships ●     Mailed viewbook out immediately to students from name buy ●     Purchased names from college fairs ●     Offering in-person tours following OHA guidelines ●     Offering in-person events   </vt:lpstr>
      <vt:lpstr>Strategies (con’t) ●     More weekend and evening virtual activities  ●     Target Latinx students in marketing and conduct focus groups  ●     Reaching out to alums and other sources for contacts of senior students ●     Increasing marketing efforts in general ●     More individual and personal follow-up with students who open admission emails</vt:lpstr>
      <vt:lpstr>Admission  Strategies Over Last Three Years  Staff    ● Hired second Spanish speaking counselor    ● Hired counselor assigned to Hawaii  Publications    ● All major publications in Spanish    ● Created publication helping students understand funding options available    ● Created direct mail version of Viewbook    ● Redesigned acceptance package  New Recruitment Territories    ●  Texas   ●  Saipan and Guam   ●  WUE – Colorado, Montana, Nevada</vt:lpstr>
      <vt:lpstr>Admission  Strategies Over Last Three Years (con’t)   New Remission Programs    ●  Supplemental Program    ●  Campus Visitation    ●  Million Dollar Scholars    ●  Increase Diversity Scholars and Bilingual Teachers Scholars    Dual Partnership Program Agreements with Chemeketa, Linn-Benton, Clackamas, Mount Hood  New Text Messaging Platform  BOT Text Program  Reach out to students who apply for Financial Aid but don’t apply for admissions and visa versa. </vt:lpstr>
      <vt:lpstr>Admission  Strategies Over Last Three Years (con’t)   Visitation Programs    ●  Saturday Visits – Spanish option    ●  Future WOLF Day for Spanish Speaking Families (One held in Hillsboro)    ●  Transfer Day    ●  Increase Instant WOLF Days    ●  Increase Number of Application Workshops    ●  Journey to College (Rumbo al Colegio)    ●  WOU Project (Salem – Keizer and South Albany)    ●  Admitted Student Receptions in Spanish   Follow-up with Students who were admitted to WOU, did not matriculate, and did not enroll in a 4-year university    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Deborah A. Rezell</dc:creator>
  <cp:lastModifiedBy>Gary Dukes</cp:lastModifiedBy>
  <cp:revision>40</cp:revision>
  <cp:lastPrinted>2020-11-16T23:52:20Z</cp:lastPrinted>
  <dcterms:created xsi:type="dcterms:W3CDTF">2020-06-04T23:06:56Z</dcterms:created>
  <dcterms:modified xsi:type="dcterms:W3CDTF">2020-11-23T16:26:19Z</dcterms:modified>
</cp:coreProperties>
</file>