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262" r:id="rId3"/>
    <p:sldId id="263" r:id="rId4"/>
    <p:sldId id="282" r:id="rId5"/>
    <p:sldId id="264" r:id="rId6"/>
    <p:sldId id="265" r:id="rId7"/>
    <p:sldId id="266" r:id="rId8"/>
    <p:sldId id="284"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6"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90A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3307" autoAdjust="0"/>
  </p:normalViewPr>
  <p:slideViewPr>
    <p:cSldViewPr snapToGrid="0" snapToObjects="1">
      <p:cViewPr varScale="1">
        <p:scale>
          <a:sx n="90" d="100"/>
          <a:sy n="90" d="100"/>
        </p:scale>
        <p:origin x="228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58CE35-4DB5-AA48-A67C-9B8F86F05ADA}" type="datetimeFigureOut">
              <a:rPr lang="en-US" smtClean="0"/>
              <a:t>10/23/20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5538E9-36BC-5548-9B5A-57AC16661E2E}" type="slidenum">
              <a:rPr lang="en-US" smtClean="0"/>
              <a:t>‹#›</a:t>
            </a:fld>
            <a:endParaRPr lang="en-US"/>
          </a:p>
        </p:txBody>
      </p:sp>
    </p:spTree>
    <p:extLst>
      <p:ext uri="{BB962C8B-B14F-4D97-AF65-F5344CB8AC3E}">
        <p14:creationId xmlns:p14="http://schemas.microsoft.com/office/powerpoint/2010/main" val="22587154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2</a:t>
            </a:fld>
            <a:endParaRPr lang="en-US"/>
          </a:p>
        </p:txBody>
      </p:sp>
    </p:spTree>
    <p:extLst>
      <p:ext uri="{BB962C8B-B14F-4D97-AF65-F5344CB8AC3E}">
        <p14:creationId xmlns:p14="http://schemas.microsoft.com/office/powerpoint/2010/main" val="3294488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11</a:t>
            </a:fld>
            <a:endParaRPr lang="en-US"/>
          </a:p>
        </p:txBody>
      </p:sp>
    </p:spTree>
    <p:extLst>
      <p:ext uri="{BB962C8B-B14F-4D97-AF65-F5344CB8AC3E}">
        <p14:creationId xmlns:p14="http://schemas.microsoft.com/office/powerpoint/2010/main" val="30289877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12</a:t>
            </a:fld>
            <a:endParaRPr lang="en-US"/>
          </a:p>
        </p:txBody>
      </p:sp>
    </p:spTree>
    <p:extLst>
      <p:ext uri="{BB962C8B-B14F-4D97-AF65-F5344CB8AC3E}">
        <p14:creationId xmlns:p14="http://schemas.microsoft.com/office/powerpoint/2010/main" val="3253008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13</a:t>
            </a:fld>
            <a:endParaRPr lang="en-US"/>
          </a:p>
        </p:txBody>
      </p:sp>
    </p:spTree>
    <p:extLst>
      <p:ext uri="{BB962C8B-B14F-4D97-AF65-F5344CB8AC3E}">
        <p14:creationId xmlns:p14="http://schemas.microsoft.com/office/powerpoint/2010/main" val="12961345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14</a:t>
            </a:fld>
            <a:endParaRPr lang="en-US"/>
          </a:p>
        </p:txBody>
      </p:sp>
    </p:spTree>
    <p:extLst>
      <p:ext uri="{BB962C8B-B14F-4D97-AF65-F5344CB8AC3E}">
        <p14:creationId xmlns:p14="http://schemas.microsoft.com/office/powerpoint/2010/main" val="3688610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15</a:t>
            </a:fld>
            <a:endParaRPr lang="en-US"/>
          </a:p>
        </p:txBody>
      </p:sp>
    </p:spTree>
    <p:extLst>
      <p:ext uri="{BB962C8B-B14F-4D97-AF65-F5344CB8AC3E}">
        <p14:creationId xmlns:p14="http://schemas.microsoft.com/office/powerpoint/2010/main" val="14902985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16</a:t>
            </a:fld>
            <a:endParaRPr lang="en-US"/>
          </a:p>
        </p:txBody>
      </p:sp>
    </p:spTree>
    <p:extLst>
      <p:ext uri="{BB962C8B-B14F-4D97-AF65-F5344CB8AC3E}">
        <p14:creationId xmlns:p14="http://schemas.microsoft.com/office/powerpoint/2010/main" val="28313350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17</a:t>
            </a:fld>
            <a:endParaRPr lang="en-US"/>
          </a:p>
        </p:txBody>
      </p:sp>
    </p:spTree>
    <p:extLst>
      <p:ext uri="{BB962C8B-B14F-4D97-AF65-F5344CB8AC3E}">
        <p14:creationId xmlns:p14="http://schemas.microsoft.com/office/powerpoint/2010/main" val="29478463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18</a:t>
            </a:fld>
            <a:endParaRPr lang="en-US"/>
          </a:p>
        </p:txBody>
      </p:sp>
    </p:spTree>
    <p:extLst>
      <p:ext uri="{BB962C8B-B14F-4D97-AF65-F5344CB8AC3E}">
        <p14:creationId xmlns:p14="http://schemas.microsoft.com/office/powerpoint/2010/main" val="1135579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19</a:t>
            </a:fld>
            <a:endParaRPr lang="en-US"/>
          </a:p>
        </p:txBody>
      </p:sp>
    </p:spTree>
    <p:extLst>
      <p:ext uri="{BB962C8B-B14F-4D97-AF65-F5344CB8AC3E}">
        <p14:creationId xmlns:p14="http://schemas.microsoft.com/office/powerpoint/2010/main" val="33843922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20</a:t>
            </a:fld>
            <a:endParaRPr lang="en-US"/>
          </a:p>
        </p:txBody>
      </p:sp>
    </p:spTree>
    <p:extLst>
      <p:ext uri="{BB962C8B-B14F-4D97-AF65-F5344CB8AC3E}">
        <p14:creationId xmlns:p14="http://schemas.microsoft.com/office/powerpoint/2010/main" val="41816258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3</a:t>
            </a:fld>
            <a:endParaRPr lang="en-US"/>
          </a:p>
        </p:txBody>
      </p:sp>
    </p:spTree>
    <p:extLst>
      <p:ext uri="{BB962C8B-B14F-4D97-AF65-F5344CB8AC3E}">
        <p14:creationId xmlns:p14="http://schemas.microsoft.com/office/powerpoint/2010/main" val="18407316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21</a:t>
            </a:fld>
            <a:endParaRPr lang="en-US"/>
          </a:p>
        </p:txBody>
      </p:sp>
    </p:spTree>
    <p:extLst>
      <p:ext uri="{BB962C8B-B14F-4D97-AF65-F5344CB8AC3E}">
        <p14:creationId xmlns:p14="http://schemas.microsoft.com/office/powerpoint/2010/main" val="3760337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22</a:t>
            </a:fld>
            <a:endParaRPr lang="en-US"/>
          </a:p>
        </p:txBody>
      </p:sp>
    </p:spTree>
    <p:extLst>
      <p:ext uri="{BB962C8B-B14F-4D97-AF65-F5344CB8AC3E}">
        <p14:creationId xmlns:p14="http://schemas.microsoft.com/office/powerpoint/2010/main" val="34538572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23</a:t>
            </a:fld>
            <a:endParaRPr lang="en-US"/>
          </a:p>
        </p:txBody>
      </p:sp>
    </p:spTree>
    <p:extLst>
      <p:ext uri="{BB962C8B-B14F-4D97-AF65-F5344CB8AC3E}">
        <p14:creationId xmlns:p14="http://schemas.microsoft.com/office/powerpoint/2010/main" val="1087002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4</a:t>
            </a:fld>
            <a:endParaRPr lang="en-US"/>
          </a:p>
        </p:txBody>
      </p:sp>
    </p:spTree>
    <p:extLst>
      <p:ext uri="{BB962C8B-B14F-4D97-AF65-F5344CB8AC3E}">
        <p14:creationId xmlns:p14="http://schemas.microsoft.com/office/powerpoint/2010/main" val="407915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5</a:t>
            </a:fld>
            <a:endParaRPr lang="en-US"/>
          </a:p>
        </p:txBody>
      </p:sp>
    </p:spTree>
    <p:extLst>
      <p:ext uri="{BB962C8B-B14F-4D97-AF65-F5344CB8AC3E}">
        <p14:creationId xmlns:p14="http://schemas.microsoft.com/office/powerpoint/2010/main" val="2091717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6</a:t>
            </a:fld>
            <a:endParaRPr lang="en-US"/>
          </a:p>
        </p:txBody>
      </p:sp>
    </p:spTree>
    <p:extLst>
      <p:ext uri="{BB962C8B-B14F-4D97-AF65-F5344CB8AC3E}">
        <p14:creationId xmlns:p14="http://schemas.microsoft.com/office/powerpoint/2010/main" val="2726269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7</a:t>
            </a:fld>
            <a:endParaRPr lang="en-US"/>
          </a:p>
        </p:txBody>
      </p:sp>
    </p:spTree>
    <p:extLst>
      <p:ext uri="{BB962C8B-B14F-4D97-AF65-F5344CB8AC3E}">
        <p14:creationId xmlns:p14="http://schemas.microsoft.com/office/powerpoint/2010/main" val="1601002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8</a:t>
            </a:fld>
            <a:endParaRPr lang="en-US"/>
          </a:p>
        </p:txBody>
      </p:sp>
    </p:spTree>
    <p:extLst>
      <p:ext uri="{BB962C8B-B14F-4D97-AF65-F5344CB8AC3E}">
        <p14:creationId xmlns:p14="http://schemas.microsoft.com/office/powerpoint/2010/main" val="2636385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9</a:t>
            </a:fld>
            <a:endParaRPr lang="en-US"/>
          </a:p>
        </p:txBody>
      </p:sp>
    </p:spTree>
    <p:extLst>
      <p:ext uri="{BB962C8B-B14F-4D97-AF65-F5344CB8AC3E}">
        <p14:creationId xmlns:p14="http://schemas.microsoft.com/office/powerpoint/2010/main" val="1601002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5538E9-36BC-5548-9B5A-57AC16661E2E}" type="slidenum">
              <a:rPr lang="en-US" smtClean="0"/>
              <a:t>10</a:t>
            </a:fld>
            <a:endParaRPr lang="en-US"/>
          </a:p>
        </p:txBody>
      </p:sp>
    </p:spTree>
    <p:extLst>
      <p:ext uri="{BB962C8B-B14F-4D97-AF65-F5344CB8AC3E}">
        <p14:creationId xmlns:p14="http://schemas.microsoft.com/office/powerpoint/2010/main" val="37317957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C6469A-176F-ED45-A3AB-8BB31618B843}" type="datetimeFigureOut">
              <a:rPr lang="en-US" smtClean="0"/>
              <a:t>10/23/20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62292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6469A-176F-ED45-A3AB-8BB31618B843}" type="datetimeFigureOut">
              <a:rPr lang="en-US" smtClean="0"/>
              <a:t>10/23/20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442458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6469A-176F-ED45-A3AB-8BB31618B843}" type="datetimeFigureOut">
              <a:rPr lang="en-US" smtClean="0"/>
              <a:t>10/23/20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1459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6469A-176F-ED45-A3AB-8BB31618B843}" type="datetimeFigureOut">
              <a:rPr lang="en-US" smtClean="0"/>
              <a:t>10/23/20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15762083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C6469A-176F-ED45-A3AB-8BB31618B843}" type="datetimeFigureOut">
              <a:rPr lang="en-US" smtClean="0"/>
              <a:t>10/23/20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4936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C6469A-176F-ED45-A3AB-8BB31618B843}" type="datetimeFigureOut">
              <a:rPr lang="en-US" smtClean="0"/>
              <a:t>10/23/20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23424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C6469A-176F-ED45-A3AB-8BB31618B843}" type="datetimeFigureOut">
              <a:rPr lang="en-US" smtClean="0"/>
              <a:t>10/23/20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7775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C6469A-176F-ED45-A3AB-8BB31618B843}" type="datetimeFigureOut">
              <a:rPr lang="en-US" smtClean="0"/>
              <a:t>10/23/20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956057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6469A-176F-ED45-A3AB-8BB31618B843}" type="datetimeFigureOut">
              <a:rPr lang="en-US" smtClean="0"/>
              <a:t>10/23/20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23518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10/23/20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2194057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3C6469A-176F-ED45-A3AB-8BB31618B843}" type="datetimeFigureOut">
              <a:rPr lang="en-US" smtClean="0"/>
              <a:t>10/23/20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439D8-5156-8842-9B36-6A2307E90380}" type="slidenum">
              <a:rPr lang="en-US" smtClean="0"/>
              <a:t>‹#›</a:t>
            </a:fld>
            <a:endParaRPr lang="en-US"/>
          </a:p>
        </p:txBody>
      </p:sp>
    </p:spTree>
    <p:extLst>
      <p:ext uri="{BB962C8B-B14F-4D97-AF65-F5344CB8AC3E}">
        <p14:creationId xmlns:p14="http://schemas.microsoft.com/office/powerpoint/2010/main" val="301232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6469A-176F-ED45-A3AB-8BB31618B843}" type="datetimeFigureOut">
              <a:rPr lang="en-US" smtClean="0"/>
              <a:t>10/23/20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439D8-5156-8842-9B36-6A2307E90380}" type="slidenum">
              <a:rPr lang="en-US" smtClean="0"/>
              <a:t>‹#›</a:t>
            </a:fld>
            <a:endParaRPr lang="en-US"/>
          </a:p>
        </p:txBody>
      </p:sp>
    </p:spTree>
    <p:extLst>
      <p:ext uri="{BB962C8B-B14F-4D97-AF65-F5344CB8AC3E}">
        <p14:creationId xmlns:p14="http://schemas.microsoft.com/office/powerpoint/2010/main" val="2942621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69955" y="932051"/>
            <a:ext cx="6411562" cy="4043362"/>
          </a:xfrm>
        </p:spPr>
        <p:txBody>
          <a:bodyPr>
            <a:normAutofit/>
          </a:bodyPr>
          <a:lstStyle/>
          <a:p>
            <a:pPr algn="l"/>
            <a:r>
              <a:rPr lang="en-US" sz="5400" dirty="0"/>
              <a:t>Proposed New Graduate Programs </a:t>
            </a:r>
            <a:br>
              <a:rPr lang="en-US" sz="5400" dirty="0"/>
            </a:br>
            <a:r>
              <a:rPr lang="en-US" sz="5400" dirty="0"/>
              <a:t>in the Criminal Justice Sciences Division</a:t>
            </a:r>
            <a:endParaRPr lang="en-US" sz="5400" b="1" dirty="0">
              <a:solidFill>
                <a:schemeClr val="bg1"/>
              </a:solidFill>
              <a:latin typeface="Arial"/>
              <a:cs typeface="Arial"/>
            </a:endParaRPr>
          </a:p>
        </p:txBody>
      </p:sp>
      <p:sp>
        <p:nvSpPr>
          <p:cNvPr id="3" name="Subtitle 2"/>
          <p:cNvSpPr>
            <a:spLocks noGrp="1"/>
          </p:cNvSpPr>
          <p:nvPr>
            <p:ph type="subTitle" idx="1"/>
          </p:nvPr>
        </p:nvSpPr>
        <p:spPr>
          <a:xfrm>
            <a:off x="0" y="4975413"/>
            <a:ext cx="7116669" cy="719879"/>
          </a:xfrm>
        </p:spPr>
        <p:txBody>
          <a:bodyPr>
            <a:normAutofit fontScale="77500" lnSpcReduction="20000"/>
          </a:bodyPr>
          <a:lstStyle/>
          <a:p>
            <a:r>
              <a:rPr lang="en-US" dirty="0">
                <a:solidFill>
                  <a:schemeClr val="tx1"/>
                </a:solidFill>
              </a:rPr>
              <a:t>Vivian Djokotoe | Misty Weitzel | Taryn VanderPyl</a:t>
            </a:r>
          </a:p>
        </p:txBody>
      </p:sp>
    </p:spTree>
    <p:extLst>
      <p:ext uri="{BB962C8B-B14F-4D97-AF65-F5344CB8AC3E}">
        <p14:creationId xmlns:p14="http://schemas.microsoft.com/office/powerpoint/2010/main" val="3738282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85764" y="529381"/>
            <a:ext cx="8315336" cy="6085732"/>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Required Courses (28 credits)</a:t>
            </a:r>
            <a:endParaRPr lang="en-US" sz="2400" b="1" dirty="0">
              <a:solidFill>
                <a:srgbClr val="D90A1C"/>
              </a:solidFill>
              <a:latin typeface="Arial"/>
              <a:cs typeface="Arial"/>
            </a:endParaRPr>
          </a:p>
          <a:p>
            <a:pPr>
              <a:buFont typeface="Courier New" panose="02070309020205020404" pitchFamily="49" charset="0"/>
              <a:buChar char="o"/>
            </a:pPr>
            <a:endParaRPr lang="en-US" sz="2400" dirty="0">
              <a:latin typeface="Arial"/>
              <a:cs typeface="Arial"/>
            </a:endParaRPr>
          </a:p>
          <a:p>
            <a:pPr>
              <a:buFont typeface="Courier New" panose="02070309020205020404" pitchFamily="49" charset="0"/>
              <a:buChar char="o"/>
            </a:pPr>
            <a:r>
              <a:rPr lang="en-US" sz="2400" dirty="0"/>
              <a:t>CJ 612 Research Methods in Criminal Justice (4)</a:t>
            </a:r>
            <a:r>
              <a:rPr lang="en-US" sz="2400" baseline="30000" dirty="0"/>
              <a:t>*†</a:t>
            </a:r>
          </a:p>
          <a:p>
            <a:pPr>
              <a:buFont typeface="Courier New" panose="02070309020205020404" pitchFamily="49" charset="0"/>
              <a:buChar char="o"/>
            </a:pPr>
            <a:r>
              <a:rPr lang="en-US" sz="2400" dirty="0"/>
              <a:t>CJ 627 Quantitative Methods in Social Science (4)</a:t>
            </a:r>
            <a:r>
              <a:rPr lang="en-US" sz="2400" baseline="30000" dirty="0"/>
              <a:t>*†</a:t>
            </a:r>
          </a:p>
          <a:p>
            <a:pPr>
              <a:buFont typeface="Courier New" panose="02070309020205020404" pitchFamily="49" charset="0"/>
              <a:buChar char="o"/>
            </a:pPr>
            <a:r>
              <a:rPr lang="en-US" sz="2400" dirty="0"/>
              <a:t>JS 658 Justice and Social Theory (4)</a:t>
            </a:r>
            <a:r>
              <a:rPr lang="en-US" sz="2400" baseline="30000" dirty="0"/>
              <a:t>^</a:t>
            </a:r>
          </a:p>
          <a:p>
            <a:pPr>
              <a:buFont typeface="Courier New" panose="02070309020205020404" pitchFamily="49" charset="0"/>
              <a:buChar char="o"/>
            </a:pPr>
            <a:r>
              <a:rPr lang="en-US" sz="2400" dirty="0"/>
              <a:t>JS 659 Social Problems (4)</a:t>
            </a:r>
            <a:r>
              <a:rPr lang="en-US" sz="2400" baseline="30000" dirty="0"/>
              <a:t> ^</a:t>
            </a:r>
            <a:endParaRPr lang="en-US" sz="2400" dirty="0"/>
          </a:p>
          <a:p>
            <a:pPr>
              <a:buFont typeface="Courier New" panose="02070309020205020404" pitchFamily="49" charset="0"/>
              <a:buChar char="o"/>
            </a:pPr>
            <a:r>
              <a:rPr lang="en-US" sz="2400" dirty="0"/>
              <a:t>JS 628 Justice Organizations, Ethics, and Change (4)</a:t>
            </a:r>
            <a:r>
              <a:rPr lang="en-US" sz="2400" baseline="30000" dirty="0"/>
              <a:t> ^</a:t>
            </a:r>
            <a:endParaRPr lang="en-US" sz="2400" dirty="0"/>
          </a:p>
          <a:p>
            <a:pPr>
              <a:buFont typeface="Courier New" panose="02070309020205020404" pitchFamily="49" charset="0"/>
              <a:buChar char="o"/>
            </a:pPr>
            <a:r>
              <a:rPr lang="en-US" sz="2400" dirty="0"/>
              <a:t>JS 629 Social Movement, Community Organizing, and Social Justice (4)</a:t>
            </a:r>
            <a:r>
              <a:rPr lang="en-US" sz="2400" baseline="30000" dirty="0"/>
              <a:t> ^</a:t>
            </a:r>
            <a:endParaRPr lang="en-US" sz="2400" dirty="0"/>
          </a:p>
          <a:p>
            <a:pPr>
              <a:buFont typeface="Courier New" panose="02070309020205020404" pitchFamily="49" charset="0"/>
              <a:buChar char="o"/>
            </a:pPr>
            <a:r>
              <a:rPr lang="en-US" sz="2400" dirty="0"/>
              <a:t>CJ 545 Race and the Justice System (4) or JS 655 Convict Criminology (4)</a:t>
            </a:r>
            <a:r>
              <a:rPr lang="en-US" sz="2400" baseline="30000" dirty="0"/>
              <a:t> ^</a:t>
            </a:r>
            <a:endParaRPr lang="en-US" sz="2400" dirty="0"/>
          </a:p>
          <a:p>
            <a:pPr marL="0" indent="0">
              <a:buNone/>
            </a:pPr>
            <a:endParaRPr lang="en-US" sz="2400" dirty="0"/>
          </a:p>
          <a:p>
            <a:pPr marL="0" indent="0">
              <a:buNone/>
            </a:pPr>
            <a:r>
              <a:rPr lang="en-US" sz="2400" baseline="30000" dirty="0"/>
              <a:t>*</a:t>
            </a:r>
            <a:r>
              <a:rPr lang="en-US" sz="2400" dirty="0"/>
              <a:t>Also required in Graduate Certificate in Advanced Juvenile Justice Studies and Master of Science in Justice Studies</a:t>
            </a:r>
          </a:p>
          <a:p>
            <a:pPr marL="0" indent="0">
              <a:buNone/>
            </a:pPr>
            <a:r>
              <a:rPr lang="en-US" sz="2400" baseline="30000" dirty="0"/>
              <a:t>†</a:t>
            </a:r>
            <a:r>
              <a:rPr lang="en-US" sz="2400" dirty="0"/>
              <a:t>Also required or is an elective in Master of Arts in Criminal </a:t>
            </a:r>
            <a:br>
              <a:rPr lang="en-US" sz="2400" dirty="0"/>
            </a:br>
            <a:r>
              <a:rPr lang="en-US" sz="2400" dirty="0"/>
              <a:t>Justice </a:t>
            </a:r>
          </a:p>
          <a:p>
            <a:pPr marL="0" indent="0">
              <a:buNone/>
            </a:pPr>
            <a:r>
              <a:rPr lang="en-US" sz="2400" baseline="30000" dirty="0"/>
              <a:t>^</a:t>
            </a:r>
            <a:r>
              <a:rPr lang="en-US" sz="2400" dirty="0"/>
              <a:t>Also required or is an elective in Master of Science in Justice Studies</a:t>
            </a:r>
          </a:p>
        </p:txBody>
      </p:sp>
    </p:spTree>
    <p:extLst>
      <p:ext uri="{BB962C8B-B14F-4D97-AF65-F5344CB8AC3E}">
        <p14:creationId xmlns:p14="http://schemas.microsoft.com/office/powerpoint/2010/main" val="1080158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85764" y="529381"/>
            <a:ext cx="8029586" cy="5129390"/>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10000"/>
              </a:lnSpc>
              <a:buNone/>
            </a:pPr>
            <a:r>
              <a:rPr lang="en-US" sz="2400" b="1" dirty="0">
                <a:solidFill>
                  <a:srgbClr val="D90A1C"/>
                </a:solidFill>
              </a:rPr>
              <a:t>Master of Science in Justice Studies</a:t>
            </a:r>
            <a:endParaRPr lang="en-US" sz="2400" b="1" dirty="0">
              <a:solidFill>
                <a:srgbClr val="D90A1C"/>
              </a:solidFill>
              <a:latin typeface="Arial"/>
              <a:cs typeface="Arial"/>
            </a:endParaRPr>
          </a:p>
          <a:p>
            <a:pPr marL="0" indent="0">
              <a:lnSpc>
                <a:spcPct val="110000"/>
              </a:lnSpc>
              <a:buNone/>
            </a:pPr>
            <a:endParaRPr lang="en-US" sz="2400" dirty="0">
              <a:solidFill>
                <a:srgbClr val="D90A1C"/>
              </a:solidFill>
              <a:latin typeface="Arial"/>
              <a:cs typeface="Arial"/>
            </a:endParaRPr>
          </a:p>
          <a:p>
            <a:pPr marL="0" indent="0">
              <a:lnSpc>
                <a:spcPct val="110000"/>
              </a:lnSpc>
              <a:buNone/>
            </a:pPr>
            <a:r>
              <a:rPr lang="en-US" sz="2400" dirty="0"/>
              <a:t>The MSJS provides an interdisciplinary approach to social justice issues (both including and beyond criminal justice) for students who wish to focus on advocacy, policy, and research in the administration of justice. </a:t>
            </a:r>
          </a:p>
          <a:p>
            <a:pPr marL="0" indent="0">
              <a:lnSpc>
                <a:spcPct val="110000"/>
              </a:lnSpc>
              <a:buNone/>
            </a:pPr>
            <a:r>
              <a:rPr lang="en-US" sz="2400" dirty="0"/>
              <a:t>Students will learn strategies for conducting consequential research, evaluating and shaping policies and practices, and seeking and affecting change by addressing complex social challenges. </a:t>
            </a:r>
          </a:p>
          <a:p>
            <a:pPr marL="0" indent="0">
              <a:lnSpc>
                <a:spcPct val="110000"/>
              </a:lnSpc>
              <a:buNone/>
            </a:pPr>
            <a:r>
              <a:rPr lang="en-US" sz="2400" dirty="0"/>
              <a:t>The curriculum will expose students to a variety of social justice components and issues, while helping them progress toward scholarly work that allows them to focus on their individual areas of concern and passion. </a:t>
            </a:r>
          </a:p>
        </p:txBody>
      </p:sp>
    </p:spTree>
    <p:extLst>
      <p:ext uri="{BB962C8B-B14F-4D97-AF65-F5344CB8AC3E}">
        <p14:creationId xmlns:p14="http://schemas.microsoft.com/office/powerpoint/2010/main" val="9936296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328613" y="529380"/>
            <a:ext cx="8615361" cy="611430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20000"/>
              </a:lnSpc>
              <a:buNone/>
            </a:pPr>
            <a:r>
              <a:rPr lang="en-US" sz="1600" b="1" dirty="0">
                <a:solidFill>
                  <a:srgbClr val="D90A1C"/>
                </a:solidFill>
              </a:rPr>
              <a:t>Motivation For The Program</a:t>
            </a:r>
            <a:endParaRPr lang="en-US" sz="1600" b="1" dirty="0">
              <a:solidFill>
                <a:srgbClr val="D90A1C"/>
              </a:solidFill>
              <a:latin typeface="Arial"/>
              <a:cs typeface="Arial"/>
            </a:endParaRPr>
          </a:p>
          <a:p>
            <a:pPr marL="0" indent="0">
              <a:lnSpc>
                <a:spcPct val="120000"/>
              </a:lnSpc>
              <a:buNone/>
            </a:pPr>
            <a:endParaRPr lang="en-US" sz="1600" dirty="0">
              <a:solidFill>
                <a:srgbClr val="D90A1C"/>
              </a:solidFill>
              <a:latin typeface="Arial"/>
              <a:cs typeface="Arial"/>
            </a:endParaRPr>
          </a:p>
          <a:p>
            <a:pPr marL="0" indent="0">
              <a:lnSpc>
                <a:spcPct val="120000"/>
              </a:lnSpc>
              <a:buNone/>
            </a:pPr>
            <a:r>
              <a:rPr lang="en-US" sz="1600" dirty="0"/>
              <a:t>The MSJS is for students who wish focus on </a:t>
            </a:r>
            <a:r>
              <a:rPr lang="en-US" sz="1600" b="1" dirty="0"/>
              <a:t>advocacy, policy, and research </a:t>
            </a:r>
            <a:r>
              <a:rPr lang="en-US" sz="1600" dirty="0"/>
              <a:t>in the administration of justice. This new degree broadens the current Criminal Justice Sciences Division’s graduate program offerings to meet the diverse and evolving needs of students. CJS currently offers the Master of Arts in Criminal Justice which emphasizes criminal justice in the applied areas of the administration of justice and crime control. </a:t>
            </a:r>
            <a:r>
              <a:rPr lang="en-US" sz="1600" b="1" dirty="0"/>
              <a:t>The MSJS, on the other hand, will allow us to appeal to those who plan to be activists, and change agents seeking to positively impact various social justice arenas. </a:t>
            </a:r>
            <a:r>
              <a:rPr lang="en-US" sz="1600" dirty="0"/>
              <a:t>Students will learn strategies for conducting consequential research, evaluating and shaping policies and practices, and seeking and affecting change by addressing complex social challenges. </a:t>
            </a:r>
          </a:p>
          <a:p>
            <a:pPr marL="0" indent="0">
              <a:lnSpc>
                <a:spcPct val="120000"/>
              </a:lnSpc>
              <a:buNone/>
            </a:pPr>
            <a:endParaRPr lang="en-US" sz="1600" dirty="0"/>
          </a:p>
          <a:p>
            <a:pPr marL="0" indent="0">
              <a:lnSpc>
                <a:spcPct val="120000"/>
              </a:lnSpc>
              <a:buNone/>
            </a:pPr>
            <a:r>
              <a:rPr lang="en-US" sz="1600" dirty="0"/>
              <a:t>Interdisciplinary curriculum in criminal justice, sociology, and political science will expose students to a variety of social justice components and issues, while helping them progress toward scholarly work that allows them to focus on their individual areas of concern and passion. Students will be prepared for careers in community organizing and advocacy, criminal justice, research and policy centers, NGOs, public and private agencies, nonprofit leadership, and to enter doctoral programs. Students will gain hands-on, advanced research, theoretical, and practical skills and experience working alongside scholars in social justice agencies. </a:t>
            </a:r>
          </a:p>
        </p:txBody>
      </p:sp>
    </p:spTree>
    <p:extLst>
      <p:ext uri="{BB962C8B-B14F-4D97-AF65-F5344CB8AC3E}">
        <p14:creationId xmlns:p14="http://schemas.microsoft.com/office/powerpoint/2010/main" val="3246691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85764" y="529381"/>
            <a:ext cx="8201036" cy="5842844"/>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20000"/>
              </a:lnSpc>
              <a:buNone/>
            </a:pPr>
            <a:r>
              <a:rPr lang="en-US" sz="2400" b="1" dirty="0">
                <a:solidFill>
                  <a:srgbClr val="D90A1C"/>
                </a:solidFill>
              </a:rPr>
              <a:t>Market Demand</a:t>
            </a:r>
            <a:endParaRPr lang="en-US" sz="2400" b="1" dirty="0">
              <a:solidFill>
                <a:srgbClr val="D90A1C"/>
              </a:solidFill>
              <a:latin typeface="Arial"/>
              <a:cs typeface="Arial"/>
            </a:endParaRPr>
          </a:p>
          <a:p>
            <a:pPr marL="0" indent="0">
              <a:lnSpc>
                <a:spcPct val="120000"/>
              </a:lnSpc>
              <a:buNone/>
            </a:pPr>
            <a:endParaRPr lang="en-US" sz="2400" dirty="0">
              <a:solidFill>
                <a:srgbClr val="D90A1C"/>
              </a:solidFill>
              <a:latin typeface="Arial"/>
              <a:cs typeface="Arial"/>
            </a:endParaRPr>
          </a:p>
          <a:p>
            <a:pPr marL="0" indent="0">
              <a:lnSpc>
                <a:spcPct val="120000"/>
              </a:lnSpc>
              <a:buNone/>
            </a:pPr>
            <a:r>
              <a:rPr lang="en-US" sz="2400" dirty="0"/>
              <a:t>In 2010, the president of the Academy of Criminal Justice Studies called for the advancement and broadening of the discipline of criminal justice and criminology. </a:t>
            </a:r>
            <a:r>
              <a:rPr lang="en-US" sz="2400" b="1" dirty="0"/>
              <a:t>“By complementing criminology and criminal justice with </a:t>
            </a:r>
            <a:r>
              <a:rPr lang="en-US" sz="2400" b="1" i="1" dirty="0"/>
              <a:t>Justice Studies</a:t>
            </a:r>
            <a:r>
              <a:rPr lang="en-US" sz="2400" b="1" dirty="0"/>
              <a:t>, we include the other explanations needed (political, economic, legal, administrative, etc.) to address the relevant issues within our discipline.” </a:t>
            </a:r>
          </a:p>
          <a:p>
            <a:pPr marL="0" indent="0">
              <a:lnSpc>
                <a:spcPct val="120000"/>
              </a:lnSpc>
              <a:buNone/>
            </a:pPr>
            <a:endParaRPr lang="en-US" sz="2400" b="1" dirty="0"/>
          </a:p>
          <a:p>
            <a:pPr marL="0" indent="0">
              <a:lnSpc>
                <a:spcPct val="120000"/>
              </a:lnSpc>
              <a:buNone/>
            </a:pPr>
            <a:r>
              <a:rPr lang="en-US" sz="2400" dirty="0"/>
              <a:t>As higher education becomes more interdisciplinary in nature to meet the demands of an ever-evolving job market, a student body that expects and deserves a high-quality and valuable education, and institutions become increasingly financially strained, the MSJS program meets needs across several areas. </a:t>
            </a:r>
          </a:p>
          <a:p>
            <a:pPr marL="0" indent="0">
              <a:lnSpc>
                <a:spcPct val="120000"/>
              </a:lnSpc>
              <a:buNone/>
            </a:pPr>
            <a:endParaRPr lang="en-US" sz="2400" dirty="0"/>
          </a:p>
          <a:p>
            <a:pPr marL="0" indent="0">
              <a:lnSpc>
                <a:spcPct val="120000"/>
              </a:lnSpc>
              <a:buNone/>
            </a:pPr>
            <a:r>
              <a:rPr lang="en-US" sz="2400" dirty="0"/>
              <a:t>This program is also especially timely in light of recent events including nationwide and global protests concerning police brutality, white supremacy, and systems of oppression. Student interest in how to address these topics and make substantive and lasting change is peaked.</a:t>
            </a:r>
          </a:p>
        </p:txBody>
      </p:sp>
    </p:spTree>
    <p:extLst>
      <p:ext uri="{BB962C8B-B14F-4D97-AF65-F5344CB8AC3E}">
        <p14:creationId xmlns:p14="http://schemas.microsoft.com/office/powerpoint/2010/main" val="3453171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85763" y="529381"/>
            <a:ext cx="8515361" cy="5785694"/>
          </a:xfrm>
          <a:prstGeom prst="rect">
            <a:avLst/>
          </a:prstGeom>
        </p:spPr>
        <p:txBody>
          <a:bodyPr vert="horz" lIns="91440" tIns="45720" rIns="91440" bIns="45720" numCol="2" rtlCol="0">
            <a:normAutofit fontScale="925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Feedback From The Community</a:t>
            </a:r>
            <a:endParaRPr lang="en-US" sz="2400" b="1" dirty="0">
              <a:solidFill>
                <a:srgbClr val="D90A1C"/>
              </a:solidFill>
              <a:latin typeface="Arial"/>
              <a:cs typeface="Arial"/>
            </a:endParaRPr>
          </a:p>
          <a:p>
            <a:pPr marL="0" indent="0">
              <a:buNone/>
            </a:pPr>
            <a:endParaRPr lang="en-US" sz="2400" dirty="0">
              <a:solidFill>
                <a:srgbClr val="D90A1C"/>
              </a:solidFill>
              <a:latin typeface="Arial"/>
              <a:cs typeface="Arial"/>
            </a:endParaRPr>
          </a:p>
          <a:p>
            <a:pPr>
              <a:buFont typeface="Courier New" panose="02070309020205020404" pitchFamily="49" charset="0"/>
              <a:buChar char="o"/>
            </a:pPr>
            <a:r>
              <a:rPr lang="en-US" sz="2400" dirty="0"/>
              <a:t>Oregon Department of Corrections</a:t>
            </a:r>
          </a:p>
          <a:p>
            <a:pPr>
              <a:buFont typeface="Courier New" panose="02070309020205020404" pitchFamily="49" charset="0"/>
              <a:buChar char="o"/>
            </a:pPr>
            <a:r>
              <a:rPr lang="en-US" sz="2400" dirty="0"/>
              <a:t>Oregon Youth Authority</a:t>
            </a:r>
          </a:p>
          <a:p>
            <a:pPr>
              <a:buFont typeface="Courier New" panose="02070309020205020404" pitchFamily="49" charset="0"/>
              <a:buChar char="o"/>
            </a:pPr>
            <a:r>
              <a:rPr lang="en-US" sz="2400" dirty="0"/>
              <a:t>FBI Portland Office</a:t>
            </a:r>
          </a:p>
          <a:p>
            <a:pPr>
              <a:buFont typeface="Courier New" panose="02070309020205020404" pitchFamily="49" charset="0"/>
              <a:buChar char="o"/>
            </a:pPr>
            <a:r>
              <a:rPr lang="en-US" sz="2400" dirty="0"/>
              <a:t>National Crime Victim Law Institute</a:t>
            </a:r>
          </a:p>
          <a:p>
            <a:pPr>
              <a:buFont typeface="Courier New" panose="02070309020205020404" pitchFamily="49" charset="0"/>
              <a:buChar char="o"/>
            </a:pPr>
            <a:r>
              <a:rPr lang="en-US" sz="2400" dirty="0"/>
              <a:t>Lewis and Clark Law School</a:t>
            </a:r>
          </a:p>
          <a:p>
            <a:pPr>
              <a:buFont typeface="Courier New" panose="02070309020205020404" pitchFamily="49" charset="0"/>
              <a:buChar char="o"/>
            </a:pPr>
            <a:r>
              <a:rPr lang="en-US" sz="2400" dirty="0"/>
              <a:t>Oregon Justice Resource Center</a:t>
            </a:r>
          </a:p>
          <a:p>
            <a:pPr>
              <a:buFont typeface="Courier New" panose="02070309020205020404" pitchFamily="49" charset="0"/>
              <a:buChar char="o"/>
            </a:pPr>
            <a:r>
              <a:rPr lang="en-US" sz="2400" dirty="0"/>
              <a:t>Youth Justice Initiative</a:t>
            </a:r>
          </a:p>
          <a:p>
            <a:pPr>
              <a:buFont typeface="Courier New" panose="02070309020205020404" pitchFamily="49" charset="0"/>
              <a:buChar char="o"/>
            </a:pPr>
            <a:r>
              <a:rPr lang="en-US" sz="2400" dirty="0"/>
              <a:t>Light My Way Ministry and Reentry Program</a:t>
            </a:r>
            <a:br>
              <a:rPr lang="en-US" sz="2400" dirty="0"/>
            </a:br>
            <a:br>
              <a:rPr lang="en-US" sz="2400" dirty="0"/>
            </a:br>
            <a:br>
              <a:rPr lang="en-US" sz="2400" dirty="0"/>
            </a:br>
            <a:br>
              <a:rPr lang="en-US" sz="2400" dirty="0"/>
            </a:br>
            <a:endParaRPr lang="en-US" sz="2400" dirty="0"/>
          </a:p>
          <a:p>
            <a:pPr>
              <a:buFont typeface="Courier New" panose="02070309020205020404" pitchFamily="49" charset="0"/>
              <a:buChar char="o"/>
            </a:pPr>
            <a:r>
              <a:rPr lang="en-US" sz="2400" dirty="0"/>
              <a:t>CREATE Programs</a:t>
            </a:r>
          </a:p>
          <a:p>
            <a:pPr>
              <a:buFont typeface="Courier New" panose="02070309020205020404" pitchFamily="49" charset="0"/>
              <a:buChar char="o"/>
            </a:pPr>
            <a:r>
              <a:rPr lang="en-US" sz="2400" dirty="0"/>
              <a:t>Resolutions Northwest</a:t>
            </a:r>
          </a:p>
          <a:p>
            <a:pPr>
              <a:buFont typeface="Courier New" panose="02070309020205020404" pitchFamily="49" charset="0"/>
              <a:buChar char="o"/>
            </a:pPr>
            <a:r>
              <a:rPr lang="en-US" sz="2400" dirty="0"/>
              <a:t>Partnership for Safety and Justice</a:t>
            </a:r>
          </a:p>
          <a:p>
            <a:pPr>
              <a:buFont typeface="Courier New" panose="02070309020205020404" pitchFamily="49" charset="0"/>
              <a:buChar char="o"/>
            </a:pPr>
            <a:r>
              <a:rPr lang="en-US" sz="2400" dirty="0"/>
              <a:t>Multnomah County Probation and Parole</a:t>
            </a:r>
          </a:p>
          <a:p>
            <a:pPr>
              <a:buFont typeface="Courier New" panose="02070309020205020404" pitchFamily="49" charset="0"/>
              <a:buChar char="o"/>
            </a:pPr>
            <a:r>
              <a:rPr lang="en-US" sz="2400" dirty="0"/>
              <a:t>Washington County Community Corrections</a:t>
            </a:r>
          </a:p>
          <a:p>
            <a:pPr>
              <a:buFont typeface="Courier New" panose="02070309020205020404" pitchFamily="49" charset="0"/>
              <a:buChar char="o"/>
            </a:pPr>
            <a:r>
              <a:rPr lang="en-US" sz="2400" dirty="0"/>
              <a:t>Washington County District Attorney</a:t>
            </a:r>
          </a:p>
          <a:p>
            <a:pPr>
              <a:buFont typeface="Courier New" panose="02070309020205020404" pitchFamily="49" charset="0"/>
              <a:buChar char="o"/>
            </a:pPr>
            <a:r>
              <a:rPr lang="en-US" sz="2400" dirty="0"/>
              <a:t>Washington County Sheriff’s Office Jail and Patrol</a:t>
            </a:r>
          </a:p>
          <a:p>
            <a:pPr>
              <a:buFont typeface="Courier New" panose="02070309020205020404" pitchFamily="49" charset="0"/>
              <a:buChar char="o"/>
            </a:pPr>
            <a:r>
              <a:rPr lang="en-US" sz="2400" dirty="0"/>
              <a:t>Washington County Drug Court </a:t>
            </a:r>
          </a:p>
        </p:txBody>
      </p:sp>
    </p:spTree>
    <p:extLst>
      <p:ext uri="{BB962C8B-B14F-4D97-AF65-F5344CB8AC3E}">
        <p14:creationId xmlns:p14="http://schemas.microsoft.com/office/powerpoint/2010/main" val="3182488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85764" y="529381"/>
            <a:ext cx="8315336" cy="5899994"/>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b="1" dirty="0">
                <a:solidFill>
                  <a:srgbClr val="D90A1C"/>
                </a:solidFill>
              </a:rPr>
              <a:t>Program Outcomes</a:t>
            </a:r>
            <a:endParaRPr lang="en-US" b="1" dirty="0">
              <a:solidFill>
                <a:srgbClr val="D90A1C"/>
              </a:solidFill>
              <a:latin typeface="Arial"/>
              <a:cs typeface="Arial"/>
            </a:endParaRPr>
          </a:p>
          <a:p>
            <a:pPr marL="0" indent="0">
              <a:buNone/>
            </a:pPr>
            <a:endParaRPr lang="en-US" sz="2400" dirty="0">
              <a:solidFill>
                <a:srgbClr val="D90A1C"/>
              </a:solidFill>
              <a:latin typeface="Arial"/>
              <a:cs typeface="Arial"/>
            </a:endParaRPr>
          </a:p>
          <a:p>
            <a:pPr lvl="0">
              <a:lnSpc>
                <a:spcPct val="110000"/>
              </a:lnSpc>
              <a:buFont typeface="Courier New" panose="02070309020205020404" pitchFamily="49" charset="0"/>
              <a:buChar char="o"/>
            </a:pPr>
            <a:r>
              <a:rPr lang="en-US" sz="2200" dirty="0"/>
              <a:t>Gain knowledge of complex social justice issues and how different systems interact around and within these realms.</a:t>
            </a:r>
          </a:p>
          <a:p>
            <a:pPr lvl="0">
              <a:lnSpc>
                <a:spcPct val="110000"/>
              </a:lnSpc>
              <a:buFont typeface="Courier New" panose="02070309020205020404" pitchFamily="49" charset="0"/>
              <a:buChar char="o"/>
            </a:pPr>
            <a:r>
              <a:rPr lang="en-US" sz="2200" dirty="0"/>
              <a:t>Analyze interdisciplinary theories and approaches to complex social justice challenges and concerns.</a:t>
            </a:r>
          </a:p>
          <a:p>
            <a:pPr lvl="0">
              <a:lnSpc>
                <a:spcPct val="110000"/>
              </a:lnSpc>
              <a:buFont typeface="Courier New" panose="02070309020205020404" pitchFamily="49" charset="0"/>
              <a:buChar char="o"/>
            </a:pPr>
            <a:r>
              <a:rPr lang="en-US" sz="2200" dirty="0"/>
              <a:t>Employ appropriate methods of social science research to investigate targeted problems and questions of justice.</a:t>
            </a:r>
          </a:p>
          <a:p>
            <a:pPr lvl="0">
              <a:lnSpc>
                <a:spcPct val="110000"/>
              </a:lnSpc>
              <a:buFont typeface="Courier New" panose="02070309020205020404" pitchFamily="49" charset="0"/>
              <a:buChar char="o"/>
            </a:pPr>
            <a:r>
              <a:rPr lang="en-US" sz="2200" dirty="0"/>
              <a:t>Demonstrate an understanding of strategies for addressing complex social justice issues through activism, policy, practice, and intervention.</a:t>
            </a:r>
          </a:p>
        </p:txBody>
      </p:sp>
    </p:spTree>
    <p:extLst>
      <p:ext uri="{BB962C8B-B14F-4D97-AF65-F5344CB8AC3E}">
        <p14:creationId xmlns:p14="http://schemas.microsoft.com/office/powerpoint/2010/main" val="1041311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85764" y="529381"/>
            <a:ext cx="7800986" cy="5971432"/>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Core Courses (25 credits)</a:t>
            </a:r>
            <a:endParaRPr lang="en-US" sz="2400" b="1" dirty="0">
              <a:solidFill>
                <a:srgbClr val="D90A1C"/>
              </a:solidFill>
              <a:latin typeface="Arial"/>
              <a:cs typeface="Arial"/>
            </a:endParaRPr>
          </a:p>
          <a:p>
            <a:pPr marL="0" indent="0">
              <a:buNone/>
            </a:pPr>
            <a:endParaRPr lang="en-US" sz="2400" dirty="0">
              <a:latin typeface="Arial"/>
              <a:cs typeface="Arial"/>
            </a:endParaRPr>
          </a:p>
          <a:p>
            <a:pPr>
              <a:buFont typeface="Courier New" panose="02070309020205020404" pitchFamily="49" charset="0"/>
              <a:buChar char="o"/>
            </a:pPr>
            <a:r>
              <a:rPr lang="en-US" sz="2400" dirty="0"/>
              <a:t>CJ 608 Workshop (1)</a:t>
            </a:r>
            <a:r>
              <a:rPr lang="en-US" sz="2400" baseline="30000" dirty="0"/>
              <a:t>^</a:t>
            </a:r>
          </a:p>
          <a:p>
            <a:pPr>
              <a:buFont typeface="Courier New" panose="02070309020205020404" pitchFamily="49" charset="0"/>
              <a:buChar char="o"/>
            </a:pPr>
            <a:r>
              <a:rPr lang="en-US" sz="2400" dirty="0"/>
              <a:t>CJ 612 Research Methods in Criminal Justice (4)</a:t>
            </a:r>
            <a:r>
              <a:rPr lang="en-US" sz="2400" baseline="30000" dirty="0"/>
              <a:t>*†^</a:t>
            </a:r>
          </a:p>
          <a:p>
            <a:pPr>
              <a:buFont typeface="Courier New" panose="02070309020205020404" pitchFamily="49" charset="0"/>
              <a:buChar char="o"/>
            </a:pPr>
            <a:r>
              <a:rPr lang="en-US" sz="2400" dirty="0"/>
              <a:t>CJ 627 Quantitative Methods in Social Science (4)</a:t>
            </a:r>
            <a:r>
              <a:rPr lang="en-US" sz="2400" baseline="30000" dirty="0"/>
              <a:t>†^</a:t>
            </a:r>
          </a:p>
          <a:p>
            <a:pPr>
              <a:buFont typeface="Courier New" panose="02070309020205020404" pitchFamily="49" charset="0"/>
              <a:buChar char="o"/>
            </a:pPr>
            <a:r>
              <a:rPr lang="en-US" sz="2400" dirty="0"/>
              <a:t>JS 658 Justice and Social Theory (4)</a:t>
            </a:r>
            <a:r>
              <a:rPr lang="en-US" sz="2400" baseline="30000" dirty="0"/>
              <a:t>†</a:t>
            </a:r>
            <a:endParaRPr lang="en-US" sz="2400" dirty="0"/>
          </a:p>
          <a:p>
            <a:pPr>
              <a:buFont typeface="Courier New" panose="02070309020205020404" pitchFamily="49" charset="0"/>
              <a:buChar char="o"/>
            </a:pPr>
            <a:r>
              <a:rPr lang="en-US" sz="2400" dirty="0"/>
              <a:t>JS 659 Social Problems (4)</a:t>
            </a:r>
            <a:r>
              <a:rPr lang="en-US" sz="2400" baseline="30000" dirty="0"/>
              <a:t>†</a:t>
            </a:r>
            <a:endParaRPr lang="en-US" sz="2400" dirty="0"/>
          </a:p>
          <a:p>
            <a:pPr>
              <a:buFont typeface="Courier New" panose="02070309020205020404" pitchFamily="49" charset="0"/>
              <a:buChar char="o"/>
            </a:pPr>
            <a:r>
              <a:rPr lang="en-US" sz="2400" dirty="0"/>
              <a:t>JS 628 Justice Organizations, Ethics, and Change (4)</a:t>
            </a:r>
            <a:r>
              <a:rPr lang="en-US" sz="2400" baseline="30000" dirty="0"/>
              <a:t>†</a:t>
            </a:r>
            <a:endParaRPr lang="en-US" sz="2400" dirty="0"/>
          </a:p>
          <a:p>
            <a:pPr>
              <a:buFont typeface="Courier New" panose="02070309020205020404" pitchFamily="49" charset="0"/>
              <a:buChar char="o"/>
            </a:pPr>
            <a:r>
              <a:rPr lang="en-US" sz="2400" dirty="0"/>
              <a:t>JS 629 Social Movement, Community Organizing, and Social Justice (4)</a:t>
            </a:r>
            <a:r>
              <a:rPr lang="en-US" sz="2400" baseline="30000" dirty="0"/>
              <a:t>†</a:t>
            </a:r>
            <a:endParaRPr lang="en-US" sz="2400" dirty="0"/>
          </a:p>
          <a:p>
            <a:pPr marL="0" indent="0">
              <a:buNone/>
            </a:pPr>
            <a:endParaRPr lang="en-US" sz="2400" dirty="0"/>
          </a:p>
          <a:p>
            <a:pPr marL="0" indent="0">
              <a:buNone/>
            </a:pPr>
            <a:r>
              <a:rPr lang="en-US" sz="2400" baseline="30000" dirty="0"/>
              <a:t>*</a:t>
            </a:r>
            <a:r>
              <a:rPr lang="en-US" sz="2400" dirty="0"/>
              <a:t>Also required in Graduate Certificate in Advanced Juvenile Justice Studies</a:t>
            </a:r>
          </a:p>
          <a:p>
            <a:pPr marL="0" indent="0">
              <a:buNone/>
            </a:pPr>
            <a:r>
              <a:rPr lang="en-US" sz="2400" baseline="30000" dirty="0"/>
              <a:t>†</a:t>
            </a:r>
            <a:r>
              <a:rPr lang="en-US" sz="2400" dirty="0"/>
              <a:t>Also required in Graduate Certificate in Social Justice</a:t>
            </a:r>
          </a:p>
          <a:p>
            <a:pPr marL="0" indent="0">
              <a:buNone/>
            </a:pPr>
            <a:r>
              <a:rPr lang="en-US" sz="2400" baseline="30000" dirty="0"/>
              <a:t>^</a:t>
            </a:r>
            <a:r>
              <a:rPr lang="en-US" sz="2400" dirty="0"/>
              <a:t>Also required or is an elective in Master of Science in Justice Studies</a:t>
            </a:r>
          </a:p>
          <a:p>
            <a:endParaRPr lang="en-US" sz="2400" dirty="0">
              <a:solidFill>
                <a:schemeClr val="bg1"/>
              </a:solidFill>
            </a:endParaRPr>
          </a:p>
        </p:txBody>
      </p:sp>
    </p:spTree>
    <p:extLst>
      <p:ext uri="{BB962C8B-B14F-4D97-AF65-F5344CB8AC3E}">
        <p14:creationId xmlns:p14="http://schemas.microsoft.com/office/powerpoint/2010/main" val="179076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85764" y="529381"/>
            <a:ext cx="8315336" cy="5457082"/>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Elective Courses (8 credits)</a:t>
            </a:r>
            <a:endParaRPr lang="en-US" sz="2400" b="1" dirty="0">
              <a:solidFill>
                <a:srgbClr val="D90A1C"/>
              </a:solidFill>
              <a:latin typeface="Arial"/>
              <a:cs typeface="Arial"/>
            </a:endParaRPr>
          </a:p>
          <a:p>
            <a:pPr marL="0" indent="0">
              <a:buNone/>
            </a:pPr>
            <a:endParaRPr lang="en-US" sz="2400" dirty="0">
              <a:latin typeface="Arial"/>
              <a:cs typeface="Arial"/>
            </a:endParaRPr>
          </a:p>
          <a:p>
            <a:pPr>
              <a:buFont typeface="Courier New" panose="02070309020205020404" pitchFamily="49" charset="0"/>
              <a:buChar char="o"/>
            </a:pPr>
            <a:r>
              <a:rPr lang="en-US" sz="2400" dirty="0"/>
              <a:t>JS 655 Convict Criminology (4) </a:t>
            </a:r>
          </a:p>
          <a:p>
            <a:pPr>
              <a:buFont typeface="Courier New" panose="02070309020205020404" pitchFamily="49" charset="0"/>
              <a:buChar char="o"/>
            </a:pPr>
            <a:r>
              <a:rPr lang="en-US" sz="2400" dirty="0"/>
              <a:t>CJ 544 Restorative Justice (4) </a:t>
            </a:r>
          </a:p>
          <a:p>
            <a:pPr>
              <a:buFont typeface="Courier New" panose="02070309020205020404" pitchFamily="49" charset="0"/>
              <a:buChar char="o"/>
            </a:pPr>
            <a:r>
              <a:rPr lang="en-US" sz="2400" dirty="0"/>
              <a:t>PS 594 Human Rights (PS 494) (4)</a:t>
            </a:r>
          </a:p>
          <a:p>
            <a:pPr>
              <a:buFont typeface="Courier New" panose="02070309020205020404" pitchFamily="49" charset="0"/>
              <a:buChar char="o"/>
            </a:pPr>
            <a:r>
              <a:rPr lang="en-US" sz="2400" dirty="0"/>
              <a:t>PS 579 Constitutional Law (4)</a:t>
            </a:r>
          </a:p>
          <a:p>
            <a:pPr>
              <a:buFont typeface="Courier New" panose="02070309020205020404" pitchFamily="49" charset="0"/>
              <a:buChar char="o"/>
            </a:pPr>
            <a:r>
              <a:rPr lang="en-US" sz="2400" dirty="0"/>
              <a:t>SOC 515 Social Stratification and Inequality (4)</a:t>
            </a:r>
          </a:p>
          <a:p>
            <a:pPr>
              <a:buFont typeface="Courier New" panose="02070309020205020404" pitchFamily="49" charset="0"/>
              <a:buChar char="o"/>
            </a:pPr>
            <a:r>
              <a:rPr lang="en-US" sz="2400" dirty="0"/>
              <a:t>SOC 554 Sociology of Deviant Behavior (4) </a:t>
            </a:r>
          </a:p>
          <a:p>
            <a:pPr>
              <a:buFont typeface="Courier New" panose="02070309020205020404" pitchFamily="49" charset="0"/>
              <a:buChar char="o"/>
            </a:pPr>
            <a:r>
              <a:rPr lang="en-US" sz="2400" dirty="0"/>
              <a:t>CJ 545 Race and the Justice System (4) </a:t>
            </a:r>
          </a:p>
          <a:p>
            <a:pPr>
              <a:buFont typeface="Courier New" panose="02070309020205020404" pitchFamily="49" charset="0"/>
              <a:buChar char="o"/>
            </a:pPr>
            <a:r>
              <a:rPr lang="en-US" sz="2400" dirty="0"/>
              <a:t>SOC 507 Prison Policies in Latin America: Comparative Perspectives (4)</a:t>
            </a:r>
          </a:p>
          <a:p>
            <a:pPr>
              <a:buFont typeface="Courier New" panose="02070309020205020404" pitchFamily="49" charset="0"/>
              <a:buChar char="o"/>
            </a:pPr>
            <a:r>
              <a:rPr lang="en-US" sz="2400" dirty="0"/>
              <a:t>SOC 509 Latinx Mentor Program (4)</a:t>
            </a:r>
          </a:p>
        </p:txBody>
      </p:sp>
    </p:spTree>
    <p:extLst>
      <p:ext uri="{BB962C8B-B14F-4D97-AF65-F5344CB8AC3E}">
        <p14:creationId xmlns:p14="http://schemas.microsoft.com/office/powerpoint/2010/main" val="3471368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85763" y="529381"/>
            <a:ext cx="8458211"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Capstone Series (12 credits)</a:t>
            </a:r>
            <a:endParaRPr lang="en-US" sz="2400" b="1" dirty="0">
              <a:solidFill>
                <a:srgbClr val="D90A1C"/>
              </a:solidFill>
              <a:latin typeface="Arial"/>
              <a:cs typeface="Arial"/>
            </a:endParaRPr>
          </a:p>
          <a:p>
            <a:pPr marL="0" indent="0">
              <a:buNone/>
            </a:pPr>
            <a:endParaRPr lang="en-US" sz="2400" dirty="0">
              <a:latin typeface="Arial"/>
              <a:cs typeface="Arial"/>
            </a:endParaRPr>
          </a:p>
          <a:p>
            <a:pPr>
              <a:buFont typeface="Courier New" panose="02070309020205020404" pitchFamily="49" charset="0"/>
              <a:buChar char="o"/>
            </a:pPr>
            <a:r>
              <a:rPr lang="en-US" sz="2400" dirty="0"/>
              <a:t>CJ 623 Program Evaluation in Criminal Justice - Capstone Part I (4)</a:t>
            </a:r>
          </a:p>
          <a:p>
            <a:pPr>
              <a:buFont typeface="Courier New" panose="02070309020205020404" pitchFamily="49" charset="0"/>
              <a:buChar char="o"/>
            </a:pPr>
            <a:r>
              <a:rPr lang="en-US" sz="2400" dirty="0"/>
              <a:t>CJ 624 Applied Research in Criminal Justice - Capstone Part II (4)</a:t>
            </a:r>
          </a:p>
          <a:p>
            <a:pPr>
              <a:buFont typeface="Courier New" panose="02070309020205020404" pitchFamily="49" charset="0"/>
              <a:buChar char="o"/>
            </a:pPr>
            <a:r>
              <a:rPr lang="en-US" sz="2400" dirty="0"/>
              <a:t>CJ 625 Research Writing in Criminal Justice - Capstone Part III (4)</a:t>
            </a:r>
          </a:p>
          <a:p>
            <a:pPr>
              <a:buFont typeface="Courier New" panose="02070309020205020404" pitchFamily="49" charset="0"/>
              <a:buChar char="o"/>
            </a:pPr>
            <a:endParaRPr lang="en-US" sz="2400" dirty="0"/>
          </a:p>
          <a:p>
            <a:pPr marL="0" indent="0">
              <a:buNone/>
            </a:pPr>
            <a:r>
              <a:rPr lang="en-US" sz="2400" b="1" dirty="0"/>
              <a:t>Total program: 45 credits</a:t>
            </a:r>
            <a:endParaRPr lang="en-US" sz="2400" dirty="0"/>
          </a:p>
          <a:p>
            <a:pPr marL="0" indent="0">
              <a:buNone/>
            </a:pPr>
            <a:endParaRPr lang="en-US" sz="2400" b="1" dirty="0"/>
          </a:p>
          <a:p>
            <a:pPr marL="0" indent="0">
              <a:buNone/>
            </a:pPr>
            <a:r>
              <a:rPr lang="en-US" sz="2400" dirty="0"/>
              <a:t>All these courses are also required in the Master of Arts in Criminal Justice. </a:t>
            </a:r>
          </a:p>
        </p:txBody>
      </p:sp>
    </p:spTree>
    <p:extLst>
      <p:ext uri="{BB962C8B-B14F-4D97-AF65-F5344CB8AC3E}">
        <p14:creationId xmlns:p14="http://schemas.microsoft.com/office/powerpoint/2010/main" val="26396254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85764" y="529380"/>
            <a:ext cx="8315336" cy="5828557"/>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20000"/>
              </a:lnSpc>
              <a:buNone/>
            </a:pPr>
            <a:r>
              <a:rPr lang="en-US" sz="2400" b="1" dirty="0">
                <a:solidFill>
                  <a:srgbClr val="D90A1C"/>
                </a:solidFill>
              </a:rPr>
              <a:t>Similar Programs</a:t>
            </a:r>
            <a:endParaRPr lang="en-US" sz="2400" b="1" dirty="0">
              <a:solidFill>
                <a:srgbClr val="D90A1C"/>
              </a:solidFill>
              <a:latin typeface="Arial"/>
              <a:cs typeface="Arial"/>
            </a:endParaRPr>
          </a:p>
          <a:p>
            <a:pPr marL="0" indent="0">
              <a:lnSpc>
                <a:spcPct val="120000"/>
              </a:lnSpc>
              <a:buNone/>
            </a:pPr>
            <a:endParaRPr lang="en-US" sz="2400" dirty="0">
              <a:solidFill>
                <a:srgbClr val="D90A1C"/>
              </a:solidFill>
              <a:latin typeface="Arial"/>
              <a:cs typeface="Arial"/>
            </a:endParaRPr>
          </a:p>
          <a:p>
            <a:pPr marL="0" indent="0">
              <a:lnSpc>
                <a:spcPct val="120000"/>
              </a:lnSpc>
              <a:buNone/>
            </a:pPr>
            <a:r>
              <a:rPr lang="en-US" sz="2400" dirty="0"/>
              <a:t>All the public Oregon universities have at least one undergraduate program that will prepare students to continue their education in the MSJS program at WOU. Of the seven state universities, only two offer related graduate programs, however none of these programs directly compete or compare with the MSJS. </a:t>
            </a:r>
          </a:p>
          <a:p>
            <a:pPr marL="0" indent="0">
              <a:lnSpc>
                <a:spcPct val="120000"/>
              </a:lnSpc>
              <a:buNone/>
            </a:pPr>
            <a:endParaRPr lang="en-US" sz="2400" dirty="0"/>
          </a:p>
          <a:p>
            <a:pPr marL="0" indent="0">
              <a:lnSpc>
                <a:spcPct val="120000"/>
              </a:lnSpc>
              <a:buNone/>
            </a:pPr>
            <a:r>
              <a:rPr lang="en-US" sz="2400" dirty="0"/>
              <a:t>Portland State University offers master’s degrees in Conflict Resolution, Criminology and Criminal Justice, Nonprofit Leadership, and Social Work, a master’s or doctorate in Urban Studies, as well as a doctorate in Social Work and Social Research. Each of these degrees covers some aspect that is also addressed in the new MSJS program, but none directly compete. Further, graduates of the MSJS program could consider continuing their education by earning doctorates in Social Work and Social Research or Urban Studies. </a:t>
            </a:r>
          </a:p>
          <a:p>
            <a:pPr marL="0" indent="0">
              <a:lnSpc>
                <a:spcPct val="120000"/>
              </a:lnSpc>
              <a:buNone/>
            </a:pPr>
            <a:endParaRPr lang="en-US" sz="2400" dirty="0"/>
          </a:p>
          <a:p>
            <a:pPr marL="0" indent="0">
              <a:lnSpc>
                <a:spcPct val="120000"/>
              </a:lnSpc>
              <a:buNone/>
            </a:pPr>
            <a:r>
              <a:rPr lang="en-US" sz="2400" dirty="0"/>
              <a:t>University of Oregon offers master’s degrees in Conflict and Dispute Resolution or Nonprofit Management, and a doctorate in Critical and Sociocultural Studies in Education. As with PSU, these programs cover some aspects of what is addressed in MSJS, but do not directly compete.</a:t>
            </a:r>
          </a:p>
          <a:p>
            <a:pPr>
              <a:lnSpc>
                <a:spcPct val="120000"/>
              </a:lnSpc>
            </a:pPr>
            <a:endParaRPr lang="en-US" sz="2400" dirty="0"/>
          </a:p>
        </p:txBody>
      </p:sp>
    </p:spTree>
    <p:extLst>
      <p:ext uri="{BB962C8B-B14F-4D97-AF65-F5344CB8AC3E}">
        <p14:creationId xmlns:p14="http://schemas.microsoft.com/office/powerpoint/2010/main" val="3979172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3" name="Subtitle 2"/>
          <p:cNvSpPr txBox="1">
            <a:spLocks/>
          </p:cNvSpPr>
          <p:nvPr/>
        </p:nvSpPr>
        <p:spPr>
          <a:xfrm>
            <a:off x="485764" y="529381"/>
            <a:ext cx="8086736"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Proposed New Graduate Programs</a:t>
            </a:r>
            <a:endParaRPr lang="en-US" sz="2400" b="1" dirty="0">
              <a:solidFill>
                <a:srgbClr val="D90A1C"/>
              </a:solidFill>
              <a:latin typeface="Arial"/>
              <a:cs typeface="Arial"/>
            </a:endParaRPr>
          </a:p>
          <a:p>
            <a:pPr marL="0" indent="0">
              <a:buNone/>
            </a:pPr>
            <a:endParaRPr lang="en-US" sz="2400" dirty="0">
              <a:solidFill>
                <a:srgbClr val="D90A1C"/>
              </a:solidFill>
              <a:latin typeface="Arial"/>
              <a:cs typeface="Arial"/>
            </a:endParaRPr>
          </a:p>
          <a:p>
            <a:pPr>
              <a:buFont typeface="Courier New" panose="02070309020205020404" pitchFamily="49" charset="0"/>
              <a:buChar char="o"/>
            </a:pPr>
            <a:r>
              <a:rPr lang="en-US" sz="2400" dirty="0"/>
              <a:t>Graduate Certificate in Advanced Juvenile Justice Studies</a:t>
            </a:r>
            <a:br>
              <a:rPr lang="en-US" sz="2400" dirty="0"/>
            </a:br>
            <a:endParaRPr lang="en-US" sz="2400" dirty="0"/>
          </a:p>
          <a:p>
            <a:pPr>
              <a:buFont typeface="Courier New" panose="02070309020205020404" pitchFamily="49" charset="0"/>
              <a:buChar char="o"/>
            </a:pPr>
            <a:r>
              <a:rPr lang="en-US" sz="2400" dirty="0"/>
              <a:t>Graduate Certificate in Social Justice</a:t>
            </a:r>
            <a:br>
              <a:rPr lang="en-US" sz="2400" dirty="0"/>
            </a:br>
            <a:endParaRPr lang="en-US" sz="2400" dirty="0"/>
          </a:p>
          <a:p>
            <a:pPr>
              <a:buFont typeface="Courier New" panose="02070309020205020404" pitchFamily="49" charset="0"/>
              <a:buChar char="o"/>
            </a:pPr>
            <a:r>
              <a:rPr lang="en-US" sz="2400" dirty="0"/>
              <a:t>Master of Science in Justice Studies</a:t>
            </a:r>
          </a:p>
          <a:p>
            <a:pPr marL="0" indent="0">
              <a:buNone/>
            </a:pPr>
            <a:endParaRPr lang="en-US" sz="2400" dirty="0">
              <a:latin typeface="Arial"/>
              <a:cs typeface="Arial"/>
            </a:endParaRPr>
          </a:p>
        </p:txBody>
      </p:sp>
    </p:spTree>
    <p:extLst>
      <p:ext uri="{BB962C8B-B14F-4D97-AF65-F5344CB8AC3E}">
        <p14:creationId xmlns:p14="http://schemas.microsoft.com/office/powerpoint/2010/main" val="34082484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85763" y="529380"/>
            <a:ext cx="8343911" cy="615716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Meeting Statewide Needs</a:t>
            </a:r>
            <a:endParaRPr lang="en-US" sz="2400" b="1" dirty="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r>
              <a:rPr lang="en-US" sz="2400" dirty="0"/>
              <a:t>The MSJS program will be deliverable fully online, making it accessible to a wider and more diverse student population. </a:t>
            </a:r>
          </a:p>
          <a:p>
            <a:pPr marL="0" indent="0">
              <a:buNone/>
            </a:pPr>
            <a:endParaRPr lang="en-US" sz="2400" dirty="0"/>
          </a:p>
          <a:p>
            <a:pPr marL="0" indent="0">
              <a:buNone/>
            </a:pPr>
            <a:r>
              <a:rPr lang="en-US" sz="2400" dirty="0"/>
              <a:t>Students in the MSJS program will learn from experienced faculty not only in courses, but by participating in research and in community action opportunities. The Criminal Justice Sciences Division has a history of partnering with multiple state and community organizations to enhance our students’ experience through hands-on learning to the benefit of the community. </a:t>
            </a:r>
          </a:p>
          <a:p>
            <a:pPr marL="0" indent="0">
              <a:buNone/>
            </a:pPr>
            <a:endParaRPr lang="en-US" sz="2400" dirty="0"/>
          </a:p>
          <a:p>
            <a:pPr marL="0" indent="0">
              <a:buNone/>
            </a:pPr>
            <a:r>
              <a:rPr lang="en-US" sz="2400" b="1" dirty="0"/>
              <a:t>Taking action to better society is at the heart of the MSJS program and can only be learned by doing.</a:t>
            </a:r>
          </a:p>
        </p:txBody>
      </p:sp>
    </p:spTree>
    <p:extLst>
      <p:ext uri="{BB962C8B-B14F-4D97-AF65-F5344CB8AC3E}">
        <p14:creationId xmlns:p14="http://schemas.microsoft.com/office/powerpoint/2010/main" val="41250107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200025" y="242888"/>
            <a:ext cx="8729663" cy="6443661"/>
          </a:xfrm>
          <a:prstGeom prst="rect">
            <a:avLst/>
          </a:prstGeom>
        </p:spPr>
        <p:txBody>
          <a:bodyPr vert="horz" lIns="91440" tIns="45720" rIns="91440" bIns="45720" rtlCol="0">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Supporting the University’s Mission</a:t>
            </a:r>
            <a:endParaRPr lang="en-US" sz="2400" b="1" dirty="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spcBef>
                <a:spcPts val="0"/>
              </a:spcBef>
              <a:spcAft>
                <a:spcPts val="600"/>
              </a:spcAft>
              <a:buNone/>
            </a:pPr>
            <a:r>
              <a:rPr lang="en-US" sz="1500" b="1" dirty="0"/>
              <a:t> WOU’s Vision</a:t>
            </a:r>
          </a:p>
          <a:p>
            <a:pPr>
              <a:spcBef>
                <a:spcPts val="0"/>
              </a:spcBef>
              <a:spcAft>
                <a:spcPts val="600"/>
              </a:spcAft>
              <a:buFont typeface="Courier New" panose="02070309020205020404" pitchFamily="49" charset="0"/>
              <a:buChar char="o"/>
            </a:pPr>
            <a:r>
              <a:rPr lang="en-US" sz="1500" dirty="0"/>
              <a:t>Adapting to the changing world through continuous institutional improvement, evolving pedagogies, and expertise, sustained </a:t>
            </a:r>
            <a:br>
              <a:rPr lang="en-US" sz="1500" dirty="0"/>
            </a:br>
            <a:r>
              <a:rPr lang="en-US" sz="1500" dirty="0"/>
              <a:t>scholarly and creative activities, and delivery of critical and innovative programs.</a:t>
            </a:r>
          </a:p>
          <a:p>
            <a:pPr>
              <a:spcBef>
                <a:spcPts val="0"/>
              </a:spcBef>
              <a:spcAft>
                <a:spcPts val="600"/>
              </a:spcAft>
              <a:buFont typeface="Courier New" panose="02070309020205020404" pitchFamily="49" charset="0"/>
              <a:buChar char="o"/>
            </a:pPr>
            <a:r>
              <a:rPr lang="en-US" sz="1500" dirty="0"/>
              <a:t>Challenging students, faculty and staff to grow profoundly through inspiring, thought-provoking educational experiences.</a:t>
            </a:r>
          </a:p>
          <a:p>
            <a:pPr>
              <a:spcBef>
                <a:spcPts val="0"/>
              </a:spcBef>
              <a:spcAft>
                <a:spcPts val="600"/>
              </a:spcAft>
              <a:buFont typeface="Courier New" panose="02070309020205020404" pitchFamily="49" charset="0"/>
              <a:buChar char="o"/>
            </a:pPr>
            <a:r>
              <a:rPr lang="en-US" sz="1500" dirty="0"/>
              <a:t>Connecting students with communities through engagement in service, experiential learning, creative problem-solving opportunities and co-curricular collaborations.</a:t>
            </a:r>
          </a:p>
          <a:p>
            <a:pPr marL="0" indent="0">
              <a:spcBef>
                <a:spcPts val="0"/>
              </a:spcBef>
              <a:spcAft>
                <a:spcPts val="600"/>
              </a:spcAft>
              <a:buNone/>
            </a:pPr>
            <a:r>
              <a:rPr lang="en-US" sz="1500" b="1" dirty="0"/>
              <a:t>WOU’s Values</a:t>
            </a:r>
          </a:p>
          <a:p>
            <a:pPr>
              <a:spcBef>
                <a:spcPts val="0"/>
              </a:spcBef>
              <a:spcAft>
                <a:spcPts val="600"/>
              </a:spcAft>
              <a:buFont typeface="Courier New" panose="02070309020205020404" pitchFamily="49" charset="0"/>
              <a:buChar char="o"/>
            </a:pPr>
            <a:r>
              <a:rPr lang="en-US" sz="1500" dirty="0"/>
              <a:t>Accessibility (program all available online)</a:t>
            </a:r>
          </a:p>
          <a:p>
            <a:pPr>
              <a:spcBef>
                <a:spcPts val="0"/>
              </a:spcBef>
              <a:spcAft>
                <a:spcPts val="600"/>
              </a:spcAft>
              <a:buFont typeface="Courier New" panose="02070309020205020404" pitchFamily="49" charset="0"/>
              <a:buChar char="o"/>
            </a:pPr>
            <a:r>
              <a:rPr lang="en-US" sz="1500" dirty="0"/>
              <a:t>Collaboration (cooperative exploration via interdisciplinary curriculum)</a:t>
            </a:r>
          </a:p>
          <a:p>
            <a:pPr>
              <a:spcBef>
                <a:spcPts val="0"/>
              </a:spcBef>
              <a:spcAft>
                <a:spcPts val="600"/>
              </a:spcAft>
              <a:buFont typeface="Courier New" panose="02070309020205020404" pitchFamily="49" charset="0"/>
              <a:buChar char="o"/>
            </a:pPr>
            <a:r>
              <a:rPr lang="en-US" sz="1500" dirty="0"/>
              <a:t>Community (cultivation of peace, civility, and social justice; connections extending beyond the classroom, across campus and into our local and global communities)</a:t>
            </a:r>
          </a:p>
          <a:p>
            <a:pPr>
              <a:spcBef>
                <a:spcPts val="0"/>
              </a:spcBef>
              <a:spcAft>
                <a:spcPts val="600"/>
              </a:spcAft>
              <a:buFont typeface="Courier New" panose="02070309020205020404" pitchFamily="49" charset="0"/>
              <a:buChar char="o"/>
            </a:pPr>
            <a:r>
              <a:rPr lang="en-US" sz="1500" dirty="0"/>
              <a:t>Diversity and Respect (equity and inclusion, appreciation for the complexity of the world)</a:t>
            </a:r>
          </a:p>
          <a:p>
            <a:pPr>
              <a:spcBef>
                <a:spcPts val="0"/>
              </a:spcBef>
              <a:spcAft>
                <a:spcPts val="600"/>
              </a:spcAft>
              <a:buFont typeface="Courier New" panose="02070309020205020404" pitchFamily="49" charset="0"/>
              <a:buChar char="o"/>
            </a:pPr>
            <a:r>
              <a:rPr lang="en-US" sz="1500" dirty="0"/>
              <a:t>Empowerment (critical thinking and strategies for application of theory to practice)</a:t>
            </a:r>
          </a:p>
          <a:p>
            <a:pPr>
              <a:spcBef>
                <a:spcPts val="0"/>
              </a:spcBef>
              <a:spcAft>
                <a:spcPts val="600"/>
              </a:spcAft>
              <a:buFont typeface="Courier New" panose="02070309020205020404" pitchFamily="49" charset="0"/>
              <a:buChar char="o"/>
            </a:pPr>
            <a:r>
              <a:rPr lang="en-US" sz="1500" dirty="0"/>
              <a:t>Excellence (co-curricular activities, advancement of knowledge, analytical skills, creativity and innovation)</a:t>
            </a:r>
          </a:p>
          <a:p>
            <a:pPr>
              <a:spcBef>
                <a:spcPts val="0"/>
              </a:spcBef>
              <a:spcAft>
                <a:spcPts val="600"/>
              </a:spcAft>
              <a:buFont typeface="Courier New" panose="02070309020205020404" pitchFamily="49" charset="0"/>
              <a:buChar char="o"/>
            </a:pPr>
            <a:r>
              <a:rPr lang="en-US" sz="1500" dirty="0"/>
              <a:t>Sustainability and Stewardship (leadership in service of the public good, responsibility for preserving and enhancing the natural, structural, financial, intellectual, and human resources entrusted to us)</a:t>
            </a:r>
          </a:p>
          <a:p>
            <a:pPr marL="0" indent="0">
              <a:spcBef>
                <a:spcPts val="0"/>
              </a:spcBef>
              <a:spcAft>
                <a:spcPts val="600"/>
              </a:spcAft>
              <a:buNone/>
            </a:pPr>
            <a:r>
              <a:rPr lang="en-US" sz="1500" b="1" dirty="0"/>
              <a:t>WOU’s Purpose</a:t>
            </a:r>
          </a:p>
          <a:p>
            <a:pPr>
              <a:spcBef>
                <a:spcPts val="0"/>
              </a:spcBef>
              <a:spcAft>
                <a:spcPts val="600"/>
              </a:spcAft>
              <a:buFont typeface="Courier New" panose="02070309020205020404" pitchFamily="49" charset="0"/>
              <a:buChar char="o"/>
            </a:pPr>
            <a:r>
              <a:rPr lang="en-US" sz="1500" dirty="0"/>
              <a:t>The knowledge and abilities cultivated in our graduate programs meet compelling needs for work, service and leadership beyond our campus.</a:t>
            </a:r>
          </a:p>
          <a:p>
            <a:pPr marL="0" indent="0">
              <a:spcBef>
                <a:spcPts val="0"/>
              </a:spcBef>
              <a:spcAft>
                <a:spcPts val="600"/>
              </a:spcAft>
              <a:buNone/>
            </a:pPr>
            <a:r>
              <a:rPr lang="en-US" sz="1500" b="1" dirty="0"/>
              <a:t>WOU’s Institutional Priorities</a:t>
            </a:r>
          </a:p>
          <a:p>
            <a:pPr>
              <a:spcBef>
                <a:spcPts val="0"/>
              </a:spcBef>
              <a:spcAft>
                <a:spcPts val="600"/>
              </a:spcAft>
              <a:buFont typeface="Courier New" panose="02070309020205020404" pitchFamily="49" charset="0"/>
              <a:buChar char="o"/>
            </a:pPr>
            <a:r>
              <a:rPr lang="en-US" sz="1500" dirty="0"/>
              <a:t>Student success</a:t>
            </a:r>
          </a:p>
          <a:p>
            <a:pPr lvl="1">
              <a:spcBef>
                <a:spcPts val="0"/>
              </a:spcBef>
              <a:spcAft>
                <a:spcPts val="600"/>
              </a:spcAft>
            </a:pPr>
            <a:r>
              <a:rPr lang="en-US" sz="1500" dirty="0"/>
              <a:t>1.3 Strengthen programs that support graduates’ career, professional, and graduate school preparedness </a:t>
            </a:r>
          </a:p>
          <a:p>
            <a:pPr>
              <a:spcBef>
                <a:spcPts val="0"/>
              </a:spcBef>
              <a:spcAft>
                <a:spcPts val="600"/>
              </a:spcAft>
              <a:buFont typeface="Courier New" panose="02070309020205020404" pitchFamily="49" charset="0"/>
              <a:buChar char="o"/>
            </a:pPr>
            <a:r>
              <a:rPr lang="en-US" sz="1500" dirty="0"/>
              <a:t>Academic excellence</a:t>
            </a:r>
          </a:p>
          <a:p>
            <a:pPr lvl="1">
              <a:spcBef>
                <a:spcPts val="0"/>
              </a:spcBef>
              <a:spcAft>
                <a:spcPts val="600"/>
              </a:spcAft>
            </a:pPr>
            <a:r>
              <a:rPr lang="en-US" sz="1500" dirty="0"/>
              <a:t>Academic program initiatives</a:t>
            </a:r>
          </a:p>
          <a:p>
            <a:pPr lvl="2">
              <a:spcBef>
                <a:spcPts val="0"/>
              </a:spcBef>
              <a:spcAft>
                <a:spcPts val="600"/>
              </a:spcAft>
              <a:buFont typeface="Courier New" panose="02070309020205020404" pitchFamily="49" charset="0"/>
              <a:buChar char="o"/>
            </a:pPr>
            <a:r>
              <a:rPr lang="en-US" sz="1500" dirty="0"/>
              <a:t>4.4 Promote interdisciplinary courses and degree programs that support collaborative and multidimensional educational experiences and pathways</a:t>
            </a:r>
          </a:p>
          <a:p>
            <a:pPr lvl="2">
              <a:spcBef>
                <a:spcPts val="0"/>
              </a:spcBef>
              <a:spcAft>
                <a:spcPts val="600"/>
              </a:spcAft>
              <a:buFont typeface="Courier New" panose="02070309020205020404" pitchFamily="49" charset="0"/>
              <a:buChar char="o"/>
            </a:pPr>
            <a:r>
              <a:rPr lang="en-US" sz="1500" dirty="0"/>
              <a:t>5.2 Create opportunities for all graduate programs to include high-impact activities that support attainment of graduate learning outcomes</a:t>
            </a:r>
          </a:p>
          <a:p>
            <a:pPr>
              <a:spcBef>
                <a:spcPts val="0"/>
              </a:spcBef>
              <a:spcAft>
                <a:spcPts val="600"/>
              </a:spcAft>
              <a:buFont typeface="Courier New" panose="02070309020205020404" pitchFamily="49" charset="0"/>
              <a:buChar char="o"/>
            </a:pPr>
            <a:r>
              <a:rPr lang="en-US" sz="1500" dirty="0"/>
              <a:t>Community engagement</a:t>
            </a:r>
          </a:p>
          <a:p>
            <a:pPr lvl="1">
              <a:spcBef>
                <a:spcPts val="0"/>
              </a:spcBef>
              <a:spcAft>
                <a:spcPts val="600"/>
              </a:spcAft>
            </a:pPr>
            <a:r>
              <a:rPr lang="en-US" sz="1500" dirty="0"/>
              <a:t>2.6 Strengthen partnerships with community organizations and businesses and local, regional and state government agencies</a:t>
            </a:r>
          </a:p>
          <a:p>
            <a:pPr lvl="1">
              <a:spcBef>
                <a:spcPts val="0"/>
              </a:spcBef>
              <a:spcAft>
                <a:spcPts val="600"/>
              </a:spcAft>
            </a:pPr>
            <a:r>
              <a:rPr lang="en-US" sz="1500" dirty="0"/>
              <a:t>3.1 Expand activities and partnership with local and regional organizations</a:t>
            </a:r>
          </a:p>
          <a:p>
            <a:pPr marL="0" indent="0">
              <a:spcBef>
                <a:spcPts val="0"/>
              </a:spcBef>
              <a:spcAft>
                <a:spcPts val="600"/>
              </a:spcAft>
              <a:buNone/>
            </a:pPr>
            <a:endParaRPr lang="en-US" sz="1500" dirty="0"/>
          </a:p>
        </p:txBody>
      </p:sp>
    </p:spTree>
    <p:extLst>
      <p:ext uri="{BB962C8B-B14F-4D97-AF65-F5344CB8AC3E}">
        <p14:creationId xmlns:p14="http://schemas.microsoft.com/office/powerpoint/2010/main" val="1615486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485764" y="529381"/>
            <a:ext cx="7066434"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Implementation</a:t>
            </a:r>
            <a:endParaRPr lang="en-US" sz="2400" b="1" dirty="0">
              <a:solidFill>
                <a:srgbClr val="D90A1C"/>
              </a:solidFill>
              <a:latin typeface="Arial"/>
              <a:cs typeface="Arial"/>
            </a:endParaRPr>
          </a:p>
          <a:p>
            <a:pPr marL="0" indent="0">
              <a:buNone/>
            </a:pPr>
            <a:endParaRPr lang="en-US" sz="2400" dirty="0">
              <a:latin typeface="Arial"/>
              <a:cs typeface="Arial"/>
            </a:endParaRPr>
          </a:p>
          <a:p>
            <a:pPr>
              <a:buFont typeface="Courier New" panose="02070309020205020404" pitchFamily="49" charset="0"/>
              <a:buChar char="o"/>
            </a:pPr>
            <a:r>
              <a:rPr lang="en-US" sz="2400" dirty="0"/>
              <a:t>No additional faculty FTE or resources needed.</a:t>
            </a:r>
          </a:p>
          <a:p>
            <a:pPr>
              <a:buFont typeface="Courier New" panose="02070309020205020404" pitchFamily="49" charset="0"/>
              <a:buChar char="o"/>
            </a:pPr>
            <a:r>
              <a:rPr lang="en-US" sz="2400" dirty="0"/>
              <a:t>Existing facilities and LMS are appropriate for this program. </a:t>
            </a:r>
          </a:p>
          <a:p>
            <a:pPr>
              <a:buFont typeface="Courier New" panose="02070309020205020404" pitchFamily="49" charset="0"/>
              <a:buChar char="o"/>
            </a:pPr>
            <a:r>
              <a:rPr lang="en-US" sz="2400" dirty="0"/>
              <a:t>WOU already has the facilities, library, and other resources in place to fully support the courses offered.  </a:t>
            </a:r>
          </a:p>
          <a:p>
            <a:endParaRPr lang="en-US" sz="2400" dirty="0">
              <a:solidFill>
                <a:schemeClr val="bg1"/>
              </a:solidFill>
            </a:endParaRPr>
          </a:p>
        </p:txBody>
      </p:sp>
    </p:spTree>
    <p:extLst>
      <p:ext uri="{BB962C8B-B14F-4D97-AF65-F5344CB8AC3E}">
        <p14:creationId xmlns:p14="http://schemas.microsoft.com/office/powerpoint/2010/main" val="35806562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2"/>
          <p:cNvSpPr txBox="1">
            <a:spLocks/>
          </p:cNvSpPr>
          <p:nvPr/>
        </p:nvSpPr>
        <p:spPr>
          <a:xfrm>
            <a:off x="3043238" y="1571625"/>
            <a:ext cx="4508959" cy="408714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b="1" dirty="0">
              <a:solidFill>
                <a:srgbClr val="D90A1C"/>
              </a:solidFill>
            </a:endParaRPr>
          </a:p>
          <a:p>
            <a:pPr marL="0" indent="0">
              <a:buNone/>
            </a:pPr>
            <a:endParaRPr lang="en-US" b="1" dirty="0">
              <a:solidFill>
                <a:srgbClr val="D90A1C"/>
              </a:solidFill>
            </a:endParaRPr>
          </a:p>
          <a:p>
            <a:pPr marL="0" indent="0">
              <a:buNone/>
            </a:pPr>
            <a:r>
              <a:rPr lang="en-US" b="1" dirty="0">
                <a:solidFill>
                  <a:srgbClr val="D90A1C"/>
                </a:solidFill>
              </a:rPr>
              <a:t>Any questions?</a:t>
            </a:r>
            <a:endParaRPr lang="en-US" b="1" dirty="0">
              <a:solidFill>
                <a:srgbClr val="D90A1C"/>
              </a:solidFill>
              <a:latin typeface="Arial"/>
              <a:cs typeface="Arial"/>
            </a:endParaRPr>
          </a:p>
          <a:p>
            <a:pPr marL="0" indent="0">
              <a:buNone/>
            </a:pPr>
            <a:endParaRPr lang="en-US" dirty="0">
              <a:latin typeface="Arial"/>
              <a:cs typeface="Arial"/>
            </a:endParaRPr>
          </a:p>
          <a:p>
            <a:endParaRPr lang="en-US" dirty="0">
              <a:solidFill>
                <a:schemeClr val="bg1"/>
              </a:solidFill>
            </a:endParaRPr>
          </a:p>
        </p:txBody>
      </p:sp>
    </p:spTree>
    <p:extLst>
      <p:ext uri="{BB962C8B-B14F-4D97-AF65-F5344CB8AC3E}">
        <p14:creationId xmlns:p14="http://schemas.microsoft.com/office/powerpoint/2010/main" val="6788230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4" name="Subtitle 2"/>
          <p:cNvSpPr txBox="1">
            <a:spLocks/>
          </p:cNvSpPr>
          <p:nvPr/>
        </p:nvSpPr>
        <p:spPr>
          <a:xfrm>
            <a:off x="485763" y="529381"/>
            <a:ext cx="7558099"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Graduate Certificate in Advanced Juvenile Justice Studies</a:t>
            </a:r>
            <a:endParaRPr lang="en-US" sz="2400" b="1" dirty="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r>
              <a:rPr lang="en-US" sz="2400" dirty="0"/>
              <a:t>Provides students with advanced knowledge of research, theory, and practice that addresses challenges with youth, family, and community impacted by delinquent behavior and the juvenile justice system.</a:t>
            </a:r>
          </a:p>
        </p:txBody>
      </p:sp>
    </p:spTree>
    <p:extLst>
      <p:ext uri="{BB962C8B-B14F-4D97-AF65-F5344CB8AC3E}">
        <p14:creationId xmlns:p14="http://schemas.microsoft.com/office/powerpoint/2010/main" val="42630637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485763" y="529380"/>
            <a:ext cx="8472500" cy="5871419"/>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20000"/>
              </a:lnSpc>
              <a:buNone/>
            </a:pPr>
            <a:r>
              <a:rPr lang="en-US" sz="2400" b="1" dirty="0">
                <a:solidFill>
                  <a:srgbClr val="D90A1C"/>
                </a:solidFill>
              </a:rPr>
              <a:t>Motivation</a:t>
            </a:r>
            <a:endParaRPr lang="en-US" sz="2400" b="1" dirty="0">
              <a:solidFill>
                <a:srgbClr val="D90A1C"/>
              </a:solidFill>
              <a:latin typeface="Arial"/>
              <a:cs typeface="Arial"/>
            </a:endParaRPr>
          </a:p>
          <a:p>
            <a:pPr marL="0" indent="0">
              <a:lnSpc>
                <a:spcPct val="120000"/>
              </a:lnSpc>
              <a:buNone/>
            </a:pPr>
            <a:endParaRPr lang="en-US" sz="2400" dirty="0">
              <a:solidFill>
                <a:srgbClr val="D90A1C"/>
              </a:solidFill>
              <a:latin typeface="Arial"/>
              <a:cs typeface="Arial"/>
            </a:endParaRPr>
          </a:p>
          <a:p>
            <a:pPr marL="0" indent="0">
              <a:lnSpc>
                <a:spcPct val="120000"/>
              </a:lnSpc>
              <a:buNone/>
            </a:pPr>
            <a:r>
              <a:rPr lang="en-US" sz="2400" dirty="0"/>
              <a:t>As practices in juvenile justice progress to include trauma-informed care, alternatives to incarceration, and restorative justice, practitioners are requiring more education and training. The Bureau of Labor Statistics and the State of Oregon Department of Employment reflect this change in approach to working with youth in that positions for correctional officers (e.g., guards) are declining while careers for behavioral counselors, probation and parole officers, and those who are trained to work with youth in settings beyond incarceration are increasing in demand.</a:t>
            </a:r>
          </a:p>
          <a:p>
            <a:pPr marL="0" indent="0">
              <a:lnSpc>
                <a:spcPct val="120000"/>
              </a:lnSpc>
              <a:buNone/>
            </a:pPr>
            <a:endParaRPr lang="en-US" sz="2400" dirty="0"/>
          </a:p>
          <a:p>
            <a:pPr marL="0" indent="0">
              <a:lnSpc>
                <a:spcPct val="120000"/>
              </a:lnSpc>
              <a:buNone/>
            </a:pPr>
            <a:r>
              <a:rPr lang="en-US" sz="2400" dirty="0"/>
              <a:t>Students will be prepared to advance in their existing careers or begin anew in the field of juvenile justice. Careers in this field may be in juvenile corrections facilities, parole and probation, mentorship, advocacy, community organizations, gang interventions and suppression, and more. In addition, completion of this certificate will allow students to enter either the Master of Arts in Criminal Justice or the proposed Master of Science in Justice Studies at WOU to complete their graduate degree in just one additional year if they should so choose. </a:t>
            </a:r>
          </a:p>
        </p:txBody>
      </p:sp>
    </p:spTree>
    <p:extLst>
      <p:ext uri="{BB962C8B-B14F-4D97-AF65-F5344CB8AC3E}">
        <p14:creationId xmlns:p14="http://schemas.microsoft.com/office/powerpoint/2010/main" val="1150537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3" y="529381"/>
            <a:ext cx="8243899" cy="5129390"/>
          </a:xfrm>
          <a:prstGeom prst="rect">
            <a:avLst/>
          </a:prstGeom>
        </p:spPr>
        <p:txBody>
          <a:bodyPr vert="horz" lIns="91440" tIns="45720" rIns="91440" bIns="45720" rtlCol="0">
            <a:normAutofit fontScale="925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Program Outcomes</a:t>
            </a:r>
            <a:endParaRPr lang="en-US" sz="2400" b="1" dirty="0">
              <a:solidFill>
                <a:srgbClr val="D90A1C"/>
              </a:solidFill>
              <a:latin typeface="Arial"/>
              <a:cs typeface="Arial"/>
            </a:endParaRPr>
          </a:p>
          <a:p>
            <a:pPr marL="0" indent="0">
              <a:buNone/>
            </a:pPr>
            <a:endParaRPr lang="en-US" sz="2400" dirty="0">
              <a:latin typeface="Arial"/>
              <a:cs typeface="Arial"/>
            </a:endParaRPr>
          </a:p>
          <a:p>
            <a:pPr lvl="0">
              <a:buFont typeface="Courier New" panose="02070309020205020404" pitchFamily="49" charset="0"/>
              <a:buChar char="o"/>
            </a:pPr>
            <a:r>
              <a:rPr lang="en-US" sz="2400" dirty="0"/>
              <a:t>Explore the complexities of youth as a unique group of offenders with separate needs within the criminal justice system. </a:t>
            </a:r>
            <a:br>
              <a:rPr lang="en-US" sz="2400" dirty="0"/>
            </a:br>
            <a:endParaRPr lang="en-US" sz="2400" dirty="0"/>
          </a:p>
          <a:p>
            <a:pPr lvl="0">
              <a:buFont typeface="Courier New" panose="02070309020205020404" pitchFamily="49" charset="0"/>
              <a:buChar char="o"/>
            </a:pPr>
            <a:r>
              <a:rPr lang="en-US" sz="2400" dirty="0"/>
              <a:t>Understand the immediate and long-term effects of justice system involvement on youth, families, and communities.</a:t>
            </a:r>
            <a:br>
              <a:rPr lang="en-US" sz="2400" dirty="0"/>
            </a:br>
            <a:endParaRPr lang="en-US" sz="2400" dirty="0"/>
          </a:p>
          <a:p>
            <a:pPr lvl="0">
              <a:buFont typeface="Courier New" panose="02070309020205020404" pitchFamily="49" charset="0"/>
              <a:buChar char="o"/>
            </a:pPr>
            <a:r>
              <a:rPr lang="en-US" sz="2400" dirty="0"/>
              <a:t>Critically evaluate and analyze methods of responding to delinquent behavior and youth crime in the juvenile and criminal justice systems. </a:t>
            </a:r>
            <a:br>
              <a:rPr lang="en-US" sz="2400" dirty="0"/>
            </a:br>
            <a:endParaRPr lang="en-US" sz="2400" dirty="0"/>
          </a:p>
          <a:p>
            <a:pPr lvl="0">
              <a:buFont typeface="Courier New" panose="02070309020205020404" pitchFamily="49" charset="0"/>
              <a:buChar char="o"/>
            </a:pPr>
            <a:r>
              <a:rPr lang="en-US" sz="2400" dirty="0"/>
              <a:t>Dissect the causes and consequences of youth crime and evidence-based practices for addressing delinquency and offending. </a:t>
            </a:r>
          </a:p>
        </p:txBody>
      </p:sp>
    </p:spTree>
    <p:extLst>
      <p:ext uri="{BB962C8B-B14F-4D97-AF65-F5344CB8AC3E}">
        <p14:creationId xmlns:p14="http://schemas.microsoft.com/office/powerpoint/2010/main" val="3996386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6" name="Subtitle 2"/>
          <p:cNvSpPr txBox="1">
            <a:spLocks/>
          </p:cNvSpPr>
          <p:nvPr/>
        </p:nvSpPr>
        <p:spPr>
          <a:xfrm>
            <a:off x="485764" y="529381"/>
            <a:ext cx="7815274" cy="6071444"/>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Required Courses (28 credits)</a:t>
            </a:r>
            <a:endParaRPr lang="en-US" sz="2400" b="1" dirty="0">
              <a:solidFill>
                <a:srgbClr val="D90A1C"/>
              </a:solidFill>
              <a:latin typeface="Arial"/>
              <a:cs typeface="Arial"/>
            </a:endParaRPr>
          </a:p>
          <a:p>
            <a:pPr marL="0" indent="0">
              <a:buNone/>
            </a:pPr>
            <a:endParaRPr lang="en-US" sz="2400" dirty="0">
              <a:latin typeface="Arial"/>
              <a:cs typeface="Arial"/>
            </a:endParaRPr>
          </a:p>
          <a:p>
            <a:pPr>
              <a:buFont typeface="Courier New" panose="02070309020205020404" pitchFamily="49" charset="0"/>
              <a:buChar char="o"/>
            </a:pPr>
            <a:r>
              <a:rPr lang="en-US" sz="2400" dirty="0"/>
              <a:t>CJ 612 Research in Criminal Justice (4)</a:t>
            </a:r>
            <a:r>
              <a:rPr lang="en-US" sz="2400" baseline="30000" dirty="0"/>
              <a:t>*†</a:t>
            </a:r>
          </a:p>
          <a:p>
            <a:pPr>
              <a:buFont typeface="Courier New" panose="02070309020205020404" pitchFamily="49" charset="0"/>
              <a:buChar char="o"/>
            </a:pPr>
            <a:r>
              <a:rPr lang="en-US" sz="2400" dirty="0"/>
              <a:t>CJ 618 Theory of Criminal Law (4)</a:t>
            </a:r>
            <a:r>
              <a:rPr lang="en-US" sz="2400" baseline="30000" dirty="0"/>
              <a:t>†</a:t>
            </a:r>
          </a:p>
          <a:p>
            <a:pPr>
              <a:buFont typeface="Courier New" panose="02070309020205020404" pitchFamily="49" charset="0"/>
              <a:buChar char="o"/>
            </a:pPr>
            <a:r>
              <a:rPr lang="en-US" sz="2400" dirty="0"/>
              <a:t>CJ 660 Advanced Theory and Research in Crime and Delinquency (4)</a:t>
            </a:r>
            <a:r>
              <a:rPr lang="en-US" sz="2400" baseline="30000" dirty="0"/>
              <a:t>†</a:t>
            </a:r>
          </a:p>
          <a:p>
            <a:pPr>
              <a:buFont typeface="Courier New" panose="02070309020205020404" pitchFamily="49" charset="0"/>
              <a:buChar char="o"/>
            </a:pPr>
            <a:r>
              <a:rPr lang="en-US" sz="2400" dirty="0"/>
              <a:t>CJ 653 Advanced Theories and Models in Corrections (4)</a:t>
            </a:r>
            <a:r>
              <a:rPr lang="en-US" sz="2400" baseline="30000" dirty="0"/>
              <a:t>†</a:t>
            </a:r>
          </a:p>
          <a:p>
            <a:pPr>
              <a:buFont typeface="Courier New" panose="02070309020205020404" pitchFamily="49" charset="0"/>
              <a:buChar char="o"/>
            </a:pPr>
            <a:r>
              <a:rPr lang="en-US" sz="2400" dirty="0"/>
              <a:t>CJ 551 Youth Crime &amp; Society (4)</a:t>
            </a:r>
          </a:p>
          <a:p>
            <a:pPr>
              <a:buFont typeface="Courier New" panose="02070309020205020404" pitchFamily="49" charset="0"/>
              <a:buChar char="o"/>
            </a:pPr>
            <a:r>
              <a:rPr lang="en-US" sz="2400" dirty="0"/>
              <a:t>CJ 563 Topics on Juvenile Issues (4)</a:t>
            </a:r>
          </a:p>
          <a:p>
            <a:pPr>
              <a:buFont typeface="Courier New" panose="02070309020205020404" pitchFamily="49" charset="0"/>
              <a:buChar char="o"/>
            </a:pPr>
            <a:r>
              <a:rPr lang="en-US" sz="2400" dirty="0"/>
              <a:t>CJ 656 Contemporary Issues in Criminal Justice (4)</a:t>
            </a:r>
            <a:r>
              <a:rPr lang="en-US" sz="2400" baseline="30000" dirty="0"/>
              <a:t>†</a:t>
            </a:r>
          </a:p>
          <a:p>
            <a:pPr>
              <a:buFont typeface="Courier New" panose="02070309020205020404" pitchFamily="49" charset="0"/>
              <a:buChar char="o"/>
            </a:pPr>
            <a:r>
              <a:rPr lang="en-US" sz="2400" dirty="0"/>
              <a:t>Alternative to CJ 656: CJ 609 Practicum (for those with no field experience) (4)</a:t>
            </a:r>
          </a:p>
          <a:p>
            <a:pPr marL="0" indent="0">
              <a:buNone/>
            </a:pPr>
            <a:endParaRPr lang="en-US" sz="2400" dirty="0"/>
          </a:p>
          <a:p>
            <a:pPr marL="0" indent="0">
              <a:buNone/>
            </a:pPr>
            <a:r>
              <a:rPr lang="en-US" sz="2400" baseline="30000" dirty="0"/>
              <a:t>*</a:t>
            </a:r>
            <a:r>
              <a:rPr lang="en-US" sz="2400" dirty="0"/>
              <a:t>Also required in Graduate Certificate in Social Justice and Master of Science in Justice Studies</a:t>
            </a:r>
          </a:p>
          <a:p>
            <a:pPr marL="0" indent="0">
              <a:buNone/>
            </a:pPr>
            <a:r>
              <a:rPr lang="en-US" sz="2400" baseline="30000" dirty="0"/>
              <a:t>†</a:t>
            </a:r>
            <a:r>
              <a:rPr lang="en-US" sz="2400" dirty="0"/>
              <a:t>Also required or is an elective in Master of Arts in Criminal </a:t>
            </a:r>
            <a:br>
              <a:rPr lang="en-US" sz="2400" dirty="0"/>
            </a:br>
            <a:r>
              <a:rPr lang="en-US" sz="2400" dirty="0"/>
              <a:t>Justice </a:t>
            </a:r>
          </a:p>
        </p:txBody>
      </p:sp>
    </p:spTree>
    <p:extLst>
      <p:ext uri="{BB962C8B-B14F-4D97-AF65-F5344CB8AC3E}">
        <p14:creationId xmlns:p14="http://schemas.microsoft.com/office/powerpoint/2010/main" val="2159773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3" y="529381"/>
            <a:ext cx="7715261"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Graduate Certificate in Social Justice</a:t>
            </a:r>
            <a:endParaRPr lang="en-US" sz="2400" b="1" dirty="0">
              <a:solidFill>
                <a:srgbClr val="D90A1C"/>
              </a:solidFill>
              <a:latin typeface="Arial"/>
              <a:cs typeface="Arial"/>
            </a:endParaRPr>
          </a:p>
          <a:p>
            <a:pPr marL="0" indent="0">
              <a:buNone/>
            </a:pPr>
            <a:endParaRPr lang="en-US" sz="2400" dirty="0">
              <a:solidFill>
                <a:srgbClr val="D90A1C"/>
              </a:solidFill>
              <a:latin typeface="Arial"/>
              <a:cs typeface="Arial"/>
            </a:endParaRPr>
          </a:p>
          <a:p>
            <a:pPr marL="0" indent="0">
              <a:buNone/>
            </a:pPr>
            <a:r>
              <a:rPr lang="en-US" sz="2400" dirty="0"/>
              <a:t>Provides students with in-depth knowledge of complex social challenges and tools for addressing issues in social justice through research, theory, organizing, and affecting change. </a:t>
            </a:r>
          </a:p>
        </p:txBody>
      </p:sp>
    </p:spTree>
    <p:extLst>
      <p:ext uri="{BB962C8B-B14F-4D97-AF65-F5344CB8AC3E}">
        <p14:creationId xmlns:p14="http://schemas.microsoft.com/office/powerpoint/2010/main" val="13864984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485763" y="529380"/>
            <a:ext cx="8472500" cy="5871419"/>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20000"/>
              </a:lnSpc>
              <a:buNone/>
            </a:pPr>
            <a:r>
              <a:rPr lang="en-US" sz="2400" b="1" dirty="0">
                <a:solidFill>
                  <a:srgbClr val="D90A1C"/>
                </a:solidFill>
              </a:rPr>
              <a:t>Motivation</a:t>
            </a:r>
            <a:endParaRPr lang="en-US" sz="2400" b="1" dirty="0">
              <a:solidFill>
                <a:srgbClr val="D90A1C"/>
              </a:solidFill>
              <a:latin typeface="Arial"/>
              <a:cs typeface="Arial"/>
            </a:endParaRPr>
          </a:p>
          <a:p>
            <a:pPr marL="0" indent="0">
              <a:lnSpc>
                <a:spcPct val="120000"/>
              </a:lnSpc>
              <a:buNone/>
            </a:pPr>
            <a:endParaRPr lang="en-US" sz="1800" dirty="0">
              <a:solidFill>
                <a:srgbClr val="D90A1C"/>
              </a:solidFill>
              <a:latin typeface="Arial"/>
              <a:cs typeface="Arial"/>
            </a:endParaRPr>
          </a:p>
          <a:p>
            <a:pPr marL="0" indent="0">
              <a:lnSpc>
                <a:spcPct val="120000"/>
              </a:lnSpc>
              <a:buNone/>
            </a:pPr>
            <a:r>
              <a:rPr lang="en-US" sz="1800" dirty="0"/>
              <a:t>This graduate certificate is timely in light of recent events including nationwide and global protests concerning police brutality, white supremacy, and systems of oppression. Student interest in how to address these topics and make substantive and lasting change is peaked. The graduate certificate is being proposed alongside a new master’s program as a faster route for students not seeking a full master’s degree and those who want to earn an accommodation in a shorter time frame. </a:t>
            </a:r>
          </a:p>
          <a:p>
            <a:pPr marL="0" indent="0">
              <a:lnSpc>
                <a:spcPct val="120000"/>
              </a:lnSpc>
              <a:buNone/>
            </a:pPr>
            <a:endParaRPr lang="en-US" sz="1800" dirty="0"/>
          </a:p>
          <a:p>
            <a:pPr marL="0" indent="0">
              <a:lnSpc>
                <a:spcPct val="120000"/>
              </a:lnSpc>
              <a:buNone/>
            </a:pPr>
            <a:r>
              <a:rPr lang="en-US" sz="1800" dirty="0"/>
              <a:t>The certificate program will be deliverable fully online, making it accessible to a wider and more diverse student population. Students in the certificate program will learn from experienced faculty not only in courses, but by participating in research and in community action opportunities. The Criminal Justice Sciences Division has a history of partnering with multiple state and community organizations to enhance our students’ experience through hands-on learning to the benefit of the community. Taking action to better society is at the heart of the certificate program and can only be learned by doing.</a:t>
            </a:r>
          </a:p>
          <a:p>
            <a:pPr marL="0" indent="0">
              <a:lnSpc>
                <a:spcPct val="120000"/>
              </a:lnSpc>
              <a:buNone/>
            </a:pPr>
            <a:endParaRPr lang="en-US" sz="1800" dirty="0"/>
          </a:p>
          <a:p>
            <a:endParaRPr lang="en-US" sz="1800" dirty="0"/>
          </a:p>
        </p:txBody>
      </p:sp>
    </p:spTree>
    <p:extLst>
      <p:ext uri="{BB962C8B-B14F-4D97-AF65-F5344CB8AC3E}">
        <p14:creationId xmlns:p14="http://schemas.microsoft.com/office/powerpoint/2010/main" val="37783482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tretch>
            <a:fillRect/>
          </a:stretch>
        </a:blipFill>
        <a:effectLst/>
      </p:bgPr>
    </p:bg>
    <p:spTree>
      <p:nvGrpSpPr>
        <p:cNvPr id="1" name=""/>
        <p:cNvGrpSpPr/>
        <p:nvPr/>
      </p:nvGrpSpPr>
      <p:grpSpPr>
        <a:xfrm>
          <a:off x="0" y="0"/>
          <a:ext cx="0" cy="0"/>
          <a:chOff x="0" y="0"/>
          <a:chExt cx="0" cy="0"/>
        </a:xfrm>
      </p:grpSpPr>
      <p:sp>
        <p:nvSpPr>
          <p:cNvPr id="5" name="Subtitle 2"/>
          <p:cNvSpPr txBox="1">
            <a:spLocks/>
          </p:cNvSpPr>
          <p:nvPr/>
        </p:nvSpPr>
        <p:spPr>
          <a:xfrm>
            <a:off x="485764" y="529381"/>
            <a:ext cx="7972436" cy="512939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2400" b="1" dirty="0">
                <a:solidFill>
                  <a:srgbClr val="D90A1C"/>
                </a:solidFill>
              </a:rPr>
              <a:t>Program Outcomes</a:t>
            </a:r>
            <a:endParaRPr lang="en-US" sz="2400" b="1" dirty="0">
              <a:solidFill>
                <a:srgbClr val="D90A1C"/>
              </a:solidFill>
              <a:latin typeface="Arial"/>
              <a:cs typeface="Arial"/>
            </a:endParaRPr>
          </a:p>
          <a:p>
            <a:pPr>
              <a:buFont typeface="Courier New" panose="02070309020205020404" pitchFamily="49" charset="0"/>
              <a:buChar char="o"/>
            </a:pPr>
            <a:endParaRPr lang="en-US" sz="2400" dirty="0">
              <a:latin typeface="Arial"/>
              <a:cs typeface="Arial"/>
            </a:endParaRPr>
          </a:p>
          <a:p>
            <a:pPr lvl="0">
              <a:buFont typeface="Courier New" panose="02070309020205020404" pitchFamily="49" charset="0"/>
              <a:buChar char="o"/>
            </a:pPr>
            <a:r>
              <a:rPr lang="en-US" sz="2400" dirty="0"/>
              <a:t>Gain knowledge of complex social justice issues and how different systems interact around and within these realms.</a:t>
            </a:r>
            <a:br>
              <a:rPr lang="en-US" sz="2400" dirty="0"/>
            </a:br>
            <a:endParaRPr lang="en-US" sz="2400" dirty="0"/>
          </a:p>
          <a:p>
            <a:pPr lvl="0">
              <a:buFont typeface="Courier New" panose="02070309020205020404" pitchFamily="49" charset="0"/>
              <a:buChar char="o"/>
            </a:pPr>
            <a:r>
              <a:rPr lang="en-US" sz="2400" dirty="0"/>
              <a:t>Analyze interdisciplinary theories and approaches to complex social justice challenges and concerns.</a:t>
            </a:r>
            <a:br>
              <a:rPr lang="en-US" sz="2400" dirty="0"/>
            </a:br>
            <a:endParaRPr lang="en-US" sz="2400" dirty="0"/>
          </a:p>
          <a:p>
            <a:pPr lvl="0">
              <a:buFont typeface="Courier New" panose="02070309020205020404" pitchFamily="49" charset="0"/>
              <a:buChar char="o"/>
            </a:pPr>
            <a:r>
              <a:rPr lang="en-US" sz="2400" dirty="0"/>
              <a:t>Examine strategies for addressing complex social justice issues through activism, policy, practice, and intervention.</a:t>
            </a:r>
          </a:p>
        </p:txBody>
      </p:sp>
    </p:spTree>
    <p:extLst>
      <p:ext uri="{BB962C8B-B14F-4D97-AF65-F5344CB8AC3E}">
        <p14:creationId xmlns:p14="http://schemas.microsoft.com/office/powerpoint/2010/main" val="3683218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259</TotalTime>
  <Words>2461</Words>
  <Application>Microsoft Macintosh PowerPoint</Application>
  <PresentationFormat>On-screen Show (4:3)</PresentationFormat>
  <Paragraphs>204</Paragraphs>
  <Slides>23</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Courier New</vt:lpstr>
      <vt:lpstr>Office Theme</vt:lpstr>
      <vt:lpstr>Proposed New Graduate Programs  in the Criminal Justice Sciences Division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Western Oregon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ALIGNED LEFT, ARIAL BOLD</dc:title>
  <dc:creator>UCS</dc:creator>
  <cp:lastModifiedBy>Taryn VanderPyl</cp:lastModifiedBy>
  <cp:revision>82</cp:revision>
  <dcterms:created xsi:type="dcterms:W3CDTF">2017-03-06T17:12:06Z</dcterms:created>
  <dcterms:modified xsi:type="dcterms:W3CDTF">2020-10-23T20:17:07Z</dcterms:modified>
</cp:coreProperties>
</file>