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8" r:id="rId3"/>
    <p:sldId id="277" r:id="rId4"/>
    <p:sldId id="289" r:id="rId5"/>
    <p:sldId id="286" r:id="rId6"/>
    <p:sldId id="290" r:id="rId7"/>
    <p:sldId id="287" r:id="rId8"/>
    <p:sldId id="28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9191"/>
    <a:srgbClr val="E31837"/>
    <a:srgbClr val="FF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36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63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8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0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8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8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6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8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8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7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9B05E-1C9F-4EAA-874D-9977210A8CB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6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ou.edu/academic-effectiveness/program-assessment-2/" TargetMode="External"/><Relationship Id="rId5" Type="http://schemas.openxmlformats.org/officeDocument/2006/relationships/hyperlink" Target="https://wou.edu/academic-effectiveness/reports-and-documentation/" TargetMode="External"/><Relationship Id="rId4" Type="http://schemas.openxmlformats.org/officeDocument/2006/relationships/hyperlink" Target="https://wou.edu/academic-effectiveness/outcomes-and-goal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316" y="3145550"/>
            <a:ext cx="88062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Sitka Text" panose="02000505000000020004" pitchFamily="2" charset="0"/>
              </a:rPr>
              <a:t>Presentation to the WOU Faculty Senate</a:t>
            </a:r>
          </a:p>
          <a:p>
            <a:r>
              <a:rPr lang="en-US" sz="2800" dirty="0">
                <a:latin typeface="Sitka Text" panose="02000505000000020004" pitchFamily="2" charset="0"/>
              </a:rPr>
              <a:t>April 28, 2020</a:t>
            </a:r>
            <a:endParaRPr lang="en-US" sz="2800" dirty="0">
              <a:latin typeface="Sitka Text" panose="02000505000000020004" pitchFamily="2" charset="0"/>
              <a:cs typeface="Arial" panose="020B0604020202020204" pitchFamily="34" charset="0"/>
            </a:endParaRPr>
          </a:p>
          <a:p>
            <a:endParaRPr lang="en-US" sz="2800" dirty="0">
              <a:latin typeface="Sitka Text" panose="02000505000000020004" pitchFamily="2" charset="0"/>
            </a:endParaRPr>
          </a:p>
          <a:p>
            <a:r>
              <a:rPr lang="en-US" sz="2800" dirty="0">
                <a:latin typeface="Sitka Text" panose="02000505000000020004" pitchFamily="2" charset="0"/>
              </a:rPr>
              <a:t>Michael Baltzley</a:t>
            </a:r>
          </a:p>
          <a:p>
            <a:r>
              <a:rPr lang="en-US" sz="2800" dirty="0">
                <a:latin typeface="Sitka Text" panose="02000505000000020004" pitchFamily="2" charset="0"/>
              </a:rPr>
              <a:t>Associate Provost for Academic Effectiveness</a:t>
            </a:r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527142" cy="160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37316" y="1899406"/>
            <a:ext cx="848822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latin typeface="Sitka Heading" panose="02000505000000020004" pitchFamily="2" charset="0"/>
                <a:cs typeface="Arial" panose="020B0604020202020204" pitchFamily="34" charset="0"/>
              </a:rPr>
              <a:t>2018-19 Program Assessment Update</a:t>
            </a:r>
          </a:p>
        </p:txBody>
      </p:sp>
    </p:spTree>
    <p:extLst>
      <p:ext uri="{BB962C8B-B14F-4D97-AF65-F5344CB8AC3E}">
        <p14:creationId xmlns:p14="http://schemas.microsoft.com/office/powerpoint/2010/main" val="194691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220" y="1183023"/>
            <a:ext cx="88853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1. We have an obligation to our students to improve our 	teaching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351578" y="94644"/>
            <a:ext cx="6933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Sitka Heading" panose="02000505000000020004" pitchFamily="2" charset="0"/>
                <a:cs typeface="Arial" panose="020B0604020202020204" pitchFamily="34" charset="0"/>
              </a:rPr>
              <a:t>Why are we doing assessment? 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67840" y="2092809"/>
            <a:ext cx="87663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Assessment is an opportunity for scholarship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62B9B6-463F-445E-A169-8FD1931041EB}"/>
              </a:ext>
            </a:extLst>
          </p:cNvPr>
          <p:cNvSpPr/>
          <p:nvPr/>
        </p:nvSpPr>
        <p:spPr>
          <a:xfrm>
            <a:off x="363228" y="2753022"/>
            <a:ext cx="87663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We are required by NWCCU to assess our programs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1.C.3 The institution identifies and publishes expected program and 	degree learning outcomes for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all degrees, certificates, and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credentials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Information on expected student learning outcomes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for all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courses is provided to enrolled students.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908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1435919" y="96362"/>
            <a:ext cx="72042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Sitka Heading" panose="02000505000000020004" pitchFamily="2" charset="0"/>
                <a:cs typeface="Arial" panose="020B0604020202020204" pitchFamily="34" charset="0"/>
              </a:rPr>
              <a:t>Where are we with course goals?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88836" y="1027171"/>
            <a:ext cx="876632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NWCCU Standard 1.C.3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institution identifies and publishes expected program and degree 	learning outcomes for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all degrees, certificates, and credentials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	Information on expected student learning outcomes for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all courses is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provided to enrolled students. 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Fall 2019: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66% of undergraduate courses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had course goals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48% of graduate courses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had course goals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Spring 2020: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71%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of undergraduate courses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have course goals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602 courses do not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56% of graduate courses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have course goals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335 courses do not</a:t>
            </a:r>
          </a:p>
        </p:txBody>
      </p:sp>
    </p:spTree>
    <p:extLst>
      <p:ext uri="{BB962C8B-B14F-4D97-AF65-F5344CB8AC3E}">
        <p14:creationId xmlns:p14="http://schemas.microsoft.com/office/powerpoint/2010/main" val="366172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220" y="1183023"/>
            <a:ext cx="88853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1. We have an obligation to our students to improve our 	teaching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67840" y="2092809"/>
            <a:ext cx="87663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Assessment is an opportunity for scholarship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62B9B6-463F-445E-A169-8FD1931041EB}"/>
              </a:ext>
            </a:extLst>
          </p:cNvPr>
          <p:cNvSpPr/>
          <p:nvPr/>
        </p:nvSpPr>
        <p:spPr>
          <a:xfrm>
            <a:off x="363228" y="2753022"/>
            <a:ext cx="876632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We are required by NWCCU to assess our programs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1.C.3 The institution identifies and publishes expected program and 	degree learning outcomes for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all degrees, certificates, and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credentials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Information on expected student learning outcomes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for all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courses is provided to enrolled students.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1.C.5 The institution engages in an effective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system of assessment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	evaluate the quality of learning in its programs. The institution 	recognizes the central role of faculty to establish curricula, assess 	student learning, and improve instructional programs.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0E940C-CD0C-4897-A61F-5442D14ED0BC}"/>
              </a:ext>
            </a:extLst>
          </p:cNvPr>
          <p:cNvSpPr txBox="1"/>
          <p:nvPr/>
        </p:nvSpPr>
        <p:spPr>
          <a:xfrm>
            <a:off x="1351578" y="104071"/>
            <a:ext cx="6933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Sitka Heading" panose="02000505000000020004" pitchFamily="2" charset="0"/>
                <a:cs typeface="Arial" panose="020B0604020202020204" pitchFamily="34" charset="0"/>
              </a:rPr>
              <a:t>Why are we doing assessment? </a:t>
            </a:r>
          </a:p>
        </p:txBody>
      </p:sp>
    </p:spTree>
    <p:extLst>
      <p:ext uri="{BB962C8B-B14F-4D97-AF65-F5344CB8AC3E}">
        <p14:creationId xmlns:p14="http://schemas.microsoft.com/office/powerpoint/2010/main" val="3776687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>
            <a:cxnSpLocks/>
            <a:endCxn id="44" idx="1"/>
          </p:cNvCxnSpPr>
          <p:nvPr/>
        </p:nvCxnSpPr>
        <p:spPr>
          <a:xfrm>
            <a:off x="5034116" y="3097813"/>
            <a:ext cx="1617575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09370" y="95126"/>
            <a:ext cx="7592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Sitka Heading" panose="02000505000000020004" pitchFamily="2" charset="0"/>
                <a:cs typeface="Arial" panose="020B0604020202020204" pitchFamily="34" charset="0"/>
              </a:rPr>
              <a:t>Assessment of Program Learning Outcomes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3322C00-DCE5-44EE-8EB4-B7566DF1501A}"/>
              </a:ext>
            </a:extLst>
          </p:cNvPr>
          <p:cNvCxnSpPr>
            <a:cxnSpLocks/>
          </p:cNvCxnSpPr>
          <p:nvPr/>
        </p:nvCxnSpPr>
        <p:spPr>
          <a:xfrm flipV="1">
            <a:off x="5842178" y="4015428"/>
            <a:ext cx="824238" cy="616477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8C6BB46-A853-41CE-BFFC-A16E23F0E080}"/>
              </a:ext>
            </a:extLst>
          </p:cNvPr>
          <p:cNvCxnSpPr>
            <a:cxnSpLocks/>
          </p:cNvCxnSpPr>
          <p:nvPr/>
        </p:nvCxnSpPr>
        <p:spPr>
          <a:xfrm flipV="1">
            <a:off x="2153265" y="2774647"/>
            <a:ext cx="726684" cy="14134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A3A5ECB-E20C-4F0F-AFB6-851C900C38B7}"/>
              </a:ext>
            </a:extLst>
          </p:cNvPr>
          <p:cNvCxnSpPr>
            <a:cxnSpLocks/>
          </p:cNvCxnSpPr>
          <p:nvPr/>
        </p:nvCxnSpPr>
        <p:spPr>
          <a:xfrm>
            <a:off x="2285067" y="3798868"/>
            <a:ext cx="684376" cy="744361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560D28-CDEF-40FF-B0F0-A72FF8A8D10C}"/>
              </a:ext>
            </a:extLst>
          </p:cNvPr>
          <p:cNvGrpSpPr/>
          <p:nvPr/>
        </p:nvGrpSpPr>
        <p:grpSpPr>
          <a:xfrm>
            <a:off x="94938" y="1422377"/>
            <a:ext cx="3432666" cy="3190849"/>
            <a:chOff x="94938" y="1422377"/>
            <a:chExt cx="3432666" cy="319084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159D2A7-ACEE-489C-AC90-F6D98609F5AA}"/>
                </a:ext>
              </a:extLst>
            </p:cNvPr>
            <p:cNvSpPr/>
            <p:nvPr/>
          </p:nvSpPr>
          <p:spPr>
            <a:xfrm>
              <a:off x="367983" y="1422377"/>
              <a:ext cx="1685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Course Goals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7D9EC13-3CD2-4F77-B6C6-63C594A7DC38}"/>
                </a:ext>
              </a:extLst>
            </p:cNvPr>
            <p:cNvGrpSpPr/>
            <p:nvPr/>
          </p:nvGrpSpPr>
          <p:grpSpPr>
            <a:xfrm>
              <a:off x="94938" y="2107656"/>
              <a:ext cx="3432666" cy="2505570"/>
              <a:chOff x="94938" y="2107656"/>
              <a:chExt cx="3432666" cy="2505570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EF59F3AF-1107-42EA-888B-57EFDBFB88F0}"/>
                  </a:ext>
                </a:extLst>
              </p:cNvPr>
              <p:cNvSpPr/>
              <p:nvPr/>
            </p:nvSpPr>
            <p:spPr>
              <a:xfrm>
                <a:off x="105433" y="2714601"/>
                <a:ext cx="342060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1. Demonstrate 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knowledge…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6C0D943-CF95-428A-AC68-388223975D65}"/>
                  </a:ext>
                </a:extLst>
              </p:cNvPr>
              <p:cNvSpPr/>
              <p:nvPr/>
            </p:nvSpPr>
            <p:spPr>
              <a:xfrm>
                <a:off x="107001" y="3592867"/>
                <a:ext cx="34206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2. Apply concepts…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0061B47E-E71A-4452-A395-779BCB085559}"/>
                  </a:ext>
                </a:extLst>
              </p:cNvPr>
              <p:cNvSpPr/>
              <p:nvPr/>
            </p:nvSpPr>
            <p:spPr>
              <a:xfrm>
                <a:off x="94938" y="4243894"/>
                <a:ext cx="34206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3. Critically evaluate…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EBCED988-9CBB-46EF-86E8-A6C2E5BD04F6}"/>
                  </a:ext>
                </a:extLst>
              </p:cNvPr>
              <p:cNvSpPr/>
              <p:nvPr/>
            </p:nvSpPr>
            <p:spPr>
              <a:xfrm>
                <a:off x="466727" y="2107656"/>
                <a:ext cx="14285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Course 101</a:t>
                </a:r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9BDEC8FE-D83F-4B65-AD7F-F54BEDD0AA5C}"/>
                </a:ext>
              </a:extLst>
            </p:cNvPr>
            <p:cNvCxnSpPr>
              <a:cxnSpLocks/>
            </p:cNvCxnSpPr>
            <p:nvPr/>
          </p:nvCxnSpPr>
          <p:spPr>
            <a:xfrm>
              <a:off x="194607" y="1880513"/>
              <a:ext cx="2199801" cy="0"/>
            </a:xfrm>
            <a:prstGeom prst="line">
              <a:avLst/>
            </a:prstGeom>
            <a:ln w="25400"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A2E0079-EBF3-4AC7-A55C-729BB07D2C76}"/>
              </a:ext>
            </a:extLst>
          </p:cNvPr>
          <p:cNvGrpSpPr/>
          <p:nvPr/>
        </p:nvGrpSpPr>
        <p:grpSpPr>
          <a:xfrm>
            <a:off x="2879949" y="1227451"/>
            <a:ext cx="3423739" cy="3859307"/>
            <a:chOff x="2879949" y="1227451"/>
            <a:chExt cx="3423739" cy="3859307"/>
          </a:xfrm>
        </p:grpSpPr>
        <p:sp>
          <p:nvSpPr>
            <p:cNvPr id="37" name="Rectangle 36"/>
            <p:cNvSpPr/>
            <p:nvPr/>
          </p:nvSpPr>
          <p:spPr>
            <a:xfrm>
              <a:off x="3064495" y="1227451"/>
              <a:ext cx="235192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Program </a:t>
              </a:r>
            </a:p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Learning Outcomes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C4331E5-95A9-4C80-96C5-1AC64732D956}"/>
                </a:ext>
              </a:extLst>
            </p:cNvPr>
            <p:cNvSpPr/>
            <p:nvPr/>
          </p:nvSpPr>
          <p:spPr>
            <a:xfrm>
              <a:off x="2879949" y="2594197"/>
              <a:ext cx="34206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1. Explain the </a:t>
              </a:r>
            </a:p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	fundamental…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36A33A8-CBFC-4342-AA88-0C865CEC7B4F}"/>
                </a:ext>
              </a:extLst>
            </p:cNvPr>
            <p:cNvSpPr/>
            <p:nvPr/>
          </p:nvSpPr>
          <p:spPr>
            <a:xfrm>
              <a:off x="2881517" y="3601090"/>
              <a:ext cx="342060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2. Apply appropriate methods…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5B8BDB3-5BF5-4D89-B9AD-A7C2910E0E7F}"/>
                </a:ext>
              </a:extLst>
            </p:cNvPr>
            <p:cNvSpPr/>
            <p:nvPr/>
          </p:nvSpPr>
          <p:spPr>
            <a:xfrm>
              <a:off x="2883085" y="4440427"/>
              <a:ext cx="34206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3. Identify and demonstrate 	knowledge of…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6F39D8CE-80C6-454B-9653-65131FB69EAA}"/>
                </a:ext>
              </a:extLst>
            </p:cNvPr>
            <p:cNvCxnSpPr>
              <a:cxnSpLocks/>
            </p:cNvCxnSpPr>
            <p:nvPr/>
          </p:nvCxnSpPr>
          <p:spPr>
            <a:xfrm>
              <a:off x="3140557" y="1886661"/>
              <a:ext cx="2199801" cy="0"/>
            </a:xfrm>
            <a:prstGeom prst="line">
              <a:avLst/>
            </a:prstGeom>
            <a:ln w="25400"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4B5B8AF-2A3B-4ABD-A7AB-DC4CA11CBFAC}"/>
              </a:ext>
            </a:extLst>
          </p:cNvPr>
          <p:cNvGrpSpPr/>
          <p:nvPr/>
        </p:nvGrpSpPr>
        <p:grpSpPr>
          <a:xfrm>
            <a:off x="6124685" y="963500"/>
            <a:ext cx="3247548" cy="4833113"/>
            <a:chOff x="6124685" y="963500"/>
            <a:chExt cx="3247548" cy="483311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AF4FD93-E069-455C-B57C-EB99C31ADB01}"/>
                </a:ext>
              </a:extLst>
            </p:cNvPr>
            <p:cNvSpPr/>
            <p:nvPr/>
          </p:nvSpPr>
          <p:spPr>
            <a:xfrm>
              <a:off x="6124685" y="963500"/>
              <a:ext cx="324754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Undergraduate</a:t>
              </a:r>
            </a:p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(or Graduate) </a:t>
              </a:r>
            </a:p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Learning Outcomes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0F4AFD7-81CE-494C-8F0B-A36A804AAF53}"/>
                </a:ext>
              </a:extLst>
            </p:cNvPr>
            <p:cNvSpPr/>
            <p:nvPr/>
          </p:nvSpPr>
          <p:spPr>
            <a:xfrm>
              <a:off x="6651691" y="2189947"/>
              <a:ext cx="22878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Quantitative Literacy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49273D8-0EA0-47C9-B71B-B9E2F504D090}"/>
                </a:ext>
              </a:extLst>
            </p:cNvPr>
            <p:cNvSpPr/>
            <p:nvPr/>
          </p:nvSpPr>
          <p:spPr>
            <a:xfrm>
              <a:off x="6656312" y="5150282"/>
              <a:ext cx="181331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Diversity and </a:t>
              </a:r>
            </a:p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Global Learning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ADE23CC-6F2E-4D04-9D0A-F29E08B5C185}"/>
                </a:ext>
              </a:extLst>
            </p:cNvPr>
            <p:cNvSpPr/>
            <p:nvPr/>
          </p:nvSpPr>
          <p:spPr>
            <a:xfrm>
              <a:off x="6666416" y="3664368"/>
              <a:ext cx="22365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Inquiry and Analysis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92111A8-1147-4376-82DF-CEE026B3B913}"/>
                </a:ext>
              </a:extLst>
            </p:cNvPr>
            <p:cNvSpPr/>
            <p:nvPr/>
          </p:nvSpPr>
          <p:spPr>
            <a:xfrm>
              <a:off x="6671041" y="4377645"/>
              <a:ext cx="2223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Integrative Learning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D8D8C90-42AF-4D5C-93FE-D75B3D68C180}"/>
                </a:ext>
              </a:extLst>
            </p:cNvPr>
            <p:cNvSpPr/>
            <p:nvPr/>
          </p:nvSpPr>
          <p:spPr>
            <a:xfrm>
              <a:off x="6651691" y="2774647"/>
              <a:ext cx="178766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Written </a:t>
              </a:r>
            </a:p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Communication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BAFDAC4-E4D4-441E-979E-E71D53B339E4}"/>
                </a:ext>
              </a:extLst>
            </p:cNvPr>
            <p:cNvCxnSpPr>
              <a:cxnSpLocks/>
            </p:cNvCxnSpPr>
            <p:nvPr/>
          </p:nvCxnSpPr>
          <p:spPr>
            <a:xfrm>
              <a:off x="6436901" y="1886078"/>
              <a:ext cx="2697267" cy="0"/>
            </a:xfrm>
            <a:prstGeom prst="line">
              <a:avLst/>
            </a:prstGeom>
            <a:ln w="25400"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143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949669" y="123573"/>
            <a:ext cx="8005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Sitka Heading" panose="02000505000000020004" pitchFamily="2" charset="0"/>
                <a:cs typeface="Arial" panose="020B0604020202020204" pitchFamily="34" charset="0"/>
              </a:rPr>
              <a:t>How are we doing with Program Assessment?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188836" y="885952"/>
            <a:ext cx="876632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75% of Programs have submitted 2018-19 Assessment Reports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 our assessment practices: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Source: 2.5 out of 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Means of Assessment: 2.0 out of 3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1A38EA9-82B4-401E-9371-5E9641569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704085"/>
              </p:ext>
            </p:extLst>
          </p:nvPr>
        </p:nvGraphicFramePr>
        <p:xfrm>
          <a:off x="188836" y="2798531"/>
          <a:ext cx="8766328" cy="31341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759">
                  <a:extLst>
                    <a:ext uri="{9D8B030D-6E8A-4147-A177-3AD203B41FA5}">
                      <a16:colId xmlns:a16="http://schemas.microsoft.com/office/drawing/2014/main" val="2000612964"/>
                    </a:ext>
                  </a:extLst>
                </a:gridCol>
                <a:gridCol w="2545238">
                  <a:extLst>
                    <a:ext uri="{9D8B030D-6E8A-4147-A177-3AD203B41FA5}">
                      <a16:colId xmlns:a16="http://schemas.microsoft.com/office/drawing/2014/main" val="1854467116"/>
                    </a:ext>
                  </a:extLst>
                </a:gridCol>
                <a:gridCol w="2278347">
                  <a:extLst>
                    <a:ext uri="{9D8B030D-6E8A-4147-A177-3AD203B41FA5}">
                      <a16:colId xmlns:a16="http://schemas.microsoft.com/office/drawing/2014/main" val="2613242256"/>
                    </a:ext>
                  </a:extLst>
                </a:gridCol>
                <a:gridCol w="2726984">
                  <a:extLst>
                    <a:ext uri="{9D8B030D-6E8A-4147-A177-3AD203B41FA5}">
                      <a16:colId xmlns:a16="http://schemas.microsoft.com/office/drawing/2014/main" val="2764916503"/>
                    </a:ext>
                  </a:extLst>
                </a:gridCol>
              </a:tblGrid>
              <a:tr h="31150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Benchmark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Exemplary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582174"/>
                  </a:ext>
                </a:extLst>
              </a:tr>
              <a:tr h="159570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Source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is collected, but </a:t>
                      </a:r>
                    </a:p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at a consistent point in the program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collected includes work performed near the end of the academic program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is collected from a culminating experience shared by all students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807874"/>
                  </a:ext>
                </a:extLst>
              </a:tr>
              <a:tr h="1226978">
                <a:tc v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collection is post-hoc rather than planned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is from student representing mode of expected performance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Sampling is random (for larger programs) or all majors are included (&lt;10 grads per year)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9496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87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188836" y="885952"/>
            <a:ext cx="8766327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75% of Programs have submitted 2018-19 Assessment Reports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 our assessment practices: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Source: 2.5 out of 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Means of Assessment: 2.0 out of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Weaknesses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 our assessment practices: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Target Identification: 1.1 out of 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Evidence Storage: 1.2 out of 3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can I find this stuff?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Course Goals and Program Learning Outcomes: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https://wou.edu/academic-effectiveness/outcomes-and-goals/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Summary Report: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https://wou.edu/academic-effectiveness/reports-and-documentation/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Information on Program Assessment: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https://wou.edu/academic-effectiveness/program-assessment-2/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D2BDF5-2CD4-4265-896B-27664B0940A8}"/>
              </a:ext>
            </a:extLst>
          </p:cNvPr>
          <p:cNvSpPr txBox="1"/>
          <p:nvPr/>
        </p:nvSpPr>
        <p:spPr>
          <a:xfrm>
            <a:off x="949669" y="123573"/>
            <a:ext cx="8005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Sitka Heading" panose="02000505000000020004" pitchFamily="2" charset="0"/>
                <a:cs typeface="Arial" panose="020B0604020202020204" pitchFamily="34" charset="0"/>
              </a:rPr>
              <a:t>How are we doing with Program Assessment?</a:t>
            </a:r>
          </a:p>
        </p:txBody>
      </p:sp>
    </p:spTree>
    <p:extLst>
      <p:ext uri="{BB962C8B-B14F-4D97-AF65-F5344CB8AC3E}">
        <p14:creationId xmlns:p14="http://schemas.microsoft.com/office/powerpoint/2010/main" val="24042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1124191" y="96744"/>
            <a:ext cx="7847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Sitka Heading" panose="02000505000000020004" pitchFamily="2" charset="0"/>
                <a:cs typeface="Arial" panose="020B0604020202020204" pitchFamily="34" charset="0"/>
              </a:rPr>
              <a:t>TK20 and Assessment Open Houses on Zoom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646656" y="917387"/>
            <a:ext cx="34973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Monday, May 18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3:00 – 4:00 pm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Friday, May 22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2:00 – 3:00 pm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Tuesday, May 26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1:00 – 2:00 pm	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Monday, June 1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2:00 – 3:00 pm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Tuesday, June 9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10:00 – 11:00 am	</a:t>
            </a:r>
          </a:p>
        </p:txBody>
      </p:sp>
      <p:sp>
        <p:nvSpPr>
          <p:cNvPr id="8" name="Rectangle 7"/>
          <p:cNvSpPr/>
          <p:nvPr/>
        </p:nvSpPr>
        <p:spPr>
          <a:xfrm>
            <a:off x="189457" y="1042651"/>
            <a:ext cx="571082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Next Deadline: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June 30, 2020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2020-21 Program Assessment Plans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Mike Baltzley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baltzlem@wou.edu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503-838-8832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Make-shift desk, guest room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Bev West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westb@wou.edu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503-838-8796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Home office</a:t>
            </a:r>
          </a:p>
        </p:txBody>
      </p:sp>
    </p:spTree>
    <p:extLst>
      <p:ext uri="{BB962C8B-B14F-4D97-AF65-F5344CB8AC3E}">
        <p14:creationId xmlns:p14="http://schemas.microsoft.com/office/powerpoint/2010/main" val="1901267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1267</TotalTime>
  <Words>716</Words>
  <Application>Microsoft Office PowerPoint</Application>
  <PresentationFormat>On-screen Show (4:3)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Sitka Heading</vt:lpstr>
      <vt:lpstr>Sitka Text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Western Oregon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Baltzley</dc:creator>
  <cp:lastModifiedBy>Michael Baltzley</cp:lastModifiedBy>
  <cp:revision>71</cp:revision>
  <dcterms:created xsi:type="dcterms:W3CDTF">2019-09-11T15:13:26Z</dcterms:created>
  <dcterms:modified xsi:type="dcterms:W3CDTF">2020-04-27T22:14:23Z</dcterms:modified>
</cp:coreProperties>
</file>