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8" r:id="rId3"/>
    <p:sldId id="262" r:id="rId4"/>
    <p:sldId id="267" r:id="rId5"/>
    <p:sldId id="263" r:id="rId6"/>
    <p:sldId id="264" r:id="rId7"/>
    <p:sldId id="265" r:id="rId8"/>
    <p:sldId id="266" r:id="rId9"/>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A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291" autoAdjust="0"/>
  </p:normalViewPr>
  <p:slideViewPr>
    <p:cSldViewPr snapToGrid="0" snapToObjects="1">
      <p:cViewPr varScale="1">
        <p:scale>
          <a:sx n="96" d="100"/>
          <a:sy n="96" d="100"/>
        </p:scale>
        <p:origin x="2034" y="78"/>
      </p:cViewPr>
      <p:guideLst>
        <p:guide orient="horz" pos="2160"/>
        <p:guide pos="2880"/>
      </p:guideLst>
    </p:cSldViewPr>
  </p:slideViewPr>
  <p:notesTextViewPr>
    <p:cViewPr>
      <p:scale>
        <a:sx n="100" d="100"/>
        <a:sy n="100" d="100"/>
      </p:scale>
      <p:origin x="0" y="-316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7358CE35-4DB5-AA48-A67C-9B8F86F05ADA}" type="datetimeFigureOut">
              <a:rPr lang="en-US" smtClean="0"/>
              <a:t>3/12/2019</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A95538E9-36BC-5548-9B5A-57AC16661E2E}" type="slidenum">
              <a:rPr lang="en-US" smtClean="0"/>
              <a:t>‹#›</a:t>
            </a:fld>
            <a:endParaRPr lang="en-US"/>
          </a:p>
        </p:txBody>
      </p:sp>
    </p:spTree>
    <p:extLst>
      <p:ext uri="{BB962C8B-B14F-4D97-AF65-F5344CB8AC3E}">
        <p14:creationId xmlns:p14="http://schemas.microsoft.com/office/powerpoint/2010/main" val="22587154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5538E9-36BC-5548-9B5A-57AC16661E2E}" type="slidenum">
              <a:rPr lang="en-US" smtClean="0"/>
              <a:t>1</a:t>
            </a:fld>
            <a:endParaRPr lang="en-US"/>
          </a:p>
        </p:txBody>
      </p:sp>
    </p:spTree>
    <p:extLst>
      <p:ext uri="{BB962C8B-B14F-4D97-AF65-F5344CB8AC3E}">
        <p14:creationId xmlns:p14="http://schemas.microsoft.com/office/powerpoint/2010/main" val="3499324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5538E9-36BC-5548-9B5A-57AC16661E2E}" type="slidenum">
              <a:rPr lang="en-US" smtClean="0"/>
              <a:t>2</a:t>
            </a:fld>
            <a:endParaRPr lang="en-US"/>
          </a:p>
        </p:txBody>
      </p:sp>
    </p:spTree>
    <p:extLst>
      <p:ext uri="{BB962C8B-B14F-4D97-AF65-F5344CB8AC3E}">
        <p14:creationId xmlns:p14="http://schemas.microsoft.com/office/powerpoint/2010/main" val="1975391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3</a:t>
            </a:fld>
            <a:endParaRPr lang="en-US"/>
          </a:p>
        </p:txBody>
      </p:sp>
    </p:spTree>
    <p:extLst>
      <p:ext uri="{BB962C8B-B14F-4D97-AF65-F5344CB8AC3E}">
        <p14:creationId xmlns:p14="http://schemas.microsoft.com/office/powerpoint/2010/main" val="3294488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stage in the process is to assess how the agreement aligns with the institution’s guiding principles for creating new agreements. </a:t>
            </a:r>
          </a:p>
          <a:p>
            <a:endParaRPr lang="en-US" dirty="0" smtClean="0"/>
          </a:p>
          <a:p>
            <a:r>
              <a:rPr lang="en-US" dirty="0" smtClean="0"/>
              <a:t>Proposals that are </a:t>
            </a:r>
            <a:r>
              <a:rPr lang="en-US" b="1" dirty="0" smtClean="0"/>
              <a:t>not</a:t>
            </a:r>
            <a:r>
              <a:rPr lang="en-US" dirty="0" smtClean="0"/>
              <a:t> in alignment with the</a:t>
            </a:r>
            <a:r>
              <a:rPr lang="en-US" baseline="0" dirty="0" smtClean="0"/>
              <a:t> guiding</a:t>
            </a:r>
            <a:r>
              <a:rPr lang="en-US" dirty="0" smtClean="0"/>
              <a:t> principles may not become approved, implemented agreements. Proper consultation with all impacted departments </a:t>
            </a:r>
            <a:r>
              <a:rPr lang="en-US" b="1" dirty="0" smtClean="0"/>
              <a:t>is a prerequisite </a:t>
            </a:r>
            <a:r>
              <a:rPr lang="en-US" dirty="0" smtClean="0"/>
              <a:t>requirement before initiating any agreement.</a:t>
            </a:r>
          </a:p>
          <a:p>
            <a:endParaRPr lang="en-US" dirty="0" smtClean="0"/>
          </a:p>
          <a:p>
            <a:r>
              <a:rPr lang="en-US" dirty="0" smtClean="0"/>
              <a:t>The second stage is the Agreement</a:t>
            </a:r>
            <a:r>
              <a:rPr lang="en-US" baseline="0" dirty="0" smtClean="0"/>
              <a:t> development stage and consultation with the University Transfer Specialist is recommended. </a:t>
            </a:r>
          </a:p>
          <a:p>
            <a:r>
              <a:rPr lang="en-US" baseline="0" dirty="0" smtClean="0"/>
              <a:t>I function as the coordinator of considerations around articulation agreements and ensure that everyone is on the same page before an agreement is initiated.  </a:t>
            </a:r>
          </a:p>
          <a:p>
            <a:endParaRPr lang="en-US" baseline="0" dirty="0" smtClean="0"/>
          </a:p>
          <a:p>
            <a:r>
              <a:rPr lang="en-US" baseline="0" dirty="0" smtClean="0"/>
              <a:t>The third stage is Content development. This stage is t</a:t>
            </a:r>
            <a:r>
              <a:rPr lang="en-US" dirty="0" smtClean="0"/>
              <a:t>o ensure quality and consistency of agreements, the following areas should be addressed in all articulation agreements into which Western Oregon University enters. </a:t>
            </a:r>
            <a:endParaRPr lang="en-US" baseline="0" dirty="0" smtClean="0"/>
          </a:p>
          <a:p>
            <a:endParaRPr lang="en-US" baseline="0" dirty="0" smtClean="0"/>
          </a:p>
          <a:p>
            <a:r>
              <a:rPr lang="en-US" dirty="0" smtClean="0"/>
              <a:t>Stage four is the submission of the Initial Notice</a:t>
            </a:r>
            <a:r>
              <a:rPr lang="en-US" baseline="0" dirty="0" smtClean="0"/>
              <a:t> of Intent to the University Transfer Specialist.  </a:t>
            </a:r>
            <a:r>
              <a:rPr lang="en-US" dirty="0" smtClean="0"/>
              <a:t>The request for an articulation agreement may be generated from either an internal (WOU curriculum team, department or division) or external (originating from another institution) source. </a:t>
            </a:r>
          </a:p>
          <a:p>
            <a:endParaRPr lang="en-US" dirty="0" smtClean="0"/>
          </a:p>
          <a:p>
            <a:endParaRPr lang="en-US" dirty="0" smtClean="0"/>
          </a:p>
          <a:p>
            <a:endParaRPr lang="en-US" dirty="0" smtClean="0"/>
          </a:p>
          <a:p>
            <a:r>
              <a:rPr lang="en-US" dirty="0" smtClean="0"/>
              <a:t>Regardless of the origin of the agreement, all requests to initiate developments of transfer agreements must be communicated in writing, via the “Notice of Intent” form, to the Transfer Specialist. The Department Head/Program Coordinator, Division chair, or Dean’s office will generate the request of the "Notice of Intent" (Appendix C of the Articulation Manual) to the University Transfer Specialist.</a:t>
            </a:r>
          </a:p>
          <a:p>
            <a:endParaRPr lang="en-US" dirty="0" smtClean="0"/>
          </a:p>
          <a:p>
            <a:r>
              <a:rPr lang="en-US" dirty="0" smtClean="0"/>
              <a:t>Stage</a:t>
            </a:r>
            <a:r>
              <a:rPr lang="en-US" baseline="0" dirty="0" smtClean="0"/>
              <a:t> 5 is the approval stage.   </a:t>
            </a:r>
            <a:r>
              <a:rPr lang="en-US" dirty="0" smtClean="0"/>
              <a:t>After the agreement is finalized, signatures and copies will be made in accordance with the procedure laid out for the type of agreement being established (see appropriate checklist, appendix A- Course-to-Course or Program-to-Program or appendix B- Administrative).</a:t>
            </a:r>
            <a:r>
              <a:rPr lang="en-US" baseline="0" dirty="0" smtClean="0"/>
              <a:t> </a:t>
            </a:r>
            <a:r>
              <a:rPr lang="en-US" b="1" baseline="0" dirty="0" smtClean="0"/>
              <a:t>NOTE: </a:t>
            </a:r>
            <a:r>
              <a:rPr lang="en-US" b="1" dirty="0" smtClean="0"/>
              <a:t> </a:t>
            </a:r>
            <a:r>
              <a:rPr lang="en-US" dirty="0" smtClean="0"/>
              <a:t>applicable agreements </a:t>
            </a:r>
            <a:r>
              <a:rPr lang="en-US" b="1" dirty="0" smtClean="0"/>
              <a:t>are not valid </a:t>
            </a:r>
            <a:r>
              <a:rPr lang="en-US" dirty="0" smtClean="0"/>
              <a:t>until the Partner Institution has returned a signed copy to WOU. Upon receipt of the signed copy from the applicable partner, implementation will be as scheduled or in the next feasible term, depending on the nature of the agreement.</a:t>
            </a:r>
          </a:p>
          <a:p>
            <a:endParaRPr lang="en-US" dirty="0" smtClean="0"/>
          </a:p>
          <a:p>
            <a:r>
              <a:rPr lang="en-US" dirty="0" smtClean="0"/>
              <a:t>Stage 6 is the communicate/disseminate stage. Following approval by obtaining the appropriate signatures, the original agreement is archived, in the Provost’s office repository, by the University Transfer Specialist and posted to the WOU Transfer Resources website. Course Articulation Agreements and Degree maps are also posted to the Transfer Resources website (http://www.wou.edu/transferresources/articulation-manual/). The University Transfer Specialist will notify and provide copies to</a:t>
            </a:r>
            <a:r>
              <a:rPr lang="en-US" baseline="0" dirty="0" smtClean="0"/>
              <a:t> the appropriate parties as outlined in the manual. </a:t>
            </a:r>
          </a:p>
          <a:p>
            <a:endParaRPr lang="en-US" baseline="0" dirty="0" smtClean="0"/>
          </a:p>
          <a:p>
            <a:r>
              <a:rPr lang="en-US" baseline="0" dirty="0" smtClean="0"/>
              <a:t>Stage 7 is the Promotion/Marketing stage.  </a:t>
            </a:r>
            <a:r>
              <a:rPr lang="en-US" dirty="0" smtClean="0"/>
              <a:t>Relevant departments/divisions will coordinate promotion and marketing of transfer articulation agreements to students in several ways:</a:t>
            </a:r>
          </a:p>
          <a:p>
            <a:r>
              <a:rPr lang="en-US" dirty="0" smtClean="0"/>
              <a:t>● Inform academic advisors and curriculum teams of new agreements at departmental meetings, and/or training sessions. </a:t>
            </a:r>
          </a:p>
          <a:p>
            <a:r>
              <a:rPr lang="en-US" dirty="0" smtClean="0"/>
              <a:t>● Ensure that Course Articulation Agreements and degree maps are posted on the WOU website by the University Transfer Specialist. </a:t>
            </a:r>
          </a:p>
          <a:p>
            <a:r>
              <a:rPr lang="en-US" dirty="0" smtClean="0"/>
              <a:t>● Consider, in coordination with </a:t>
            </a:r>
            <a:r>
              <a:rPr lang="en-US" dirty="0" err="1" smtClean="0"/>
              <a:t>MarCom</a:t>
            </a:r>
            <a:r>
              <a:rPr lang="en-US" dirty="0" smtClean="0"/>
              <a:t>, other printed venues to promote agreements, (e.g., brochure, college catalog, etc., and appropriate websites.</a:t>
            </a:r>
          </a:p>
          <a:p>
            <a:endParaRPr lang="en-US" dirty="0" smtClean="0"/>
          </a:p>
          <a:p>
            <a:r>
              <a:rPr lang="en-US" dirty="0" smtClean="0"/>
              <a:t>Stage 8 is the</a:t>
            </a:r>
            <a:r>
              <a:rPr lang="en-US" baseline="0" dirty="0" smtClean="0"/>
              <a:t> Regular Review stage. </a:t>
            </a:r>
            <a:r>
              <a:rPr lang="en-US" dirty="0" smtClean="0"/>
              <a:t>Curriculum changes initiated by WOU must be communicated to and resulting changes coordinated with the Partner Institution. Likewise Partner Institutions must communicate and coordinate with WOU upon initiating curricular changes that impact agreements. The University Transfer Specialist and the Registrar may prompt departments to do an annual or bi-annual review with the transfer institution. </a:t>
            </a:r>
          </a:p>
          <a:p>
            <a:endParaRPr lang="en-US" dirty="0" smtClean="0"/>
          </a:p>
          <a:p>
            <a:endParaRPr lang="en-US" dirty="0" smtClean="0"/>
          </a:p>
          <a:p>
            <a:endParaRPr lang="en-US" smtClean="0"/>
          </a:p>
          <a:p>
            <a:r>
              <a:rPr lang="en-US" smtClean="0"/>
              <a:t>Any </a:t>
            </a:r>
            <a:r>
              <a:rPr lang="en-US" dirty="0" smtClean="0"/>
              <a:t>revisions to the program transfer agreement will be reviewed and approved by:</a:t>
            </a:r>
          </a:p>
          <a:p>
            <a:r>
              <a:rPr lang="en-US" dirty="0" smtClean="0"/>
              <a:t>● Program representatives, </a:t>
            </a:r>
          </a:p>
          <a:p>
            <a:r>
              <a:rPr lang="en-US" dirty="0" smtClean="0"/>
              <a:t>● Office of the appropriate dean. </a:t>
            </a:r>
          </a:p>
          <a:p>
            <a:r>
              <a:rPr lang="en-US" dirty="0" smtClean="0"/>
              <a:t>● President and VP, Finance (If applicable) Please keep in mind the impact academic curriculum changes have on Articulation Agreements.</a:t>
            </a:r>
          </a:p>
          <a:p>
            <a:endParaRPr lang="en-US" dirty="0" smtClean="0"/>
          </a:p>
          <a:p>
            <a:r>
              <a:rPr lang="en-US" dirty="0" smtClean="0"/>
              <a:t>If a curriculum change will affect an Articulation Agreement, the department initiating the Articulation Agreement will need to connect with community colleges and those individuals/units to ensure that changes are communicated. Each reviewed Articulation Agreement will be dated to reflect the date of the review and to assist in maintaining the most current agreements.</a:t>
            </a:r>
          </a:p>
          <a:p>
            <a:endParaRPr lang="en-US" dirty="0" smtClean="0"/>
          </a:p>
          <a:p>
            <a:r>
              <a:rPr lang="en-US" dirty="0" smtClean="0"/>
              <a:t>Stage</a:t>
            </a:r>
            <a:r>
              <a:rPr lang="en-US" baseline="0" dirty="0" smtClean="0"/>
              <a:t> 9 is the Agreement Renewal Stage.  </a:t>
            </a:r>
            <a:r>
              <a:rPr lang="en-US" dirty="0" smtClean="0"/>
              <a:t>Articulation agreements typically </a:t>
            </a:r>
            <a:r>
              <a:rPr lang="en-US" b="1" dirty="0" smtClean="0"/>
              <a:t>expire after three years</a:t>
            </a:r>
            <a:r>
              <a:rPr lang="en-US" dirty="0" smtClean="0"/>
              <a:t>. </a:t>
            </a:r>
          </a:p>
          <a:p>
            <a:endParaRPr lang="en-US" dirty="0" smtClean="0"/>
          </a:p>
          <a:p>
            <a:r>
              <a:rPr lang="en-US" b="1" dirty="0" smtClean="0"/>
              <a:t>One year prior to expiration</a:t>
            </a:r>
            <a:r>
              <a:rPr lang="en-US" dirty="0" smtClean="0"/>
              <a:t>, the University Transfer Specialist will notify departments that an agreement is about to expire. At this time, the department works with the Partner Institution to review and revise the Articulation Agreement as appropriate. Departments update (as needed) the Articulation Agreement form, the Course Articulation Agreement and Degree Map.</a:t>
            </a:r>
          </a:p>
          <a:p>
            <a:r>
              <a:rPr lang="en-US" dirty="0" smtClean="0"/>
              <a:t>All updated forms are submitted for review and approval following the standard process found in Appendix C.</a:t>
            </a:r>
          </a:p>
          <a:p>
            <a:endParaRPr lang="en-US" dirty="0" smtClean="0"/>
          </a:p>
          <a:p>
            <a:r>
              <a:rPr lang="en-US" dirty="0" smtClean="0"/>
              <a:t>All of this information can be found on pages 8-12 of the Articulation Manual.</a:t>
            </a:r>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4</a:t>
            </a:fld>
            <a:endParaRPr lang="en-US"/>
          </a:p>
        </p:txBody>
      </p:sp>
    </p:spTree>
    <p:extLst>
      <p:ext uri="{BB962C8B-B14F-4D97-AF65-F5344CB8AC3E}">
        <p14:creationId xmlns:p14="http://schemas.microsoft.com/office/powerpoint/2010/main" val="3294488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5</a:t>
            </a:fld>
            <a:endParaRPr lang="en-US"/>
          </a:p>
        </p:txBody>
      </p:sp>
    </p:spTree>
    <p:extLst>
      <p:ext uri="{BB962C8B-B14F-4D97-AF65-F5344CB8AC3E}">
        <p14:creationId xmlns:p14="http://schemas.microsoft.com/office/powerpoint/2010/main" val="1840731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6</a:t>
            </a:fld>
            <a:endParaRPr lang="en-US"/>
          </a:p>
        </p:txBody>
      </p:sp>
    </p:spTree>
    <p:extLst>
      <p:ext uri="{BB962C8B-B14F-4D97-AF65-F5344CB8AC3E}">
        <p14:creationId xmlns:p14="http://schemas.microsoft.com/office/powerpoint/2010/main" val="2091717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7</a:t>
            </a:fld>
            <a:endParaRPr lang="en-US"/>
          </a:p>
        </p:txBody>
      </p:sp>
    </p:spTree>
    <p:extLst>
      <p:ext uri="{BB962C8B-B14F-4D97-AF65-F5344CB8AC3E}">
        <p14:creationId xmlns:p14="http://schemas.microsoft.com/office/powerpoint/2010/main" val="2726269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8</a:t>
            </a:fld>
            <a:endParaRPr lang="en-US"/>
          </a:p>
        </p:txBody>
      </p:sp>
    </p:spTree>
    <p:extLst>
      <p:ext uri="{BB962C8B-B14F-4D97-AF65-F5344CB8AC3E}">
        <p14:creationId xmlns:p14="http://schemas.microsoft.com/office/powerpoint/2010/main" val="1601002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62292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442458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145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57620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C6469A-176F-ED45-A3AB-8BB31618B843}" type="datetimeFigureOut">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4936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C6469A-176F-ED45-A3AB-8BB31618B843}" type="datetimeFigureOut">
              <a:rPr lang="en-US" smtClean="0"/>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23424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C6469A-176F-ED45-A3AB-8BB31618B843}" type="datetimeFigureOut">
              <a:rPr lang="en-US" smtClean="0"/>
              <a:t>3/12/2019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775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C6469A-176F-ED45-A3AB-8BB31618B843}" type="datetimeFigureOut">
              <a:rPr lang="en-US" smtClean="0"/>
              <a:t>3/12/2019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95605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6469A-176F-ED45-A3AB-8BB31618B843}" type="datetimeFigureOut">
              <a:rPr lang="en-US" smtClean="0"/>
              <a:t>3/12/2019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23518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194057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1232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6469A-176F-ED45-A3AB-8BB31618B843}" type="datetimeFigureOut">
              <a:rPr lang="en-US" smtClean="0"/>
              <a:t>3/12/2019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439D8-5156-8842-9B36-6A2307E90380}" type="slidenum">
              <a:rPr lang="en-US" smtClean="0"/>
              <a:t>‹#›</a:t>
            </a:fld>
            <a:endParaRPr lang="en-US"/>
          </a:p>
        </p:txBody>
      </p:sp>
    </p:spTree>
    <p:extLst>
      <p:ext uri="{BB962C8B-B14F-4D97-AF65-F5344CB8AC3E}">
        <p14:creationId xmlns:p14="http://schemas.microsoft.com/office/powerpoint/2010/main" val="294262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mailto:maurok@wou.edu"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644" y="2324310"/>
            <a:ext cx="6411562" cy="1206915"/>
          </a:xfrm>
        </p:spPr>
        <p:txBody>
          <a:bodyPr>
            <a:normAutofit fontScale="90000"/>
          </a:bodyPr>
          <a:lstStyle/>
          <a:p>
            <a:pPr algn="l"/>
            <a:r>
              <a:rPr lang="en-US" sz="5400" b="1" dirty="0" smtClean="0">
                <a:solidFill>
                  <a:schemeClr val="bg1"/>
                </a:solidFill>
                <a:latin typeface="Arial"/>
                <a:cs typeface="Arial"/>
              </a:rPr>
              <a:t>Articulatio</a:t>
            </a:r>
            <a:r>
              <a:rPr lang="en-US" sz="5400" b="1" dirty="0" smtClean="0">
                <a:solidFill>
                  <a:schemeClr val="bg1"/>
                </a:solidFill>
                <a:latin typeface="Arial"/>
                <a:cs typeface="Arial"/>
              </a:rPr>
              <a:t>n Manual</a:t>
            </a:r>
            <a:endParaRPr lang="en-US" sz="5400" b="1" dirty="0">
              <a:solidFill>
                <a:schemeClr val="bg1"/>
              </a:solidFill>
              <a:latin typeface="Arial"/>
              <a:cs typeface="Arial"/>
            </a:endParaRPr>
          </a:p>
        </p:txBody>
      </p:sp>
      <p:sp>
        <p:nvSpPr>
          <p:cNvPr id="3" name="Subtitle 2"/>
          <p:cNvSpPr>
            <a:spLocks noGrp="1"/>
          </p:cNvSpPr>
          <p:nvPr>
            <p:ph type="subTitle" idx="1"/>
          </p:nvPr>
        </p:nvSpPr>
        <p:spPr>
          <a:xfrm>
            <a:off x="386763" y="3531225"/>
            <a:ext cx="6400800" cy="2253349"/>
          </a:xfrm>
        </p:spPr>
        <p:txBody>
          <a:bodyPr>
            <a:normAutofit/>
          </a:bodyPr>
          <a:lstStyle/>
          <a:p>
            <a:pPr algn="l"/>
            <a:r>
              <a:rPr lang="en-US" sz="2800" dirty="0" smtClean="0">
                <a:solidFill>
                  <a:srgbClr val="FFFFFF"/>
                </a:solidFill>
                <a:latin typeface="Arial"/>
                <a:cs typeface="Arial"/>
              </a:rPr>
              <a:t>Faculty Senate Presentation</a:t>
            </a:r>
          </a:p>
          <a:p>
            <a:pPr algn="l"/>
            <a:r>
              <a:rPr lang="en-US" sz="2800" dirty="0" smtClean="0">
                <a:solidFill>
                  <a:srgbClr val="FFFFFF"/>
                </a:solidFill>
                <a:latin typeface="Arial"/>
                <a:cs typeface="Arial"/>
              </a:rPr>
              <a:t>Amy Clark and Kristin M. Mauro, Ph.D.</a:t>
            </a:r>
            <a:endParaRPr lang="en-US" sz="2800" dirty="0" smtClean="0">
              <a:solidFill>
                <a:srgbClr val="FFFFFF"/>
              </a:solidFill>
              <a:latin typeface="Arial"/>
              <a:cs typeface="Arial"/>
            </a:endParaRPr>
          </a:p>
          <a:p>
            <a:pPr algn="l"/>
            <a:r>
              <a:rPr lang="en-US" sz="2800" dirty="0" smtClean="0">
                <a:solidFill>
                  <a:srgbClr val="FFFFFF"/>
                </a:solidFill>
                <a:latin typeface="Arial"/>
                <a:cs typeface="Arial"/>
              </a:rPr>
              <a:t>March 12, 2019</a:t>
            </a:r>
            <a:r>
              <a:rPr lang="en-US" sz="2800" dirty="0" smtClean="0">
                <a:solidFill>
                  <a:srgbClr val="FFFFFF"/>
                </a:solidFill>
                <a:latin typeface="Arial"/>
                <a:cs typeface="Arial"/>
              </a:rPr>
              <a:t> </a:t>
            </a:r>
          </a:p>
          <a:p>
            <a:pPr algn="l"/>
            <a:endParaRPr lang="en-US" dirty="0">
              <a:solidFill>
                <a:srgbClr val="FFFFFF"/>
              </a:solidFill>
              <a:latin typeface="Arial"/>
              <a:cs typeface="Arial"/>
            </a:endParaRPr>
          </a:p>
        </p:txBody>
      </p:sp>
    </p:spTree>
    <p:extLst>
      <p:ext uri="{BB962C8B-B14F-4D97-AF65-F5344CB8AC3E}">
        <p14:creationId xmlns:p14="http://schemas.microsoft.com/office/powerpoint/2010/main" val="3738282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316980" y="5401011"/>
            <a:ext cx="5385983" cy="105087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400" dirty="0">
              <a:solidFill>
                <a:srgbClr val="FFFFFF"/>
              </a:solidFill>
              <a:latin typeface="Arial"/>
              <a:cs typeface="Arial"/>
            </a:endParaRPr>
          </a:p>
        </p:txBody>
      </p:sp>
      <p:sp>
        <p:nvSpPr>
          <p:cNvPr id="5" name="Rectangle 4"/>
          <p:cNvSpPr/>
          <p:nvPr/>
        </p:nvSpPr>
        <p:spPr>
          <a:xfrm>
            <a:off x="0" y="2359597"/>
            <a:ext cx="3834911" cy="1446550"/>
          </a:xfrm>
          <a:prstGeom prst="rect">
            <a:avLst/>
          </a:prstGeom>
        </p:spPr>
        <p:txBody>
          <a:bodyPr wrap="square">
            <a:spAutoFit/>
          </a:bodyPr>
          <a:lstStyle/>
          <a:p>
            <a:r>
              <a:rPr lang="en-US" sz="4400" dirty="0" smtClean="0">
                <a:solidFill>
                  <a:srgbClr val="FFFFFF"/>
                </a:solidFill>
                <a:latin typeface="Arial"/>
                <a:cs typeface="Arial"/>
              </a:rPr>
              <a:t>Why </a:t>
            </a:r>
            <a:r>
              <a:rPr lang="en-US" sz="4400" dirty="0">
                <a:solidFill>
                  <a:srgbClr val="FFFFFF"/>
                </a:solidFill>
                <a:latin typeface="Arial"/>
                <a:cs typeface="Arial"/>
              </a:rPr>
              <a:t>and How to Use I</a:t>
            </a:r>
            <a:r>
              <a:rPr lang="en-US" sz="4400" dirty="0" smtClean="0">
                <a:solidFill>
                  <a:srgbClr val="FFFFFF"/>
                </a:solidFill>
                <a:latin typeface="Arial"/>
                <a:cs typeface="Arial"/>
              </a:rPr>
              <a:t>t</a:t>
            </a:r>
            <a:endParaRPr lang="en-US" sz="4400" dirty="0">
              <a:solidFill>
                <a:srgbClr val="FFFFFF"/>
              </a:solidFill>
              <a:latin typeface="Arial"/>
              <a:cs typeface="Arial"/>
            </a:endParaRPr>
          </a:p>
        </p:txBody>
      </p:sp>
    </p:spTree>
    <p:extLst>
      <p:ext uri="{BB962C8B-B14F-4D97-AF65-F5344CB8AC3E}">
        <p14:creationId xmlns:p14="http://schemas.microsoft.com/office/powerpoint/2010/main" val="4061488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485764" y="529381"/>
            <a:ext cx="7066434" cy="512939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400" b="1" dirty="0" smtClean="0">
                <a:solidFill>
                  <a:srgbClr val="D90A1C"/>
                </a:solidFill>
                <a:latin typeface="Arial"/>
                <a:cs typeface="Arial"/>
              </a:rPr>
              <a:t>Why Use the Manual</a:t>
            </a:r>
            <a:endParaRPr lang="en-US" sz="2400" dirty="0" smtClean="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r>
              <a:rPr lang="en-US" sz="2400" dirty="0" smtClean="0"/>
              <a:t>Western </a:t>
            </a:r>
            <a:r>
              <a:rPr lang="en-US" sz="2400" dirty="0"/>
              <a:t>is committed to maintaining a well-designed, effective process for developing and implementing articulation pathways with two and four year institutions to ensure an orderly transfer of academic credit for the students that we serve. </a:t>
            </a:r>
            <a:endParaRPr lang="en-US" sz="2400" dirty="0" smtClean="0"/>
          </a:p>
          <a:p>
            <a:pPr marL="0" indent="0">
              <a:buNone/>
            </a:pPr>
            <a:endParaRPr lang="en-US" sz="2400" dirty="0" smtClean="0"/>
          </a:p>
          <a:p>
            <a:pPr marL="0" indent="0">
              <a:buNone/>
            </a:pPr>
            <a:endParaRPr lang="en-US" sz="2400" dirty="0"/>
          </a:p>
          <a:p>
            <a:pPr marL="0" indent="0">
              <a:buNone/>
            </a:pPr>
            <a:r>
              <a:rPr lang="en-US" sz="2400" dirty="0" smtClean="0"/>
              <a:t>Western solicits partnerships and articulation opportunities that will improve student success and increase their access to advanced educational opportunities. </a:t>
            </a:r>
          </a:p>
          <a:p>
            <a:pPr marL="0" indent="0">
              <a:buNone/>
            </a:pPr>
            <a:endParaRPr lang="en-US" sz="2400" dirty="0" smtClean="0"/>
          </a:p>
        </p:txBody>
      </p:sp>
    </p:spTree>
    <p:extLst>
      <p:ext uri="{BB962C8B-B14F-4D97-AF65-F5344CB8AC3E}">
        <p14:creationId xmlns:p14="http://schemas.microsoft.com/office/powerpoint/2010/main" val="3408248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485764" y="529381"/>
            <a:ext cx="7066434" cy="512939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endParaRPr lang="en-US" sz="2400" b="1" dirty="0" smtClean="0">
              <a:solidFill>
                <a:srgbClr val="D90A1C"/>
              </a:solidFill>
              <a:latin typeface="Arial"/>
              <a:cs typeface="Arial"/>
            </a:endParaRPr>
          </a:p>
          <a:p>
            <a:pPr marL="0" indent="0" algn="ctr">
              <a:buNone/>
            </a:pPr>
            <a:r>
              <a:rPr lang="en-US" sz="2400" b="1" dirty="0" smtClean="0">
                <a:solidFill>
                  <a:srgbClr val="D90A1C"/>
                </a:solidFill>
                <a:latin typeface="Arial"/>
                <a:cs typeface="Arial"/>
              </a:rPr>
              <a:t>How to Use the Manual</a:t>
            </a:r>
            <a:endParaRPr lang="en-US" sz="2400" dirty="0">
              <a:solidFill>
                <a:srgbClr val="D90A1C"/>
              </a:solidFill>
              <a:latin typeface="Arial"/>
              <a:cs typeface="Arial"/>
            </a:endParaRPr>
          </a:p>
          <a:p>
            <a:pPr marL="0" indent="0">
              <a:buNone/>
            </a:pPr>
            <a:r>
              <a:rPr lang="en-US" sz="2400" dirty="0" smtClean="0">
                <a:latin typeface="Arial"/>
                <a:cs typeface="Arial"/>
              </a:rPr>
              <a:t>Process Overview:</a:t>
            </a:r>
          </a:p>
          <a:p>
            <a:pPr marL="0" indent="0">
              <a:buNone/>
            </a:pPr>
            <a:r>
              <a:rPr lang="en-US" sz="2400" dirty="0" smtClean="0">
                <a:latin typeface="Arial"/>
                <a:cs typeface="Arial"/>
              </a:rPr>
              <a:t> </a:t>
            </a:r>
          </a:p>
          <a:p>
            <a:pPr marL="457200" indent="-457200">
              <a:buAutoNum type="arabicPeriod"/>
            </a:pPr>
            <a:r>
              <a:rPr lang="en-US" sz="2400" dirty="0" smtClean="0">
                <a:latin typeface="Arial"/>
                <a:cs typeface="Arial"/>
              </a:rPr>
              <a:t>Primary Considerations</a:t>
            </a:r>
          </a:p>
          <a:p>
            <a:pPr marL="457200" indent="-457200">
              <a:buAutoNum type="arabicPeriod"/>
            </a:pPr>
            <a:r>
              <a:rPr lang="en-US" sz="2400" dirty="0" smtClean="0">
                <a:latin typeface="Arial"/>
                <a:cs typeface="Arial"/>
              </a:rPr>
              <a:t>Development of Agreement in collaboration with Dr. Mauro</a:t>
            </a:r>
          </a:p>
          <a:p>
            <a:pPr marL="457200" indent="-457200">
              <a:buAutoNum type="arabicPeriod"/>
            </a:pPr>
            <a:r>
              <a:rPr lang="en-US" sz="2400" dirty="0" smtClean="0">
                <a:latin typeface="Arial"/>
                <a:cs typeface="Arial"/>
              </a:rPr>
              <a:t>Content Development</a:t>
            </a:r>
          </a:p>
          <a:p>
            <a:pPr marL="457200" indent="-457200">
              <a:buAutoNum type="arabicPeriod"/>
            </a:pPr>
            <a:r>
              <a:rPr lang="en-US" sz="2400" dirty="0" smtClean="0">
                <a:latin typeface="Arial"/>
                <a:cs typeface="Arial"/>
              </a:rPr>
              <a:t>Initial Notice of Intent </a:t>
            </a:r>
          </a:p>
          <a:p>
            <a:pPr marL="457200" indent="-457200">
              <a:buAutoNum type="arabicPeriod"/>
            </a:pPr>
            <a:r>
              <a:rPr lang="en-US" sz="2400" dirty="0" smtClean="0">
                <a:latin typeface="Arial"/>
                <a:cs typeface="Arial"/>
              </a:rPr>
              <a:t>Approval</a:t>
            </a:r>
          </a:p>
          <a:p>
            <a:pPr marL="457200" indent="-457200">
              <a:buAutoNum type="arabicPeriod"/>
            </a:pPr>
            <a:r>
              <a:rPr lang="en-US" sz="2400" dirty="0" smtClean="0">
                <a:latin typeface="Arial"/>
                <a:cs typeface="Arial"/>
              </a:rPr>
              <a:t>Communicate/Disseminate</a:t>
            </a:r>
          </a:p>
          <a:p>
            <a:pPr marL="457200" indent="-457200">
              <a:buAutoNum type="arabicPeriod"/>
            </a:pPr>
            <a:r>
              <a:rPr lang="en-US" sz="2400" dirty="0" smtClean="0">
                <a:latin typeface="Arial"/>
                <a:cs typeface="Arial"/>
              </a:rPr>
              <a:t>Promotion/Marketing</a:t>
            </a:r>
          </a:p>
          <a:p>
            <a:pPr marL="457200" indent="-457200">
              <a:buAutoNum type="arabicPeriod"/>
            </a:pPr>
            <a:r>
              <a:rPr lang="en-US" sz="2400" dirty="0" smtClean="0">
                <a:latin typeface="Arial"/>
                <a:cs typeface="Arial"/>
              </a:rPr>
              <a:t>Regular Review</a:t>
            </a:r>
          </a:p>
          <a:p>
            <a:pPr marL="457200" indent="-457200">
              <a:buAutoNum type="arabicPeriod"/>
            </a:pPr>
            <a:r>
              <a:rPr lang="en-US" sz="2400" dirty="0" smtClean="0">
                <a:latin typeface="Arial"/>
                <a:cs typeface="Arial"/>
              </a:rPr>
              <a:t>Agreement Renewal</a:t>
            </a:r>
            <a:endParaRPr lang="en-US" sz="2400" dirty="0" smtClean="0">
              <a:latin typeface="Arial"/>
              <a:cs typeface="Arial"/>
            </a:endParaRPr>
          </a:p>
          <a:p>
            <a:pPr marL="457200" indent="-457200">
              <a:buAutoNum type="arabicPeriod"/>
            </a:pPr>
            <a:endParaRPr lang="en-US" sz="2400" dirty="0" smtClean="0">
              <a:latin typeface="Arial"/>
              <a:cs typeface="Arial"/>
            </a:endParaRPr>
          </a:p>
        </p:txBody>
      </p:sp>
    </p:spTree>
    <p:extLst>
      <p:ext uri="{BB962C8B-B14F-4D97-AF65-F5344CB8AC3E}">
        <p14:creationId xmlns:p14="http://schemas.microsoft.com/office/powerpoint/2010/main" val="921223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endParaRPr lang="en-US" b="1" dirty="0" smtClean="0">
              <a:solidFill>
                <a:srgbClr val="D90A1C"/>
              </a:solidFill>
              <a:latin typeface="Arial"/>
              <a:cs typeface="Arial"/>
            </a:endParaRPr>
          </a:p>
          <a:p>
            <a:pPr marL="0" indent="0" algn="ctr">
              <a:buNone/>
            </a:pPr>
            <a:endParaRPr lang="en-US" b="1" dirty="0">
              <a:solidFill>
                <a:srgbClr val="D90A1C"/>
              </a:solidFill>
              <a:latin typeface="Arial"/>
              <a:cs typeface="Arial"/>
            </a:endParaRPr>
          </a:p>
          <a:p>
            <a:pPr marL="0" indent="0" algn="ctr">
              <a:buNone/>
            </a:pPr>
            <a:r>
              <a:rPr lang="en-US" b="1" dirty="0" smtClean="0">
                <a:solidFill>
                  <a:srgbClr val="D90A1C"/>
                </a:solidFill>
                <a:latin typeface="Arial"/>
                <a:cs typeface="Arial"/>
              </a:rPr>
              <a:t>Unsure of the Agreement Types</a:t>
            </a:r>
          </a:p>
          <a:p>
            <a:pPr marL="0" indent="0">
              <a:buNone/>
            </a:pPr>
            <a:endParaRPr lang="en-US" sz="2400" dirty="0" smtClean="0">
              <a:solidFill>
                <a:srgbClr val="D90A1C"/>
              </a:solidFill>
              <a:latin typeface="Arial"/>
              <a:cs typeface="Arial"/>
            </a:endParaRPr>
          </a:p>
          <a:p>
            <a:pPr marL="0" indent="0" algn="ctr">
              <a:buNone/>
            </a:pPr>
            <a:r>
              <a:rPr lang="en-US" sz="2400" dirty="0" smtClean="0">
                <a:latin typeface="Arial"/>
                <a:cs typeface="Arial"/>
              </a:rPr>
              <a:t>The Table </a:t>
            </a:r>
            <a:r>
              <a:rPr lang="en-US" sz="2400" dirty="0" smtClean="0">
                <a:latin typeface="Arial"/>
                <a:cs typeface="Arial"/>
              </a:rPr>
              <a:t>on Pages 6 &amp; 7 of the Articulation  Manual explain which types of agreements exist.</a:t>
            </a:r>
            <a:endParaRPr lang="en-US" sz="2400" dirty="0" smtClean="0">
              <a:latin typeface="Arial"/>
              <a:cs typeface="Arial"/>
            </a:endParaRPr>
          </a:p>
        </p:txBody>
      </p:sp>
    </p:spTree>
    <p:extLst>
      <p:ext uri="{BB962C8B-B14F-4D97-AF65-F5344CB8AC3E}">
        <p14:creationId xmlns:p14="http://schemas.microsoft.com/office/powerpoint/2010/main" val="4263063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400" b="1" dirty="0" smtClean="0">
                <a:solidFill>
                  <a:srgbClr val="D90A1C"/>
                </a:solidFill>
                <a:latin typeface="Arial"/>
                <a:cs typeface="Arial"/>
              </a:rPr>
              <a:t>Most Important</a:t>
            </a:r>
          </a:p>
          <a:p>
            <a:pPr marL="0" indent="0" algn="ctr">
              <a:buNone/>
            </a:pPr>
            <a:endParaRPr lang="en-US" sz="2400" b="1" dirty="0">
              <a:solidFill>
                <a:srgbClr val="D90A1C"/>
              </a:solidFill>
              <a:latin typeface="Arial"/>
              <a:cs typeface="Arial"/>
            </a:endParaRPr>
          </a:p>
          <a:p>
            <a:pPr marL="0" indent="0">
              <a:buNone/>
            </a:pPr>
            <a:r>
              <a:rPr lang="en-US" sz="2400" dirty="0"/>
              <a:t>Individual </a:t>
            </a:r>
            <a:r>
              <a:rPr lang="en-US" sz="2400" dirty="0" smtClean="0"/>
              <a:t>Western </a:t>
            </a:r>
            <a:r>
              <a:rPr lang="en-US" sz="2400" dirty="0"/>
              <a:t>schools/colleges are not authorized to enter into an articulation, degree partnership agreement or reverse transfer agreement without Provost approval. </a:t>
            </a:r>
            <a:endParaRPr lang="en-US" sz="2400" dirty="0" smtClean="0"/>
          </a:p>
          <a:p>
            <a:pPr marL="0" indent="0">
              <a:buNone/>
            </a:pPr>
            <a:endParaRPr lang="en-US" sz="2400" b="1" dirty="0">
              <a:solidFill>
                <a:srgbClr val="D90A1C"/>
              </a:solidFill>
              <a:latin typeface="Arial"/>
              <a:cs typeface="Arial"/>
            </a:endParaRPr>
          </a:p>
          <a:p>
            <a:pPr marL="0" indent="0">
              <a:buNone/>
            </a:pPr>
            <a:r>
              <a:rPr lang="en-US" sz="2400" dirty="0"/>
              <a:t>Agreements are only valid if they are executed by persons authorized to bind the Party (</a:t>
            </a:r>
            <a:r>
              <a:rPr lang="en-US" sz="2400" dirty="0" smtClean="0"/>
              <a:t>Western) in contract.  The three people who are authorized to do so are the University </a:t>
            </a:r>
            <a:r>
              <a:rPr lang="en-US" sz="2400" dirty="0"/>
              <a:t>President, VP Finance, or VP/General </a:t>
            </a:r>
            <a:r>
              <a:rPr lang="en-US" sz="2400" dirty="0" smtClean="0"/>
              <a:t>Counsel</a:t>
            </a:r>
            <a:r>
              <a:rPr lang="en-US" sz="2400" dirty="0"/>
              <a:t>.</a:t>
            </a:r>
            <a:endParaRPr lang="en-US" sz="2400" b="1" dirty="0" smtClean="0">
              <a:solidFill>
                <a:srgbClr val="D90A1C"/>
              </a:solidFill>
              <a:latin typeface="Arial"/>
              <a:cs typeface="Arial"/>
            </a:endParaRPr>
          </a:p>
          <a:p>
            <a:pPr marL="0" indent="0" algn="ctr">
              <a:buNone/>
            </a:pPr>
            <a:endParaRPr lang="en-US" sz="2400" b="1" dirty="0">
              <a:solidFill>
                <a:srgbClr val="D90A1C"/>
              </a:solidFill>
              <a:latin typeface="Arial"/>
              <a:cs typeface="Arial"/>
            </a:endParaRPr>
          </a:p>
          <a:p>
            <a:pPr marL="0" indent="0" algn="ctr">
              <a:buNone/>
            </a:pPr>
            <a:endParaRPr lang="en-US" sz="2400" b="1" dirty="0">
              <a:solidFill>
                <a:srgbClr val="D90A1C"/>
              </a:solidFill>
              <a:latin typeface="Arial"/>
              <a:cs typeface="Arial"/>
            </a:endParaRPr>
          </a:p>
        </p:txBody>
      </p:sp>
    </p:spTree>
    <p:extLst>
      <p:ext uri="{BB962C8B-B14F-4D97-AF65-F5344CB8AC3E}">
        <p14:creationId xmlns:p14="http://schemas.microsoft.com/office/powerpoint/2010/main" val="3996386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endParaRPr lang="en-US" b="1" dirty="0" smtClean="0">
              <a:solidFill>
                <a:srgbClr val="D90A1C"/>
              </a:solidFill>
              <a:latin typeface="Arial"/>
              <a:cs typeface="Arial"/>
            </a:endParaRPr>
          </a:p>
          <a:p>
            <a:pPr marL="0" indent="0" algn="ctr">
              <a:buNone/>
            </a:pPr>
            <a:endParaRPr lang="en-US" b="1" dirty="0">
              <a:solidFill>
                <a:srgbClr val="D90A1C"/>
              </a:solidFill>
              <a:latin typeface="Arial"/>
              <a:cs typeface="Arial"/>
            </a:endParaRPr>
          </a:p>
          <a:p>
            <a:pPr marL="0" indent="0" algn="ctr">
              <a:buNone/>
            </a:pPr>
            <a:r>
              <a:rPr lang="en-US" b="1" dirty="0" smtClean="0">
                <a:solidFill>
                  <a:srgbClr val="D90A1C"/>
                </a:solidFill>
                <a:latin typeface="Arial"/>
                <a:cs typeface="Arial"/>
              </a:rPr>
              <a:t>Questions </a:t>
            </a:r>
            <a:r>
              <a:rPr lang="en-US" b="1" dirty="0">
                <a:solidFill>
                  <a:srgbClr val="D90A1C"/>
                </a:solidFill>
                <a:latin typeface="Arial"/>
                <a:cs typeface="Arial"/>
              </a:rPr>
              <a:t>or Assistance?</a:t>
            </a:r>
            <a:endParaRPr lang="en-US" dirty="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r>
              <a:rPr lang="en-US" sz="2400" dirty="0">
                <a:latin typeface="Arial"/>
                <a:cs typeface="Arial"/>
              </a:rPr>
              <a:t>Please contact Kristin Mauro at </a:t>
            </a:r>
            <a:r>
              <a:rPr lang="en-US" sz="2400" dirty="0">
                <a:latin typeface="Arial"/>
                <a:cs typeface="Arial"/>
                <a:hlinkClick r:id="rId4"/>
              </a:rPr>
              <a:t>maurok@wou.edu</a:t>
            </a:r>
            <a:r>
              <a:rPr lang="en-US" sz="2400" dirty="0">
                <a:latin typeface="Arial"/>
                <a:cs typeface="Arial"/>
              </a:rPr>
              <a:t> </a:t>
            </a:r>
          </a:p>
          <a:p>
            <a:pPr marL="0" indent="0">
              <a:buNone/>
            </a:pPr>
            <a:endParaRPr lang="en-US" sz="2400" dirty="0">
              <a:latin typeface="Arial"/>
              <a:cs typeface="Arial"/>
            </a:endParaRPr>
          </a:p>
          <a:p>
            <a:pPr marL="0" indent="0" algn="ctr">
              <a:buNone/>
            </a:pPr>
            <a:r>
              <a:rPr lang="en-US" sz="2400" dirty="0">
                <a:latin typeface="Arial"/>
                <a:cs typeface="Arial"/>
              </a:rPr>
              <a:t>Thank you!</a:t>
            </a:r>
            <a:endParaRPr lang="en-US" sz="2400" dirty="0">
              <a:latin typeface="Arial"/>
              <a:cs typeface="Arial"/>
            </a:endParaRPr>
          </a:p>
        </p:txBody>
      </p:sp>
    </p:spTree>
    <p:extLst>
      <p:ext uri="{BB962C8B-B14F-4D97-AF65-F5344CB8AC3E}">
        <p14:creationId xmlns:p14="http://schemas.microsoft.com/office/powerpoint/2010/main" val="2159773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solidFill>
                  <a:srgbClr val="D90A1C"/>
                </a:solidFill>
                <a:latin typeface="Arial"/>
                <a:cs typeface="Arial"/>
              </a:rPr>
              <a:t>SUBTITLE</a:t>
            </a:r>
            <a:r>
              <a:rPr lang="en-US" sz="2400" dirty="0" smtClean="0">
                <a:solidFill>
                  <a:srgbClr val="D90A1C"/>
                </a:solidFill>
                <a:latin typeface="Arial"/>
                <a:cs typeface="Arial"/>
              </a:rPr>
              <a:t>: ARIAL </a:t>
            </a:r>
            <a:r>
              <a:rPr lang="en-US" sz="2400" dirty="0">
                <a:solidFill>
                  <a:srgbClr val="D90A1C"/>
                </a:solidFill>
                <a:latin typeface="Arial"/>
                <a:cs typeface="Arial"/>
              </a:rPr>
              <a:t>B</a:t>
            </a:r>
            <a:r>
              <a:rPr lang="en-US" sz="2400" dirty="0" smtClean="0">
                <a:solidFill>
                  <a:srgbClr val="D90A1C"/>
                </a:solidFill>
                <a:latin typeface="Arial"/>
                <a:cs typeface="Arial"/>
              </a:rPr>
              <a:t>OLD/REGULAR</a:t>
            </a:r>
          </a:p>
          <a:p>
            <a:pPr marL="0" indent="0">
              <a:buNone/>
            </a:pPr>
            <a:endParaRPr lang="en-US" sz="2400" dirty="0">
              <a:solidFill>
                <a:srgbClr val="D90A1C"/>
              </a:solidFill>
              <a:latin typeface="Arial"/>
              <a:cs typeface="Arial"/>
            </a:endParaRPr>
          </a:p>
          <a:p>
            <a:pPr marL="0" indent="0">
              <a:buNone/>
            </a:pPr>
            <a:endParaRPr lang="en-US" sz="2400" dirty="0" smtClean="0">
              <a:solidFill>
                <a:srgbClr val="D90A1C"/>
              </a:solidFill>
              <a:latin typeface="Arial"/>
              <a:cs typeface="Arial"/>
            </a:endParaRPr>
          </a:p>
          <a:p>
            <a:pPr marL="0" indent="0">
              <a:buNone/>
            </a:pPr>
            <a:r>
              <a:rPr lang="en-US" sz="2400" dirty="0" smtClean="0">
                <a:latin typeface="Arial"/>
                <a:cs typeface="Arial"/>
              </a:rPr>
              <a:t>Body copy in Arial, use normal sentence case.</a:t>
            </a:r>
          </a:p>
          <a:p>
            <a:pPr marL="0" indent="0">
              <a:buNone/>
            </a:pPr>
            <a:endParaRPr lang="en-US" sz="2400" dirty="0">
              <a:latin typeface="Arial"/>
              <a:cs typeface="Arial"/>
            </a:endParaRPr>
          </a:p>
          <a:p>
            <a:pPr marL="0" indent="0">
              <a:buNone/>
            </a:pPr>
            <a:endParaRPr lang="en-US" sz="2400" dirty="0" smtClean="0">
              <a:latin typeface="Arial"/>
              <a:cs typeface="Arial"/>
            </a:endParaRPr>
          </a:p>
          <a:p>
            <a:pPr marL="0" indent="0">
              <a:buNone/>
            </a:pPr>
            <a:r>
              <a:rPr lang="en-US" sz="2400" dirty="0" smtClean="0">
                <a:latin typeface="Arial"/>
                <a:cs typeface="Arial"/>
              </a:rPr>
              <a:t>Bullet list</a:t>
            </a:r>
          </a:p>
          <a:p>
            <a:r>
              <a:rPr lang="en-US" sz="2400" dirty="0" smtClean="0">
                <a:latin typeface="Arial"/>
                <a:cs typeface="Arial"/>
              </a:rPr>
              <a:t>Bullet one</a:t>
            </a:r>
          </a:p>
          <a:p>
            <a:r>
              <a:rPr lang="en-US" sz="2400" dirty="0" smtClean="0">
                <a:latin typeface="Arial"/>
                <a:cs typeface="Arial"/>
              </a:rPr>
              <a:t>Bullet two</a:t>
            </a:r>
          </a:p>
          <a:p>
            <a:r>
              <a:rPr lang="en-US" sz="2400" dirty="0" smtClean="0">
                <a:latin typeface="Arial"/>
                <a:cs typeface="Arial"/>
              </a:rPr>
              <a:t>Bullet three</a:t>
            </a:r>
            <a:endParaRPr lang="en-US" sz="2400" dirty="0">
              <a:latin typeface="Arial"/>
              <a:cs typeface="Arial"/>
            </a:endParaRPr>
          </a:p>
        </p:txBody>
      </p:sp>
    </p:spTree>
    <p:extLst>
      <p:ext uri="{BB962C8B-B14F-4D97-AF65-F5344CB8AC3E}">
        <p14:creationId xmlns:p14="http://schemas.microsoft.com/office/powerpoint/2010/main" val="13864984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508</TotalTime>
  <Words>1057</Words>
  <Application>Microsoft Office PowerPoint</Application>
  <PresentationFormat>On-screen Show (4:3)</PresentationFormat>
  <Paragraphs>100</Paragraphs>
  <Slides>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Articulation Manual</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Western Oregon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ALIGNED LEFT, ARIAL BOLD</dc:title>
  <dc:creator>UCS</dc:creator>
  <cp:lastModifiedBy>Kristin M. Mauro, Ph.D.</cp:lastModifiedBy>
  <cp:revision>26</cp:revision>
  <cp:lastPrinted>2019-03-12T20:51:17Z</cp:lastPrinted>
  <dcterms:created xsi:type="dcterms:W3CDTF">2017-03-06T17:12:06Z</dcterms:created>
  <dcterms:modified xsi:type="dcterms:W3CDTF">2019-03-12T20:52:51Z</dcterms:modified>
</cp:coreProperties>
</file>