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48"/>
  </p:normalViewPr>
  <p:slideViewPr>
    <p:cSldViewPr snapToGrid="0" snapToObjects="1">
      <p:cViewPr varScale="1">
        <p:scale>
          <a:sx n="90" d="100"/>
          <a:sy n="90" d="100"/>
        </p:scale>
        <p:origin x="23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044E1-A77A-5E46-9870-013C04CB4A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0605C8-F826-3D45-8875-4C550BF35A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E41D8-A35B-F84A-B45B-A5AD3D20D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FC2C-8B26-F742-AF49-BAFD583C0240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DDA13-C07B-D641-B26A-C1B6DD3F2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48127-D3AE-3A42-9873-04D0BF7FA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DF86F-157B-EF4C-AE66-E7557F7E6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995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BA6B6-5474-A24F-8062-BDE059EC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6991BD-99E1-A84B-ADA2-B591BEE276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49273-84D9-6541-8809-5A5094987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FC2C-8B26-F742-AF49-BAFD583C0240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68B86-FE46-2149-9582-8BAE4DEAD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D27D1-2F4D-2C4C-90C7-D3CD8DF20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DF86F-157B-EF4C-AE66-E7557F7E6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8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4366B5-9A4A-714B-B551-046A52AA3F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49F9C9-68CB-2841-9E90-C8B999FA7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EEC8C-0465-4D4C-8325-59884B4AD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FC2C-8B26-F742-AF49-BAFD583C0240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63487-A1A3-534C-B51E-17FEE879C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1D429-D4A1-1840-8025-B5C59BA92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DF86F-157B-EF4C-AE66-E7557F7E6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42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05ACE-C928-9A45-8FC5-734C81516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AD1F8-D4B7-C043-A286-219B035D7D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73BEB-40EB-7D47-8093-E50436FDC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FC2C-8B26-F742-AF49-BAFD583C0240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3A1AF-AED0-EF45-99A3-6213BF8A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B029B-9440-FD4A-BAF9-E229773E8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DF86F-157B-EF4C-AE66-E7557F7E6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599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F4662-E9E0-3E42-8CF2-42EBC7F74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43AFC4-A726-0F40-81A9-A3A74F75F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82FA7-17E6-0643-A3BA-3E36511C5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FC2C-8B26-F742-AF49-BAFD583C0240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3B3E9-EBCF-F243-AEE5-F964A719A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37FEB-2715-714B-86B8-ED7656255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DF86F-157B-EF4C-AE66-E7557F7E6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29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BBC1-A46B-A64F-BDE2-2EFBE2524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58666-626F-7F48-966A-080579B9E8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9A3F42-5C02-6F42-8BF5-2534FE28A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3DECC-C0F4-744E-B87A-203885F3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FC2C-8B26-F742-AF49-BAFD583C0240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9AAB23-E516-5049-9A96-4A2E9982A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249EC9-8891-4E4E-93E6-B8DBE48B6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DF86F-157B-EF4C-AE66-E7557F7E6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64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9708B-F237-374C-B0B7-D0E486297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962551-C4EC-B944-944E-FA7251451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5E41F-06C8-874C-84A2-6796AEF921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337ED9-6511-7F49-8252-D40709B90E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086BDE-C62E-BF4D-99D7-2BFA1264F1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EC8D8A-AE16-1A46-B8D0-C77AEF959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FC2C-8B26-F742-AF49-BAFD583C0240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DC3624-4068-924F-86CF-DF0D7DA8A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79244D-EABB-BA43-BB92-16D64FF65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DF86F-157B-EF4C-AE66-E7557F7E6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54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A7D4C-1D7F-3C48-A088-2589B5CF7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F80953-5504-7C45-B118-608BBA1D5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FC2C-8B26-F742-AF49-BAFD583C0240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1F99E0-BA20-B543-ABD3-9254C3EC6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A40CF8-CDC1-9345-907C-80951E53B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DF86F-157B-EF4C-AE66-E7557F7E6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84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9D9E9E-ED9C-AD44-80B5-3665D67B6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FC2C-8B26-F742-AF49-BAFD583C0240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35B67F-D99F-7A4C-8349-4766E416C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BC71EF-9988-4440-A82D-BD61A8B7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DF86F-157B-EF4C-AE66-E7557F7E6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91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F9D3F-E52E-BE4F-81F6-DB2A16F30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86FAF-856B-5D4F-BCA5-D0026939B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72D4A-64A8-1E4B-B9FB-85E2DC6CA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2A8B6F-339A-DC4F-85F7-FE5D58BEF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FC2C-8B26-F742-AF49-BAFD583C0240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164A92-EC28-A241-BD35-7C9B6A07C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C6018-19D9-F84E-905F-E70D59159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DF86F-157B-EF4C-AE66-E7557F7E6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94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B1B48-E240-5A4D-B1CB-FD8E51E90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FF5966-34A5-8C46-9327-A3EB495CC6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9FF9FD-4657-EA41-A9B8-88AACCDBF8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7600FA-60BF-9248-894B-2DCAEB30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FC2C-8B26-F742-AF49-BAFD583C0240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EA8800-63C8-4D4A-BF71-CC5BA88DA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941A19-565B-4046-9242-1FF9C0362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DF86F-157B-EF4C-AE66-E7557F7E6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89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DF9E47-1764-6A41-8110-08FF0E640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EC48A-D935-6A4A-8978-DA0353302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9E147-A4A5-0247-82B6-C2208A05DA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CFC2C-8B26-F742-AF49-BAFD583C0240}" type="datetimeFigureOut">
              <a:rPr lang="en-US" smtClean="0"/>
              <a:t>10/17/18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277C7-B0FB-6549-BE03-CCF244F3E2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552E1-0636-9B4D-90F5-65F6A5314A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DF86F-157B-EF4C-AE66-E7557F7E6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26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0FCBF-7EAB-FA44-8039-DCF1BB1CD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75216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/>
              <a:t>ESOL Minor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253475-FF9E-C848-A54E-F61A2555F2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591304" cy="2763136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dirty="0"/>
              <a:t>New Program Proposal</a:t>
            </a:r>
          </a:p>
          <a:p>
            <a:r>
              <a:rPr lang="en-US" dirty="0"/>
              <a:t>Faculty Senate Meeting</a:t>
            </a:r>
          </a:p>
          <a:p>
            <a:r>
              <a:rPr lang="en-US" dirty="0"/>
              <a:t>October 23, 2018</a:t>
            </a:r>
          </a:p>
          <a:p>
            <a:r>
              <a:rPr lang="en-US" dirty="0"/>
              <a:t>Dr. Joshua M. Schulze</a:t>
            </a:r>
          </a:p>
          <a:p>
            <a:r>
              <a:rPr lang="en-US" dirty="0"/>
              <a:t>Assistant Professor ESOL and Bilingual Education</a:t>
            </a:r>
          </a:p>
          <a:p>
            <a:r>
              <a:rPr lang="en-US" dirty="0"/>
              <a:t>ESOL Program Coordinator</a:t>
            </a:r>
          </a:p>
        </p:txBody>
      </p:sp>
    </p:spTree>
    <p:extLst>
      <p:ext uri="{BB962C8B-B14F-4D97-AF65-F5344CB8AC3E}">
        <p14:creationId xmlns:p14="http://schemas.microsoft.com/office/powerpoint/2010/main" val="1382234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A5229-9378-5B48-898D-CCC3B8CCD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 Minor in ESOL?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4DC92-8536-8548-BA79-19B1303D9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Added academic recognition</a:t>
            </a:r>
          </a:p>
          <a:p>
            <a:r>
              <a:rPr lang="en-US" dirty="0"/>
              <a:t>Facilitates completion tracking on Degree Tracks</a:t>
            </a:r>
          </a:p>
          <a:p>
            <a:r>
              <a:rPr lang="en-US" dirty="0"/>
              <a:t>Helps students in using financial aid to complete the endorsement</a:t>
            </a:r>
          </a:p>
          <a:p>
            <a:r>
              <a:rPr lang="en-US" dirty="0"/>
              <a:t>Non-education majors could broaden their depth of knowledge of issues related to the education of linguistically and culturally diverse students.</a:t>
            </a:r>
          </a:p>
        </p:txBody>
      </p:sp>
    </p:spTree>
    <p:extLst>
      <p:ext uri="{BB962C8B-B14F-4D97-AF65-F5344CB8AC3E}">
        <p14:creationId xmlns:p14="http://schemas.microsoft.com/office/powerpoint/2010/main" val="2070831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8B11C-8056-9447-9644-75162A935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ESOL Minor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5C723-688B-BB4C-A06A-61C6493F3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4" y="1460665"/>
            <a:ext cx="10831286" cy="4716298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Learning outcomes (new programs): </a:t>
            </a:r>
            <a:endParaRPr lang="en-US" dirty="0"/>
          </a:p>
          <a:p>
            <a:pPr lvl="0"/>
            <a:r>
              <a:rPr lang="en-US" dirty="0"/>
              <a:t>Prepare teachers who understand how first and second languages are acquired and developed, and who apply research-based teaching and assessment practices that address the needs of English language learners in a variety of school settings. </a:t>
            </a:r>
          </a:p>
          <a:p>
            <a:pPr lvl="0"/>
            <a:r>
              <a:rPr lang="en-US" dirty="0"/>
              <a:t>Prepare teachers who foster a classroom climate that is inclusive of all diversity, and who understand the influence of culture on students' learning process and academic achievement. </a:t>
            </a:r>
          </a:p>
          <a:p>
            <a:pPr lvl="0"/>
            <a:r>
              <a:rPr lang="en-US" dirty="0"/>
              <a:t>Prepare teachers who are knowledgeable about policies related to the education of English language learners, and who collaborate with colleagues, administrators and families to meet their learners’ needs. </a:t>
            </a:r>
          </a:p>
          <a:p>
            <a:pPr lvl="0"/>
            <a:r>
              <a:rPr lang="en-US" dirty="0"/>
              <a:t>As the demographics of the state change and the language minority population increases, teachers need to be prepared to educate culturally and linguistically diverse (CLD) students. Teachers with bilingual/ESOL education credentials are in high demand and are usually first to be hired by school districts with high CLD populations. </a:t>
            </a:r>
          </a:p>
          <a:p>
            <a:pPr lvl="0"/>
            <a:r>
              <a:rPr lang="en-US" dirty="0"/>
              <a:t>This program prepares teachers to work effectively with CLD students in mainstream, bilingual, sheltered and ELD (English Language Development) classrooms.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672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11E76-AA1D-3242-9E2E-6F0EF5395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8C784-7487-2B42-9233-1BFA1CC47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3787"/>
            <a:ext cx="10515600" cy="482317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List of required courses with prefix, number, title, credits for each course</a:t>
            </a:r>
          </a:p>
          <a:p>
            <a:r>
              <a:rPr lang="en-US" dirty="0"/>
              <a:t>ED 481: Introduction to ESOL and Bilingual Education</a:t>
            </a:r>
          </a:p>
          <a:p>
            <a:r>
              <a:rPr lang="en-US" dirty="0"/>
              <a:t>ED 482: Foundations of ESOL/Bilingual Education</a:t>
            </a:r>
          </a:p>
          <a:p>
            <a:r>
              <a:rPr lang="en-US" dirty="0"/>
              <a:t>ED 483: Culture, Community and the ESOL/Bilingual Classroom (3)</a:t>
            </a:r>
          </a:p>
          <a:p>
            <a:r>
              <a:rPr lang="en-US" dirty="0"/>
              <a:t>ED 484: First and Second Language Acquisition and Educational Linguistics (3)</a:t>
            </a:r>
          </a:p>
          <a:p>
            <a:r>
              <a:rPr lang="en-US" dirty="0"/>
              <a:t>ED 491: Curriculum Models, Instructional Approaches and Assessment Strategies for English Language Learners (3)</a:t>
            </a:r>
          </a:p>
          <a:p>
            <a:r>
              <a:rPr lang="en-US" dirty="0"/>
              <a:t>ED 492: Classroom Strategies for English Language Development in ESOL and Bilingual Settings (3)</a:t>
            </a:r>
          </a:p>
          <a:p>
            <a:r>
              <a:rPr lang="en-US" i="1" dirty="0"/>
              <a:t>For ED majors wishing to add endorsement to the license</a:t>
            </a:r>
            <a:endParaRPr lang="en-US" dirty="0"/>
          </a:p>
          <a:p>
            <a:r>
              <a:rPr lang="en-US" dirty="0"/>
              <a:t>ED 409: Practicum ESOL/Bilingual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870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2D2B5-5C8C-1944-91F0-218AEE974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9E841-1C11-754C-A06B-799801C9E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184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377</Words>
  <Application>Microsoft Macintosh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ESOL Minor</vt:lpstr>
      <vt:lpstr>Why a Minor in ESOL?</vt:lpstr>
      <vt:lpstr>ESOL Minor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ESOL Minor</dc:title>
  <dc:creator>Microsoft Office User</dc:creator>
  <cp:lastModifiedBy>Microsoft Office User</cp:lastModifiedBy>
  <cp:revision>2</cp:revision>
  <dcterms:created xsi:type="dcterms:W3CDTF">2018-10-17T21:30:24Z</dcterms:created>
  <dcterms:modified xsi:type="dcterms:W3CDTF">2018-10-17T23:05:40Z</dcterms:modified>
</cp:coreProperties>
</file>