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324" r:id="rId3"/>
    <p:sldId id="321" r:id="rId4"/>
    <p:sldId id="322" r:id="rId5"/>
    <p:sldId id="323" r:id="rId6"/>
    <p:sldId id="262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0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8"/>
    <p:restoredTop sz="95714" autoAdjust="0"/>
  </p:normalViewPr>
  <p:slideViewPr>
    <p:cSldViewPr snapToGrid="0" snapToObjects="1">
      <p:cViewPr>
        <p:scale>
          <a:sx n="100" d="100"/>
          <a:sy n="100" d="100"/>
        </p:scale>
        <p:origin x="-2016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171C8D-E219-DD4E-9B45-1B9D0EA16E31}" type="doc">
      <dgm:prSet loTypeId="urn:microsoft.com/office/officeart/2005/8/layout/process1" loCatId="process" qsTypeId="urn:microsoft.com/office/officeart/2005/8/quickstyle/3d3" qsCatId="3D" csTypeId="urn:microsoft.com/office/officeart/2005/8/colors/accent2_2" csCatId="accent2" phldr="1"/>
      <dgm:spPr/>
    </dgm:pt>
    <dgm:pt modelId="{B8A8EA64-6F5D-E641-AF82-947EFCDFD6E5}">
      <dgm:prSet phldrT="[Text]"/>
      <dgm:spPr/>
      <dgm:t>
        <a:bodyPr/>
        <a:lstStyle/>
        <a:p>
          <a:pPr rtl="0"/>
          <a:r>
            <a:rPr lang="en-US" dirty="0"/>
            <a:t>Resources &amp; Capacity:  Standard 2</a:t>
          </a:r>
        </a:p>
      </dgm:t>
    </dgm:pt>
    <dgm:pt modelId="{83A3B2FB-7270-214E-BB0A-E5D6C910110C}" type="parTrans" cxnId="{54B127EB-81C8-CA4D-9891-DF1FC967A958}">
      <dgm:prSet/>
      <dgm:spPr/>
      <dgm:t>
        <a:bodyPr/>
        <a:lstStyle/>
        <a:p>
          <a:endParaRPr lang="en-US"/>
        </a:p>
      </dgm:t>
    </dgm:pt>
    <dgm:pt modelId="{EE50687F-916A-6047-BD9C-02AC31DB74BA}" type="sibTrans" cxnId="{54B127EB-81C8-CA4D-9891-DF1FC967A958}">
      <dgm:prSet/>
      <dgm:spPr/>
      <dgm:t>
        <a:bodyPr/>
        <a:lstStyle/>
        <a:p>
          <a:endParaRPr lang="en-US"/>
        </a:p>
      </dgm:t>
    </dgm:pt>
    <dgm:pt modelId="{F72541BC-199E-3944-9A9B-F798D4E4CDB7}">
      <dgm:prSet phldrT="[Text]"/>
      <dgm:spPr/>
      <dgm:t>
        <a:bodyPr/>
        <a:lstStyle/>
        <a:p>
          <a:pPr rtl="0"/>
          <a:r>
            <a:rPr lang="en-US" dirty="0"/>
            <a:t>Processes:  Standards 1, 3, 4 &amp; 5</a:t>
          </a:r>
        </a:p>
      </dgm:t>
    </dgm:pt>
    <dgm:pt modelId="{A6DC27D5-D22F-E642-BE8B-B38F27AF62F1}" type="parTrans" cxnId="{33C773BC-A48C-2649-9968-C9C38902F793}">
      <dgm:prSet/>
      <dgm:spPr/>
      <dgm:t>
        <a:bodyPr/>
        <a:lstStyle/>
        <a:p>
          <a:endParaRPr lang="en-US"/>
        </a:p>
      </dgm:t>
    </dgm:pt>
    <dgm:pt modelId="{2FFCB41C-998F-9F47-BD2C-C689BE631D9E}" type="sibTrans" cxnId="{33C773BC-A48C-2649-9968-C9C38902F793}">
      <dgm:prSet/>
      <dgm:spPr/>
      <dgm:t>
        <a:bodyPr/>
        <a:lstStyle/>
        <a:p>
          <a:endParaRPr lang="en-US"/>
        </a:p>
      </dgm:t>
    </dgm:pt>
    <dgm:pt modelId="{68B07F97-2D46-B541-AFED-89DCC66FA5FA}">
      <dgm:prSet phldrT="[Text]"/>
      <dgm:spPr/>
      <dgm:t>
        <a:bodyPr/>
        <a:lstStyle/>
        <a:p>
          <a:pPr rtl="0"/>
          <a:r>
            <a:rPr lang="en-US" dirty="0"/>
            <a:t>Outcomes:  Mission Fulfillment</a:t>
          </a:r>
        </a:p>
      </dgm:t>
    </dgm:pt>
    <dgm:pt modelId="{884F7A60-7520-8F47-8763-0659C723360A}" type="parTrans" cxnId="{04F13199-1316-7545-BD29-24CE6AE637F3}">
      <dgm:prSet/>
      <dgm:spPr/>
      <dgm:t>
        <a:bodyPr/>
        <a:lstStyle/>
        <a:p>
          <a:endParaRPr lang="en-US"/>
        </a:p>
      </dgm:t>
    </dgm:pt>
    <dgm:pt modelId="{D2F2FBAE-C09E-5342-A663-AA6C179C82A5}" type="sibTrans" cxnId="{04F13199-1316-7545-BD29-24CE6AE637F3}">
      <dgm:prSet/>
      <dgm:spPr/>
      <dgm:t>
        <a:bodyPr/>
        <a:lstStyle/>
        <a:p>
          <a:endParaRPr lang="en-US"/>
        </a:p>
      </dgm:t>
    </dgm:pt>
    <dgm:pt modelId="{4AC97BDC-E240-8649-978C-C4163578A098}" type="pres">
      <dgm:prSet presAssocID="{87171C8D-E219-DD4E-9B45-1B9D0EA16E31}" presName="Name0" presStyleCnt="0">
        <dgm:presLayoutVars>
          <dgm:dir/>
          <dgm:resizeHandles val="exact"/>
        </dgm:presLayoutVars>
      </dgm:prSet>
      <dgm:spPr/>
    </dgm:pt>
    <dgm:pt modelId="{17ABC27C-5E32-E748-A3AD-E22576001CE0}" type="pres">
      <dgm:prSet presAssocID="{B8A8EA64-6F5D-E641-AF82-947EFCDFD6E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C02007-2227-664F-B230-B0F582CAA0D2}" type="pres">
      <dgm:prSet presAssocID="{EE50687F-916A-6047-BD9C-02AC31DB74B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18B3DAF-6D27-E14A-8470-0616188A7A97}" type="pres">
      <dgm:prSet presAssocID="{EE50687F-916A-6047-BD9C-02AC31DB74BA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F1ACFFB-6805-7241-BA1B-2AE760CB13D8}" type="pres">
      <dgm:prSet presAssocID="{F72541BC-199E-3944-9A9B-F798D4E4CDB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9BE970-AE42-D443-8712-C3117F7AAFCE}" type="pres">
      <dgm:prSet presAssocID="{2FFCB41C-998F-9F47-BD2C-C689BE631D9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751AD68-95B2-2748-BB61-22743154CDB8}" type="pres">
      <dgm:prSet presAssocID="{2FFCB41C-998F-9F47-BD2C-C689BE631D9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560C8B2-139C-1046-A19A-EBC134CE9A6D}" type="pres">
      <dgm:prSet presAssocID="{68B07F97-2D46-B541-AFED-89DCC66FA5F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7B4600-C409-8A47-B74E-3C910B7C27A0}" type="presOf" srcId="{F72541BC-199E-3944-9A9B-F798D4E4CDB7}" destId="{8F1ACFFB-6805-7241-BA1B-2AE760CB13D8}" srcOrd="0" destOrd="0" presId="urn:microsoft.com/office/officeart/2005/8/layout/process1"/>
    <dgm:cxn modelId="{96F3DC41-A921-C44E-9655-F93B8695462F}" type="presOf" srcId="{2FFCB41C-998F-9F47-BD2C-C689BE631D9E}" destId="{A751AD68-95B2-2748-BB61-22743154CDB8}" srcOrd="1" destOrd="0" presId="urn:microsoft.com/office/officeart/2005/8/layout/process1"/>
    <dgm:cxn modelId="{04F13199-1316-7545-BD29-24CE6AE637F3}" srcId="{87171C8D-E219-DD4E-9B45-1B9D0EA16E31}" destId="{68B07F97-2D46-B541-AFED-89DCC66FA5FA}" srcOrd="2" destOrd="0" parTransId="{884F7A60-7520-8F47-8763-0659C723360A}" sibTransId="{D2F2FBAE-C09E-5342-A663-AA6C179C82A5}"/>
    <dgm:cxn modelId="{909A7134-87CE-6944-A9FB-378022FBDE49}" type="presOf" srcId="{2FFCB41C-998F-9F47-BD2C-C689BE631D9E}" destId="{B19BE970-AE42-D443-8712-C3117F7AAFCE}" srcOrd="0" destOrd="0" presId="urn:microsoft.com/office/officeart/2005/8/layout/process1"/>
    <dgm:cxn modelId="{33C773BC-A48C-2649-9968-C9C38902F793}" srcId="{87171C8D-E219-DD4E-9B45-1B9D0EA16E31}" destId="{F72541BC-199E-3944-9A9B-F798D4E4CDB7}" srcOrd="1" destOrd="0" parTransId="{A6DC27D5-D22F-E642-BE8B-B38F27AF62F1}" sibTransId="{2FFCB41C-998F-9F47-BD2C-C689BE631D9E}"/>
    <dgm:cxn modelId="{6914D549-6108-CE46-BD13-6BACFF4F0167}" type="presOf" srcId="{B8A8EA64-6F5D-E641-AF82-947EFCDFD6E5}" destId="{17ABC27C-5E32-E748-A3AD-E22576001CE0}" srcOrd="0" destOrd="0" presId="urn:microsoft.com/office/officeart/2005/8/layout/process1"/>
    <dgm:cxn modelId="{36CF030D-B46C-C040-83F9-99F6BC1403AC}" type="presOf" srcId="{87171C8D-E219-DD4E-9B45-1B9D0EA16E31}" destId="{4AC97BDC-E240-8649-978C-C4163578A098}" srcOrd="0" destOrd="0" presId="urn:microsoft.com/office/officeart/2005/8/layout/process1"/>
    <dgm:cxn modelId="{779F1212-5AA3-0C48-A194-471B320418F7}" type="presOf" srcId="{EE50687F-916A-6047-BD9C-02AC31DB74BA}" destId="{118B3DAF-6D27-E14A-8470-0616188A7A97}" srcOrd="1" destOrd="0" presId="urn:microsoft.com/office/officeart/2005/8/layout/process1"/>
    <dgm:cxn modelId="{EE7C7F10-3148-694C-A49B-D6AFE3168911}" type="presOf" srcId="{68B07F97-2D46-B541-AFED-89DCC66FA5FA}" destId="{9560C8B2-139C-1046-A19A-EBC134CE9A6D}" srcOrd="0" destOrd="0" presId="urn:microsoft.com/office/officeart/2005/8/layout/process1"/>
    <dgm:cxn modelId="{01409D59-4F95-3342-B19A-E54069EE2496}" type="presOf" srcId="{EE50687F-916A-6047-BD9C-02AC31DB74BA}" destId="{BEC02007-2227-664F-B230-B0F582CAA0D2}" srcOrd="0" destOrd="0" presId="urn:microsoft.com/office/officeart/2005/8/layout/process1"/>
    <dgm:cxn modelId="{54B127EB-81C8-CA4D-9891-DF1FC967A958}" srcId="{87171C8D-E219-DD4E-9B45-1B9D0EA16E31}" destId="{B8A8EA64-6F5D-E641-AF82-947EFCDFD6E5}" srcOrd="0" destOrd="0" parTransId="{83A3B2FB-7270-214E-BB0A-E5D6C910110C}" sibTransId="{EE50687F-916A-6047-BD9C-02AC31DB74BA}"/>
    <dgm:cxn modelId="{1A2B2C34-33F8-5449-9938-0A9B92DA5EB8}" type="presParOf" srcId="{4AC97BDC-E240-8649-978C-C4163578A098}" destId="{17ABC27C-5E32-E748-A3AD-E22576001CE0}" srcOrd="0" destOrd="0" presId="urn:microsoft.com/office/officeart/2005/8/layout/process1"/>
    <dgm:cxn modelId="{3C86B878-4B19-2146-B4FB-9B5D02DEBAD7}" type="presParOf" srcId="{4AC97BDC-E240-8649-978C-C4163578A098}" destId="{BEC02007-2227-664F-B230-B0F582CAA0D2}" srcOrd="1" destOrd="0" presId="urn:microsoft.com/office/officeart/2005/8/layout/process1"/>
    <dgm:cxn modelId="{EE1B86F0-749C-8C41-B132-52288755BBFD}" type="presParOf" srcId="{BEC02007-2227-664F-B230-B0F582CAA0D2}" destId="{118B3DAF-6D27-E14A-8470-0616188A7A97}" srcOrd="0" destOrd="0" presId="urn:microsoft.com/office/officeart/2005/8/layout/process1"/>
    <dgm:cxn modelId="{53903834-3C23-3845-B390-F14E5EDC9057}" type="presParOf" srcId="{4AC97BDC-E240-8649-978C-C4163578A098}" destId="{8F1ACFFB-6805-7241-BA1B-2AE760CB13D8}" srcOrd="2" destOrd="0" presId="urn:microsoft.com/office/officeart/2005/8/layout/process1"/>
    <dgm:cxn modelId="{01E3302F-B1D1-5142-A4E5-3C77331C3AF9}" type="presParOf" srcId="{4AC97BDC-E240-8649-978C-C4163578A098}" destId="{B19BE970-AE42-D443-8712-C3117F7AAFCE}" srcOrd="3" destOrd="0" presId="urn:microsoft.com/office/officeart/2005/8/layout/process1"/>
    <dgm:cxn modelId="{BF52998D-7B83-684C-83C4-7DA60B5407EF}" type="presParOf" srcId="{B19BE970-AE42-D443-8712-C3117F7AAFCE}" destId="{A751AD68-95B2-2748-BB61-22743154CDB8}" srcOrd="0" destOrd="0" presId="urn:microsoft.com/office/officeart/2005/8/layout/process1"/>
    <dgm:cxn modelId="{3F554352-6C8E-C548-838B-78D2A2034279}" type="presParOf" srcId="{4AC97BDC-E240-8649-978C-C4163578A098}" destId="{9560C8B2-139C-1046-A19A-EBC134CE9A6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FDFAAD-0E1A-7842-BD02-11DFEF605060}" type="doc">
      <dgm:prSet loTypeId="urn:microsoft.com/office/officeart/2005/8/layout/matrix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73300E-E349-0B42-A75E-EAE6B5013365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pPr rtl="0"/>
          <a:r>
            <a:rPr lang="en-US" sz="2000" dirty="0">
              <a:solidFill>
                <a:srgbClr val="FFFFFF"/>
              </a:solidFill>
            </a:rPr>
            <a:t>We are accountable for these areas of Mission Fulfillment</a:t>
          </a:r>
        </a:p>
      </dgm:t>
    </dgm:pt>
    <dgm:pt modelId="{281507F2-64E2-E748-899F-ED678C5F3024}" type="parTrans" cxnId="{C3DCA2B9-FC3E-1D40-AAFF-DE81CDA238F8}">
      <dgm:prSet/>
      <dgm:spPr/>
      <dgm:t>
        <a:bodyPr/>
        <a:lstStyle/>
        <a:p>
          <a:endParaRPr lang="en-US"/>
        </a:p>
      </dgm:t>
    </dgm:pt>
    <dgm:pt modelId="{7E6C4517-6647-8949-92B9-18DCCC977DA1}" type="sibTrans" cxnId="{C3DCA2B9-FC3E-1D40-AAFF-DE81CDA238F8}">
      <dgm:prSet/>
      <dgm:spPr/>
      <dgm:t>
        <a:bodyPr/>
        <a:lstStyle/>
        <a:p>
          <a:endParaRPr lang="en-US"/>
        </a:p>
      </dgm:t>
    </dgm:pt>
    <dgm:pt modelId="{6AAE2321-7230-EF43-A8AF-8FDCA1E76292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900" b="1" dirty="0"/>
        </a:p>
        <a:p>
          <a:pPr rtl="0"/>
          <a:r>
            <a:rPr lang="en-US" sz="2000" b="1" dirty="0"/>
            <a:t>Student Learning: </a:t>
          </a:r>
          <a:r>
            <a:rPr lang="en-US" sz="2000" dirty="0"/>
            <a:t>In </a:t>
          </a:r>
          <a:r>
            <a:rPr lang="en-US" sz="2000" dirty="0" err="1"/>
            <a:t>GenEd</a:t>
          </a:r>
          <a:r>
            <a:rPr lang="en-US" sz="2000" dirty="0"/>
            <a:t>, In Programs</a:t>
          </a:r>
        </a:p>
        <a:p>
          <a:pPr rtl="0"/>
          <a:endParaRPr lang="en-US" sz="1700" dirty="0"/>
        </a:p>
      </dgm:t>
    </dgm:pt>
    <dgm:pt modelId="{06DF9B97-286D-BC4C-9A42-B00A7738FC2B}" type="parTrans" cxnId="{508A2AAC-09EF-8A46-865F-9D82CFC1667C}">
      <dgm:prSet/>
      <dgm:spPr/>
      <dgm:t>
        <a:bodyPr/>
        <a:lstStyle/>
        <a:p>
          <a:endParaRPr lang="en-US"/>
        </a:p>
      </dgm:t>
    </dgm:pt>
    <dgm:pt modelId="{C329DE94-2198-B344-BFBB-1034A59F00C0}" type="sibTrans" cxnId="{508A2AAC-09EF-8A46-865F-9D82CFC1667C}">
      <dgm:prSet/>
      <dgm:spPr/>
      <dgm:t>
        <a:bodyPr/>
        <a:lstStyle/>
        <a:p>
          <a:endParaRPr lang="en-US"/>
        </a:p>
      </dgm:t>
    </dgm:pt>
    <dgm:pt modelId="{46A66DC7-AEA5-324A-A852-477EB73A93D9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sz="2000" b="1" dirty="0"/>
            <a:t>Core Theme 1–Student  Success: </a:t>
          </a:r>
          <a:r>
            <a:rPr lang="en-US" sz="2000" dirty="0"/>
            <a:t>Curriculum Management,  Student Support, Affordability</a:t>
          </a:r>
        </a:p>
      </dgm:t>
    </dgm:pt>
    <dgm:pt modelId="{3E6C7FF1-585E-9B47-A214-FAA3A1A60817}" type="parTrans" cxnId="{C0F61305-EA2B-9D47-A749-8EED544BE196}">
      <dgm:prSet/>
      <dgm:spPr/>
      <dgm:t>
        <a:bodyPr/>
        <a:lstStyle/>
        <a:p>
          <a:endParaRPr lang="en-US"/>
        </a:p>
      </dgm:t>
    </dgm:pt>
    <dgm:pt modelId="{7951B6A3-28F7-3243-9D8E-B0E6FE53DDBF}" type="sibTrans" cxnId="{C0F61305-EA2B-9D47-A749-8EED544BE196}">
      <dgm:prSet/>
      <dgm:spPr/>
      <dgm:t>
        <a:bodyPr/>
        <a:lstStyle/>
        <a:p>
          <a:endParaRPr lang="en-US"/>
        </a:p>
      </dgm:t>
    </dgm:pt>
    <dgm:pt modelId="{C183C1A5-965C-3F46-9222-67F5BC713A7E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000" b="1" dirty="0"/>
            <a:t>Core Theme 2–Academic  Excellence:</a:t>
          </a:r>
          <a:r>
            <a:rPr lang="en-US" sz="2000" dirty="0"/>
            <a:t> Alignment &amp; Review,  High Impact Practices, Academic Rigor</a:t>
          </a:r>
        </a:p>
      </dgm:t>
    </dgm:pt>
    <dgm:pt modelId="{C238E224-58BE-DD42-9601-CF0D037F337E}" type="parTrans" cxnId="{1D382619-3092-8E43-8DAE-0D69A2CA963A}">
      <dgm:prSet/>
      <dgm:spPr/>
      <dgm:t>
        <a:bodyPr/>
        <a:lstStyle/>
        <a:p>
          <a:endParaRPr lang="en-US"/>
        </a:p>
      </dgm:t>
    </dgm:pt>
    <dgm:pt modelId="{ADCA4A15-6EA7-B144-8F59-4DD8DE280EBC}" type="sibTrans" cxnId="{1D382619-3092-8E43-8DAE-0D69A2CA963A}">
      <dgm:prSet/>
      <dgm:spPr/>
      <dgm:t>
        <a:bodyPr/>
        <a:lstStyle/>
        <a:p>
          <a:endParaRPr lang="en-US"/>
        </a:p>
      </dgm:t>
    </dgm:pt>
    <dgm:pt modelId="{7F49FDC3-0F8D-604B-9EBB-88EAB367AACF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000" b="1" dirty="0"/>
            <a:t>Student Achievement:  </a:t>
          </a:r>
          <a:r>
            <a:rPr lang="en-US" sz="2000" dirty="0"/>
            <a:t>Graduation, Retention, Loan Repayment</a:t>
          </a:r>
        </a:p>
      </dgm:t>
    </dgm:pt>
    <dgm:pt modelId="{C61CF511-2097-FC46-BCA9-BFAEDEFB2DF4}" type="sibTrans" cxnId="{97583B7B-8A5A-6243-99F2-53E60D40D95E}">
      <dgm:prSet/>
      <dgm:spPr/>
      <dgm:t>
        <a:bodyPr/>
        <a:lstStyle/>
        <a:p>
          <a:endParaRPr lang="en-US"/>
        </a:p>
      </dgm:t>
    </dgm:pt>
    <dgm:pt modelId="{87FB6A44-7C93-4349-BB31-50FD845ADDCB}" type="parTrans" cxnId="{97583B7B-8A5A-6243-99F2-53E60D40D95E}">
      <dgm:prSet/>
      <dgm:spPr/>
      <dgm:t>
        <a:bodyPr/>
        <a:lstStyle/>
        <a:p>
          <a:endParaRPr lang="en-US"/>
        </a:p>
      </dgm:t>
    </dgm:pt>
    <dgm:pt modelId="{09DA96C5-8A2F-E940-94A0-401BA0F9D8DF}" type="pres">
      <dgm:prSet presAssocID="{BFFDFAAD-0E1A-7842-BD02-11DFEF60506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FDC63E-3872-404D-B32C-8FCE88124535}" type="pres">
      <dgm:prSet presAssocID="{BFFDFAAD-0E1A-7842-BD02-11DFEF605060}" presName="matrix" presStyleCnt="0"/>
      <dgm:spPr/>
    </dgm:pt>
    <dgm:pt modelId="{DF16FAB6-BBF3-FF45-91E6-199525EA650D}" type="pres">
      <dgm:prSet presAssocID="{BFFDFAAD-0E1A-7842-BD02-11DFEF605060}" presName="tile1" presStyleLbl="node1" presStyleIdx="0" presStyleCnt="4"/>
      <dgm:spPr/>
      <dgm:t>
        <a:bodyPr/>
        <a:lstStyle/>
        <a:p>
          <a:endParaRPr lang="en-US"/>
        </a:p>
      </dgm:t>
    </dgm:pt>
    <dgm:pt modelId="{9B3C9711-60A5-C64C-97FE-14C8833A1D67}" type="pres">
      <dgm:prSet presAssocID="{BFFDFAAD-0E1A-7842-BD02-11DFEF6050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2FE38-4368-C742-8A35-150885FB5A64}" type="pres">
      <dgm:prSet presAssocID="{BFFDFAAD-0E1A-7842-BD02-11DFEF605060}" presName="tile2" presStyleLbl="node1" presStyleIdx="1" presStyleCnt="4" custLinFactNeighborY="-1025"/>
      <dgm:spPr/>
      <dgm:t>
        <a:bodyPr/>
        <a:lstStyle/>
        <a:p>
          <a:endParaRPr lang="en-US"/>
        </a:p>
      </dgm:t>
    </dgm:pt>
    <dgm:pt modelId="{40304A0E-79D1-0E42-A36F-500AE938CF40}" type="pres">
      <dgm:prSet presAssocID="{BFFDFAAD-0E1A-7842-BD02-11DFEF6050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9A455-67FD-B648-9BD7-33F8EC69855D}" type="pres">
      <dgm:prSet presAssocID="{BFFDFAAD-0E1A-7842-BD02-11DFEF605060}" presName="tile3" presStyleLbl="node1" presStyleIdx="2" presStyleCnt="4" custLinFactNeighborX="292" custLinFactNeighborY="1149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17F0B98F-76C3-EA49-9BE9-C48B52499D8F}" type="pres">
      <dgm:prSet presAssocID="{BFFDFAAD-0E1A-7842-BD02-11DFEF6050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9A9211-AE49-D140-99CC-D1902B0438E4}" type="pres">
      <dgm:prSet presAssocID="{BFFDFAAD-0E1A-7842-BD02-11DFEF605060}" presName="tile4" presStyleLbl="node1" presStyleIdx="3" presStyleCnt="4"/>
      <dgm:spPr/>
      <dgm:t>
        <a:bodyPr/>
        <a:lstStyle/>
        <a:p>
          <a:endParaRPr lang="en-US"/>
        </a:p>
      </dgm:t>
    </dgm:pt>
    <dgm:pt modelId="{DE2F24D8-1342-3B43-92DA-63D4CC78A8D7}" type="pres">
      <dgm:prSet presAssocID="{BFFDFAAD-0E1A-7842-BD02-11DFEF6050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3329DD-83BD-E143-9CBD-5AE11F9531C4}" type="pres">
      <dgm:prSet presAssocID="{BFFDFAAD-0E1A-7842-BD02-11DFEF60506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3DCA2B9-FC3E-1D40-AAFF-DE81CDA238F8}" srcId="{BFFDFAAD-0E1A-7842-BD02-11DFEF605060}" destId="{A973300E-E349-0B42-A75E-EAE6B5013365}" srcOrd="0" destOrd="0" parTransId="{281507F2-64E2-E748-899F-ED678C5F3024}" sibTransId="{7E6C4517-6647-8949-92B9-18DCCC977DA1}"/>
    <dgm:cxn modelId="{B561A907-C8E0-3F4C-A402-3BC812CBF3AE}" type="presOf" srcId="{6AAE2321-7230-EF43-A8AF-8FDCA1E76292}" destId="{D172FE38-4368-C742-8A35-150885FB5A64}" srcOrd="0" destOrd="0" presId="urn:microsoft.com/office/officeart/2005/8/layout/matrix1"/>
    <dgm:cxn modelId="{CC0855B2-272C-144B-A6B0-A39088239754}" type="presOf" srcId="{46A66DC7-AEA5-324A-A852-477EB73A93D9}" destId="{DC09A455-67FD-B648-9BD7-33F8EC69855D}" srcOrd="0" destOrd="0" presId="urn:microsoft.com/office/officeart/2005/8/layout/matrix1"/>
    <dgm:cxn modelId="{C2D21AD8-6D54-654E-96A9-8C2696A3C66A}" type="presOf" srcId="{7F49FDC3-0F8D-604B-9EBB-88EAB367AACF}" destId="{DF16FAB6-BBF3-FF45-91E6-199525EA650D}" srcOrd="0" destOrd="0" presId="urn:microsoft.com/office/officeart/2005/8/layout/matrix1"/>
    <dgm:cxn modelId="{EB4E626D-4387-9143-AD24-985594679086}" type="presOf" srcId="{C183C1A5-965C-3F46-9222-67F5BC713A7E}" destId="{DE2F24D8-1342-3B43-92DA-63D4CC78A8D7}" srcOrd="1" destOrd="0" presId="urn:microsoft.com/office/officeart/2005/8/layout/matrix1"/>
    <dgm:cxn modelId="{5841EFD7-7522-484F-892E-4E4F3D4401FC}" type="presOf" srcId="{6AAE2321-7230-EF43-A8AF-8FDCA1E76292}" destId="{40304A0E-79D1-0E42-A36F-500AE938CF40}" srcOrd="1" destOrd="0" presId="urn:microsoft.com/office/officeart/2005/8/layout/matrix1"/>
    <dgm:cxn modelId="{A6882719-A5F4-004D-98A4-7ADB75D95976}" type="presOf" srcId="{BFFDFAAD-0E1A-7842-BD02-11DFEF605060}" destId="{09DA96C5-8A2F-E940-94A0-401BA0F9D8DF}" srcOrd="0" destOrd="0" presId="urn:microsoft.com/office/officeart/2005/8/layout/matrix1"/>
    <dgm:cxn modelId="{1CD20F0C-F558-204B-8DFA-51E92330D7F5}" type="presOf" srcId="{A973300E-E349-0B42-A75E-EAE6B5013365}" destId="{5D3329DD-83BD-E143-9CBD-5AE11F9531C4}" srcOrd="0" destOrd="0" presId="urn:microsoft.com/office/officeart/2005/8/layout/matrix1"/>
    <dgm:cxn modelId="{508A2AAC-09EF-8A46-865F-9D82CFC1667C}" srcId="{A973300E-E349-0B42-A75E-EAE6B5013365}" destId="{6AAE2321-7230-EF43-A8AF-8FDCA1E76292}" srcOrd="1" destOrd="0" parTransId="{06DF9B97-286D-BC4C-9A42-B00A7738FC2B}" sibTransId="{C329DE94-2198-B344-BFBB-1034A59F00C0}"/>
    <dgm:cxn modelId="{99BD02C0-D718-3940-82CA-9200D1DAAE97}" type="presOf" srcId="{7F49FDC3-0F8D-604B-9EBB-88EAB367AACF}" destId="{9B3C9711-60A5-C64C-97FE-14C8833A1D67}" srcOrd="1" destOrd="0" presId="urn:microsoft.com/office/officeart/2005/8/layout/matrix1"/>
    <dgm:cxn modelId="{1D382619-3092-8E43-8DAE-0D69A2CA963A}" srcId="{A973300E-E349-0B42-A75E-EAE6B5013365}" destId="{C183C1A5-965C-3F46-9222-67F5BC713A7E}" srcOrd="3" destOrd="0" parTransId="{C238E224-58BE-DD42-9601-CF0D037F337E}" sibTransId="{ADCA4A15-6EA7-B144-8F59-4DD8DE280EBC}"/>
    <dgm:cxn modelId="{0F3CAFA4-AB1B-7144-B1B2-2C78ADECE49A}" type="presOf" srcId="{C183C1A5-965C-3F46-9222-67F5BC713A7E}" destId="{EC9A9211-AE49-D140-99CC-D1902B0438E4}" srcOrd="0" destOrd="0" presId="urn:microsoft.com/office/officeart/2005/8/layout/matrix1"/>
    <dgm:cxn modelId="{F3324EA1-64C6-B948-BFFC-7B190A7051EA}" type="presOf" srcId="{46A66DC7-AEA5-324A-A852-477EB73A93D9}" destId="{17F0B98F-76C3-EA49-9BE9-C48B52499D8F}" srcOrd="1" destOrd="0" presId="urn:microsoft.com/office/officeart/2005/8/layout/matrix1"/>
    <dgm:cxn modelId="{97583B7B-8A5A-6243-99F2-53E60D40D95E}" srcId="{A973300E-E349-0B42-A75E-EAE6B5013365}" destId="{7F49FDC3-0F8D-604B-9EBB-88EAB367AACF}" srcOrd="0" destOrd="0" parTransId="{87FB6A44-7C93-4349-BB31-50FD845ADDCB}" sibTransId="{C61CF511-2097-FC46-BCA9-BFAEDEFB2DF4}"/>
    <dgm:cxn modelId="{C0F61305-EA2B-9D47-A749-8EED544BE196}" srcId="{A973300E-E349-0B42-A75E-EAE6B5013365}" destId="{46A66DC7-AEA5-324A-A852-477EB73A93D9}" srcOrd="2" destOrd="0" parTransId="{3E6C7FF1-585E-9B47-A214-FAA3A1A60817}" sibTransId="{7951B6A3-28F7-3243-9D8E-B0E6FE53DDBF}"/>
    <dgm:cxn modelId="{144C443B-104F-8F48-97AD-3ED8A04247E1}" type="presParOf" srcId="{09DA96C5-8A2F-E940-94A0-401BA0F9D8DF}" destId="{95FDC63E-3872-404D-B32C-8FCE88124535}" srcOrd="0" destOrd="0" presId="urn:microsoft.com/office/officeart/2005/8/layout/matrix1"/>
    <dgm:cxn modelId="{4DE7AC83-A68A-A94C-9464-434D5B3C894B}" type="presParOf" srcId="{95FDC63E-3872-404D-B32C-8FCE88124535}" destId="{DF16FAB6-BBF3-FF45-91E6-199525EA650D}" srcOrd="0" destOrd="0" presId="urn:microsoft.com/office/officeart/2005/8/layout/matrix1"/>
    <dgm:cxn modelId="{45E6B52F-2F65-114D-B73F-AE3948194F62}" type="presParOf" srcId="{95FDC63E-3872-404D-B32C-8FCE88124535}" destId="{9B3C9711-60A5-C64C-97FE-14C8833A1D67}" srcOrd="1" destOrd="0" presId="urn:microsoft.com/office/officeart/2005/8/layout/matrix1"/>
    <dgm:cxn modelId="{49C6A671-2192-A248-B9FE-7BF8DEAB2D20}" type="presParOf" srcId="{95FDC63E-3872-404D-B32C-8FCE88124535}" destId="{D172FE38-4368-C742-8A35-150885FB5A64}" srcOrd="2" destOrd="0" presId="urn:microsoft.com/office/officeart/2005/8/layout/matrix1"/>
    <dgm:cxn modelId="{8CC06B89-DE54-AC4C-9F1D-4F25B21EEB85}" type="presParOf" srcId="{95FDC63E-3872-404D-B32C-8FCE88124535}" destId="{40304A0E-79D1-0E42-A36F-500AE938CF40}" srcOrd="3" destOrd="0" presId="urn:microsoft.com/office/officeart/2005/8/layout/matrix1"/>
    <dgm:cxn modelId="{30C2B39C-43B6-5645-A6C1-1668D5F5A7C7}" type="presParOf" srcId="{95FDC63E-3872-404D-B32C-8FCE88124535}" destId="{DC09A455-67FD-B648-9BD7-33F8EC69855D}" srcOrd="4" destOrd="0" presId="urn:microsoft.com/office/officeart/2005/8/layout/matrix1"/>
    <dgm:cxn modelId="{438E2D35-1E3F-9F46-BED7-91C521595BE6}" type="presParOf" srcId="{95FDC63E-3872-404D-B32C-8FCE88124535}" destId="{17F0B98F-76C3-EA49-9BE9-C48B52499D8F}" srcOrd="5" destOrd="0" presId="urn:microsoft.com/office/officeart/2005/8/layout/matrix1"/>
    <dgm:cxn modelId="{97513396-422D-6141-B0A7-D6129479039F}" type="presParOf" srcId="{95FDC63E-3872-404D-B32C-8FCE88124535}" destId="{EC9A9211-AE49-D140-99CC-D1902B0438E4}" srcOrd="6" destOrd="0" presId="urn:microsoft.com/office/officeart/2005/8/layout/matrix1"/>
    <dgm:cxn modelId="{2D9550B7-3159-D74A-B757-5122318F35B2}" type="presParOf" srcId="{95FDC63E-3872-404D-B32C-8FCE88124535}" destId="{DE2F24D8-1342-3B43-92DA-63D4CC78A8D7}" srcOrd="7" destOrd="0" presId="urn:microsoft.com/office/officeart/2005/8/layout/matrix1"/>
    <dgm:cxn modelId="{B70F09FF-644F-E641-B122-82A40D12FD5F}" type="presParOf" srcId="{09DA96C5-8A2F-E940-94A0-401BA0F9D8DF}" destId="{5D3329DD-83BD-E143-9CBD-5AE11F9531C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BC27C-5E32-E748-A3AD-E22576001CE0}">
      <dsp:nvSpPr>
        <dsp:cNvPr id="0" name=""/>
        <dsp:cNvSpPr/>
      </dsp:nvSpPr>
      <dsp:spPr>
        <a:xfrm>
          <a:off x="7614" y="2254167"/>
          <a:ext cx="2275874" cy="13655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Resources &amp; Capacity:  Standard 2</a:t>
          </a:r>
        </a:p>
      </dsp:txBody>
      <dsp:txXfrm>
        <a:off x="47609" y="2294162"/>
        <a:ext cx="2195884" cy="1285534"/>
      </dsp:txXfrm>
    </dsp:sp>
    <dsp:sp modelId="{BEC02007-2227-664F-B230-B0F582CAA0D2}">
      <dsp:nvSpPr>
        <dsp:cNvPr id="0" name=""/>
        <dsp:cNvSpPr/>
      </dsp:nvSpPr>
      <dsp:spPr>
        <a:xfrm>
          <a:off x="2511076" y="2654721"/>
          <a:ext cx="482485" cy="5644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511076" y="2767604"/>
        <a:ext cx="337740" cy="338650"/>
      </dsp:txXfrm>
    </dsp:sp>
    <dsp:sp modelId="{8F1ACFFB-6805-7241-BA1B-2AE760CB13D8}">
      <dsp:nvSpPr>
        <dsp:cNvPr id="0" name=""/>
        <dsp:cNvSpPr/>
      </dsp:nvSpPr>
      <dsp:spPr>
        <a:xfrm>
          <a:off x="3193838" y="2254167"/>
          <a:ext cx="2275874" cy="13655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Processes:  Standards 1, 3, 4 &amp; 5</a:t>
          </a:r>
        </a:p>
      </dsp:txBody>
      <dsp:txXfrm>
        <a:off x="3233833" y="2294162"/>
        <a:ext cx="2195884" cy="1285534"/>
      </dsp:txXfrm>
    </dsp:sp>
    <dsp:sp modelId="{B19BE970-AE42-D443-8712-C3117F7AAFCE}">
      <dsp:nvSpPr>
        <dsp:cNvPr id="0" name=""/>
        <dsp:cNvSpPr/>
      </dsp:nvSpPr>
      <dsp:spPr>
        <a:xfrm>
          <a:off x="5697300" y="2654721"/>
          <a:ext cx="482485" cy="5644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697300" y="2767604"/>
        <a:ext cx="337740" cy="338650"/>
      </dsp:txXfrm>
    </dsp:sp>
    <dsp:sp modelId="{9560C8B2-139C-1046-A19A-EBC134CE9A6D}">
      <dsp:nvSpPr>
        <dsp:cNvPr id="0" name=""/>
        <dsp:cNvSpPr/>
      </dsp:nvSpPr>
      <dsp:spPr>
        <a:xfrm>
          <a:off x="6380063" y="2254167"/>
          <a:ext cx="2275874" cy="13655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Outcomes:  Mission Fulfillment</a:t>
          </a:r>
        </a:p>
      </dsp:txBody>
      <dsp:txXfrm>
        <a:off x="6420058" y="2294162"/>
        <a:ext cx="2195884" cy="12855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6FAB6-BBF3-FF45-91E6-199525EA650D}">
      <dsp:nvSpPr>
        <dsp:cNvPr id="0" name=""/>
        <dsp:cNvSpPr/>
      </dsp:nvSpPr>
      <dsp:spPr>
        <a:xfrm rot="16200000">
          <a:off x="405728" y="-405728"/>
          <a:ext cx="2696129" cy="3507587"/>
        </a:xfrm>
        <a:prstGeom prst="round1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Student Achievement:  </a:t>
          </a:r>
          <a:r>
            <a:rPr lang="en-US" sz="2000" kern="1200" dirty="0"/>
            <a:t>Graduation, Retention, Loan Repayment</a:t>
          </a:r>
        </a:p>
      </dsp:txBody>
      <dsp:txXfrm rot="5400000">
        <a:off x="0" y="0"/>
        <a:ext cx="3507587" cy="2022096"/>
      </dsp:txXfrm>
    </dsp:sp>
    <dsp:sp modelId="{D172FE38-4368-C742-8A35-150885FB5A64}">
      <dsp:nvSpPr>
        <dsp:cNvPr id="0" name=""/>
        <dsp:cNvSpPr/>
      </dsp:nvSpPr>
      <dsp:spPr>
        <a:xfrm>
          <a:off x="3507587" y="0"/>
          <a:ext cx="3507587" cy="2696129"/>
        </a:xfrm>
        <a:prstGeom prst="round1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dirty="0"/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Student Learning: </a:t>
          </a:r>
          <a:r>
            <a:rPr lang="en-US" sz="2000" kern="1200" dirty="0"/>
            <a:t>In </a:t>
          </a:r>
          <a:r>
            <a:rPr lang="en-US" sz="2000" kern="1200" dirty="0" err="1"/>
            <a:t>GenEd</a:t>
          </a:r>
          <a:r>
            <a:rPr lang="en-US" sz="2000" kern="1200" dirty="0"/>
            <a:t>, In Programs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3507587" y="0"/>
        <a:ext cx="3507587" cy="2022096"/>
      </dsp:txXfrm>
    </dsp:sp>
    <dsp:sp modelId="{DC09A455-67FD-B648-9BD7-33F8EC69855D}">
      <dsp:nvSpPr>
        <dsp:cNvPr id="0" name=""/>
        <dsp:cNvSpPr/>
      </dsp:nvSpPr>
      <dsp:spPr>
        <a:xfrm rot="10800000">
          <a:off x="10242" y="2696129"/>
          <a:ext cx="3507587" cy="2696129"/>
        </a:xfrm>
        <a:prstGeom prst="round1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Core Theme 1–Student  Success: </a:t>
          </a:r>
          <a:r>
            <a:rPr lang="en-US" sz="2000" kern="1200" dirty="0"/>
            <a:t>Curriculum Management,  Student Support, Affordability</a:t>
          </a:r>
        </a:p>
      </dsp:txBody>
      <dsp:txXfrm rot="10800000">
        <a:off x="10242" y="3370161"/>
        <a:ext cx="3507587" cy="2022096"/>
      </dsp:txXfrm>
    </dsp:sp>
    <dsp:sp modelId="{EC9A9211-AE49-D140-99CC-D1902B0438E4}">
      <dsp:nvSpPr>
        <dsp:cNvPr id="0" name=""/>
        <dsp:cNvSpPr/>
      </dsp:nvSpPr>
      <dsp:spPr>
        <a:xfrm rot="5400000">
          <a:off x="3913316" y="2290400"/>
          <a:ext cx="2696129" cy="3507587"/>
        </a:xfrm>
        <a:prstGeom prst="round1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Core Theme 2–Academic  Excellence:</a:t>
          </a:r>
          <a:r>
            <a:rPr lang="en-US" sz="2000" kern="1200" dirty="0"/>
            <a:t> Alignment &amp; Review,  High Impact Practices, Academic Rigor</a:t>
          </a:r>
        </a:p>
      </dsp:txBody>
      <dsp:txXfrm rot="-5400000">
        <a:off x="3507587" y="3370161"/>
        <a:ext cx="3507587" cy="2022096"/>
      </dsp:txXfrm>
    </dsp:sp>
    <dsp:sp modelId="{5D3329DD-83BD-E143-9CBD-5AE11F9531C4}">
      <dsp:nvSpPr>
        <dsp:cNvPr id="0" name=""/>
        <dsp:cNvSpPr/>
      </dsp:nvSpPr>
      <dsp:spPr>
        <a:xfrm>
          <a:off x="2455310" y="2022096"/>
          <a:ext cx="2104552" cy="1348064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rgbClr val="FFFFFF"/>
              </a:solidFill>
            </a:rPr>
            <a:t>We are accountable for these areas of Mission Fulfillment</a:t>
          </a:r>
        </a:p>
      </dsp:txBody>
      <dsp:txXfrm>
        <a:off x="2521117" y="2087903"/>
        <a:ext cx="1972938" cy="1216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8CE35-4DB5-AA48-A67C-9B8F86F05ADA}" type="datetimeFigureOut">
              <a:rPr lang="en-US" smtClean="0"/>
              <a:t>7/9/18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538E9-36BC-5548-9B5A-57AC16661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15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38E9-36BC-5548-9B5A-57AC16661E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94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38E9-36BC-5548-9B5A-57AC16661E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49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38E9-36BC-5548-9B5A-57AC16661E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88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38E9-36BC-5548-9B5A-57AC16661E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88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7/9/18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7/9/18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5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7/9/18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7/9/18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0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7/9/18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6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7/9/18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2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7/9/18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2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7/9/18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7/9/18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8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7/9/18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57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7/9/18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2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6469A-176F-ED45-A3AB-8BB31618B843}" type="datetimeFigureOut">
              <a:rPr lang="en-US" smtClean="0"/>
              <a:t>7/9/18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39D8-5156-8842-9B36-6A2307E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2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172" y="2638640"/>
            <a:ext cx="6411562" cy="1206915"/>
          </a:xfrm>
        </p:spPr>
        <p:txBody>
          <a:bodyPr>
            <a:normAutofit/>
          </a:bodyPr>
          <a:lstStyle/>
          <a:p>
            <a:r>
              <a:rPr lang="en-US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NWCCU accreditation Preview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763" y="4401165"/>
            <a:ext cx="6400800" cy="719879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JULY 10, 2018</a:t>
            </a:r>
          </a:p>
        </p:txBody>
      </p:sp>
    </p:spTree>
    <p:extLst>
      <p:ext uri="{BB962C8B-B14F-4D97-AF65-F5344CB8AC3E}">
        <p14:creationId xmlns:p14="http://schemas.microsoft.com/office/powerpoint/2010/main" val="3738282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29E2AB-2A99-714C-BE54-A53BB9FA3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CF22FC-6B0D-9742-897B-F70208E10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These slides provide a preview and high-level road map for NWCCU Accreditation activities through our Mission Fulfillment and Sustainability Self-Evaluation in 2023.</a:t>
            </a:r>
          </a:p>
        </p:txBody>
      </p:sp>
    </p:spTree>
    <p:extLst>
      <p:ext uri="{BB962C8B-B14F-4D97-AF65-F5344CB8AC3E}">
        <p14:creationId xmlns:p14="http://schemas.microsoft.com/office/powerpoint/2010/main" val="3650567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BB9801ED-E751-9A41-B474-62825865C2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6364573"/>
              </p:ext>
            </p:extLst>
          </p:nvPr>
        </p:nvGraphicFramePr>
        <p:xfrm>
          <a:off x="236518" y="-326028"/>
          <a:ext cx="8663552" cy="5873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2AAEBE3-BB25-CE4B-97C9-AAB97E8A7905}"/>
              </a:ext>
            </a:extLst>
          </p:cNvPr>
          <p:cNvSpPr txBox="1"/>
          <p:nvPr/>
        </p:nvSpPr>
        <p:spPr>
          <a:xfrm>
            <a:off x="236517" y="189687"/>
            <a:ext cx="86635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NWCCU Accreditation</a:t>
            </a:r>
          </a:p>
          <a:p>
            <a:pPr algn="ctr"/>
            <a:r>
              <a:rPr lang="en-US" sz="2000" dirty="0"/>
              <a:t>Accreditation is a large-scale, institution-wide evaluation research project.  WOU sets goals, plans and organizes resources to achieve those goals, assesses progress, and makes necessary adjustments on the path to achieving our goals.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517" y="3758233"/>
            <a:ext cx="275286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504D"/>
                </a:solidFill>
              </a:rPr>
              <a:t>What we start with</a:t>
            </a:r>
            <a:r>
              <a:rPr lang="en-US" sz="1400" dirty="0"/>
              <a:t>: 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Governance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Governing board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Leadership &amp; management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Policies &amp; procedures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Human resources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Education resources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Student support resources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Library &amp; information resources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Financial resources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Physical and technological infrastructure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46687" y="3754335"/>
            <a:ext cx="226440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504D"/>
                </a:solidFill>
              </a:rPr>
              <a:t>What we do with what we have</a:t>
            </a:r>
            <a:r>
              <a:rPr lang="en-US" sz="1400" dirty="0"/>
              <a:t>: 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Plan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Budget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Implement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Assess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Continuously improve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635664" y="3773864"/>
            <a:ext cx="22644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504D"/>
                </a:solidFill>
              </a:rPr>
              <a:t>What our results are</a:t>
            </a:r>
            <a:r>
              <a:rPr lang="en-US" sz="1400" dirty="0"/>
              <a:t>: 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Student learning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Student achievement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Academic rigor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High impact practices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Curriculum alignment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Affordability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Student support</a:t>
            </a:r>
          </a:p>
        </p:txBody>
      </p:sp>
    </p:spTree>
    <p:extLst>
      <p:ext uri="{BB962C8B-B14F-4D97-AF65-F5344CB8AC3E}">
        <p14:creationId xmlns:p14="http://schemas.microsoft.com/office/powerpoint/2010/main" val="675711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AA53CB4D-5A96-4447-8B20-DCE3073C7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6867082"/>
              </p:ext>
            </p:extLst>
          </p:nvPr>
        </p:nvGraphicFramePr>
        <p:xfrm>
          <a:off x="973281" y="1171196"/>
          <a:ext cx="7015174" cy="5392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D70AC71-389D-C847-B342-F6D0847C432B}"/>
              </a:ext>
            </a:extLst>
          </p:cNvPr>
          <p:cNvSpPr txBox="1"/>
          <p:nvPr/>
        </p:nvSpPr>
        <p:spPr>
          <a:xfrm>
            <a:off x="679622" y="98854"/>
            <a:ext cx="7414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Our 2023 Self-Evaluation Report focuses Mission Fulfillment and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2898344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ssion Fullfillment Poster, Spring 201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0"/>
            <a:ext cx="457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C2FBE52-25C4-D644-AAE7-67DA441DB8AF}"/>
              </a:ext>
            </a:extLst>
          </p:cNvPr>
          <p:cNvSpPr txBox="1"/>
          <p:nvPr/>
        </p:nvSpPr>
        <p:spPr>
          <a:xfrm>
            <a:off x="317500" y="1726843"/>
            <a:ext cx="314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Core Themes, Objectives, Indicators, Targets and Progress are summarized in this chart.  You can zoom in to see any part of it.</a:t>
            </a:r>
          </a:p>
          <a:p>
            <a:endParaRPr lang="en-US" dirty="0"/>
          </a:p>
          <a:p>
            <a:r>
              <a:rPr lang="en-US" dirty="0"/>
              <a:t>This chart is updated in fall of each academic year and used to monitor and adjust in our path to mission fulfillment.</a:t>
            </a:r>
          </a:p>
        </p:txBody>
      </p:sp>
    </p:spTree>
    <p:extLst>
      <p:ext uri="{BB962C8B-B14F-4D97-AF65-F5344CB8AC3E}">
        <p14:creationId xmlns:p14="http://schemas.microsoft.com/office/powerpoint/2010/main" val="490351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552670" y="332678"/>
            <a:ext cx="7461030" cy="5513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latin typeface="Arial"/>
                <a:cs typeface="Arial"/>
              </a:rPr>
              <a:t>2019 – Mid-Cycle Evaluation </a:t>
            </a:r>
          </a:p>
          <a:p>
            <a:pPr marL="0" indent="0" algn="ctr">
              <a:buNone/>
            </a:pPr>
            <a:r>
              <a:rPr lang="en-US" sz="1600" dirty="0">
                <a:latin typeface="Arial"/>
                <a:cs typeface="Arial"/>
              </a:rPr>
              <a:t>Demonstrating our capacity and readiness for Planning, Budgeting, Assessment and Continuous Improvement in the service of Mission Fulfillment</a:t>
            </a:r>
          </a:p>
          <a:p>
            <a:pPr marL="0" indent="0">
              <a:buNone/>
            </a:pPr>
            <a:endParaRPr lang="en-US" sz="2000" dirty="0">
              <a:solidFill>
                <a:srgbClr val="D90A1C"/>
              </a:solidFill>
              <a:latin typeface="Arial"/>
              <a:cs typeface="Arial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000" dirty="0">
                <a:solidFill>
                  <a:srgbClr val="D90A1C"/>
                </a:solidFill>
                <a:latin typeface="Arial"/>
                <a:cs typeface="Arial"/>
              </a:rPr>
              <a:t>Plan for mission fulfillment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(summary of the Core Themes &amp; Mission Report submitted in March 2017)</a:t>
            </a:r>
          </a:p>
          <a:p>
            <a:pPr marL="514350" lvl="0" indent="-51435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000" dirty="0">
                <a:solidFill>
                  <a:srgbClr val="D90A1C"/>
                </a:solidFill>
                <a:latin typeface="Arial"/>
                <a:cs typeface="Arial"/>
              </a:rPr>
              <a:t>Two examples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one related to student learning – of how integration of planning, budgeting, assessment and continuous improvement contribute to mission fulfillment </a:t>
            </a:r>
          </a:p>
          <a:p>
            <a:pPr marL="514350" lvl="0" indent="-51435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000" dirty="0">
                <a:solidFill>
                  <a:srgbClr val="D90A1C"/>
                </a:solidFill>
                <a:latin typeface="Arial"/>
                <a:cs typeface="Arial"/>
              </a:rPr>
              <a:t>An update on preparations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the 2023 Mission Fulfillment and Sustainability Self-Evaluation Report</a:t>
            </a:r>
          </a:p>
          <a:p>
            <a:pPr marL="514350" lvl="0" indent="-51435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000" dirty="0">
                <a:solidFill>
                  <a:srgbClr val="D90A1C"/>
                </a:solidFill>
                <a:latin typeface="Arial"/>
                <a:cs typeface="Arial"/>
              </a:rPr>
              <a:t>An update on progress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related to Recommendations 4, 5, 6 and 7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Different from past cycles, we will not report on Standard 2 (Resources &amp; Capacity) in the third year</a:t>
            </a:r>
          </a:p>
        </p:txBody>
      </p:sp>
    </p:spTree>
    <p:extLst>
      <p:ext uri="{BB962C8B-B14F-4D97-AF65-F5344CB8AC3E}">
        <p14:creationId xmlns:p14="http://schemas.microsoft.com/office/powerpoint/2010/main" val="3408248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485764" y="529381"/>
            <a:ext cx="7066434" cy="51293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D90A1C"/>
                </a:solidFill>
                <a:latin typeface="Arial"/>
                <a:cs typeface="Arial"/>
              </a:rPr>
              <a:t>2023 – Mission Fulfillment and Sustainability  </a:t>
            </a:r>
          </a:p>
          <a:p>
            <a:pPr marL="0" indent="0">
              <a:buNone/>
            </a:pPr>
            <a:endParaRPr lang="en-US" sz="2000" dirty="0"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/>
                <a:cs typeface="Arial"/>
              </a:rPr>
              <a:t>Our mission fulfillment:  Did we accomplish what we said we would accomplish?  (</a:t>
            </a:r>
            <a:r>
              <a:rPr lang="en-US" sz="2000" dirty="0">
                <a:solidFill>
                  <a:schemeClr val="accent2"/>
                </a:solidFill>
                <a:latin typeface="Arial"/>
                <a:cs typeface="Arial"/>
              </a:rPr>
              <a:t>outcomes</a:t>
            </a:r>
            <a:r>
              <a:rPr lang="en-US" sz="2000" dirty="0">
                <a:latin typeface="Arial"/>
                <a:cs typeface="Arial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/>
                <a:cs typeface="Arial"/>
              </a:rPr>
              <a:t>Effective use of university-wide </a:t>
            </a:r>
            <a:r>
              <a:rPr lang="en-US" sz="2000" dirty="0">
                <a:solidFill>
                  <a:schemeClr val="accent2"/>
                </a:solidFill>
                <a:latin typeface="Arial"/>
                <a:cs typeface="Arial"/>
              </a:rPr>
              <a:t>processes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Assessment and improvement of student learning outcomes and student achievement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Integrated planning and budgeting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Assessment and continuous improvement of other support and operations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Determining mission fulfillment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/>
                <a:cs typeface="Arial"/>
              </a:rPr>
              <a:t>Compliance with Standard 2 on </a:t>
            </a:r>
            <a:r>
              <a:rPr lang="en-US" sz="2000" dirty="0">
                <a:solidFill>
                  <a:schemeClr val="accent2"/>
                </a:solidFill>
                <a:latin typeface="Arial"/>
                <a:cs typeface="Arial"/>
              </a:rPr>
              <a:t>resources and capacity </a:t>
            </a:r>
            <a:r>
              <a:rPr lang="en-US" sz="2000" dirty="0">
                <a:latin typeface="Arial"/>
                <a:cs typeface="Arial"/>
              </a:rPr>
              <a:t>(inputs)</a:t>
            </a:r>
          </a:p>
          <a:p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1223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</TotalTime>
  <Words>472</Words>
  <Application>Microsoft Macintosh PowerPoint</Application>
  <PresentationFormat>On-screen Show (4:3)</PresentationFormat>
  <Paragraphs>71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NWCCU accreditation Preview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Western Oregon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TITLE, ALIGNED LEFT, ARIAL BOLD</dc:title>
  <dc:creator>UCS</dc:creator>
  <cp:lastModifiedBy>Western Oregon University</cp:lastModifiedBy>
  <cp:revision>40</cp:revision>
  <dcterms:created xsi:type="dcterms:W3CDTF">2017-03-06T17:12:06Z</dcterms:created>
  <dcterms:modified xsi:type="dcterms:W3CDTF">2018-07-09T18:07:15Z</dcterms:modified>
</cp:coreProperties>
</file>