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4A141AA-2CEA-4C2A-8B53-8A499226DFC2}">
  <a:tblStyle styleId="{24A141AA-2CEA-4C2A-8B53-8A499226DFC2}" styleName="Table_0">
    <a:wholeTbl>
      <a:tcTxStyle>
        <a:font>
          <a:latin typeface="Arial"/>
          <a:ea typeface="Arial"/>
          <a:cs typeface="Arial"/>
        </a:font>
        <a:srgbClr val="000000"/>
      </a:tcTxStyle>
      <a:tcStyle>
        <a:tcBdr>
          <a:left>
            <a:ln cap="flat" cmpd="sng">
              <a:solidFill>
                <a:srgbClr val="000000"/>
              </a:solidFill>
              <a:prstDash val="solid"/>
              <a:round/>
              <a:headEnd type="none" w="sm" len="sm"/>
              <a:tailEnd type="none" w="sm" len="sm"/>
            </a:ln>
          </a:left>
          <a:right>
            <a:ln cap="flat" cmpd="sng">
              <a:solidFill>
                <a:srgbClr val="000000"/>
              </a:solidFill>
              <a:prstDash val="solid"/>
              <a:round/>
              <a:headEnd type="none" w="sm" len="sm"/>
              <a:tailEnd type="none" w="sm" len="sm"/>
            </a:ln>
          </a:right>
          <a:top>
            <a:ln cap="flat" cmpd="sng">
              <a:solidFill>
                <a:srgbClr val="000000"/>
              </a:solidFill>
              <a:prstDash val="solid"/>
              <a:round/>
              <a:headEnd type="none" w="sm" len="sm"/>
              <a:tailEnd type="none" w="sm" len="sm"/>
            </a:ln>
          </a:top>
          <a:bottom>
            <a:ln cap="flat" cmpd="sng">
              <a:solidFill>
                <a:srgbClr val="000000"/>
              </a:solidFill>
              <a:prstDash val="solid"/>
              <a:round/>
              <a:headEnd type="none" w="sm" len="sm"/>
              <a:tailEnd type="none" w="sm" len="sm"/>
            </a:ln>
          </a:bottom>
          <a:insideH>
            <a:ln cap="flat" cmpd="sng">
              <a:solidFill>
                <a:srgbClr val="000000"/>
              </a:solidFill>
              <a:prstDash val="solid"/>
              <a:round/>
              <a:headEnd type="none" w="sm" len="sm"/>
              <a:tailEnd type="none" w="sm" len="sm"/>
            </a:ln>
          </a:insideH>
          <a:insideV>
            <a:ln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7E9941AE-6E5F-4298-8E88-2677500975B1}"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varScale="1">
        <p:scale>
          <a:sx n="165" d="100"/>
          <a:sy n="165" d="100"/>
        </p:scale>
        <p:origin x="6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dk2"/>
                </a:solidFill>
              </a:defRPr>
            </a:lvl1pPr>
            <a:lvl2pPr lvl="1" algn="r">
              <a:spcBef>
                <a:spcPts val="0"/>
              </a:spcBef>
              <a:buNone/>
              <a:defRPr sz="1000">
                <a:solidFill>
                  <a:schemeClr val="dk2"/>
                </a:solidFill>
              </a:defRPr>
            </a:lvl2pPr>
            <a:lvl3pPr lvl="2" algn="r">
              <a:spcBef>
                <a:spcPts val="0"/>
              </a:spcBef>
              <a:buNone/>
              <a:defRPr sz="1000">
                <a:solidFill>
                  <a:schemeClr val="dk2"/>
                </a:solidFill>
              </a:defRPr>
            </a:lvl3pPr>
            <a:lvl4pPr lvl="3" algn="r">
              <a:spcBef>
                <a:spcPts val="0"/>
              </a:spcBef>
              <a:buNone/>
              <a:defRPr sz="1000">
                <a:solidFill>
                  <a:schemeClr val="dk2"/>
                </a:solidFill>
              </a:defRPr>
            </a:lvl4pPr>
            <a:lvl5pPr lvl="4" algn="r">
              <a:spcBef>
                <a:spcPts val="0"/>
              </a:spcBef>
              <a:buNone/>
              <a:defRPr sz="1000">
                <a:solidFill>
                  <a:schemeClr val="dk2"/>
                </a:solidFill>
              </a:defRPr>
            </a:lvl5pPr>
            <a:lvl6pPr lvl="5" algn="r">
              <a:spcBef>
                <a:spcPts val="0"/>
              </a:spcBef>
              <a:buNone/>
              <a:defRPr sz="1000">
                <a:solidFill>
                  <a:schemeClr val="dk2"/>
                </a:solidFill>
              </a:defRPr>
            </a:lvl6pPr>
            <a:lvl7pPr lvl="6" algn="r">
              <a:spcBef>
                <a:spcPts val="0"/>
              </a:spcBef>
              <a:buNone/>
              <a:defRPr sz="1000">
                <a:solidFill>
                  <a:schemeClr val="dk2"/>
                </a:solidFill>
              </a:defRPr>
            </a:lvl7pPr>
            <a:lvl8pPr lvl="7" algn="r">
              <a:spcBef>
                <a:spcPts val="0"/>
              </a:spcBef>
              <a:buNone/>
              <a:defRPr sz="1000">
                <a:solidFill>
                  <a:schemeClr val="dk2"/>
                </a:solidFill>
              </a:defRPr>
            </a:lvl8pPr>
            <a:lvl9pPr lvl="8" algn="r">
              <a:spcBef>
                <a:spcPts val="0"/>
              </a:spcBef>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www.aacu.org/leap/hip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General Education Program Modification</a:t>
            </a:r>
            <a:endParaRPr/>
          </a:p>
        </p:txBody>
      </p:sp>
      <p:sp>
        <p:nvSpPr>
          <p:cNvPr id="55" name="Shape 55"/>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Moving Forward </a:t>
            </a:r>
            <a:endParaRPr/>
          </a:p>
        </p:txBody>
      </p:sp>
      <p:sp>
        <p:nvSpPr>
          <p:cNvPr id="112" name="Shape 11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rgbClr val="000000"/>
              </a:buClr>
              <a:buSzPts val="1800"/>
              <a:buChar char="●"/>
            </a:pPr>
            <a:r>
              <a:rPr lang="en">
                <a:solidFill>
                  <a:srgbClr val="000000"/>
                </a:solidFill>
              </a:rPr>
              <a:t>The GEC will create simple electronic forms needed for putting courses in the categories.</a:t>
            </a:r>
            <a:endParaRPr>
              <a:solidFill>
                <a:srgbClr val="000000"/>
              </a:solidFill>
            </a:endParaRPr>
          </a:p>
          <a:p>
            <a:pPr marL="457200" lvl="0" indent="-342900" rtl="0">
              <a:spcBef>
                <a:spcPts val="0"/>
              </a:spcBef>
              <a:spcAft>
                <a:spcPts val="0"/>
              </a:spcAft>
              <a:buClr>
                <a:srgbClr val="000000"/>
              </a:buClr>
              <a:buSzPts val="1800"/>
              <a:buChar char="●"/>
            </a:pPr>
            <a:r>
              <a:rPr lang="en">
                <a:solidFill>
                  <a:srgbClr val="000000"/>
                </a:solidFill>
              </a:rPr>
              <a:t>With the help of Amy Clark, we will also put together the timeline for the application process next academic year</a:t>
            </a:r>
            <a:endParaRPr>
              <a:solidFill>
                <a:srgbClr val="000000"/>
              </a:solidFill>
            </a:endParaRPr>
          </a:p>
          <a:p>
            <a:pPr marL="457200" lvl="0" indent="-342900" rtl="0">
              <a:spcBef>
                <a:spcPts val="0"/>
              </a:spcBef>
              <a:spcAft>
                <a:spcPts val="0"/>
              </a:spcAft>
              <a:buClr>
                <a:srgbClr val="000000"/>
              </a:buClr>
              <a:buSzPts val="1800"/>
              <a:buChar char="●"/>
            </a:pPr>
            <a:r>
              <a:rPr lang="en">
                <a:solidFill>
                  <a:srgbClr val="000000"/>
                </a:solidFill>
              </a:rPr>
              <a:t>All next academic year, the GEC, with the General Education Director, will review applications for each category</a:t>
            </a:r>
            <a:endParaRPr>
              <a:solidFill>
                <a:srgbClr val="000000"/>
              </a:solidFill>
            </a:endParaRPr>
          </a:p>
          <a:p>
            <a:pPr marL="457200" lvl="0" indent="-342900" rtl="0">
              <a:spcBef>
                <a:spcPts val="0"/>
              </a:spcBef>
              <a:spcAft>
                <a:spcPts val="0"/>
              </a:spcAft>
              <a:buClr>
                <a:srgbClr val="000000"/>
              </a:buClr>
              <a:buSzPts val="1800"/>
              <a:buChar char="●"/>
            </a:pPr>
            <a:r>
              <a:rPr lang="en">
                <a:solidFill>
                  <a:srgbClr val="000000"/>
                </a:solidFill>
              </a:rPr>
              <a:t>The new general education program will start in the Fall of 2019</a:t>
            </a:r>
            <a:endParaRPr>
              <a:solidFill>
                <a:srgbClr val="000000"/>
              </a:solidFill>
            </a:endParaRPr>
          </a:p>
          <a:p>
            <a:pPr marL="457200" lvl="0" indent="-342900" rtl="0">
              <a:spcBef>
                <a:spcPts val="0"/>
              </a:spcBef>
              <a:spcAft>
                <a:spcPts val="0"/>
              </a:spcAft>
              <a:buClr>
                <a:srgbClr val="000000"/>
              </a:buClr>
              <a:buSzPts val="1800"/>
              <a:buChar char="●"/>
            </a:pPr>
            <a:r>
              <a:rPr lang="en">
                <a:solidFill>
                  <a:srgbClr val="000000"/>
                </a:solidFill>
              </a:rPr>
              <a:t>First Year Seminars will be solicited annually</a:t>
            </a:r>
            <a:endParaRPr>
              <a:solidFill>
                <a:srgbClr val="000000"/>
              </a:solidFill>
            </a:endParaRPr>
          </a:p>
          <a:p>
            <a:pPr marL="457200" lvl="0" indent="-342900">
              <a:spcBef>
                <a:spcPts val="0"/>
              </a:spcBef>
              <a:spcAft>
                <a:spcPts val="0"/>
              </a:spcAft>
              <a:buClr>
                <a:srgbClr val="000000"/>
              </a:buClr>
              <a:buSzPts val="1800"/>
              <a:buChar char="●"/>
            </a:pPr>
            <a:r>
              <a:rPr lang="en">
                <a:solidFill>
                  <a:srgbClr val="000000"/>
                </a:solidFill>
              </a:rPr>
              <a:t>The General Education Director will collect data and assess, making appropriate changes as needed</a:t>
            </a:r>
            <a:endParaRPr>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graphicFrame>
        <p:nvGraphicFramePr>
          <p:cNvPr id="117" name="Shape 117"/>
          <p:cNvGraphicFramePr/>
          <p:nvPr>
            <p:extLst>
              <p:ext uri="{D42A27DB-BD31-4B8C-83A1-F6EECF244321}">
                <p14:modId xmlns:p14="http://schemas.microsoft.com/office/powerpoint/2010/main" val="479689654"/>
              </p:ext>
            </p:extLst>
          </p:nvPr>
        </p:nvGraphicFramePr>
        <p:xfrm>
          <a:off x="1544129" y="46495"/>
          <a:ext cx="6115375" cy="5105400"/>
        </p:xfrm>
        <a:graphic>
          <a:graphicData uri="http://schemas.openxmlformats.org/drawingml/2006/table">
            <a:tbl>
              <a:tblPr bandRow="1">
                <a:noFill/>
                <a:tableStyleId>{24A141AA-2CEA-4C2A-8B53-8A499226DFC2}</a:tableStyleId>
              </a:tblPr>
              <a:tblGrid>
                <a:gridCol w="324175"/>
                <a:gridCol w="171450"/>
                <a:gridCol w="390525"/>
                <a:gridCol w="3590925"/>
                <a:gridCol w="428625"/>
                <a:gridCol w="590550"/>
                <a:gridCol w="447675"/>
                <a:gridCol w="171450"/>
              </a:tblGrid>
              <a:tr h="190500">
                <a:tc>
                  <a:txBody>
                    <a:bodyPr/>
                    <a:lstStyle/>
                    <a:p>
                      <a:pPr marL="0" lvl="0" indent="0" rtl="0">
                        <a:spcBef>
                          <a:spcPts val="0"/>
                        </a:spcBef>
                        <a:spcAft>
                          <a:spcPts val="0"/>
                        </a:spcAft>
                        <a:buNone/>
                      </a:pPr>
                      <a:endParaRPr sz="10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gridSpan="2">
                  <a:txBody>
                    <a:bodyPr/>
                    <a:lstStyle/>
                    <a:p>
                      <a:pPr marL="0" lvl="0" indent="0" algn="ctr" rtl="0">
                        <a:spcBef>
                          <a:spcPts val="0"/>
                        </a:spcBef>
                        <a:spcAft>
                          <a:spcPts val="0"/>
                        </a:spcAft>
                        <a:buNone/>
                      </a:pPr>
                      <a:endParaRPr sz="1200" i="1"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hMerge="1">
                  <a:txBody>
                    <a:bodyPr/>
                    <a:lstStyle/>
                    <a:p>
                      <a:endParaRPr lang="en-US"/>
                    </a:p>
                  </a:txBody>
                  <a:tcPr/>
                </a:tc>
                <a:tc>
                  <a:txBody>
                    <a:bodyPr/>
                    <a:lstStyle/>
                    <a:p>
                      <a:pPr marL="0" lvl="0" indent="0" algn="ctr" rtl="0">
                        <a:spcBef>
                          <a:spcPts val="0"/>
                        </a:spcBef>
                        <a:spcAft>
                          <a:spcPts val="0"/>
                        </a:spcAft>
                        <a:buNone/>
                      </a:pPr>
                      <a:r>
                        <a:rPr lang="en" sz="1200" i="1">
                          <a:latin typeface="Calibri"/>
                          <a:ea typeface="Calibri"/>
                          <a:cs typeface="Calibri"/>
                          <a:sym typeface="Calibri"/>
                        </a:rPr>
                        <a:t>Min</a:t>
                      </a:r>
                      <a:endParaRPr sz="1200"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i="1">
                          <a:latin typeface="Calibri"/>
                          <a:ea typeface="Calibri"/>
                          <a:cs typeface="Calibri"/>
                          <a:sym typeface="Calibri"/>
                        </a:rPr>
                        <a:t>Typical</a:t>
                      </a:r>
                      <a:endParaRPr sz="1200"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i="1">
                          <a:latin typeface="Calibri"/>
                          <a:ea typeface="Calibri"/>
                          <a:cs typeface="Calibri"/>
                          <a:sym typeface="Calibri"/>
                        </a:rPr>
                        <a:t>Max</a:t>
                      </a:r>
                      <a:endParaRPr sz="1200"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200"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gridSpan="2">
                  <a:txBody>
                    <a:bodyPr/>
                    <a:lstStyle/>
                    <a:p>
                      <a:pPr marL="0" lvl="0" indent="0" rtl="0">
                        <a:spcBef>
                          <a:spcPts val="0"/>
                        </a:spcBef>
                        <a:spcAft>
                          <a:spcPts val="0"/>
                        </a:spcAft>
                        <a:buNone/>
                      </a:pPr>
                      <a:r>
                        <a:rPr lang="en" sz="1200" b="1" i="1">
                          <a:latin typeface="Calibri"/>
                          <a:ea typeface="Calibri"/>
                          <a:cs typeface="Calibri"/>
                          <a:sym typeface="Calibri"/>
                        </a:rPr>
                        <a:t>Foundations</a:t>
                      </a: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hMerge="1">
                  <a:txBody>
                    <a:bodyPr/>
                    <a:lstStyle/>
                    <a:p>
                      <a:endParaRPr lang="en-US"/>
                    </a:p>
                  </a:txBody>
                  <a:tcPr/>
                </a:tc>
                <a:tc>
                  <a:txBody>
                    <a:bodyPr/>
                    <a:lstStyle/>
                    <a:p>
                      <a:pPr marL="0" lvl="0" indent="0" rtl="0">
                        <a:spcBef>
                          <a:spcPts val="0"/>
                        </a:spcBef>
                        <a:spcAft>
                          <a:spcPts val="0"/>
                        </a:spcAft>
                        <a:buNone/>
                      </a:pP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b="1" i="1" dirty="0">
                          <a:latin typeface="Calibri"/>
                          <a:ea typeface="Calibri"/>
                          <a:cs typeface="Calibri"/>
                          <a:sym typeface="Calibri"/>
                        </a:rPr>
                        <a:t> </a:t>
                      </a:r>
                      <a:endParaRPr sz="1200" b="1" i="1"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a:latin typeface="Calibri"/>
                          <a:ea typeface="Calibri"/>
                          <a:cs typeface="Calibri"/>
                          <a:sym typeface="Calibri"/>
                        </a:rPr>
                        <a:t>Mathematics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0</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8</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dirty="0">
                          <a:latin typeface="Calibri"/>
                          <a:ea typeface="Calibri"/>
                          <a:cs typeface="Calibri"/>
                          <a:sym typeface="Calibri"/>
                        </a:rPr>
                        <a:t>Writing </a:t>
                      </a: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0</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8</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8</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a:latin typeface="Calibri"/>
                          <a:ea typeface="Calibri"/>
                          <a:cs typeface="Calibri"/>
                          <a:sym typeface="Calibri"/>
                        </a:rPr>
                        <a:t>Communication and Language</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dirty="0">
                          <a:latin typeface="Calibri"/>
                          <a:ea typeface="Calibri"/>
                          <a:cs typeface="Calibri"/>
                          <a:sym typeface="Calibri"/>
                        </a:rPr>
                        <a:t>Critical Thinking</a:t>
                      </a: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a:latin typeface="Calibri"/>
                          <a:ea typeface="Calibri"/>
                          <a:cs typeface="Calibri"/>
                          <a:sym typeface="Calibri"/>
                        </a:rPr>
                        <a:t>Health Promotion</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gridSpan="2">
                  <a:txBody>
                    <a:bodyPr/>
                    <a:lstStyle/>
                    <a:p>
                      <a:pPr marL="0" lvl="0" indent="0" rtl="0">
                        <a:spcBef>
                          <a:spcPts val="0"/>
                        </a:spcBef>
                        <a:spcAft>
                          <a:spcPts val="0"/>
                        </a:spcAft>
                        <a:buNone/>
                      </a:pPr>
                      <a:r>
                        <a:rPr lang="en" sz="1200" b="1" i="1">
                          <a:latin typeface="Calibri"/>
                          <a:ea typeface="Calibri"/>
                          <a:cs typeface="Calibri"/>
                          <a:sym typeface="Calibri"/>
                        </a:rPr>
                        <a:t>First Year Seminars</a:t>
                      </a: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hMerge="1">
                  <a:txBody>
                    <a:bodyPr/>
                    <a:lstStyle/>
                    <a:p>
                      <a:endParaRPr lang="en-US"/>
                    </a:p>
                  </a:txBody>
                  <a:tcPr/>
                </a:tc>
                <a:tc>
                  <a:txBody>
                    <a:bodyPr/>
                    <a:lstStyle/>
                    <a:p>
                      <a:pPr marL="0" lvl="0" indent="0" rtl="0">
                        <a:spcBef>
                          <a:spcPts val="0"/>
                        </a:spcBef>
                        <a:spcAft>
                          <a:spcPts val="0"/>
                        </a:spcAft>
                        <a:buNone/>
                      </a:pP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a:txBody>
                    <a:bodyPr/>
                    <a:lstStyle/>
                    <a:p>
                      <a:pPr marL="0" lvl="0" indent="0" rtl="0">
                        <a:spcBef>
                          <a:spcPts val="0"/>
                        </a:spcBef>
                        <a:spcAft>
                          <a:spcPts val="0"/>
                        </a:spcAft>
                        <a:buNone/>
                      </a:pPr>
                      <a:r>
                        <a:rPr lang="en" sz="1200">
                          <a:latin typeface="Calibri"/>
                          <a:ea typeface="Calibri"/>
                          <a:cs typeface="Calibri"/>
                          <a:sym typeface="Calibri"/>
                        </a:rPr>
                        <a:t>Quantitative-focused Seminar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a:txBody>
                    <a:bodyPr/>
                    <a:lstStyle/>
                    <a:p>
                      <a:pPr marL="0" lvl="0" indent="0" rtl="0">
                        <a:spcBef>
                          <a:spcPts val="0"/>
                        </a:spcBef>
                        <a:spcAft>
                          <a:spcPts val="0"/>
                        </a:spcAft>
                        <a:buNone/>
                      </a:pPr>
                      <a:r>
                        <a:rPr lang="en" sz="1200" dirty="0">
                          <a:latin typeface="Calibri"/>
                          <a:ea typeface="Calibri"/>
                          <a:cs typeface="Calibri"/>
                          <a:sym typeface="Calibri"/>
                        </a:rPr>
                        <a:t>Writing-focused Seminar </a:t>
                      </a: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gridSpan="2">
                  <a:txBody>
                    <a:bodyPr/>
                    <a:lstStyle/>
                    <a:p>
                      <a:pPr marL="0" lvl="0" indent="0" rtl="0">
                        <a:spcBef>
                          <a:spcPts val="0"/>
                        </a:spcBef>
                        <a:spcAft>
                          <a:spcPts val="0"/>
                        </a:spcAft>
                        <a:buNone/>
                      </a:pPr>
                      <a:r>
                        <a:rPr lang="en" sz="1200" b="1" i="1">
                          <a:latin typeface="Calibri"/>
                          <a:ea typeface="Calibri"/>
                          <a:cs typeface="Calibri"/>
                          <a:sym typeface="Calibri"/>
                        </a:rPr>
                        <a:t>Exploring Knowledge </a:t>
                      </a: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hMerge="1">
                  <a:txBody>
                    <a:bodyPr/>
                    <a:lstStyle/>
                    <a:p>
                      <a:endParaRPr lang="en-US"/>
                    </a:p>
                  </a:txBody>
                  <a:tcPr/>
                </a:tc>
                <a:tc>
                  <a:txBody>
                    <a:bodyPr/>
                    <a:lstStyle/>
                    <a:p>
                      <a:pPr marL="0" lvl="0" indent="0" rtl="0">
                        <a:spcBef>
                          <a:spcPts val="0"/>
                        </a:spcBef>
                        <a:spcAft>
                          <a:spcPts val="0"/>
                        </a:spcAft>
                        <a:buNone/>
                      </a:pP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a:latin typeface="Calibri"/>
                          <a:ea typeface="Calibri"/>
                          <a:cs typeface="Calibri"/>
                          <a:sym typeface="Calibri"/>
                        </a:rPr>
                        <a:t>Literary and Aesthetic Perspectives</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dirty="0">
                          <a:latin typeface="Calibri"/>
                          <a:ea typeface="Calibri"/>
                          <a:cs typeface="Calibri"/>
                          <a:sym typeface="Calibri"/>
                        </a:rPr>
                        <a:t>Literary and Aesthetic Perspectives</a:t>
                      </a: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dirty="0">
                          <a:latin typeface="Calibri"/>
                          <a:ea typeface="Calibri"/>
                          <a:cs typeface="Calibri"/>
                          <a:sym typeface="Calibri"/>
                        </a:rPr>
                        <a:t>Scientific Perspectives</a:t>
                      </a: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5</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a:latin typeface="Calibri"/>
                          <a:ea typeface="Calibri"/>
                          <a:cs typeface="Calibri"/>
                          <a:sym typeface="Calibri"/>
                        </a:rPr>
                        <a:t>Scientific Perspectives</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5</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a:latin typeface="Calibri"/>
                          <a:ea typeface="Calibri"/>
                          <a:cs typeface="Calibri"/>
                          <a:sym typeface="Calibri"/>
                        </a:rPr>
                        <a:t>Social, Historic, and Civic Perspectives</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dirty="0">
                          <a:latin typeface="Calibri"/>
                          <a:ea typeface="Calibri"/>
                          <a:cs typeface="Calibri"/>
                          <a:sym typeface="Calibri"/>
                        </a:rPr>
                        <a:t>3</a:t>
                      </a: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a:latin typeface="Calibri"/>
                          <a:ea typeface="Calibri"/>
                          <a:cs typeface="Calibri"/>
                          <a:sym typeface="Calibri"/>
                        </a:rPr>
                        <a:t>Social, Historic, and Civic Perspectives</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dirty="0">
                          <a:latin typeface="Calibri"/>
                          <a:ea typeface="Calibri"/>
                          <a:cs typeface="Calibri"/>
                          <a:sym typeface="Calibri"/>
                        </a:rPr>
                        <a:t>3</a:t>
                      </a: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gridSpan="2">
                  <a:txBody>
                    <a:bodyPr/>
                    <a:lstStyle/>
                    <a:p>
                      <a:pPr marL="0" lvl="0" indent="0" rtl="0">
                        <a:spcBef>
                          <a:spcPts val="0"/>
                        </a:spcBef>
                        <a:spcAft>
                          <a:spcPts val="0"/>
                        </a:spcAft>
                        <a:buNone/>
                      </a:pPr>
                      <a:r>
                        <a:rPr lang="en" sz="1200" b="1" i="1">
                          <a:latin typeface="Calibri"/>
                          <a:ea typeface="Calibri"/>
                          <a:cs typeface="Calibri"/>
                          <a:sym typeface="Calibri"/>
                        </a:rPr>
                        <a:t>Integrating Knowledge</a:t>
                      </a:r>
                      <a:endParaRPr sz="1200" b="1" i="1">
                        <a:latin typeface="Calibri"/>
                        <a:ea typeface="Calibri"/>
                        <a:cs typeface="Calibri"/>
                        <a:sym typeface="Calibri"/>
                      </a:endParaRPr>
                    </a:p>
                    <a:p>
                      <a:pPr marL="0" lvl="0" indent="0" rtl="0">
                        <a:spcBef>
                          <a:spcPts val="0"/>
                        </a:spcBef>
                        <a:spcAft>
                          <a:spcPts val="0"/>
                        </a:spcAft>
                        <a:buNone/>
                      </a:pPr>
                      <a:r>
                        <a:rPr lang="en" sz="1200" i="1">
                          <a:latin typeface="Calibri"/>
                          <a:ea typeface="Calibri"/>
                          <a:cs typeface="Calibri"/>
                          <a:sym typeface="Calibri"/>
                        </a:rPr>
                        <a:t>(each course includes at least one high-impact practice)</a:t>
                      </a:r>
                      <a:r>
                        <a:rPr lang="en" sz="1200" b="1" i="1">
                          <a:latin typeface="Calibri"/>
                          <a:ea typeface="Calibri"/>
                          <a:cs typeface="Calibri"/>
                          <a:sym typeface="Calibri"/>
                        </a:rPr>
                        <a:t> </a:t>
                      </a: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hMerge="1">
                  <a:txBody>
                    <a:bodyPr/>
                    <a:lstStyle/>
                    <a:p>
                      <a:endParaRPr lang="en-US"/>
                    </a:p>
                  </a:txBody>
                  <a:tcPr/>
                </a:tc>
                <a:tc>
                  <a:txBody>
                    <a:bodyPr/>
                    <a:lstStyle/>
                    <a:p>
                      <a:pPr marL="0" lvl="0" indent="0" rtl="0">
                        <a:spcBef>
                          <a:spcPts val="0"/>
                        </a:spcBef>
                        <a:spcAft>
                          <a:spcPts val="0"/>
                        </a:spcAft>
                        <a:buNone/>
                      </a:pP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200" b="1" i="1"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778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a:txBody>
                    <a:bodyPr/>
                    <a:lstStyle/>
                    <a:p>
                      <a:pPr marL="0" lvl="0" indent="0" rtl="0">
                        <a:spcBef>
                          <a:spcPts val="0"/>
                        </a:spcBef>
                        <a:spcAft>
                          <a:spcPts val="0"/>
                        </a:spcAft>
                        <a:buNone/>
                      </a:pPr>
                      <a:r>
                        <a:rPr lang="en" sz="1200">
                          <a:latin typeface="Calibri"/>
                          <a:ea typeface="Calibri"/>
                          <a:cs typeface="Calibri"/>
                          <a:sym typeface="Calibri"/>
                        </a:rPr>
                        <a:t>Citizenship, Social Responsibility, and Global Awareness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dirty="0">
                          <a:latin typeface="Calibri"/>
                          <a:ea typeface="Calibri"/>
                          <a:cs typeface="Calibri"/>
                          <a:sym typeface="Calibri"/>
                        </a:rPr>
                        <a:t>4</a:t>
                      </a: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778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a:txBody>
                    <a:bodyPr/>
                    <a:lstStyle/>
                    <a:p>
                      <a:pPr marL="0" lvl="0" indent="0" rtl="0">
                        <a:spcBef>
                          <a:spcPts val="0"/>
                        </a:spcBef>
                        <a:spcAft>
                          <a:spcPts val="0"/>
                        </a:spcAft>
                        <a:buNone/>
                      </a:pPr>
                      <a:r>
                        <a:rPr lang="en" sz="1200">
                          <a:latin typeface="Calibri"/>
                          <a:ea typeface="Calibri"/>
                          <a:cs typeface="Calibri"/>
                          <a:sym typeface="Calibri"/>
                        </a:rPr>
                        <a:t>Science, Technology, and Society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Total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b="1">
                          <a:latin typeface="Calibri"/>
                          <a:ea typeface="Calibri"/>
                          <a:cs typeface="Calibri"/>
                          <a:sym typeface="Calibri"/>
                        </a:rPr>
                        <a:t>44</a:t>
                      </a:r>
                      <a:endParaRPr sz="1200" b="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b="1">
                          <a:latin typeface="Calibri"/>
                          <a:ea typeface="Calibri"/>
                          <a:cs typeface="Calibri"/>
                          <a:sym typeface="Calibri"/>
                        </a:rPr>
                        <a:t>62</a:t>
                      </a:r>
                      <a:endParaRPr sz="1200" b="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b="1">
                          <a:latin typeface="Calibri"/>
                          <a:ea typeface="Calibri"/>
                          <a:cs typeface="Calibri"/>
                          <a:sym typeface="Calibri"/>
                        </a:rPr>
                        <a:t>70</a:t>
                      </a:r>
                      <a:endParaRPr sz="1200" b="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b="1"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00">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bl>
          </a:graphicData>
        </a:graphic>
      </p:graphicFrame>
      <p:sp>
        <p:nvSpPr>
          <p:cNvPr id="118" name="Shape 118"/>
          <p:cNvSpPr txBox="1"/>
          <p:nvPr/>
        </p:nvSpPr>
        <p:spPr>
          <a:xfrm>
            <a:off x="1727525" y="457200"/>
            <a:ext cx="3000000" cy="3000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b="1">
              <a:latin typeface="Calibri"/>
              <a:ea typeface="Calibri"/>
              <a:cs typeface="Calibri"/>
              <a:sym typeface="Calibri"/>
            </a:endParaRPr>
          </a:p>
          <a:p>
            <a:pPr marL="0" lvl="0" indent="0" rtl="0">
              <a:lnSpc>
                <a:spcPct val="107916"/>
              </a:lnSpc>
              <a:spcBef>
                <a:spcPts val="0"/>
              </a:spcBef>
              <a:spcAft>
                <a:spcPts val="0"/>
              </a:spcAft>
              <a:buNone/>
            </a:pPr>
            <a:endParaRPr sz="1100">
              <a:latin typeface="Calibri"/>
              <a:ea typeface="Calibri"/>
              <a:cs typeface="Calibri"/>
              <a:sym typeface="Calibri"/>
            </a:endParaRPr>
          </a:p>
          <a:p>
            <a:pPr marL="0" lvl="0" indent="0" rtl="0">
              <a:lnSpc>
                <a:spcPct val="107916"/>
              </a:lnSpc>
              <a:spcBef>
                <a:spcPts val="800"/>
              </a:spcBef>
              <a:spcAft>
                <a:spcPts val="800"/>
              </a:spcAft>
              <a:buNone/>
            </a:pPr>
            <a:r>
              <a:rPr lang="en" sz="1100">
                <a:latin typeface="Calibri"/>
                <a:ea typeface="Calibri"/>
                <a:cs typeface="Calibri"/>
                <a:sym typeface="Calibri"/>
              </a:rPr>
              <a:t>									</a:t>
            </a:r>
            <a:endParaRPr sz="110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Why is it time to change our general education?  </a:t>
            </a:r>
            <a:endParaRPr/>
          </a:p>
          <a:p>
            <a:pPr marL="0" lvl="0" indent="0">
              <a:spcBef>
                <a:spcPts val="0"/>
              </a:spcBef>
              <a:spcAft>
                <a:spcPts val="0"/>
              </a:spcAft>
              <a:buNone/>
            </a:pPr>
            <a:endParaRPr/>
          </a:p>
        </p:txBody>
      </p:sp>
      <p:sp>
        <p:nvSpPr>
          <p:cNvPr id="61" name="Shape 6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17500" rtl="0">
              <a:lnSpc>
                <a:spcPct val="100000"/>
              </a:lnSpc>
              <a:spcBef>
                <a:spcPts val="0"/>
              </a:spcBef>
              <a:spcAft>
                <a:spcPts val="0"/>
              </a:spcAft>
              <a:buSzPts val="1400"/>
              <a:buChar char="●"/>
            </a:pPr>
            <a:r>
              <a:rPr lang="en" sz="1400">
                <a:solidFill>
                  <a:schemeClr val="dk1"/>
                </a:solidFill>
              </a:rPr>
              <a:t>WOU’s Liberal Arts Core Curriculum (LACC) has not been comprehensively revised for more than 30 years and the program framework has remained virtually unchanged for more than 20 years (WOU Catalogs, 1973-2017).</a:t>
            </a:r>
            <a:endParaRPr sz="1400">
              <a:solidFill>
                <a:schemeClr val="dk1"/>
              </a:solidFill>
            </a:endParaRPr>
          </a:p>
          <a:p>
            <a:pPr marL="0" lvl="0" indent="0" rtl="0">
              <a:lnSpc>
                <a:spcPct val="100000"/>
              </a:lnSpc>
              <a:spcBef>
                <a:spcPts val="0"/>
              </a:spcBef>
              <a:spcAft>
                <a:spcPts val="0"/>
              </a:spcAft>
              <a:buNone/>
            </a:pPr>
            <a:endParaRPr sz="1400">
              <a:solidFill>
                <a:schemeClr val="dk1"/>
              </a:solidFill>
            </a:endParaRPr>
          </a:p>
          <a:p>
            <a:pPr marL="457200" lvl="0" indent="-317500" rtl="0">
              <a:lnSpc>
                <a:spcPct val="100000"/>
              </a:lnSpc>
              <a:spcBef>
                <a:spcPts val="0"/>
              </a:spcBef>
              <a:spcAft>
                <a:spcPts val="0"/>
              </a:spcAft>
              <a:buClr>
                <a:schemeClr val="dk1"/>
              </a:buClr>
              <a:buSzPts val="1400"/>
              <a:buChar char="●"/>
            </a:pPr>
            <a:r>
              <a:rPr lang="en" sz="1400">
                <a:solidFill>
                  <a:schemeClr val="dk1"/>
                </a:solidFill>
              </a:rPr>
              <a:t>Since 1995, when the last change to the LACC framework was made, more than 100 tenure-track faculty, with new ideas, energy, and creativity, have joined WOU and they have not been given the opportunity to help shape the General Education, creating the feeling that it’s not ours (Western Oregon University, 2016).</a:t>
            </a:r>
            <a:endParaRPr sz="1400">
              <a:solidFill>
                <a:schemeClr val="dk1"/>
              </a:solidFill>
            </a:endParaRPr>
          </a:p>
          <a:p>
            <a:pPr marL="0" lvl="0" indent="0" rtl="0">
              <a:lnSpc>
                <a:spcPct val="100000"/>
              </a:lnSpc>
              <a:spcBef>
                <a:spcPts val="0"/>
              </a:spcBef>
              <a:spcAft>
                <a:spcPts val="0"/>
              </a:spcAft>
              <a:buNone/>
            </a:pPr>
            <a:endParaRPr sz="1400">
              <a:solidFill>
                <a:schemeClr val="dk1"/>
              </a:solidFill>
            </a:endParaRPr>
          </a:p>
          <a:p>
            <a:pPr marL="457200" lvl="0" indent="-317500" rtl="0">
              <a:lnSpc>
                <a:spcPct val="100000"/>
              </a:lnSpc>
              <a:spcBef>
                <a:spcPts val="0"/>
              </a:spcBef>
              <a:spcAft>
                <a:spcPts val="0"/>
              </a:spcAft>
              <a:buClr>
                <a:schemeClr val="dk1"/>
              </a:buClr>
              <a:buSzPts val="1400"/>
              <a:buChar char="●"/>
            </a:pPr>
            <a:r>
              <a:rPr lang="en" sz="1400">
                <a:solidFill>
                  <a:schemeClr val="dk1"/>
                </a:solidFill>
              </a:rPr>
              <a:t>Until the formation of the Faculty Senate General Education Committee in 2015-2016, there was almost no faculty oversight for the program. </a:t>
            </a:r>
            <a:endParaRPr sz="1400">
              <a:solidFill>
                <a:schemeClr val="dk1"/>
              </a:solidFill>
            </a:endParaRPr>
          </a:p>
          <a:p>
            <a:pPr marL="0" lvl="0" indent="0" rtl="0">
              <a:lnSpc>
                <a:spcPct val="100000"/>
              </a:lnSpc>
              <a:spcBef>
                <a:spcPts val="0"/>
              </a:spcBef>
              <a:spcAft>
                <a:spcPts val="0"/>
              </a:spcAft>
              <a:buNone/>
            </a:pPr>
            <a:endParaRPr sz="1400">
              <a:solidFill>
                <a:schemeClr val="dk1"/>
              </a:solidFill>
            </a:endParaRPr>
          </a:p>
          <a:p>
            <a:pPr marL="457200" lvl="0" indent="-317500" rtl="0">
              <a:lnSpc>
                <a:spcPct val="100000"/>
              </a:lnSpc>
              <a:spcBef>
                <a:spcPts val="0"/>
              </a:spcBef>
              <a:spcAft>
                <a:spcPts val="0"/>
              </a:spcAft>
              <a:buClr>
                <a:schemeClr val="dk1"/>
              </a:buClr>
              <a:buSzPts val="1400"/>
              <a:buChar char="●"/>
            </a:pPr>
            <a:r>
              <a:rPr lang="en" sz="1400">
                <a:solidFill>
                  <a:schemeClr val="dk1"/>
                </a:solidFill>
              </a:rPr>
              <a:t>The General Education Committee found an absence of any clear learning outcomes or structure for assessment of the General Education Program, which made the process of approving courses more rote than deliberative and assessment of the general education curriculum impossible.</a:t>
            </a:r>
            <a:endParaRPr sz="14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graphicFrame>
        <p:nvGraphicFramePr>
          <p:cNvPr id="66" name="Shape 66"/>
          <p:cNvGraphicFramePr/>
          <p:nvPr>
            <p:extLst>
              <p:ext uri="{D42A27DB-BD31-4B8C-83A1-F6EECF244321}">
                <p14:modId xmlns:p14="http://schemas.microsoft.com/office/powerpoint/2010/main" val="1114108323"/>
              </p:ext>
            </p:extLst>
          </p:nvPr>
        </p:nvGraphicFramePr>
        <p:xfrm>
          <a:off x="1565330" y="0"/>
          <a:ext cx="6117422" cy="5311964"/>
        </p:xfrm>
        <a:graphic>
          <a:graphicData uri="http://schemas.openxmlformats.org/drawingml/2006/table">
            <a:tbl>
              <a:tblPr bandRow="1">
                <a:noFill/>
                <a:tableStyleId>{24A141AA-2CEA-4C2A-8B53-8A499226DFC2}</a:tableStyleId>
              </a:tblPr>
              <a:tblGrid>
                <a:gridCol w="324284"/>
                <a:gridCol w="171507"/>
                <a:gridCol w="390656"/>
                <a:gridCol w="3592127"/>
                <a:gridCol w="428768"/>
                <a:gridCol w="590748"/>
                <a:gridCol w="447825"/>
                <a:gridCol w="171507"/>
              </a:tblGrid>
              <a:tr h="190564">
                <a:tc>
                  <a:txBody>
                    <a:bodyPr/>
                    <a:lstStyle/>
                    <a:p>
                      <a:pPr marL="0" lvl="0" indent="0" rtl="0">
                        <a:spcBef>
                          <a:spcPts val="0"/>
                        </a:spcBef>
                        <a:spcAft>
                          <a:spcPts val="0"/>
                        </a:spcAft>
                        <a:buNone/>
                      </a:pPr>
                      <a:endParaRPr sz="10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gridSpan="2">
                  <a:txBody>
                    <a:bodyPr/>
                    <a:lstStyle/>
                    <a:p>
                      <a:pPr marL="0" lvl="0" indent="0" algn="ctr" rtl="0">
                        <a:spcBef>
                          <a:spcPts val="0"/>
                        </a:spcBef>
                        <a:spcAft>
                          <a:spcPts val="0"/>
                        </a:spcAft>
                        <a:buNone/>
                      </a:pPr>
                      <a:endParaRPr sz="1200"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hMerge="1">
                  <a:txBody>
                    <a:bodyPr/>
                    <a:lstStyle/>
                    <a:p>
                      <a:endParaRPr lang="en-US"/>
                    </a:p>
                  </a:txBody>
                  <a:tcPr/>
                </a:tc>
                <a:tc>
                  <a:txBody>
                    <a:bodyPr/>
                    <a:lstStyle/>
                    <a:p>
                      <a:pPr marL="0" lvl="0" indent="0" algn="ctr" rtl="0">
                        <a:spcBef>
                          <a:spcPts val="0"/>
                        </a:spcBef>
                        <a:spcAft>
                          <a:spcPts val="0"/>
                        </a:spcAft>
                        <a:buNone/>
                      </a:pPr>
                      <a:r>
                        <a:rPr lang="en" sz="1200" i="1">
                          <a:latin typeface="Calibri"/>
                          <a:ea typeface="Calibri"/>
                          <a:cs typeface="Calibri"/>
                          <a:sym typeface="Calibri"/>
                        </a:rPr>
                        <a:t>Min</a:t>
                      </a:r>
                      <a:endParaRPr sz="1200"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i="1">
                          <a:latin typeface="Calibri"/>
                          <a:ea typeface="Calibri"/>
                          <a:cs typeface="Calibri"/>
                          <a:sym typeface="Calibri"/>
                        </a:rPr>
                        <a:t>Typical</a:t>
                      </a:r>
                      <a:endParaRPr sz="1200"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i="1">
                          <a:latin typeface="Calibri"/>
                          <a:ea typeface="Calibri"/>
                          <a:cs typeface="Calibri"/>
                          <a:sym typeface="Calibri"/>
                        </a:rPr>
                        <a:t>Max</a:t>
                      </a:r>
                      <a:endParaRPr sz="1200"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200"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gridSpan="2">
                  <a:txBody>
                    <a:bodyPr/>
                    <a:lstStyle/>
                    <a:p>
                      <a:pPr marL="0" lvl="0" indent="0" rtl="0">
                        <a:spcBef>
                          <a:spcPts val="0"/>
                        </a:spcBef>
                        <a:spcAft>
                          <a:spcPts val="0"/>
                        </a:spcAft>
                        <a:buNone/>
                      </a:pPr>
                      <a:r>
                        <a:rPr lang="en" sz="1200" b="1" i="1" dirty="0">
                          <a:latin typeface="Calibri"/>
                          <a:ea typeface="Calibri"/>
                          <a:cs typeface="Calibri"/>
                          <a:sym typeface="Calibri"/>
                        </a:rPr>
                        <a:t>Foundations</a:t>
                      </a:r>
                      <a:endParaRPr sz="1200" b="1" i="1"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hMerge="1">
                  <a:txBody>
                    <a:bodyPr/>
                    <a:lstStyle/>
                    <a:p>
                      <a:endParaRPr lang="en-US"/>
                    </a:p>
                  </a:txBody>
                  <a:tcPr/>
                </a:tc>
                <a:tc>
                  <a:txBody>
                    <a:bodyPr/>
                    <a:lstStyle/>
                    <a:p>
                      <a:pPr marL="0" lvl="0" indent="0" rtl="0">
                        <a:spcBef>
                          <a:spcPts val="0"/>
                        </a:spcBef>
                        <a:spcAft>
                          <a:spcPts val="0"/>
                        </a:spcAft>
                        <a:buNone/>
                      </a:pP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b="1" i="1">
                          <a:latin typeface="Calibri"/>
                          <a:ea typeface="Calibri"/>
                          <a:cs typeface="Calibri"/>
                          <a:sym typeface="Calibri"/>
                        </a:rPr>
                        <a:t> </a:t>
                      </a: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dirty="0">
                          <a:latin typeface="Calibri"/>
                          <a:ea typeface="Calibri"/>
                          <a:cs typeface="Calibri"/>
                          <a:sym typeface="Calibri"/>
                        </a:rPr>
                        <a:t>Mathematics </a:t>
                      </a: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0</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8</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dirty="0">
                          <a:latin typeface="Calibri"/>
                          <a:ea typeface="Calibri"/>
                          <a:cs typeface="Calibri"/>
                          <a:sym typeface="Calibri"/>
                        </a:rPr>
                        <a:t>Writing </a:t>
                      </a: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0</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8</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8</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dirty="0">
                          <a:latin typeface="Calibri"/>
                          <a:ea typeface="Calibri"/>
                          <a:cs typeface="Calibri"/>
                          <a:sym typeface="Calibri"/>
                        </a:rPr>
                        <a:t>Communication and Language</a:t>
                      </a: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a:latin typeface="Calibri"/>
                          <a:ea typeface="Calibri"/>
                          <a:cs typeface="Calibri"/>
                          <a:sym typeface="Calibri"/>
                        </a:rPr>
                        <a:t>Critical Thinking</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dirty="0">
                          <a:latin typeface="Calibri"/>
                          <a:ea typeface="Calibri"/>
                          <a:cs typeface="Calibri"/>
                          <a:sym typeface="Calibri"/>
                        </a:rPr>
                        <a:t>Health Promotion</a:t>
                      </a: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gridSpan="2">
                  <a:txBody>
                    <a:bodyPr/>
                    <a:lstStyle/>
                    <a:p>
                      <a:pPr marL="0" lvl="0" indent="0" rtl="0">
                        <a:spcBef>
                          <a:spcPts val="0"/>
                        </a:spcBef>
                        <a:spcAft>
                          <a:spcPts val="0"/>
                        </a:spcAft>
                        <a:buNone/>
                      </a:pPr>
                      <a:r>
                        <a:rPr lang="en" sz="1200" b="1" i="1" dirty="0">
                          <a:latin typeface="Calibri"/>
                          <a:ea typeface="Calibri"/>
                          <a:cs typeface="Calibri"/>
                          <a:sym typeface="Calibri"/>
                        </a:rPr>
                        <a:t>First Year Seminars</a:t>
                      </a:r>
                      <a:endParaRPr sz="1200" b="1" i="1"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hMerge="1">
                  <a:txBody>
                    <a:bodyPr/>
                    <a:lstStyle/>
                    <a:p>
                      <a:endParaRPr lang="en-US"/>
                    </a:p>
                  </a:txBody>
                  <a:tcPr/>
                </a:tc>
                <a:tc>
                  <a:txBody>
                    <a:bodyPr/>
                    <a:lstStyle/>
                    <a:p>
                      <a:pPr marL="0" lvl="0" indent="0" rtl="0">
                        <a:spcBef>
                          <a:spcPts val="0"/>
                        </a:spcBef>
                        <a:spcAft>
                          <a:spcPts val="0"/>
                        </a:spcAft>
                        <a:buNone/>
                      </a:pP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a:txBody>
                    <a:bodyPr/>
                    <a:lstStyle/>
                    <a:p>
                      <a:pPr marL="0" lvl="0" indent="0" rtl="0">
                        <a:spcBef>
                          <a:spcPts val="0"/>
                        </a:spcBef>
                        <a:spcAft>
                          <a:spcPts val="0"/>
                        </a:spcAft>
                        <a:buNone/>
                      </a:pPr>
                      <a:r>
                        <a:rPr lang="en" sz="1200">
                          <a:latin typeface="Calibri"/>
                          <a:ea typeface="Calibri"/>
                          <a:cs typeface="Calibri"/>
                          <a:sym typeface="Calibri"/>
                        </a:rPr>
                        <a:t>Quantitative-focused Seminar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a:txBody>
                    <a:bodyPr/>
                    <a:lstStyle/>
                    <a:p>
                      <a:pPr marL="0" lvl="0" indent="0" rtl="0">
                        <a:spcBef>
                          <a:spcPts val="0"/>
                        </a:spcBef>
                        <a:spcAft>
                          <a:spcPts val="0"/>
                        </a:spcAft>
                        <a:buNone/>
                      </a:pPr>
                      <a:r>
                        <a:rPr lang="en" sz="1200">
                          <a:latin typeface="Calibri"/>
                          <a:ea typeface="Calibri"/>
                          <a:cs typeface="Calibri"/>
                          <a:sym typeface="Calibri"/>
                        </a:rPr>
                        <a:t>Writing-focused Seminar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gridSpan="2">
                  <a:txBody>
                    <a:bodyPr/>
                    <a:lstStyle/>
                    <a:p>
                      <a:pPr marL="0" lvl="0" indent="0" rtl="0">
                        <a:spcBef>
                          <a:spcPts val="0"/>
                        </a:spcBef>
                        <a:spcAft>
                          <a:spcPts val="0"/>
                        </a:spcAft>
                        <a:buNone/>
                      </a:pPr>
                      <a:r>
                        <a:rPr lang="en" sz="1200" b="1" i="1">
                          <a:latin typeface="Calibri"/>
                          <a:ea typeface="Calibri"/>
                          <a:cs typeface="Calibri"/>
                          <a:sym typeface="Calibri"/>
                        </a:rPr>
                        <a:t>Exploring Knowledge </a:t>
                      </a: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hMerge="1">
                  <a:txBody>
                    <a:bodyPr/>
                    <a:lstStyle/>
                    <a:p>
                      <a:endParaRPr lang="en-US"/>
                    </a:p>
                  </a:txBody>
                  <a:tcPr/>
                </a:tc>
                <a:tc>
                  <a:txBody>
                    <a:bodyPr/>
                    <a:lstStyle/>
                    <a:p>
                      <a:pPr marL="0" lvl="0" indent="0" rtl="0">
                        <a:spcBef>
                          <a:spcPts val="0"/>
                        </a:spcBef>
                        <a:spcAft>
                          <a:spcPts val="0"/>
                        </a:spcAft>
                        <a:buNone/>
                      </a:pP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a:latin typeface="Calibri"/>
                          <a:ea typeface="Calibri"/>
                          <a:cs typeface="Calibri"/>
                          <a:sym typeface="Calibri"/>
                        </a:rPr>
                        <a:t>Literary and Aesthetic Perspectives</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dirty="0">
                          <a:latin typeface="Calibri"/>
                          <a:ea typeface="Calibri"/>
                          <a:cs typeface="Calibri"/>
                          <a:sym typeface="Calibri"/>
                        </a:rPr>
                        <a:t>3</a:t>
                      </a: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a:latin typeface="Calibri"/>
                          <a:ea typeface="Calibri"/>
                          <a:cs typeface="Calibri"/>
                          <a:sym typeface="Calibri"/>
                        </a:rPr>
                        <a:t>Literary and Aesthetic Perspectives</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a:latin typeface="Calibri"/>
                          <a:ea typeface="Calibri"/>
                          <a:cs typeface="Calibri"/>
                          <a:sym typeface="Calibri"/>
                        </a:rPr>
                        <a:t>Scientific Perspectives</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5</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a:latin typeface="Calibri"/>
                          <a:ea typeface="Calibri"/>
                          <a:cs typeface="Calibri"/>
                          <a:sym typeface="Calibri"/>
                        </a:rPr>
                        <a:t>Scientific Perspectives</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dirty="0">
                          <a:latin typeface="Calibri"/>
                          <a:ea typeface="Calibri"/>
                          <a:cs typeface="Calibri"/>
                          <a:sym typeface="Calibri"/>
                        </a:rPr>
                        <a:t>4</a:t>
                      </a: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5</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a:latin typeface="Calibri"/>
                          <a:ea typeface="Calibri"/>
                          <a:cs typeface="Calibri"/>
                          <a:sym typeface="Calibri"/>
                        </a:rPr>
                        <a:t>Social, Historic, and Civic Perspectives</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rtl="0">
                        <a:spcBef>
                          <a:spcPts val="0"/>
                        </a:spcBef>
                        <a:spcAft>
                          <a:spcPts val="0"/>
                        </a:spcAft>
                        <a:buNone/>
                      </a:pPr>
                      <a:r>
                        <a:rPr lang="en" sz="1200">
                          <a:latin typeface="Calibri"/>
                          <a:ea typeface="Calibri"/>
                          <a:cs typeface="Calibri"/>
                          <a:sym typeface="Calibri"/>
                        </a:rPr>
                        <a:t>Social, Historic, and Civic Perspectives</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D9D9D9"/>
                    </a:solidFill>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dirty="0">
                          <a:latin typeface="Calibri"/>
                          <a:ea typeface="Calibri"/>
                          <a:cs typeface="Calibri"/>
                          <a:sym typeface="Calibri"/>
                        </a:rPr>
                        <a:t>4</a:t>
                      </a: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381126">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gridSpan="2">
                  <a:txBody>
                    <a:bodyPr/>
                    <a:lstStyle/>
                    <a:p>
                      <a:pPr marL="0" lvl="0" indent="0" rtl="0">
                        <a:spcBef>
                          <a:spcPts val="0"/>
                        </a:spcBef>
                        <a:spcAft>
                          <a:spcPts val="0"/>
                        </a:spcAft>
                        <a:buNone/>
                      </a:pPr>
                      <a:r>
                        <a:rPr lang="en" sz="1200" b="1" i="1">
                          <a:latin typeface="Calibri"/>
                          <a:ea typeface="Calibri"/>
                          <a:cs typeface="Calibri"/>
                          <a:sym typeface="Calibri"/>
                        </a:rPr>
                        <a:t>Integrating Knowledge</a:t>
                      </a:r>
                      <a:endParaRPr sz="1200" b="1" i="1">
                        <a:latin typeface="Calibri"/>
                        <a:ea typeface="Calibri"/>
                        <a:cs typeface="Calibri"/>
                        <a:sym typeface="Calibri"/>
                      </a:endParaRPr>
                    </a:p>
                    <a:p>
                      <a:pPr marL="0" lvl="0" indent="0" rtl="0">
                        <a:spcBef>
                          <a:spcPts val="0"/>
                        </a:spcBef>
                        <a:spcAft>
                          <a:spcPts val="0"/>
                        </a:spcAft>
                        <a:buNone/>
                      </a:pPr>
                      <a:r>
                        <a:rPr lang="en" sz="1200" i="1">
                          <a:latin typeface="Calibri"/>
                          <a:ea typeface="Calibri"/>
                          <a:cs typeface="Calibri"/>
                          <a:sym typeface="Calibri"/>
                        </a:rPr>
                        <a:t>(each course includes at least one high-impact practice)</a:t>
                      </a:r>
                      <a:r>
                        <a:rPr lang="en" sz="1200" b="1" i="1">
                          <a:latin typeface="Calibri"/>
                          <a:ea typeface="Calibri"/>
                          <a:cs typeface="Calibri"/>
                          <a:sym typeface="Calibri"/>
                        </a:rPr>
                        <a:t> </a:t>
                      </a: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hMerge="1">
                  <a:txBody>
                    <a:bodyPr/>
                    <a:lstStyle/>
                    <a:p>
                      <a:endParaRPr lang="en-US"/>
                    </a:p>
                  </a:txBody>
                  <a:tcPr/>
                </a:tc>
                <a:tc>
                  <a:txBody>
                    <a:bodyPr/>
                    <a:lstStyle/>
                    <a:p>
                      <a:pPr marL="0" lvl="0" indent="0" rtl="0">
                        <a:spcBef>
                          <a:spcPts val="0"/>
                        </a:spcBef>
                        <a:spcAft>
                          <a:spcPts val="0"/>
                        </a:spcAft>
                        <a:buNone/>
                      </a:pP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200" b="1" i="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381126">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a:txBody>
                    <a:bodyPr/>
                    <a:lstStyle/>
                    <a:p>
                      <a:pPr marL="0" lvl="0" indent="0" rtl="0">
                        <a:spcBef>
                          <a:spcPts val="0"/>
                        </a:spcBef>
                        <a:spcAft>
                          <a:spcPts val="0"/>
                        </a:spcAft>
                        <a:buNone/>
                      </a:pPr>
                      <a:r>
                        <a:rPr lang="en" sz="1200">
                          <a:latin typeface="Calibri"/>
                          <a:ea typeface="Calibri"/>
                          <a:cs typeface="Calibri"/>
                          <a:sym typeface="Calibri"/>
                        </a:rPr>
                        <a:t>Citizenship, Social Responsibility, and Global Awareness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056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0" marB="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a:txBody>
                    <a:bodyPr/>
                    <a:lstStyle/>
                    <a:p>
                      <a:pPr marL="0" lvl="0" indent="0" rtl="0">
                        <a:spcBef>
                          <a:spcPts val="0"/>
                        </a:spcBef>
                        <a:spcAft>
                          <a:spcPts val="0"/>
                        </a:spcAft>
                        <a:buNone/>
                      </a:pPr>
                      <a:r>
                        <a:rPr lang="en" sz="1200">
                          <a:latin typeface="Calibri"/>
                          <a:ea typeface="Calibri"/>
                          <a:cs typeface="Calibri"/>
                          <a:sym typeface="Calibri"/>
                        </a:rPr>
                        <a:t>Science, Technology, and Society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solidFill>
                      <a:srgbClr val="F2F2F2"/>
                    </a:solidFill>
                  </a:tcPr>
                </a:tc>
                <a:tc>
                  <a:txBody>
                    <a:bodyPr/>
                    <a:lstStyle/>
                    <a:p>
                      <a:pPr marL="0" lvl="0" indent="0" algn="ctr" rtl="0">
                        <a:spcBef>
                          <a:spcPts val="0"/>
                        </a:spcBef>
                        <a:spcAft>
                          <a:spcPts val="0"/>
                        </a:spcAft>
                        <a:buNone/>
                      </a:pPr>
                      <a:r>
                        <a:rPr lang="en" sz="1200">
                          <a:latin typeface="Calibri"/>
                          <a:ea typeface="Calibri"/>
                          <a:cs typeface="Calibri"/>
                          <a:sym typeface="Calibri"/>
                        </a:rPr>
                        <a:t>3</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a:latin typeface="Calibri"/>
                          <a:ea typeface="Calibri"/>
                          <a:cs typeface="Calibri"/>
                          <a:sym typeface="Calibri"/>
                        </a:rPr>
                        <a:t>4</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r>
                        <a:rPr lang="en" sz="1200">
                          <a:latin typeface="Calibri"/>
                          <a:ea typeface="Calibri"/>
                          <a:cs typeface="Calibri"/>
                          <a:sym typeface="Calibri"/>
                        </a:rPr>
                        <a:t>Total </a:t>
                      </a:r>
                      <a:endParaRPr sz="12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b="1">
                          <a:latin typeface="Calibri"/>
                          <a:ea typeface="Calibri"/>
                          <a:cs typeface="Calibri"/>
                          <a:sym typeface="Calibri"/>
                        </a:rPr>
                        <a:t>44</a:t>
                      </a:r>
                      <a:endParaRPr sz="1200" b="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b="1">
                          <a:latin typeface="Calibri"/>
                          <a:ea typeface="Calibri"/>
                          <a:cs typeface="Calibri"/>
                          <a:sym typeface="Calibri"/>
                        </a:rPr>
                        <a:t>62</a:t>
                      </a:r>
                      <a:endParaRPr sz="1200" b="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r>
                        <a:rPr lang="en" sz="1200" b="1">
                          <a:latin typeface="Calibri"/>
                          <a:ea typeface="Calibri"/>
                          <a:cs typeface="Calibri"/>
                          <a:sym typeface="Calibri"/>
                        </a:rPr>
                        <a:t>70</a:t>
                      </a:r>
                      <a:endParaRPr sz="1200" b="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200" b="1">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r h="198504">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ctr" rtl="0">
                        <a:spcBef>
                          <a:spcPts val="0"/>
                        </a:spcBef>
                        <a:spcAft>
                          <a:spcPts val="0"/>
                        </a:spcAft>
                        <a:buNone/>
                      </a:pPr>
                      <a:endParaRPr sz="1000" dirty="0">
                        <a:latin typeface="Calibri"/>
                        <a:ea typeface="Calibri"/>
                        <a:cs typeface="Calibri"/>
                        <a:sym typeface="Calibri"/>
                      </a:endParaRPr>
                    </a:p>
                  </a:txBody>
                  <a:tcPr marL="73025" marR="73025" marT="0" marB="0" anchor="b">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r>
            </a:tbl>
          </a:graphicData>
        </a:graphic>
      </p:graphicFrame>
      <p:sp>
        <p:nvSpPr>
          <p:cNvPr id="67" name="Shape 67"/>
          <p:cNvSpPr txBox="1"/>
          <p:nvPr/>
        </p:nvSpPr>
        <p:spPr>
          <a:xfrm>
            <a:off x="1727525" y="457200"/>
            <a:ext cx="3000000" cy="3000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b="1">
              <a:latin typeface="Calibri"/>
              <a:ea typeface="Calibri"/>
              <a:cs typeface="Calibri"/>
              <a:sym typeface="Calibri"/>
            </a:endParaRPr>
          </a:p>
          <a:p>
            <a:pPr marL="0" lvl="0" indent="0" rtl="0">
              <a:lnSpc>
                <a:spcPct val="107916"/>
              </a:lnSpc>
              <a:spcBef>
                <a:spcPts val="0"/>
              </a:spcBef>
              <a:spcAft>
                <a:spcPts val="0"/>
              </a:spcAft>
              <a:buNone/>
            </a:pPr>
            <a:endParaRPr sz="1100">
              <a:latin typeface="Calibri"/>
              <a:ea typeface="Calibri"/>
              <a:cs typeface="Calibri"/>
              <a:sym typeface="Calibri"/>
            </a:endParaRPr>
          </a:p>
          <a:p>
            <a:pPr marL="0" lvl="0" indent="0" rtl="0">
              <a:lnSpc>
                <a:spcPct val="107916"/>
              </a:lnSpc>
              <a:spcBef>
                <a:spcPts val="800"/>
              </a:spcBef>
              <a:spcAft>
                <a:spcPts val="800"/>
              </a:spcAft>
              <a:buNone/>
            </a:pPr>
            <a:r>
              <a:rPr lang="en" sz="1100">
                <a:latin typeface="Calibri"/>
                <a:ea typeface="Calibri"/>
                <a:cs typeface="Calibri"/>
                <a:sym typeface="Calibri"/>
              </a:rPr>
              <a:t>									</a:t>
            </a:r>
            <a:endParaRPr sz="11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Foundations</a:t>
            </a:r>
            <a:endParaRPr/>
          </a:p>
        </p:txBody>
      </p:sp>
      <p:sp>
        <p:nvSpPr>
          <p:cNvPr id="73" name="Shape 7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 sz="1400" b="1" dirty="0">
                <a:solidFill>
                  <a:schemeClr val="dk1"/>
                </a:solidFill>
                <a:latin typeface="Calibri"/>
                <a:ea typeface="Calibri"/>
                <a:cs typeface="Calibri"/>
                <a:sym typeface="Calibri"/>
              </a:rPr>
              <a:t>Description</a:t>
            </a:r>
            <a:endParaRPr sz="1400" b="1" dirty="0">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r>
              <a:rPr lang="en" sz="1100" dirty="0">
                <a:solidFill>
                  <a:schemeClr val="dk1"/>
                </a:solidFill>
                <a:latin typeface="Calibri"/>
                <a:ea typeface="Calibri"/>
                <a:cs typeface="Calibri"/>
                <a:sym typeface="Calibri"/>
              </a:rPr>
              <a:t>Foundational Skills are distinct points of study which, when encountered at the beginning of the college experience, help set students up for continuing success in the classroom and beyond.</a:t>
            </a:r>
            <a:endParaRPr sz="1100" dirty="0">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endParaRPr sz="1100" dirty="0">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r>
              <a:rPr lang="en" sz="1100" b="1" dirty="0">
                <a:solidFill>
                  <a:schemeClr val="dk1"/>
                </a:solidFill>
                <a:latin typeface="Calibri"/>
                <a:ea typeface="Calibri"/>
                <a:cs typeface="Calibri"/>
                <a:sym typeface="Calibri"/>
              </a:rPr>
              <a:t>Implementation</a:t>
            </a:r>
            <a:endParaRPr sz="1100" b="1" dirty="0">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r>
              <a:rPr lang="en" sz="1100" dirty="0">
                <a:solidFill>
                  <a:schemeClr val="dk1"/>
                </a:solidFill>
                <a:latin typeface="Calibri"/>
                <a:ea typeface="Calibri"/>
                <a:cs typeface="Calibri"/>
                <a:sym typeface="Calibri"/>
              </a:rPr>
              <a:t>The GETF has identified a suite of Foundational Skills, including </a:t>
            </a:r>
            <a:r>
              <a:rPr lang="en" sz="1100" i="1" dirty="0">
                <a:solidFill>
                  <a:schemeClr val="dk1"/>
                </a:solidFill>
                <a:latin typeface="Calibri"/>
                <a:ea typeface="Calibri"/>
                <a:cs typeface="Calibri"/>
                <a:sym typeface="Calibri"/>
              </a:rPr>
              <a:t>Communication, Technological Literacy, Critical Thinking, Creative Thinking, Information Literacy, Reading, Health Promotion, Mathematics, Quantitative Literacy, </a:t>
            </a:r>
            <a:r>
              <a:rPr lang="en" sz="1100" dirty="0">
                <a:solidFill>
                  <a:schemeClr val="dk1"/>
                </a:solidFill>
                <a:latin typeface="Calibri"/>
                <a:ea typeface="Calibri"/>
                <a:cs typeface="Calibri"/>
                <a:sym typeface="Calibri"/>
              </a:rPr>
              <a:t>and</a:t>
            </a:r>
            <a:r>
              <a:rPr lang="en" sz="1100" i="1" dirty="0">
                <a:solidFill>
                  <a:schemeClr val="dk1"/>
                </a:solidFill>
                <a:latin typeface="Calibri"/>
                <a:ea typeface="Calibri"/>
                <a:cs typeface="Calibri"/>
                <a:sym typeface="Calibri"/>
              </a:rPr>
              <a:t> Writing.</a:t>
            </a:r>
            <a:endParaRPr sz="1100" dirty="0">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endParaRPr sz="1100" dirty="0">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r>
              <a:rPr lang="en" sz="1100" dirty="0">
                <a:solidFill>
                  <a:schemeClr val="dk1"/>
                </a:solidFill>
                <a:latin typeface="Calibri"/>
                <a:ea typeface="Calibri"/>
                <a:cs typeface="Calibri"/>
                <a:sym typeface="Calibri"/>
              </a:rPr>
              <a:t>The following skills are recommended to be covered in discrete </a:t>
            </a:r>
            <a:r>
              <a:rPr lang="en" sz="1100" b="1" dirty="0">
                <a:solidFill>
                  <a:schemeClr val="dk1"/>
                </a:solidFill>
                <a:latin typeface="Calibri"/>
                <a:ea typeface="Calibri"/>
                <a:cs typeface="Calibri"/>
                <a:sym typeface="Calibri"/>
              </a:rPr>
              <a:t>Foundational Skills</a:t>
            </a:r>
            <a:r>
              <a:rPr lang="en" sz="1100" dirty="0">
                <a:solidFill>
                  <a:schemeClr val="dk1"/>
                </a:solidFill>
                <a:latin typeface="Calibri"/>
                <a:ea typeface="Calibri"/>
                <a:cs typeface="Calibri"/>
                <a:sym typeface="Calibri"/>
              </a:rPr>
              <a:t> courses:</a:t>
            </a:r>
            <a:endParaRPr sz="1100" dirty="0">
              <a:solidFill>
                <a:schemeClr val="dk1"/>
              </a:solidFill>
              <a:latin typeface="Calibri"/>
              <a:ea typeface="Calibri"/>
              <a:cs typeface="Calibri"/>
              <a:sym typeface="Calibri"/>
            </a:endParaRPr>
          </a:p>
          <a:p>
            <a:pPr marL="457200" lvl="0" indent="-298450" rtl="0">
              <a:lnSpc>
                <a:spcPct val="115000"/>
              </a:lnSpc>
              <a:spcBef>
                <a:spcPts val="0"/>
              </a:spcBef>
              <a:spcAft>
                <a:spcPts val="0"/>
              </a:spcAft>
              <a:buClr>
                <a:schemeClr val="dk1"/>
              </a:buClr>
              <a:buSzPts val="1100"/>
              <a:buFont typeface="Calibri"/>
              <a:buAutoNum type="alphaUcPeriod"/>
            </a:pPr>
            <a:r>
              <a:rPr lang="en" sz="1100" b="1" dirty="0">
                <a:solidFill>
                  <a:schemeClr val="dk1"/>
                </a:solidFill>
                <a:latin typeface="Calibri"/>
                <a:ea typeface="Calibri"/>
                <a:cs typeface="Calibri"/>
                <a:sym typeface="Calibri"/>
              </a:rPr>
              <a:t>Mathematics</a:t>
            </a:r>
            <a:r>
              <a:rPr lang="en" sz="1100" dirty="0">
                <a:solidFill>
                  <a:schemeClr val="dk1"/>
                </a:solidFill>
                <a:latin typeface="Calibri"/>
                <a:ea typeface="Calibri"/>
                <a:cs typeface="Calibri"/>
                <a:sym typeface="Calibri"/>
              </a:rPr>
              <a:t> 				</a:t>
            </a:r>
            <a:r>
              <a:rPr lang="en" sz="1100" b="1" dirty="0" smtClean="0">
                <a:solidFill>
                  <a:schemeClr val="dk1"/>
                </a:solidFill>
                <a:latin typeface="Calibri"/>
                <a:ea typeface="Calibri"/>
                <a:cs typeface="Calibri"/>
                <a:sym typeface="Calibri"/>
              </a:rPr>
              <a:t>up </a:t>
            </a:r>
            <a:r>
              <a:rPr lang="en" sz="1100" b="1" dirty="0">
                <a:solidFill>
                  <a:schemeClr val="dk1"/>
                </a:solidFill>
                <a:latin typeface="Calibri"/>
                <a:ea typeface="Calibri"/>
                <a:cs typeface="Calibri"/>
                <a:sym typeface="Calibri"/>
              </a:rPr>
              <a:t>to 2 courses</a:t>
            </a:r>
            <a:r>
              <a:rPr lang="en" sz="1100" dirty="0">
                <a:solidFill>
                  <a:schemeClr val="dk1"/>
                </a:solidFill>
                <a:latin typeface="Calibri"/>
                <a:ea typeface="Calibri"/>
                <a:cs typeface="Calibri"/>
                <a:sym typeface="Calibri"/>
              </a:rPr>
              <a:t> </a:t>
            </a:r>
            <a:endParaRPr sz="1100" dirty="0">
              <a:solidFill>
                <a:schemeClr val="dk1"/>
              </a:solidFill>
              <a:latin typeface="Calibri"/>
              <a:ea typeface="Calibri"/>
              <a:cs typeface="Calibri"/>
              <a:sym typeface="Calibri"/>
            </a:endParaRPr>
          </a:p>
          <a:p>
            <a:pPr marL="457200" lvl="0" indent="-298450" rtl="0">
              <a:lnSpc>
                <a:spcPct val="115000"/>
              </a:lnSpc>
              <a:spcBef>
                <a:spcPts val="0"/>
              </a:spcBef>
              <a:spcAft>
                <a:spcPts val="0"/>
              </a:spcAft>
              <a:buClr>
                <a:schemeClr val="dk1"/>
              </a:buClr>
              <a:buSzPts val="1100"/>
              <a:buFont typeface="Calibri"/>
              <a:buAutoNum type="alphaUcPeriod"/>
            </a:pPr>
            <a:r>
              <a:rPr lang="en" sz="1100" b="1" dirty="0">
                <a:solidFill>
                  <a:schemeClr val="dk1"/>
                </a:solidFill>
                <a:latin typeface="Calibri"/>
                <a:ea typeface="Calibri"/>
                <a:cs typeface="Calibri"/>
                <a:sym typeface="Calibri"/>
              </a:rPr>
              <a:t>Writing					</a:t>
            </a:r>
            <a:r>
              <a:rPr lang="en" sz="1100" b="1" dirty="0" smtClean="0">
                <a:solidFill>
                  <a:schemeClr val="dk1"/>
                </a:solidFill>
                <a:latin typeface="Calibri"/>
                <a:ea typeface="Calibri"/>
                <a:cs typeface="Calibri"/>
                <a:sym typeface="Calibri"/>
              </a:rPr>
              <a:t>up </a:t>
            </a:r>
            <a:r>
              <a:rPr lang="en" sz="1100" b="1" dirty="0">
                <a:solidFill>
                  <a:schemeClr val="dk1"/>
                </a:solidFill>
                <a:latin typeface="Calibri"/>
                <a:ea typeface="Calibri"/>
                <a:cs typeface="Calibri"/>
                <a:sym typeface="Calibri"/>
              </a:rPr>
              <a:t>to 2 courses</a:t>
            </a:r>
            <a:r>
              <a:rPr lang="en" sz="1100" dirty="0">
                <a:solidFill>
                  <a:schemeClr val="dk1"/>
                </a:solidFill>
                <a:latin typeface="Calibri"/>
                <a:ea typeface="Calibri"/>
                <a:cs typeface="Calibri"/>
                <a:sym typeface="Calibri"/>
              </a:rPr>
              <a:t> </a:t>
            </a:r>
            <a:endParaRPr sz="1100" dirty="0">
              <a:solidFill>
                <a:schemeClr val="dk1"/>
              </a:solidFill>
              <a:latin typeface="Calibri"/>
              <a:ea typeface="Calibri"/>
              <a:cs typeface="Calibri"/>
              <a:sym typeface="Calibri"/>
            </a:endParaRPr>
          </a:p>
          <a:p>
            <a:pPr marL="457200" lvl="0" indent="-298450" rtl="0">
              <a:lnSpc>
                <a:spcPct val="115000"/>
              </a:lnSpc>
              <a:spcBef>
                <a:spcPts val="0"/>
              </a:spcBef>
              <a:spcAft>
                <a:spcPts val="0"/>
              </a:spcAft>
              <a:buClr>
                <a:schemeClr val="dk1"/>
              </a:buClr>
              <a:buSzPts val="1100"/>
              <a:buFont typeface="Calibri"/>
              <a:buAutoNum type="alphaUcPeriod"/>
            </a:pPr>
            <a:r>
              <a:rPr lang="en" sz="1100" b="1" dirty="0">
                <a:solidFill>
                  <a:schemeClr val="dk1"/>
                </a:solidFill>
                <a:latin typeface="Calibri"/>
                <a:ea typeface="Calibri"/>
                <a:cs typeface="Calibri"/>
                <a:sym typeface="Calibri"/>
              </a:rPr>
              <a:t>Critical Thinking 				1 course</a:t>
            </a:r>
            <a:endParaRPr sz="1100" b="1" dirty="0">
              <a:solidFill>
                <a:schemeClr val="dk1"/>
              </a:solidFill>
              <a:latin typeface="Calibri"/>
              <a:ea typeface="Calibri"/>
              <a:cs typeface="Calibri"/>
              <a:sym typeface="Calibri"/>
            </a:endParaRPr>
          </a:p>
          <a:p>
            <a:pPr marL="457200" lvl="0" indent="-298450" rtl="0">
              <a:lnSpc>
                <a:spcPct val="115000"/>
              </a:lnSpc>
              <a:spcBef>
                <a:spcPts val="0"/>
              </a:spcBef>
              <a:spcAft>
                <a:spcPts val="0"/>
              </a:spcAft>
              <a:buClr>
                <a:schemeClr val="dk1"/>
              </a:buClr>
              <a:buSzPts val="1100"/>
              <a:buFont typeface="Calibri"/>
              <a:buAutoNum type="alphaUcPeriod"/>
            </a:pPr>
            <a:r>
              <a:rPr lang="en" sz="1100" b="1" dirty="0">
                <a:solidFill>
                  <a:schemeClr val="dk1"/>
                </a:solidFill>
                <a:latin typeface="Calibri"/>
                <a:ea typeface="Calibri"/>
                <a:cs typeface="Calibri"/>
                <a:sym typeface="Calibri"/>
              </a:rPr>
              <a:t>Communication and Language			1 course</a:t>
            </a:r>
            <a:endParaRPr sz="1100" b="1" dirty="0">
              <a:solidFill>
                <a:schemeClr val="dk1"/>
              </a:solidFill>
              <a:latin typeface="Calibri"/>
              <a:ea typeface="Calibri"/>
              <a:cs typeface="Calibri"/>
              <a:sym typeface="Calibri"/>
            </a:endParaRPr>
          </a:p>
          <a:p>
            <a:pPr marL="457200" lvl="0" indent="-298450" rtl="0">
              <a:lnSpc>
                <a:spcPct val="115000"/>
              </a:lnSpc>
              <a:spcBef>
                <a:spcPts val="0"/>
              </a:spcBef>
              <a:spcAft>
                <a:spcPts val="0"/>
              </a:spcAft>
              <a:buClr>
                <a:schemeClr val="dk1"/>
              </a:buClr>
              <a:buSzPts val="1100"/>
              <a:buFont typeface="Calibri"/>
              <a:buAutoNum type="alphaUcPeriod"/>
            </a:pPr>
            <a:r>
              <a:rPr lang="en" sz="1100" b="1" dirty="0">
                <a:solidFill>
                  <a:schemeClr val="dk1"/>
                </a:solidFill>
                <a:latin typeface="Calibri"/>
                <a:ea typeface="Calibri"/>
                <a:cs typeface="Calibri"/>
                <a:sym typeface="Calibri"/>
              </a:rPr>
              <a:t>Health Promotion 				1 course</a:t>
            </a:r>
            <a:endParaRPr sz="1100" dirty="0">
              <a:solidFill>
                <a:schemeClr val="dk1"/>
              </a:solidFill>
              <a:latin typeface="Calibri"/>
              <a:ea typeface="Calibri"/>
              <a:cs typeface="Calibri"/>
              <a:sym typeface="Calibri"/>
            </a:endParaRPr>
          </a:p>
          <a:p>
            <a:pPr marL="0" lvl="0" indent="0">
              <a:spcBef>
                <a:spcPts val="0"/>
              </a:spcBef>
              <a:spcAft>
                <a:spcPts val="1600"/>
              </a:spcAft>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Foundations</a:t>
            </a:r>
            <a:endParaRPr/>
          </a:p>
        </p:txBody>
      </p:sp>
      <p:graphicFrame>
        <p:nvGraphicFramePr>
          <p:cNvPr id="79" name="Shape 79"/>
          <p:cNvGraphicFramePr/>
          <p:nvPr>
            <p:extLst>
              <p:ext uri="{D42A27DB-BD31-4B8C-83A1-F6EECF244321}">
                <p14:modId xmlns:p14="http://schemas.microsoft.com/office/powerpoint/2010/main" val="907558179"/>
              </p:ext>
            </p:extLst>
          </p:nvPr>
        </p:nvGraphicFramePr>
        <p:xfrm>
          <a:off x="311700" y="1159600"/>
          <a:ext cx="7239000" cy="3444060"/>
        </p:xfrm>
        <a:graphic>
          <a:graphicData uri="http://schemas.openxmlformats.org/drawingml/2006/table">
            <a:tbl>
              <a:tblPr>
                <a:noFill/>
                <a:tableStyleId>{7E9941AE-6E5F-4298-8E88-2677500975B1}</a:tableStyleId>
              </a:tblPr>
              <a:tblGrid>
                <a:gridCol w="3051625"/>
                <a:gridCol w="567875"/>
                <a:gridCol w="2995700"/>
                <a:gridCol w="623800"/>
              </a:tblGrid>
              <a:tr h="381000">
                <a:tc gridSpan="2">
                  <a:txBody>
                    <a:bodyPr/>
                    <a:lstStyle/>
                    <a:p>
                      <a:pPr marL="0" lvl="0" indent="0" rtl="0">
                        <a:spcBef>
                          <a:spcPts val="0"/>
                        </a:spcBef>
                        <a:spcAft>
                          <a:spcPts val="0"/>
                        </a:spcAft>
                        <a:buNone/>
                      </a:pPr>
                      <a:r>
                        <a:rPr lang="en" dirty="0"/>
                        <a:t>Current</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lvl="0" indent="0" rtl="0">
                        <a:spcBef>
                          <a:spcPts val="0"/>
                        </a:spcBef>
                        <a:spcAft>
                          <a:spcPts val="0"/>
                        </a:spcAft>
                        <a:buNone/>
                      </a:pPr>
                      <a:r>
                        <a:rPr lang="en"/>
                        <a:t>New</a:t>
                      </a:r>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r>
              <a:tr h="381000">
                <a:tc>
                  <a:txBody>
                    <a:bodyPr/>
                    <a:lstStyle/>
                    <a:p>
                      <a:pPr marL="0" lvl="0" indent="0">
                        <a:spcBef>
                          <a:spcPts val="0"/>
                        </a:spcBef>
                        <a:spcAft>
                          <a:spcPts val="0"/>
                        </a:spcAft>
                        <a:buNone/>
                      </a:pPr>
                      <a:r>
                        <a:rPr lang="en" dirty="0"/>
                        <a:t>Writing</a:t>
                      </a:r>
                      <a:endParaRPr dirty="0"/>
                    </a:p>
                    <a:p>
                      <a:pPr marL="0" lvl="0" indent="0">
                        <a:spcBef>
                          <a:spcPts val="0"/>
                        </a:spcBef>
                        <a:spcAft>
                          <a:spcPts val="0"/>
                        </a:spcAft>
                        <a:buNone/>
                      </a:pPr>
                      <a:r>
                        <a:rPr lang="en" dirty="0"/>
                        <a:t>WR 122</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rtl="0">
                        <a:spcBef>
                          <a:spcPts val="0"/>
                        </a:spcBef>
                        <a:spcAft>
                          <a:spcPts val="0"/>
                        </a:spcAft>
                        <a:buNone/>
                      </a:pPr>
                      <a:r>
                        <a:rPr lang="en" dirty="0"/>
                        <a:t>4</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dirty="0"/>
                        <a:t>Writing </a:t>
                      </a:r>
                      <a:endParaRPr dirty="0"/>
                    </a:p>
                    <a:p>
                      <a:pPr marL="0" lvl="0" indent="0">
                        <a:spcBef>
                          <a:spcPts val="0"/>
                        </a:spcBef>
                        <a:spcAft>
                          <a:spcPts val="0"/>
                        </a:spcAft>
                        <a:buNone/>
                      </a:pPr>
                      <a:r>
                        <a:rPr lang="en" dirty="0"/>
                        <a:t>WR 121 &amp; WR 122 or competency</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rtl="0">
                        <a:spcBef>
                          <a:spcPts val="0"/>
                        </a:spcBef>
                        <a:spcAft>
                          <a:spcPts val="0"/>
                        </a:spcAft>
                        <a:buNone/>
                      </a:pPr>
                      <a:r>
                        <a:rPr lang="en"/>
                        <a:t>0-8</a:t>
                      </a:r>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marL="0" lvl="0" indent="0">
                        <a:spcBef>
                          <a:spcPts val="0"/>
                        </a:spcBef>
                        <a:spcAft>
                          <a:spcPts val="0"/>
                        </a:spcAft>
                        <a:buNone/>
                      </a:pPr>
                      <a:r>
                        <a:rPr lang="en" dirty="0"/>
                        <a:t>Mathematics</a:t>
                      </a:r>
                      <a:endParaRPr dirty="0"/>
                    </a:p>
                    <a:p>
                      <a:pPr marL="0" lvl="0" indent="0">
                        <a:spcBef>
                          <a:spcPts val="0"/>
                        </a:spcBef>
                        <a:spcAft>
                          <a:spcPts val="0"/>
                        </a:spcAft>
                        <a:buNone/>
                      </a:pPr>
                      <a:r>
                        <a:rPr lang="en" dirty="0"/>
                        <a:t>Varies (BA/BS requirement)</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a:t>4-10</a:t>
                      </a:r>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dirty="0"/>
                        <a:t>Mathematics</a:t>
                      </a:r>
                      <a:endParaRPr dirty="0"/>
                    </a:p>
                    <a:p>
                      <a:pPr marL="0" lvl="0" indent="0">
                        <a:spcBef>
                          <a:spcPts val="0"/>
                        </a:spcBef>
                        <a:spcAft>
                          <a:spcPts val="0"/>
                        </a:spcAft>
                        <a:buNone/>
                      </a:pPr>
                      <a:r>
                        <a:rPr lang="en" dirty="0"/>
                        <a:t>Choose from list or competency</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a:t>0-8</a:t>
                      </a:r>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marL="0" lvl="0" indent="0">
                        <a:spcBef>
                          <a:spcPts val="0"/>
                        </a:spcBef>
                        <a:spcAft>
                          <a:spcPts val="0"/>
                        </a:spcAft>
                        <a:buNone/>
                      </a:pPr>
                      <a:r>
                        <a:rPr lang="en"/>
                        <a:t>Communication</a:t>
                      </a:r>
                      <a:endParaRPr/>
                    </a:p>
                    <a:p>
                      <a:pPr marL="0" lvl="0" indent="0">
                        <a:spcBef>
                          <a:spcPts val="0"/>
                        </a:spcBef>
                        <a:spcAft>
                          <a:spcPts val="0"/>
                        </a:spcAft>
                        <a:buNone/>
                      </a:pPr>
                      <a:r>
                        <a:rPr lang="en"/>
                        <a:t>COM 111</a:t>
                      </a:r>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a:t>3</a:t>
                      </a:r>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dirty="0"/>
                        <a:t>Communication &amp; Language</a:t>
                      </a:r>
                      <a:endParaRPr dirty="0"/>
                    </a:p>
                    <a:p>
                      <a:pPr marL="0" lvl="0" indent="0">
                        <a:spcBef>
                          <a:spcPts val="0"/>
                        </a:spcBef>
                        <a:spcAft>
                          <a:spcPts val="0"/>
                        </a:spcAft>
                        <a:buNone/>
                      </a:pPr>
                      <a:r>
                        <a:rPr lang="en" dirty="0"/>
                        <a:t>Choose from list</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a:t>3-4</a:t>
                      </a:r>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marL="0" lvl="0" indent="0" rtl="0">
                        <a:spcBef>
                          <a:spcPts val="0"/>
                        </a:spcBef>
                        <a:spcAft>
                          <a:spcPts val="0"/>
                        </a:spcAft>
                        <a:buNone/>
                      </a:pPr>
                      <a:r>
                        <a:rPr lang="en"/>
                        <a:t>Philosophy or Religion</a:t>
                      </a:r>
                      <a:endParaRPr/>
                    </a:p>
                    <a:p>
                      <a:pPr marL="0" lvl="0" indent="0" rtl="0">
                        <a:spcBef>
                          <a:spcPts val="0"/>
                        </a:spcBef>
                        <a:spcAft>
                          <a:spcPts val="0"/>
                        </a:spcAft>
                        <a:buClr>
                          <a:srgbClr val="000000"/>
                        </a:buClr>
                        <a:buSzPts val="1100"/>
                        <a:buFont typeface="Arial"/>
                        <a:buNone/>
                      </a:pPr>
                      <a:r>
                        <a:rPr lang="en"/>
                        <a:t>Choose from list</a:t>
                      </a:r>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a:t>3</a:t>
                      </a:r>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dirty="0"/>
                        <a:t>Critical Thinking</a:t>
                      </a:r>
                      <a:endParaRPr dirty="0"/>
                    </a:p>
                    <a:p>
                      <a:pPr marL="0" lvl="0" indent="0">
                        <a:spcBef>
                          <a:spcPts val="0"/>
                        </a:spcBef>
                        <a:spcAft>
                          <a:spcPts val="0"/>
                        </a:spcAft>
                        <a:buNone/>
                      </a:pPr>
                      <a:r>
                        <a:rPr lang="en" dirty="0"/>
                        <a:t>Choose from list</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dirty="0"/>
                        <a:t>3-4</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marL="0" lvl="0" indent="0">
                        <a:spcBef>
                          <a:spcPts val="0"/>
                        </a:spcBef>
                        <a:spcAft>
                          <a:spcPts val="0"/>
                        </a:spcAft>
                        <a:buNone/>
                      </a:pPr>
                      <a:r>
                        <a:rPr lang="en"/>
                        <a:t>Health and Physical Education</a:t>
                      </a:r>
                      <a:endParaRPr/>
                    </a:p>
                    <a:p>
                      <a:pPr marL="0" lvl="0" indent="0">
                        <a:spcBef>
                          <a:spcPts val="0"/>
                        </a:spcBef>
                        <a:spcAft>
                          <a:spcPts val="0"/>
                        </a:spcAft>
                        <a:buNone/>
                      </a:pPr>
                      <a:r>
                        <a:rPr lang="en"/>
                        <a:t>PE 131 plus activity course</a:t>
                      </a:r>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a:t>4</a:t>
                      </a:r>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a:t>Health Promotion</a:t>
                      </a:r>
                      <a:endParaRPr/>
                    </a:p>
                    <a:p>
                      <a:pPr marL="0" lvl="0" indent="0">
                        <a:spcBef>
                          <a:spcPts val="0"/>
                        </a:spcBef>
                        <a:spcAft>
                          <a:spcPts val="0"/>
                        </a:spcAft>
                        <a:buNone/>
                      </a:pPr>
                      <a:r>
                        <a:rPr lang="en"/>
                        <a:t>Choose from list</a:t>
                      </a:r>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dirty="0"/>
                        <a:t>4</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First Year Seminars</a:t>
            </a:r>
            <a:endParaRPr/>
          </a:p>
        </p:txBody>
      </p:sp>
      <p:sp>
        <p:nvSpPr>
          <p:cNvPr id="85" name="Shape 8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sz="1400" b="1" dirty="0">
                <a:solidFill>
                  <a:srgbClr val="222222"/>
                </a:solidFill>
                <a:highlight>
                  <a:srgbClr val="FFFFFF"/>
                </a:highlight>
                <a:latin typeface="Calibri"/>
                <a:ea typeface="Calibri"/>
                <a:cs typeface="Calibri"/>
                <a:sym typeface="Calibri"/>
              </a:rPr>
              <a:t>First Year Seminars:</a:t>
            </a:r>
            <a:endParaRPr sz="1400" b="1" dirty="0">
              <a:solidFill>
                <a:srgbClr val="222222"/>
              </a:solidFill>
              <a:highlight>
                <a:srgbClr val="FFFFFF"/>
              </a:highlight>
              <a:latin typeface="Calibri"/>
              <a:ea typeface="Calibri"/>
              <a:cs typeface="Calibri"/>
              <a:sym typeface="Calibri"/>
            </a:endParaRPr>
          </a:p>
          <a:p>
            <a:pPr marL="0" lvl="0" indent="0" rtl="0">
              <a:lnSpc>
                <a:spcPct val="100000"/>
              </a:lnSpc>
              <a:spcBef>
                <a:spcPts val="0"/>
              </a:spcBef>
              <a:spcAft>
                <a:spcPts val="0"/>
              </a:spcAft>
              <a:buNone/>
            </a:pPr>
            <a:r>
              <a:rPr lang="en" sz="1400" dirty="0">
                <a:solidFill>
                  <a:schemeClr val="dk1"/>
                </a:solidFill>
                <a:latin typeface="Calibri"/>
                <a:ea typeface="Calibri"/>
                <a:cs typeface="Calibri"/>
                <a:sym typeface="Calibri"/>
              </a:rPr>
              <a:t>The First-Year Seminars at Western are topical/integrative seminars designed to incorporate the development of a subset of foundational skills (reading, information literacy, creative and critical thinking, technological literacy, and either writing or quantitative literacy) into topical coursework. </a:t>
            </a:r>
            <a:r>
              <a:rPr lang="en" sz="1400" i="1" dirty="0">
                <a:solidFill>
                  <a:schemeClr val="dk1"/>
                </a:solidFill>
                <a:latin typeface="Calibri"/>
                <a:ea typeface="Calibri"/>
                <a:cs typeface="Calibri"/>
                <a:sym typeface="Calibri"/>
              </a:rPr>
              <a:t>Seminar enrollment is limited to no more than 25 students.</a:t>
            </a:r>
            <a:endParaRPr sz="1400" i="1" dirty="0">
              <a:solidFill>
                <a:schemeClr val="dk1"/>
              </a:solidFill>
              <a:latin typeface="Calibri"/>
              <a:ea typeface="Calibri"/>
              <a:cs typeface="Calibri"/>
              <a:sym typeface="Calibri"/>
            </a:endParaRPr>
          </a:p>
          <a:p>
            <a:pPr marL="0" lvl="0" indent="0" rtl="0">
              <a:lnSpc>
                <a:spcPct val="100000"/>
              </a:lnSpc>
              <a:spcBef>
                <a:spcPts val="0"/>
              </a:spcBef>
              <a:spcAft>
                <a:spcPts val="0"/>
              </a:spcAft>
              <a:buNone/>
            </a:pPr>
            <a:endParaRPr sz="1400" i="1" dirty="0">
              <a:solidFill>
                <a:schemeClr val="dk1"/>
              </a:solidFill>
              <a:latin typeface="Calibri"/>
              <a:ea typeface="Calibri"/>
              <a:cs typeface="Calibri"/>
              <a:sym typeface="Calibri"/>
            </a:endParaRPr>
          </a:p>
          <a:p>
            <a:pPr marL="0" lvl="0" indent="0" rtl="0">
              <a:lnSpc>
                <a:spcPct val="100000"/>
              </a:lnSpc>
              <a:spcBef>
                <a:spcPts val="0"/>
              </a:spcBef>
              <a:spcAft>
                <a:spcPts val="0"/>
              </a:spcAft>
              <a:buNone/>
            </a:pPr>
            <a:r>
              <a:rPr lang="en" sz="1400" dirty="0">
                <a:solidFill>
                  <a:schemeClr val="dk1"/>
                </a:solidFill>
                <a:latin typeface="Calibri"/>
                <a:ea typeface="Calibri"/>
                <a:cs typeface="Calibri"/>
                <a:sym typeface="Calibri"/>
              </a:rPr>
              <a:t>Sample Topics:</a:t>
            </a:r>
            <a:endParaRPr sz="1400" dirty="0">
              <a:solidFill>
                <a:schemeClr val="dk1"/>
              </a:solidFill>
              <a:latin typeface="Calibri"/>
              <a:ea typeface="Calibri"/>
              <a:cs typeface="Calibri"/>
              <a:sym typeface="Calibri"/>
            </a:endParaRPr>
          </a:p>
          <a:p>
            <a:pPr marL="0" lvl="0" indent="0" rtl="0">
              <a:spcBef>
                <a:spcPts val="0"/>
              </a:spcBef>
              <a:spcAft>
                <a:spcPts val="0"/>
              </a:spcAft>
              <a:buNone/>
            </a:pPr>
            <a:r>
              <a:rPr lang="en" sz="1100" dirty="0">
                <a:solidFill>
                  <a:schemeClr val="dk1"/>
                </a:solidFill>
                <a:latin typeface="Calibri"/>
                <a:ea typeface="Calibri"/>
                <a:cs typeface="Calibri"/>
                <a:sym typeface="Calibri"/>
              </a:rPr>
              <a:t>All in: The Economics and Psychology of Gambling, Art in Science and Nature, The Birds and the Bees: Pollinators, pollution, and biodiversity </a:t>
            </a:r>
            <a:endParaRPr sz="1100" dirty="0">
              <a:solidFill>
                <a:schemeClr val="dk1"/>
              </a:solidFill>
              <a:latin typeface="Calibri"/>
              <a:ea typeface="Calibri"/>
              <a:cs typeface="Calibri"/>
              <a:sym typeface="Calibri"/>
            </a:endParaRPr>
          </a:p>
          <a:p>
            <a:pPr marL="0" lvl="0" indent="0" rtl="0">
              <a:spcBef>
                <a:spcPts val="0"/>
              </a:spcBef>
              <a:spcAft>
                <a:spcPts val="0"/>
              </a:spcAft>
              <a:buNone/>
            </a:pPr>
            <a:r>
              <a:rPr lang="en" sz="1100" dirty="0">
                <a:solidFill>
                  <a:srgbClr val="333333"/>
                </a:solidFill>
                <a:highlight>
                  <a:srgbClr val="FFFFFF"/>
                </a:highlight>
                <a:latin typeface="Calibri"/>
                <a:ea typeface="Calibri"/>
                <a:cs typeface="Calibri"/>
                <a:sym typeface="Calibri"/>
              </a:rPr>
              <a:t>Sports and Civil Disobedience</a:t>
            </a:r>
            <a:r>
              <a:rPr lang="en" sz="1100" dirty="0">
                <a:solidFill>
                  <a:schemeClr val="dk1"/>
                </a:solidFill>
                <a:latin typeface="Calibri"/>
                <a:ea typeface="Calibri"/>
                <a:cs typeface="Calibri"/>
                <a:sym typeface="Calibri"/>
              </a:rPr>
              <a:t>, Clone wars: Food, science, and society, The Creative Process, Darwin and Dating, </a:t>
            </a:r>
            <a:r>
              <a:rPr lang="en" sz="1100" dirty="0">
                <a:solidFill>
                  <a:srgbClr val="333333"/>
                </a:solidFill>
                <a:highlight>
                  <a:srgbClr val="FFFFFF"/>
                </a:highlight>
                <a:latin typeface="Calibri"/>
                <a:ea typeface="Calibri"/>
                <a:cs typeface="Calibri"/>
                <a:sym typeface="Calibri"/>
              </a:rPr>
              <a:t>Gender and the Gig Economy</a:t>
            </a:r>
            <a:endParaRPr sz="1100" dirty="0">
              <a:solidFill>
                <a:schemeClr val="dk1"/>
              </a:solidFill>
              <a:latin typeface="Calibri"/>
              <a:ea typeface="Calibri"/>
              <a:cs typeface="Calibri"/>
              <a:sym typeface="Calibri"/>
            </a:endParaRPr>
          </a:p>
          <a:p>
            <a:pPr marL="0" lvl="0" indent="0" rtl="0">
              <a:spcBef>
                <a:spcPts val="0"/>
              </a:spcBef>
              <a:spcAft>
                <a:spcPts val="0"/>
              </a:spcAft>
              <a:buNone/>
            </a:pPr>
            <a:r>
              <a:rPr lang="en" sz="1100" dirty="0">
                <a:solidFill>
                  <a:schemeClr val="dk1"/>
                </a:solidFill>
                <a:latin typeface="Calibri"/>
                <a:ea typeface="Calibri"/>
                <a:cs typeface="Calibri"/>
                <a:sym typeface="Calibri"/>
              </a:rPr>
              <a:t>Glitches: Accidental technology that changed the world, What is Home?, Living in the Internet Age, My Space: Nationalism and Immigration</a:t>
            </a:r>
            <a:endParaRPr sz="1100" dirty="0">
              <a:solidFill>
                <a:schemeClr val="dk1"/>
              </a:solidFill>
              <a:latin typeface="Calibri"/>
              <a:ea typeface="Calibri"/>
              <a:cs typeface="Calibri"/>
              <a:sym typeface="Calibri"/>
            </a:endParaRPr>
          </a:p>
          <a:p>
            <a:pPr marL="0" lvl="0" indent="0" rtl="0">
              <a:spcBef>
                <a:spcPts val="0"/>
              </a:spcBef>
              <a:spcAft>
                <a:spcPts val="0"/>
              </a:spcAft>
              <a:buNone/>
            </a:pPr>
            <a:r>
              <a:rPr lang="en" sz="1100" dirty="0">
                <a:solidFill>
                  <a:schemeClr val="dk1"/>
                </a:solidFill>
                <a:latin typeface="Calibri"/>
                <a:ea typeface="Calibri"/>
                <a:cs typeface="Calibri"/>
                <a:sym typeface="Calibri"/>
              </a:rPr>
              <a:t>Why Natural Disasters Suck for People</a:t>
            </a:r>
            <a:endParaRPr sz="1100" dirty="0">
              <a:solidFill>
                <a:schemeClr val="dk1"/>
              </a:solidFill>
              <a:latin typeface="Calibri"/>
              <a:ea typeface="Calibri"/>
              <a:cs typeface="Calibri"/>
              <a:sym typeface="Calibri"/>
            </a:endParaRPr>
          </a:p>
          <a:p>
            <a:pPr marL="0" lvl="0" indent="0" rtl="0">
              <a:lnSpc>
                <a:spcPct val="100000"/>
              </a:lnSpc>
              <a:spcBef>
                <a:spcPts val="0"/>
              </a:spcBef>
              <a:spcAft>
                <a:spcPts val="0"/>
              </a:spcAft>
              <a:buClr>
                <a:schemeClr val="dk1"/>
              </a:buClr>
              <a:buSzPts val="1100"/>
              <a:buFont typeface="Arial"/>
              <a:buNone/>
            </a:pPr>
            <a:endParaRPr sz="1400" dirty="0">
              <a:solidFill>
                <a:schemeClr val="dk1"/>
              </a:solidFill>
              <a:latin typeface="Calibri"/>
              <a:ea typeface="Calibri"/>
              <a:cs typeface="Calibri"/>
              <a:sym typeface="Calibri"/>
            </a:endParaRPr>
          </a:p>
          <a:p>
            <a:pPr marL="0" lvl="0" indent="0" rtl="0">
              <a:lnSpc>
                <a:spcPct val="100000"/>
              </a:lnSpc>
              <a:spcBef>
                <a:spcPts val="0"/>
              </a:spcBef>
              <a:spcAft>
                <a:spcPts val="0"/>
              </a:spcAft>
              <a:buClr>
                <a:schemeClr val="dk1"/>
              </a:buClr>
              <a:buSzPts val="1100"/>
              <a:buFont typeface="Arial"/>
              <a:buNone/>
            </a:pPr>
            <a:endParaRPr sz="1400" dirty="0">
              <a:solidFill>
                <a:schemeClr val="dk1"/>
              </a:solidFill>
              <a:latin typeface="Calibri"/>
              <a:ea typeface="Calibri"/>
              <a:cs typeface="Calibri"/>
              <a:sym typeface="Calibri"/>
            </a:endParaRPr>
          </a:p>
        </p:txBody>
      </p:sp>
      <p:graphicFrame>
        <p:nvGraphicFramePr>
          <p:cNvPr id="86" name="Shape 86"/>
          <p:cNvGraphicFramePr/>
          <p:nvPr>
            <p:extLst>
              <p:ext uri="{D42A27DB-BD31-4B8C-83A1-F6EECF244321}">
                <p14:modId xmlns:p14="http://schemas.microsoft.com/office/powerpoint/2010/main" val="1901453459"/>
              </p:ext>
            </p:extLst>
          </p:nvPr>
        </p:nvGraphicFramePr>
        <p:xfrm>
          <a:off x="396450" y="3719900"/>
          <a:ext cx="7239000" cy="792420"/>
        </p:xfrm>
        <a:graphic>
          <a:graphicData uri="http://schemas.openxmlformats.org/drawingml/2006/table">
            <a:tbl>
              <a:tblPr>
                <a:noFill/>
                <a:tableStyleId>{7E9941AE-6E5F-4298-8E88-2677500975B1}</a:tableStyleId>
              </a:tblPr>
              <a:tblGrid>
                <a:gridCol w="6205150"/>
                <a:gridCol w="1033850"/>
              </a:tblGrid>
              <a:tr h="381000">
                <a:tc>
                  <a:txBody>
                    <a:bodyPr/>
                    <a:lstStyle/>
                    <a:p>
                      <a:pPr marL="0" lvl="0" indent="0">
                        <a:spcBef>
                          <a:spcPts val="0"/>
                        </a:spcBef>
                        <a:spcAft>
                          <a:spcPts val="0"/>
                        </a:spcAft>
                        <a:buNone/>
                      </a:pPr>
                      <a:r>
                        <a:rPr lang="en" dirty="0"/>
                        <a:t>Writing-focused First Year Seminar</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dirty="0"/>
                        <a:t>4</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marL="0" lvl="0" indent="0">
                        <a:spcBef>
                          <a:spcPts val="0"/>
                        </a:spcBef>
                        <a:spcAft>
                          <a:spcPts val="0"/>
                        </a:spcAft>
                        <a:buNone/>
                      </a:pPr>
                      <a:r>
                        <a:rPr lang="en" dirty="0"/>
                        <a:t>Quantitative-focused First Year Seminar</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dirty="0"/>
                        <a:t>4</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
                <a:latin typeface="Calibri"/>
                <a:ea typeface="Calibri"/>
                <a:cs typeface="Calibri"/>
                <a:sym typeface="Calibri"/>
              </a:rPr>
              <a:t>Exploring Knowledge</a:t>
            </a:r>
            <a:endParaRPr/>
          </a:p>
        </p:txBody>
      </p:sp>
      <p:sp>
        <p:nvSpPr>
          <p:cNvPr id="92" name="Shape 9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 sz="1400" b="1" dirty="0">
                <a:solidFill>
                  <a:schemeClr val="dk1"/>
                </a:solidFill>
                <a:latin typeface="Calibri"/>
                <a:ea typeface="Calibri"/>
                <a:cs typeface="Calibri"/>
                <a:sym typeface="Calibri"/>
              </a:rPr>
              <a:t>Description</a:t>
            </a:r>
            <a:endParaRPr sz="1400" b="1" dirty="0">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r>
              <a:rPr lang="en" sz="1100" dirty="0">
                <a:solidFill>
                  <a:schemeClr val="dk1"/>
                </a:solidFill>
                <a:latin typeface="Calibri"/>
                <a:ea typeface="Calibri"/>
                <a:cs typeface="Calibri"/>
                <a:sym typeface="Calibri"/>
              </a:rPr>
              <a:t>The “Exploring Knowledge” curriculum provides students with perspectives beyond what they will learn in their major by promoting discovery of new content and ideas through exploration of a wide variety of scholarly topics.  Students are required to select courses from each of the three perspective areas and may count any of these courses toward their major or minor.</a:t>
            </a:r>
            <a:endParaRPr sz="1100" dirty="0">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endParaRPr sz="1100" dirty="0">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r>
              <a:rPr lang="en" sz="1100" dirty="0">
                <a:solidFill>
                  <a:schemeClr val="dk1"/>
                </a:solidFill>
                <a:latin typeface="Calibri"/>
                <a:ea typeface="Calibri"/>
                <a:cs typeface="Calibri"/>
                <a:sym typeface="Calibri"/>
              </a:rPr>
              <a:t>Implementation</a:t>
            </a:r>
            <a:endParaRPr sz="1100" dirty="0">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r>
              <a:rPr lang="en" sz="1100" dirty="0">
                <a:solidFill>
                  <a:schemeClr val="dk1"/>
                </a:solidFill>
                <a:latin typeface="Calibri"/>
                <a:ea typeface="Calibri"/>
                <a:cs typeface="Calibri"/>
                <a:sym typeface="Calibri"/>
              </a:rPr>
              <a:t>Students must complete two courses from each of the three perspective areas:</a:t>
            </a:r>
            <a:endParaRPr sz="1100" dirty="0">
              <a:solidFill>
                <a:schemeClr val="dk1"/>
              </a:solidFill>
              <a:latin typeface="Calibri"/>
              <a:ea typeface="Calibri"/>
              <a:cs typeface="Calibri"/>
              <a:sym typeface="Calibri"/>
            </a:endParaRPr>
          </a:p>
          <a:p>
            <a:pPr marL="457200" lvl="0" indent="-298450" rtl="0">
              <a:lnSpc>
                <a:spcPct val="115000"/>
              </a:lnSpc>
              <a:spcBef>
                <a:spcPts val="0"/>
              </a:spcBef>
              <a:spcAft>
                <a:spcPts val="0"/>
              </a:spcAft>
              <a:buClr>
                <a:schemeClr val="dk1"/>
              </a:buClr>
              <a:buSzPts val="1100"/>
              <a:buFont typeface="Calibri"/>
              <a:buAutoNum type="alphaUcPeriod"/>
            </a:pPr>
            <a:r>
              <a:rPr lang="en" sz="1100" dirty="0">
                <a:solidFill>
                  <a:schemeClr val="dk1"/>
                </a:solidFill>
                <a:latin typeface="Calibri"/>
                <a:ea typeface="Calibri"/>
                <a:cs typeface="Calibri"/>
                <a:sym typeface="Calibri"/>
              </a:rPr>
              <a:t>Literary and Aesthetic Perspectives		2 courses</a:t>
            </a:r>
            <a:endParaRPr sz="1100" dirty="0">
              <a:solidFill>
                <a:schemeClr val="dk1"/>
              </a:solidFill>
              <a:latin typeface="Calibri"/>
              <a:ea typeface="Calibri"/>
              <a:cs typeface="Calibri"/>
              <a:sym typeface="Calibri"/>
            </a:endParaRPr>
          </a:p>
          <a:p>
            <a:pPr marL="457200" lvl="0" indent="-298450" rtl="0">
              <a:lnSpc>
                <a:spcPct val="115000"/>
              </a:lnSpc>
              <a:spcBef>
                <a:spcPts val="0"/>
              </a:spcBef>
              <a:spcAft>
                <a:spcPts val="0"/>
              </a:spcAft>
              <a:buClr>
                <a:schemeClr val="dk1"/>
              </a:buClr>
              <a:buSzPts val="1100"/>
              <a:buFont typeface="Calibri"/>
              <a:buAutoNum type="alphaUcPeriod"/>
            </a:pPr>
            <a:r>
              <a:rPr lang="en" sz="1100" dirty="0">
                <a:solidFill>
                  <a:schemeClr val="dk1"/>
                </a:solidFill>
                <a:latin typeface="Calibri"/>
                <a:ea typeface="Calibri"/>
                <a:cs typeface="Calibri"/>
                <a:sym typeface="Calibri"/>
              </a:rPr>
              <a:t>Scientific Perspectives			</a:t>
            </a:r>
            <a:r>
              <a:rPr lang="en" sz="1100" dirty="0" smtClean="0">
                <a:solidFill>
                  <a:schemeClr val="dk1"/>
                </a:solidFill>
                <a:latin typeface="Calibri"/>
                <a:ea typeface="Calibri"/>
                <a:cs typeface="Calibri"/>
                <a:sym typeface="Calibri"/>
              </a:rPr>
              <a:t>2 </a:t>
            </a:r>
            <a:r>
              <a:rPr lang="en" sz="1100" dirty="0">
                <a:solidFill>
                  <a:schemeClr val="dk1"/>
                </a:solidFill>
                <a:latin typeface="Calibri"/>
                <a:ea typeface="Calibri"/>
                <a:cs typeface="Calibri"/>
                <a:sym typeface="Calibri"/>
              </a:rPr>
              <a:t>courses</a:t>
            </a:r>
            <a:endParaRPr sz="1100" dirty="0">
              <a:solidFill>
                <a:schemeClr val="dk1"/>
              </a:solidFill>
              <a:latin typeface="Calibri"/>
              <a:ea typeface="Calibri"/>
              <a:cs typeface="Calibri"/>
              <a:sym typeface="Calibri"/>
            </a:endParaRPr>
          </a:p>
          <a:p>
            <a:pPr marL="457200" lvl="0" indent="-298450" rtl="0">
              <a:lnSpc>
                <a:spcPct val="115000"/>
              </a:lnSpc>
              <a:spcBef>
                <a:spcPts val="0"/>
              </a:spcBef>
              <a:spcAft>
                <a:spcPts val="0"/>
              </a:spcAft>
              <a:buClr>
                <a:schemeClr val="dk1"/>
              </a:buClr>
              <a:buSzPts val="1100"/>
              <a:buFont typeface="Calibri"/>
              <a:buAutoNum type="alphaUcPeriod"/>
            </a:pPr>
            <a:r>
              <a:rPr lang="en" sz="1100" dirty="0">
                <a:solidFill>
                  <a:schemeClr val="dk1"/>
                </a:solidFill>
                <a:latin typeface="Calibri"/>
                <a:ea typeface="Calibri"/>
                <a:cs typeface="Calibri"/>
                <a:sym typeface="Calibri"/>
              </a:rPr>
              <a:t>Social, Historical, and Civic Perspectives		2 courses</a:t>
            </a:r>
            <a:endParaRPr sz="1100" dirty="0">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endParaRPr sz="1100" dirty="0">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endParaRPr dirty="0"/>
          </a:p>
        </p:txBody>
      </p:sp>
      <p:graphicFrame>
        <p:nvGraphicFramePr>
          <p:cNvPr id="93" name="Shape 93"/>
          <p:cNvGraphicFramePr/>
          <p:nvPr>
            <p:extLst>
              <p:ext uri="{D42A27DB-BD31-4B8C-83A1-F6EECF244321}">
                <p14:modId xmlns:p14="http://schemas.microsoft.com/office/powerpoint/2010/main" val="1024134406"/>
              </p:ext>
            </p:extLst>
          </p:nvPr>
        </p:nvGraphicFramePr>
        <p:xfrm>
          <a:off x="516950" y="3616925"/>
          <a:ext cx="7239000" cy="792420"/>
        </p:xfrm>
        <a:graphic>
          <a:graphicData uri="http://schemas.openxmlformats.org/drawingml/2006/table">
            <a:tbl>
              <a:tblPr>
                <a:noFill/>
                <a:tableStyleId>{7E9941AE-6E5F-4298-8E88-2677500975B1}</a:tableStyleId>
              </a:tblPr>
              <a:tblGrid>
                <a:gridCol w="2967900"/>
                <a:gridCol w="651600"/>
                <a:gridCol w="2949650"/>
                <a:gridCol w="669850"/>
              </a:tblGrid>
              <a:tr h="381000">
                <a:tc>
                  <a:txBody>
                    <a:bodyPr/>
                    <a:lstStyle/>
                    <a:p>
                      <a:pPr marL="0" lvl="0" indent="0">
                        <a:spcBef>
                          <a:spcPts val="0"/>
                        </a:spcBef>
                        <a:spcAft>
                          <a:spcPts val="0"/>
                        </a:spcAft>
                        <a:buNone/>
                      </a:pPr>
                      <a:r>
                        <a:rPr lang="en" dirty="0"/>
                        <a:t>Current</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a:t>New</a:t>
                      </a:r>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marL="0" lvl="0" indent="0">
                        <a:spcBef>
                          <a:spcPts val="0"/>
                        </a:spcBef>
                        <a:spcAft>
                          <a:spcPts val="0"/>
                        </a:spcAft>
                        <a:buNone/>
                      </a:pPr>
                      <a:r>
                        <a:rPr lang="en" dirty="0"/>
                        <a:t>LACC Breadth courses</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dirty="0"/>
                        <a:t>40-44</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dirty="0"/>
                        <a:t>Exploring Knowledge Courses</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dirty="0"/>
                        <a:t>24-26</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311700" y="250425"/>
            <a:ext cx="8520600" cy="5727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
              <a:t>Integrating Knowledge </a:t>
            </a:r>
            <a:endParaRPr/>
          </a:p>
        </p:txBody>
      </p:sp>
      <p:sp>
        <p:nvSpPr>
          <p:cNvPr id="99" name="Shape 99"/>
          <p:cNvSpPr txBox="1">
            <a:spLocks noGrp="1"/>
          </p:cNvSpPr>
          <p:nvPr>
            <p:ph type="body" idx="1"/>
          </p:nvPr>
        </p:nvSpPr>
        <p:spPr>
          <a:xfrm>
            <a:off x="311700" y="823125"/>
            <a:ext cx="8520600" cy="34164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 sz="1400" b="1" dirty="0">
                <a:solidFill>
                  <a:schemeClr val="dk1"/>
                </a:solidFill>
                <a:latin typeface="Calibri"/>
                <a:ea typeface="Calibri"/>
                <a:cs typeface="Calibri"/>
                <a:sym typeface="Calibri"/>
              </a:rPr>
              <a:t>Description</a:t>
            </a:r>
            <a:endParaRPr sz="1400" b="1" dirty="0">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endParaRPr sz="1000" dirty="0">
              <a:solidFill>
                <a:schemeClr val="dk1"/>
              </a:solidFill>
              <a:latin typeface="Calibri"/>
              <a:ea typeface="Calibri"/>
              <a:cs typeface="Calibri"/>
              <a:sym typeface="Calibri"/>
            </a:endParaRPr>
          </a:p>
          <a:p>
            <a:pPr marL="0" lvl="0" indent="0" rtl="0">
              <a:lnSpc>
                <a:spcPct val="115000"/>
              </a:lnSpc>
              <a:spcBef>
                <a:spcPts val="0"/>
              </a:spcBef>
              <a:spcAft>
                <a:spcPts val="0"/>
              </a:spcAft>
              <a:buNone/>
            </a:pPr>
            <a:r>
              <a:rPr lang="en" sz="1100" dirty="0">
                <a:solidFill>
                  <a:schemeClr val="dk1"/>
                </a:solidFill>
                <a:latin typeface="Calibri"/>
                <a:ea typeface="Calibri"/>
                <a:cs typeface="Calibri"/>
                <a:sym typeface="Calibri"/>
              </a:rPr>
              <a:t>The “Integrating Knowledge” section of the General Education curriculum intends to promote linkages between academic disciplines and provide students with opportunities to think critically as citizens of a multifaceted and dynamic world. While individual disciplines provide different viewpoints for explaining, understanding, and/or predicting phenomena in natural and human environments, the process of gaining knowledge about the world inevitably leads to intersection of diverse perspectives. Making connections between disciplines and different areas of interest and inquiry enables students to gain a deeper comprehension about wide-ranging phenomena in an increasingly complex and interconnected world. The faculty at WOU hope that these courses inspire students to apply an integrative perspective throughout their formal education and beyond. The Integrating Knowledge section provides distinct opportunities for the General Education curriculum to fulfill two of the GETF’s intended design principles. First, courses in this section can, and perhaps should, consist of primarily upper division coursework. Second, this section facilitates the development of new courses offered in collaboration across divisional boundaries.</a:t>
            </a:r>
            <a:endParaRPr sz="1100" dirty="0">
              <a:solidFill>
                <a:schemeClr val="dk1"/>
              </a:solidFill>
              <a:latin typeface="Calibri"/>
              <a:ea typeface="Calibri"/>
              <a:cs typeface="Calibri"/>
              <a:sym typeface="Calibri"/>
            </a:endParaRPr>
          </a:p>
          <a:p>
            <a:pPr marL="0" lvl="0" indent="0" rtl="0">
              <a:lnSpc>
                <a:spcPct val="115000"/>
              </a:lnSpc>
              <a:spcBef>
                <a:spcPts val="0"/>
              </a:spcBef>
              <a:spcAft>
                <a:spcPts val="0"/>
              </a:spcAft>
              <a:buNone/>
            </a:pPr>
            <a:endParaRPr sz="1100" dirty="0">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r>
              <a:rPr lang="en" sz="1100" dirty="0">
                <a:solidFill>
                  <a:schemeClr val="dk1"/>
                </a:solidFill>
                <a:latin typeface="Calibri"/>
                <a:ea typeface="Calibri"/>
                <a:cs typeface="Calibri"/>
                <a:sym typeface="Calibri"/>
              </a:rPr>
              <a:t>Each class within the Integrating Knowledge category must include at least one HIP from this AAC&amp;U modified list (</a:t>
            </a:r>
            <a:r>
              <a:rPr lang="en" sz="1100" u="sng" dirty="0">
                <a:solidFill>
                  <a:srgbClr val="1155CC"/>
                </a:solidFill>
                <a:latin typeface="Calibri"/>
                <a:ea typeface="Calibri"/>
                <a:cs typeface="Calibri"/>
                <a:sym typeface="Calibri"/>
                <a:hlinkClick r:id="rId3"/>
              </a:rPr>
              <a:t>www.aacu.org/leap/hips</a:t>
            </a:r>
            <a:r>
              <a:rPr lang="en" sz="1100" dirty="0">
                <a:solidFill>
                  <a:schemeClr val="dk1"/>
                </a:solidFill>
                <a:latin typeface="Calibri"/>
                <a:ea typeface="Calibri"/>
                <a:cs typeface="Calibri"/>
                <a:sym typeface="Calibri"/>
              </a:rPr>
              <a:t>). Faculty proposal and syllabi must include evidence of how at least one HIP is specifically integrated. Two or more of these HIPs may naturally be integrated or have natural ties with one another.</a:t>
            </a:r>
            <a:endParaRPr sz="1100" dirty="0">
              <a:solidFill>
                <a:schemeClr val="dk1"/>
              </a:solidFill>
              <a:latin typeface="Calibri"/>
              <a:ea typeface="Calibri"/>
              <a:cs typeface="Calibri"/>
              <a:sym typeface="Calibri"/>
            </a:endParaRPr>
          </a:p>
          <a:p>
            <a:pPr marL="0" lvl="0" indent="0">
              <a:spcBef>
                <a:spcPts val="0"/>
              </a:spcBef>
              <a:spcAft>
                <a:spcPts val="1600"/>
              </a:spcAft>
              <a:buNone/>
            </a:pPr>
            <a:endParaRPr dirty="0"/>
          </a:p>
        </p:txBody>
      </p:sp>
      <p:graphicFrame>
        <p:nvGraphicFramePr>
          <p:cNvPr id="100" name="Shape 100"/>
          <p:cNvGraphicFramePr/>
          <p:nvPr>
            <p:extLst>
              <p:ext uri="{D42A27DB-BD31-4B8C-83A1-F6EECF244321}">
                <p14:modId xmlns:p14="http://schemas.microsoft.com/office/powerpoint/2010/main" val="545530937"/>
              </p:ext>
            </p:extLst>
          </p:nvPr>
        </p:nvGraphicFramePr>
        <p:xfrm>
          <a:off x="512300" y="3921625"/>
          <a:ext cx="7679200" cy="792420"/>
        </p:xfrm>
        <a:graphic>
          <a:graphicData uri="http://schemas.openxmlformats.org/drawingml/2006/table">
            <a:tbl>
              <a:tblPr>
                <a:noFill/>
                <a:tableStyleId>{7E9941AE-6E5F-4298-8E88-2677500975B1}</a:tableStyleId>
              </a:tblPr>
              <a:tblGrid>
                <a:gridCol w="6499400"/>
                <a:gridCol w="1179800"/>
              </a:tblGrid>
              <a:tr h="396200">
                <a:tc>
                  <a:txBody>
                    <a:bodyPr/>
                    <a:lstStyle/>
                    <a:p>
                      <a:pPr marL="0" lvl="0" indent="0">
                        <a:spcBef>
                          <a:spcPts val="0"/>
                        </a:spcBef>
                        <a:spcAft>
                          <a:spcPts val="0"/>
                        </a:spcAft>
                        <a:buNone/>
                      </a:pPr>
                      <a:r>
                        <a:rPr lang="en" dirty="0"/>
                        <a:t>Citizenship, Social Responsibility, and Global Awareness</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a:t>3-4</a:t>
                      </a:r>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200">
                <a:tc>
                  <a:txBody>
                    <a:bodyPr/>
                    <a:lstStyle/>
                    <a:p>
                      <a:pPr marL="0" lvl="0" indent="0">
                        <a:spcBef>
                          <a:spcPts val="0"/>
                        </a:spcBef>
                        <a:spcAft>
                          <a:spcPts val="0"/>
                        </a:spcAft>
                        <a:buNone/>
                      </a:pPr>
                      <a:r>
                        <a:rPr lang="en" dirty="0"/>
                        <a:t>Science, Technology, and Society</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spcBef>
                          <a:spcPts val="0"/>
                        </a:spcBef>
                        <a:spcAft>
                          <a:spcPts val="0"/>
                        </a:spcAft>
                        <a:buNone/>
                      </a:pPr>
                      <a:r>
                        <a:rPr lang="en" dirty="0"/>
                        <a:t>3-4</a:t>
                      </a:r>
                      <a:endParaRPr dirty="0"/>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High-Impact Practices</a:t>
            </a:r>
            <a:endParaRPr/>
          </a:p>
        </p:txBody>
      </p:sp>
      <p:sp>
        <p:nvSpPr>
          <p:cNvPr id="106" name="Shape 10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81000" rtl="0">
              <a:lnSpc>
                <a:spcPct val="115000"/>
              </a:lnSpc>
              <a:spcBef>
                <a:spcPts val="0"/>
              </a:spcBef>
              <a:spcAft>
                <a:spcPts val="0"/>
              </a:spcAft>
              <a:buSzPts val="2400"/>
              <a:buChar char="●"/>
            </a:pPr>
            <a:r>
              <a:rPr lang="en" sz="2400" dirty="0">
                <a:solidFill>
                  <a:schemeClr val="dk1"/>
                </a:solidFill>
                <a:latin typeface="Calibri"/>
                <a:ea typeface="Calibri"/>
                <a:cs typeface="Calibri"/>
                <a:sym typeface="Calibri"/>
              </a:rPr>
              <a:t>Learning Communities </a:t>
            </a:r>
            <a:endParaRPr sz="2400" dirty="0">
              <a:solidFill>
                <a:schemeClr val="dk1"/>
              </a:solidFill>
              <a:latin typeface="Calibri"/>
              <a:ea typeface="Calibri"/>
              <a:cs typeface="Calibri"/>
              <a:sym typeface="Calibri"/>
            </a:endParaRPr>
          </a:p>
          <a:p>
            <a:pPr marL="457200" lvl="0" indent="-381000" rtl="0">
              <a:lnSpc>
                <a:spcPct val="115000"/>
              </a:lnSpc>
              <a:spcBef>
                <a:spcPts val="0"/>
              </a:spcBef>
              <a:spcAft>
                <a:spcPts val="0"/>
              </a:spcAft>
              <a:buClr>
                <a:schemeClr val="dk1"/>
              </a:buClr>
              <a:buSzPts val="2400"/>
              <a:buFont typeface="Calibri"/>
              <a:buChar char="●"/>
            </a:pPr>
            <a:r>
              <a:rPr lang="en" sz="2400" dirty="0">
                <a:solidFill>
                  <a:schemeClr val="dk1"/>
                </a:solidFill>
                <a:latin typeface="Calibri"/>
                <a:ea typeface="Calibri"/>
                <a:cs typeface="Calibri"/>
                <a:sym typeface="Calibri"/>
              </a:rPr>
              <a:t>Writing-Intensive Courses* </a:t>
            </a:r>
            <a:endParaRPr sz="2400" dirty="0">
              <a:solidFill>
                <a:schemeClr val="dk1"/>
              </a:solidFill>
              <a:latin typeface="Calibri"/>
              <a:ea typeface="Calibri"/>
              <a:cs typeface="Calibri"/>
              <a:sym typeface="Calibri"/>
            </a:endParaRPr>
          </a:p>
          <a:p>
            <a:pPr marL="457200" lvl="0" indent="-381000" rtl="0">
              <a:lnSpc>
                <a:spcPct val="115000"/>
              </a:lnSpc>
              <a:spcBef>
                <a:spcPts val="0"/>
              </a:spcBef>
              <a:spcAft>
                <a:spcPts val="0"/>
              </a:spcAft>
              <a:buClr>
                <a:schemeClr val="dk1"/>
              </a:buClr>
              <a:buSzPts val="2400"/>
              <a:buFont typeface="Calibri"/>
              <a:buChar char="●"/>
            </a:pPr>
            <a:r>
              <a:rPr lang="en" sz="2400" dirty="0">
                <a:solidFill>
                  <a:schemeClr val="dk1"/>
                </a:solidFill>
                <a:latin typeface="Calibri"/>
                <a:ea typeface="Calibri"/>
                <a:cs typeface="Calibri"/>
                <a:sym typeface="Calibri"/>
              </a:rPr>
              <a:t>Collaborative Assignments and Projects </a:t>
            </a:r>
            <a:endParaRPr sz="2400" dirty="0">
              <a:solidFill>
                <a:schemeClr val="dk1"/>
              </a:solidFill>
              <a:latin typeface="Calibri"/>
              <a:ea typeface="Calibri"/>
              <a:cs typeface="Calibri"/>
              <a:sym typeface="Calibri"/>
            </a:endParaRPr>
          </a:p>
          <a:p>
            <a:pPr marL="457200" lvl="0" indent="-381000" rtl="0">
              <a:lnSpc>
                <a:spcPct val="115000"/>
              </a:lnSpc>
              <a:spcBef>
                <a:spcPts val="0"/>
              </a:spcBef>
              <a:spcAft>
                <a:spcPts val="0"/>
              </a:spcAft>
              <a:buClr>
                <a:schemeClr val="dk1"/>
              </a:buClr>
              <a:buSzPts val="2400"/>
              <a:buFont typeface="Calibri"/>
              <a:buChar char="●"/>
            </a:pPr>
            <a:r>
              <a:rPr lang="en" sz="2400" dirty="0">
                <a:solidFill>
                  <a:schemeClr val="dk1"/>
                </a:solidFill>
                <a:latin typeface="Calibri"/>
                <a:ea typeface="Calibri"/>
                <a:cs typeface="Calibri"/>
                <a:sym typeface="Calibri"/>
              </a:rPr>
              <a:t>Undergraduate Research</a:t>
            </a:r>
            <a:endParaRPr sz="2400" dirty="0">
              <a:solidFill>
                <a:schemeClr val="dk1"/>
              </a:solidFill>
              <a:latin typeface="Calibri"/>
              <a:ea typeface="Calibri"/>
              <a:cs typeface="Calibri"/>
              <a:sym typeface="Calibri"/>
            </a:endParaRPr>
          </a:p>
          <a:p>
            <a:pPr marL="457200" lvl="0" indent="-381000" rtl="0">
              <a:lnSpc>
                <a:spcPct val="115000"/>
              </a:lnSpc>
              <a:spcBef>
                <a:spcPts val="0"/>
              </a:spcBef>
              <a:spcAft>
                <a:spcPts val="0"/>
              </a:spcAft>
              <a:buClr>
                <a:schemeClr val="dk1"/>
              </a:buClr>
              <a:buSzPts val="2400"/>
              <a:buFont typeface="Calibri"/>
              <a:buChar char="●"/>
            </a:pPr>
            <a:r>
              <a:rPr lang="en" sz="2400" dirty="0">
                <a:solidFill>
                  <a:schemeClr val="dk1"/>
                </a:solidFill>
                <a:latin typeface="Calibri"/>
                <a:ea typeface="Calibri"/>
                <a:cs typeface="Calibri"/>
                <a:sym typeface="Calibri"/>
              </a:rPr>
              <a:t>Service Learning, Community-Based Learning </a:t>
            </a:r>
            <a:endParaRPr sz="2400" dirty="0">
              <a:solidFill>
                <a:schemeClr val="dk1"/>
              </a:solidFill>
              <a:latin typeface="Calibri"/>
              <a:ea typeface="Calibri"/>
              <a:cs typeface="Calibri"/>
              <a:sym typeface="Calibri"/>
            </a:endParaRPr>
          </a:p>
          <a:p>
            <a:pPr marL="0" lvl="0" indent="0" rtl="0">
              <a:lnSpc>
                <a:spcPct val="115000"/>
              </a:lnSpc>
              <a:spcBef>
                <a:spcPts val="0"/>
              </a:spcBef>
              <a:spcAft>
                <a:spcPts val="0"/>
              </a:spcAft>
              <a:buNone/>
            </a:pPr>
            <a:endParaRPr sz="2400" dirty="0">
              <a:solidFill>
                <a:schemeClr val="dk1"/>
              </a:solidFill>
              <a:latin typeface="Calibri"/>
              <a:ea typeface="Calibri"/>
              <a:cs typeface="Calibri"/>
              <a:sym typeface="Calibri"/>
            </a:endParaRPr>
          </a:p>
          <a:p>
            <a:pPr marL="0" lvl="0" indent="0" rtl="0">
              <a:lnSpc>
                <a:spcPct val="115000"/>
              </a:lnSpc>
              <a:spcBef>
                <a:spcPts val="0"/>
              </a:spcBef>
              <a:spcAft>
                <a:spcPts val="0"/>
              </a:spcAft>
              <a:buNone/>
            </a:pPr>
            <a:r>
              <a:rPr lang="en" dirty="0">
                <a:solidFill>
                  <a:schemeClr val="dk1"/>
                </a:solidFill>
                <a:latin typeface="Calibri"/>
                <a:ea typeface="Calibri"/>
                <a:cs typeface="Calibri"/>
                <a:sym typeface="Calibri"/>
              </a:rPr>
              <a:t>*Note that W, D and Q concepts are incorporated throughout the curriculum but the designations will not be used</a:t>
            </a:r>
            <a:endParaRPr dirty="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1187</Words>
  <Application>Microsoft Macintosh PowerPoint</Application>
  <PresentationFormat>On-screen Show (16:9)</PresentationFormat>
  <Paragraphs>286</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Simple Light</vt:lpstr>
      <vt:lpstr>General Education Program Modification</vt:lpstr>
      <vt:lpstr>Why is it time to change our general education?   </vt:lpstr>
      <vt:lpstr>PowerPoint Presentation</vt:lpstr>
      <vt:lpstr>Foundations</vt:lpstr>
      <vt:lpstr>Foundations</vt:lpstr>
      <vt:lpstr>First Year Seminars</vt:lpstr>
      <vt:lpstr>Exploring Knowledge</vt:lpstr>
      <vt:lpstr>Integrating Knowledge </vt:lpstr>
      <vt:lpstr>High-Impact Practices</vt:lpstr>
      <vt:lpstr>Moving Forward </vt:lpstr>
      <vt:lpstr>PowerPoint Presentation</vt:lpstr>
    </vt:vector>
  </TitlesOfParts>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Education Program Modification</dc:title>
  <cp:lastModifiedBy>Microsoft Office User</cp:lastModifiedBy>
  <cp:revision>1</cp:revision>
  <dcterms:modified xsi:type="dcterms:W3CDTF">2018-02-22T22:18:56Z</dcterms:modified>
</cp:coreProperties>
</file>