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n Baumgartner" initials="E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E362-65FA-3242-B393-33832D6A3823}" type="datetimeFigureOut">
              <a:rPr lang="en-US" smtClean="0"/>
              <a:pPr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C796-A1C8-DE48-A136-C4B2EDBDE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BA/BS Task 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Erin Baumgartner, NSM</a:t>
            </a:r>
          </a:p>
          <a:p>
            <a:r>
              <a:rPr lang="en-US" dirty="0" smtClean="0"/>
              <a:t>Carol Harding, HUM</a:t>
            </a:r>
          </a:p>
          <a:p>
            <a:r>
              <a:rPr lang="en-US" dirty="0" smtClean="0"/>
              <a:t>Gudrun </a:t>
            </a:r>
            <a:r>
              <a:rPr lang="en-US" dirty="0" err="1" smtClean="0"/>
              <a:t>Hoobler</a:t>
            </a:r>
            <a:r>
              <a:rPr lang="en-US" dirty="0" smtClean="0"/>
              <a:t>, HUM</a:t>
            </a:r>
          </a:p>
          <a:p>
            <a:r>
              <a:rPr lang="en-US" dirty="0" smtClean="0"/>
              <a:t>Marie </a:t>
            </a:r>
            <a:r>
              <a:rPr lang="en-US" dirty="0" err="1" smtClean="0"/>
              <a:t>LeJeune</a:t>
            </a:r>
            <a:r>
              <a:rPr lang="en-US" dirty="0" smtClean="0"/>
              <a:t>, EL</a:t>
            </a:r>
          </a:p>
          <a:p>
            <a:r>
              <a:rPr lang="en-US" dirty="0" smtClean="0"/>
              <a:t>Tad Shannon, 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6592"/>
          </a:xfrm>
        </p:spPr>
        <p:txBody>
          <a:bodyPr>
            <a:normAutofit/>
          </a:bodyPr>
          <a:lstStyle/>
          <a:p>
            <a:r>
              <a:rPr lang="en-US" dirty="0" smtClean="0"/>
              <a:t>Examination of comparators within and beyond Oregon </a:t>
            </a:r>
          </a:p>
          <a:p>
            <a:r>
              <a:rPr lang="en-US" dirty="0" smtClean="0"/>
              <a:t>AAUP definitions</a:t>
            </a:r>
          </a:p>
          <a:p>
            <a:r>
              <a:rPr lang="en-US" dirty="0" smtClean="0"/>
              <a:t>WOU mission and outcomes</a:t>
            </a:r>
          </a:p>
          <a:p>
            <a:r>
              <a:rPr lang="en-US" dirty="0" smtClean="0"/>
              <a:t>Equitability for students and programs</a:t>
            </a:r>
          </a:p>
          <a:p>
            <a:r>
              <a:rPr lang="en-US" dirty="0" smtClean="0"/>
              <a:t>Clarity of pathways for students who transfer or change majors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1716"/>
            <a:ext cx="8229600" cy="1143000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400"/>
            <a:ext cx="8686800" cy="57005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Programs decide on and craft BA/BS requirements</a:t>
            </a:r>
          </a:p>
          <a:p>
            <a:r>
              <a:rPr lang="en-US" dirty="0" smtClean="0"/>
              <a:t>Language/culture is an inherent feature of BA pathway</a:t>
            </a:r>
          </a:p>
          <a:p>
            <a:r>
              <a:rPr lang="en-US" dirty="0" smtClean="0"/>
              <a:t>BA/BS requirements can “double-dip” with General Education and Program requirements</a:t>
            </a:r>
          </a:p>
          <a:p>
            <a:r>
              <a:rPr lang="en-US" dirty="0" smtClean="0"/>
              <a:t>BA/BS credit requirements should be commensurate</a:t>
            </a:r>
          </a:p>
          <a:p>
            <a:r>
              <a:rPr lang="en-US" dirty="0" smtClean="0"/>
              <a:t>BA/BS requirements should reflect </a:t>
            </a:r>
            <a:r>
              <a:rPr lang="en-US" dirty="0" err="1" smtClean="0"/>
              <a:t>WOU’s</a:t>
            </a:r>
            <a:r>
              <a:rPr lang="en-US" dirty="0" smtClean="0"/>
              <a:t> educational mission and learning outcomes</a:t>
            </a:r>
          </a:p>
          <a:p>
            <a:r>
              <a:rPr lang="en-US" dirty="0" smtClean="0"/>
              <a:t>Proposed General Education framework provides for well-rounded students. BA/BS should articulate further for students their path toward future goals.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285037"/>
              </p:ext>
            </p:extLst>
          </p:nvPr>
        </p:nvGraphicFramePr>
        <p:xfrm>
          <a:off x="0" y="83691"/>
          <a:ext cx="9144000" cy="6708119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048000"/>
                <a:gridCol w="3048000"/>
                <a:gridCol w="3048000"/>
              </a:tblGrid>
              <a:tr h="40078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BA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BS</a:t>
                      </a:r>
                      <a:endParaRPr lang="en-US" sz="3600" dirty="0"/>
                    </a:p>
                  </a:txBody>
                  <a:tcPr/>
                </a:tc>
              </a:tr>
              <a:tr h="69176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</a:t>
                      </a:r>
                      <a:r>
                        <a:rPr lang="en-US" sz="2200" baseline="0" dirty="0" smtClean="0"/>
                        <a:t> pathway for students seeking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Context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Practice</a:t>
                      </a:r>
                      <a:endParaRPr lang="en-US" sz="2200" dirty="0"/>
                    </a:p>
                  </a:txBody>
                  <a:tcPr/>
                </a:tc>
              </a:tr>
              <a:tr h="69176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Provides students with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Phenomenology and</a:t>
                      </a:r>
                      <a:r>
                        <a:rPr lang="en-US" sz="2200" baseline="0" dirty="0" smtClean="0"/>
                        <a:t> experience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Tools and models</a:t>
                      </a:r>
                      <a:endParaRPr lang="en-US" sz="2200" dirty="0"/>
                    </a:p>
                  </a:txBody>
                  <a:tcPr/>
                </a:tc>
              </a:tr>
              <a:tr h="69176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Pedagogy</a:t>
                      </a:r>
                      <a:r>
                        <a:rPr lang="en-US" sz="2200" baseline="0" dirty="0" smtClean="0"/>
                        <a:t> generally emphasizes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Breadth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Depth</a:t>
                      </a:r>
                      <a:endParaRPr lang="en-US" sz="2200" dirty="0"/>
                    </a:p>
                  </a:txBody>
                  <a:tcPr/>
                </a:tc>
              </a:tr>
              <a:tr h="98823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Aligns</a:t>
                      </a:r>
                      <a:r>
                        <a:rPr lang="en-US" sz="2200" baseline="0" dirty="0" smtClean="0"/>
                        <a:t> to LEAP Learning Outcomes Category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Personal and Social Responsibility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Intellectual and Practical Skills</a:t>
                      </a:r>
                      <a:endParaRPr lang="en-US" sz="2200" dirty="0"/>
                    </a:p>
                  </a:txBody>
                  <a:tcPr/>
                </a:tc>
              </a:tr>
              <a:tr h="169652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Aligns to Gen Ed Exploring Knowledge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Literary and Aesthetic Perspectives</a:t>
                      </a:r>
                    </a:p>
                    <a:p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 Historic and Civil Perspectives,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Scientific Perspectives, </a:t>
                      </a:r>
                      <a:endParaRPr lang="en-US" sz="2200" dirty="0"/>
                    </a:p>
                  </a:txBody>
                  <a:tcPr/>
                </a:tc>
              </a:tr>
              <a:tr h="1025256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Aligns to</a:t>
                      </a:r>
                      <a:r>
                        <a:rPr lang="en-US" sz="2200" baseline="0" dirty="0" smtClean="0"/>
                        <a:t> Gen Ed Foundational Knowledge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Citizenship, Social Responsibility and Global Awareness.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Science Technology, Society</a:t>
                      </a:r>
                      <a:r>
                        <a:rPr lang="en-US" sz="2200" dirty="0" smtClean="0"/>
                        <a:t> 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possible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 Program </a:t>
            </a:r>
            <a:r>
              <a:rPr lang="en-US" dirty="0"/>
              <a:t>includes</a:t>
            </a:r>
            <a:r>
              <a:rPr lang="en-US" dirty="0" smtClean="0"/>
              <a:t> determined number of credits </a:t>
            </a:r>
            <a:r>
              <a:rPr lang="en-US" dirty="0"/>
              <a:t>to meet requirement of BA-aligned courses</a:t>
            </a:r>
            <a:r>
              <a:rPr lang="en-US" dirty="0" smtClean="0"/>
              <a:t> of which </a:t>
            </a:r>
            <a:r>
              <a:rPr lang="en-US" smtClean="0"/>
              <a:t>at least </a:t>
            </a:r>
            <a:r>
              <a:rPr lang="en-US" dirty="0"/>
              <a:t>three courses must be language.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Unless </a:t>
            </a:r>
            <a:r>
              <a:rPr lang="en-US" dirty="0"/>
              <a:t>student is bilingual or demonstrates proficiency to 103 in which case three courses must be language/culture aligned</a:t>
            </a:r>
            <a:r>
              <a:rPr lang="en-US" dirty="0" smtClean="0"/>
              <a:t> (</a:t>
            </a:r>
            <a:r>
              <a:rPr lang="en-US" dirty="0"/>
              <a:t>list generated by program).</a:t>
            </a:r>
            <a:r>
              <a:rPr lang="en-US" dirty="0" smtClean="0"/>
              <a:t> </a:t>
            </a:r>
          </a:p>
          <a:p>
            <a:r>
              <a:rPr lang="en-US" dirty="0" smtClean="0"/>
              <a:t>BS Program </a:t>
            </a:r>
            <a:r>
              <a:rPr lang="en-US" dirty="0"/>
              <a:t>includes</a:t>
            </a:r>
            <a:r>
              <a:rPr lang="en-US" dirty="0" smtClean="0"/>
              <a:t> determined number of credits </a:t>
            </a:r>
            <a:r>
              <a:rPr lang="en-US" dirty="0"/>
              <a:t>to meet requirement of BS aligned courses</a:t>
            </a:r>
            <a:r>
              <a:rPr lang="en-US" dirty="0" smtClean="0"/>
              <a:t> with </a:t>
            </a:r>
            <a:r>
              <a:rPr lang="en-US" dirty="0"/>
              <a:t>a</a:t>
            </a:r>
            <a:r>
              <a:rPr lang="en-US" dirty="0" smtClean="0"/>
              <a:t> determined minimum Math course articulated </a:t>
            </a:r>
            <a:r>
              <a:rPr lang="en-US" dirty="0"/>
              <a:t>by program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287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BA/BS Task Force</vt:lpstr>
      <vt:lpstr>Considerations</vt:lpstr>
      <vt:lpstr>Recommendations</vt:lpstr>
      <vt:lpstr>PowerPoint Presentation</vt:lpstr>
      <vt:lpstr>A possible model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BA/BS Task Force</dc:title>
  <dc:creator>Erin Baumgartner</dc:creator>
  <cp:lastModifiedBy>Erin Baumgartner</cp:lastModifiedBy>
  <cp:revision>6</cp:revision>
  <dcterms:created xsi:type="dcterms:W3CDTF">2018-01-05T17:54:04Z</dcterms:created>
  <dcterms:modified xsi:type="dcterms:W3CDTF">2018-01-09T17:19:06Z</dcterms:modified>
</cp:coreProperties>
</file>