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72" r:id="rId4"/>
    <p:sldId id="269" r:id="rId5"/>
    <p:sldId id="275" r:id="rId6"/>
    <p:sldId id="265" r:id="rId7"/>
    <p:sldId id="273" r:id="rId8"/>
    <p:sldId id="270" r:id="rId9"/>
    <p:sldId id="263" r:id="rId10"/>
    <p:sldId id="268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15"/>
    <p:restoredTop sz="83333" autoAdjust="0"/>
  </p:normalViewPr>
  <p:slideViewPr>
    <p:cSldViewPr snapToGrid="0" snapToObjects="1">
      <p:cViewPr varScale="1">
        <p:scale>
          <a:sx n="103" d="100"/>
          <a:sy n="103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6.local.wiche.edu\group\rsch\High%20School%20Grads%202016\Regional,%20National\_Nation%20Charts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87486649214899"/>
          <c:y val="0.0473313192346425"/>
          <c:w val="0.876450121988823"/>
          <c:h val="0.850218458342254"/>
        </c:manualLayout>
      </c:layout>
      <c:lineChart>
        <c:grouping val="standard"/>
        <c:varyColors val="0"/>
        <c:ser>
          <c:idx val="1"/>
          <c:order val="0"/>
          <c:tx>
            <c:strRef>
              <c:f>'1.1. Longer-term view'!$B$5</c:f>
              <c:strCache>
                <c:ptCount val="1"/>
                <c:pt idx="0">
                  <c:v>Reported counts</c:v>
                </c:pt>
              </c:strCache>
            </c:strRef>
          </c:tx>
          <c:spPr>
            <a:ln w="5715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'1.1. Longer-term view'!$A$6:$A$62</c:f>
              <c:numCache>
                <c:formatCode>General</c:formatCode>
                <c:ptCount val="57"/>
                <c:pt idx="0">
                  <c:v>1976.0</c:v>
                </c:pt>
                <c:pt idx="1">
                  <c:v>1977.0</c:v>
                </c:pt>
                <c:pt idx="2">
                  <c:v>1978.0</c:v>
                </c:pt>
                <c:pt idx="3">
                  <c:v>1979.0</c:v>
                </c:pt>
                <c:pt idx="4">
                  <c:v>1980.0</c:v>
                </c:pt>
                <c:pt idx="5">
                  <c:v>1981.0</c:v>
                </c:pt>
                <c:pt idx="6">
                  <c:v>1982.0</c:v>
                </c:pt>
                <c:pt idx="7">
                  <c:v>1983.0</c:v>
                </c:pt>
                <c:pt idx="8">
                  <c:v>1984.0</c:v>
                </c:pt>
                <c:pt idx="9">
                  <c:v>1985.0</c:v>
                </c:pt>
                <c:pt idx="10">
                  <c:v>1986.0</c:v>
                </c:pt>
                <c:pt idx="11">
                  <c:v>1987.0</c:v>
                </c:pt>
                <c:pt idx="12">
                  <c:v>1988.0</c:v>
                </c:pt>
                <c:pt idx="13">
                  <c:v>1989.0</c:v>
                </c:pt>
                <c:pt idx="14">
                  <c:v>1990.0</c:v>
                </c:pt>
                <c:pt idx="15">
                  <c:v>1991.0</c:v>
                </c:pt>
                <c:pt idx="16">
                  <c:v>1992.0</c:v>
                </c:pt>
                <c:pt idx="17">
                  <c:v>1993.0</c:v>
                </c:pt>
                <c:pt idx="18">
                  <c:v>1994.0</c:v>
                </c:pt>
                <c:pt idx="19">
                  <c:v>1995.0</c:v>
                </c:pt>
                <c:pt idx="20">
                  <c:v>1996.0</c:v>
                </c:pt>
                <c:pt idx="21">
                  <c:v>1997.0</c:v>
                </c:pt>
                <c:pt idx="22">
                  <c:v>1998.0</c:v>
                </c:pt>
                <c:pt idx="23">
                  <c:v>1999.0</c:v>
                </c:pt>
                <c:pt idx="24">
                  <c:v>2000.0</c:v>
                </c:pt>
                <c:pt idx="25">
                  <c:v>2001.0</c:v>
                </c:pt>
                <c:pt idx="26">
                  <c:v>2002.0</c:v>
                </c:pt>
                <c:pt idx="27">
                  <c:v>2003.0</c:v>
                </c:pt>
                <c:pt idx="28">
                  <c:v>2004.0</c:v>
                </c:pt>
                <c:pt idx="29">
                  <c:v>2005.0</c:v>
                </c:pt>
                <c:pt idx="30">
                  <c:v>2006.0</c:v>
                </c:pt>
                <c:pt idx="31">
                  <c:v>2007.0</c:v>
                </c:pt>
                <c:pt idx="32">
                  <c:v>2008.0</c:v>
                </c:pt>
                <c:pt idx="33">
                  <c:v>2009.0</c:v>
                </c:pt>
                <c:pt idx="34">
                  <c:v>2010.0</c:v>
                </c:pt>
                <c:pt idx="35">
                  <c:v>2011.0</c:v>
                </c:pt>
                <c:pt idx="36">
                  <c:v>2012.0</c:v>
                </c:pt>
                <c:pt idx="37">
                  <c:v>2013.0</c:v>
                </c:pt>
                <c:pt idx="38">
                  <c:v>2014.0</c:v>
                </c:pt>
                <c:pt idx="39">
                  <c:v>2015.0</c:v>
                </c:pt>
                <c:pt idx="40">
                  <c:v>2016.0</c:v>
                </c:pt>
                <c:pt idx="41">
                  <c:v>2017.0</c:v>
                </c:pt>
                <c:pt idx="42">
                  <c:v>2018.0</c:v>
                </c:pt>
                <c:pt idx="43">
                  <c:v>2019.0</c:v>
                </c:pt>
                <c:pt idx="44">
                  <c:v>2020.0</c:v>
                </c:pt>
                <c:pt idx="45">
                  <c:v>2021.0</c:v>
                </c:pt>
                <c:pt idx="46">
                  <c:v>2022.0</c:v>
                </c:pt>
                <c:pt idx="47">
                  <c:v>2023.0</c:v>
                </c:pt>
                <c:pt idx="48">
                  <c:v>2024.0</c:v>
                </c:pt>
                <c:pt idx="49">
                  <c:v>2025.0</c:v>
                </c:pt>
                <c:pt idx="50">
                  <c:v>2026.0</c:v>
                </c:pt>
                <c:pt idx="51">
                  <c:v>2027.0</c:v>
                </c:pt>
                <c:pt idx="52">
                  <c:v>2028.0</c:v>
                </c:pt>
                <c:pt idx="53">
                  <c:v>2029.0</c:v>
                </c:pt>
                <c:pt idx="54">
                  <c:v>2030.0</c:v>
                </c:pt>
                <c:pt idx="55">
                  <c:v>2031.0</c:v>
                </c:pt>
                <c:pt idx="56">
                  <c:v>2032.0</c:v>
                </c:pt>
              </c:numCache>
            </c:numRef>
          </c:cat>
          <c:val>
            <c:numRef>
              <c:f>'1.1. Longer-term view'!$B$6:$B$62</c:f>
              <c:numCache>
                <c:formatCode>#,##0</c:formatCode>
                <c:ptCount val="57"/>
                <c:pt idx="0">
                  <c:v>3.139536E6</c:v>
                </c:pt>
                <c:pt idx="1">
                  <c:v>3.128824E6</c:v>
                </c:pt>
                <c:pt idx="2">
                  <c:v>3.101152E6</c:v>
                </c:pt>
                <c:pt idx="3">
                  <c:v>3.042214E6</c:v>
                </c:pt>
                <c:pt idx="4">
                  <c:v>3.020285E6</c:v>
                </c:pt>
                <c:pt idx="5">
                  <c:v>2.994758E6</c:v>
                </c:pt>
                <c:pt idx="6">
                  <c:v>2.887604E6</c:v>
                </c:pt>
                <c:pt idx="7">
                  <c:v>2.766797E6</c:v>
                </c:pt>
                <c:pt idx="8">
                  <c:v>2.676917E6</c:v>
                </c:pt>
                <c:pt idx="9">
                  <c:v>2.642616E6</c:v>
                </c:pt>
                <c:pt idx="10">
                  <c:v>2.693803E6</c:v>
                </c:pt>
                <c:pt idx="11">
                  <c:v>2.77302E6</c:v>
                </c:pt>
                <c:pt idx="12">
                  <c:v>2.743743E6</c:v>
                </c:pt>
                <c:pt idx="13">
                  <c:v>2.574162E6</c:v>
                </c:pt>
                <c:pt idx="14">
                  <c:v>2.492988E6</c:v>
                </c:pt>
                <c:pt idx="15">
                  <c:v>2.480399E6</c:v>
                </c:pt>
                <c:pt idx="16">
                  <c:v>2.480519E6</c:v>
                </c:pt>
                <c:pt idx="17">
                  <c:v>2.463849E6</c:v>
                </c:pt>
                <c:pt idx="18">
                  <c:v>2.519084E6</c:v>
                </c:pt>
                <c:pt idx="19">
                  <c:v>2.518109E6</c:v>
                </c:pt>
                <c:pt idx="20">
                  <c:v>2.611988E6</c:v>
                </c:pt>
                <c:pt idx="21">
                  <c:v>2.70405E6</c:v>
                </c:pt>
                <c:pt idx="22">
                  <c:v>2.758655E6</c:v>
                </c:pt>
                <c:pt idx="23">
                  <c:v>2.832844E6</c:v>
                </c:pt>
                <c:pt idx="24">
                  <c:v>2.847973E6</c:v>
                </c:pt>
                <c:pt idx="25">
                  <c:v>2.906534E6</c:v>
                </c:pt>
                <c:pt idx="26">
                  <c:v>3.015735E6</c:v>
                </c:pt>
                <c:pt idx="27">
                  <c:v>3.054438E6</c:v>
                </c:pt>
                <c:pt idx="28">
                  <c:v>3.106499E6</c:v>
                </c:pt>
                <c:pt idx="29">
                  <c:v>3.122544E6</c:v>
                </c:pt>
                <c:pt idx="30">
                  <c:v>3.19965E6</c:v>
                </c:pt>
                <c:pt idx="31">
                  <c:v>3.312337E6</c:v>
                </c:pt>
                <c:pt idx="32">
                  <c:v>3.347828E6</c:v>
                </c:pt>
                <c:pt idx="33">
                  <c:v>3.440185E6</c:v>
                </c:pt>
                <c:pt idx="34">
                  <c:v>3.449719E6</c:v>
                </c:pt>
                <c:pt idx="35">
                  <c:v>3.45247E6</c:v>
                </c:pt>
                <c:pt idx="36">
                  <c:v>3.452792574227E6</c:v>
                </c:pt>
                <c:pt idx="37">
                  <c:v>3.46688811276934E6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'1.1. Longer-term view'!$C$5</c:f>
              <c:strCache>
                <c:ptCount val="1"/>
                <c:pt idx="0">
                  <c:v>Knocking 2016 Projections</c:v>
                </c:pt>
              </c:strCache>
            </c:strRef>
          </c:tx>
          <c:spPr>
            <a:ln w="57150">
              <a:solidFill>
                <a:schemeClr val="tx1"/>
              </a:solidFill>
              <a:headEnd type="none" w="med" len="med"/>
              <a:tailEnd type="none" w="med" len="med"/>
            </a:ln>
          </c:spPr>
          <c:marker>
            <c:symbol val="none"/>
          </c:marker>
          <c:dPt>
            <c:idx val="56"/>
            <c:bubble3D val="0"/>
            <c:spPr>
              <a:ln w="57150">
                <a:solidFill>
                  <a:schemeClr val="tx1"/>
                </a:solidFill>
                <a:headEnd type="none" w="med" len="med"/>
                <a:tailEnd type="stealth" w="sm" len="sm"/>
              </a:ln>
            </c:spPr>
          </c:dPt>
          <c:dLbls>
            <c:dLbl>
              <c:idx val="37"/>
              <c:layout>
                <c:manualLayout>
                  <c:x val="-0.0344113410627367"/>
                  <c:y val="0.0957910095074975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9"/>
              <c:layout>
                <c:manualLayout>
                  <c:x val="-0.0297013123586008"/>
                  <c:y val="0.10746315190759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layout/>
              <c:dLblPos val="b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'1.1. Longer-term view'!$A$6:$A$62</c:f>
              <c:numCache>
                <c:formatCode>General</c:formatCode>
                <c:ptCount val="57"/>
                <c:pt idx="0">
                  <c:v>1976.0</c:v>
                </c:pt>
                <c:pt idx="1">
                  <c:v>1977.0</c:v>
                </c:pt>
                <c:pt idx="2">
                  <c:v>1978.0</c:v>
                </c:pt>
                <c:pt idx="3">
                  <c:v>1979.0</c:v>
                </c:pt>
                <c:pt idx="4">
                  <c:v>1980.0</c:v>
                </c:pt>
                <c:pt idx="5">
                  <c:v>1981.0</c:v>
                </c:pt>
                <c:pt idx="6">
                  <c:v>1982.0</c:v>
                </c:pt>
                <c:pt idx="7">
                  <c:v>1983.0</c:v>
                </c:pt>
                <c:pt idx="8">
                  <c:v>1984.0</c:v>
                </c:pt>
                <c:pt idx="9">
                  <c:v>1985.0</c:v>
                </c:pt>
                <c:pt idx="10">
                  <c:v>1986.0</c:v>
                </c:pt>
                <c:pt idx="11">
                  <c:v>1987.0</c:v>
                </c:pt>
                <c:pt idx="12">
                  <c:v>1988.0</c:v>
                </c:pt>
                <c:pt idx="13">
                  <c:v>1989.0</c:v>
                </c:pt>
                <c:pt idx="14">
                  <c:v>1990.0</c:v>
                </c:pt>
                <c:pt idx="15">
                  <c:v>1991.0</c:v>
                </c:pt>
                <c:pt idx="16">
                  <c:v>1992.0</c:v>
                </c:pt>
                <c:pt idx="17">
                  <c:v>1993.0</c:v>
                </c:pt>
                <c:pt idx="18">
                  <c:v>1994.0</c:v>
                </c:pt>
                <c:pt idx="19">
                  <c:v>1995.0</c:v>
                </c:pt>
                <c:pt idx="20">
                  <c:v>1996.0</c:v>
                </c:pt>
                <c:pt idx="21">
                  <c:v>1997.0</c:v>
                </c:pt>
                <c:pt idx="22">
                  <c:v>1998.0</c:v>
                </c:pt>
                <c:pt idx="23">
                  <c:v>1999.0</c:v>
                </c:pt>
                <c:pt idx="24">
                  <c:v>2000.0</c:v>
                </c:pt>
                <c:pt idx="25">
                  <c:v>2001.0</c:v>
                </c:pt>
                <c:pt idx="26">
                  <c:v>2002.0</c:v>
                </c:pt>
                <c:pt idx="27">
                  <c:v>2003.0</c:v>
                </c:pt>
                <c:pt idx="28">
                  <c:v>2004.0</c:v>
                </c:pt>
                <c:pt idx="29">
                  <c:v>2005.0</c:v>
                </c:pt>
                <c:pt idx="30">
                  <c:v>2006.0</c:v>
                </c:pt>
                <c:pt idx="31">
                  <c:v>2007.0</c:v>
                </c:pt>
                <c:pt idx="32">
                  <c:v>2008.0</c:v>
                </c:pt>
                <c:pt idx="33">
                  <c:v>2009.0</c:v>
                </c:pt>
                <c:pt idx="34">
                  <c:v>2010.0</c:v>
                </c:pt>
                <c:pt idx="35">
                  <c:v>2011.0</c:v>
                </c:pt>
                <c:pt idx="36">
                  <c:v>2012.0</c:v>
                </c:pt>
                <c:pt idx="37">
                  <c:v>2013.0</c:v>
                </c:pt>
                <c:pt idx="38">
                  <c:v>2014.0</c:v>
                </c:pt>
                <c:pt idx="39">
                  <c:v>2015.0</c:v>
                </c:pt>
                <c:pt idx="40">
                  <c:v>2016.0</c:v>
                </c:pt>
                <c:pt idx="41">
                  <c:v>2017.0</c:v>
                </c:pt>
                <c:pt idx="42">
                  <c:v>2018.0</c:v>
                </c:pt>
                <c:pt idx="43">
                  <c:v>2019.0</c:v>
                </c:pt>
                <c:pt idx="44">
                  <c:v>2020.0</c:v>
                </c:pt>
                <c:pt idx="45">
                  <c:v>2021.0</c:v>
                </c:pt>
                <c:pt idx="46">
                  <c:v>2022.0</c:v>
                </c:pt>
                <c:pt idx="47">
                  <c:v>2023.0</c:v>
                </c:pt>
                <c:pt idx="48">
                  <c:v>2024.0</c:v>
                </c:pt>
                <c:pt idx="49">
                  <c:v>2025.0</c:v>
                </c:pt>
                <c:pt idx="50">
                  <c:v>2026.0</c:v>
                </c:pt>
                <c:pt idx="51">
                  <c:v>2027.0</c:v>
                </c:pt>
                <c:pt idx="52">
                  <c:v>2028.0</c:v>
                </c:pt>
                <c:pt idx="53">
                  <c:v>2029.0</c:v>
                </c:pt>
                <c:pt idx="54">
                  <c:v>2030.0</c:v>
                </c:pt>
                <c:pt idx="55">
                  <c:v>2031.0</c:v>
                </c:pt>
                <c:pt idx="56">
                  <c:v>2032.0</c:v>
                </c:pt>
              </c:numCache>
            </c:numRef>
          </c:cat>
          <c:val>
            <c:numRef>
              <c:f>'1.1. Longer-term view'!$C$6:$C$62</c:f>
              <c:numCache>
                <c:formatCode>General</c:formatCode>
                <c:ptCount val="57"/>
                <c:pt idx="37" formatCode="_(* #,##0_);_(* \(#,##0\);_(* &quot;-&quot;??_);_(@_)">
                  <c:v>3.46688811276934E6</c:v>
                </c:pt>
                <c:pt idx="38" formatCode="_(* #,##0_);_(* \(#,##0\);_(* &quot;-&quot;??_);_(@_)">
                  <c:v>3.44301206257913E6</c:v>
                </c:pt>
                <c:pt idx="39" formatCode="_(* #,##0_);_(* \(#,##0\);_(* &quot;-&quot;??_);_(@_)">
                  <c:v>3.42145622005221E6</c:v>
                </c:pt>
                <c:pt idx="40" formatCode="_(* #,##0_);_(* \(#,##0\);_(* &quot;-&quot;??_);_(@_)">
                  <c:v>3.4129470474273E6</c:v>
                </c:pt>
                <c:pt idx="41" formatCode="_(* #,##0_);_(* \(#,##0\);_(* &quot;-&quot;??_);_(@_)">
                  <c:v>3.38591700688183E6</c:v>
                </c:pt>
                <c:pt idx="42" formatCode="_(* #,##0_);_(* \(#,##0\);_(* &quot;-&quot;??_);_(@_)">
                  <c:v>3.45958005007435E6</c:v>
                </c:pt>
                <c:pt idx="43" formatCode="_(* #,##0_);_(* \(#,##0\);_(* &quot;-&quot;??_);_(@_)">
                  <c:v>3.4551126827465E6</c:v>
                </c:pt>
                <c:pt idx="44" formatCode="_(* #,##0_);_(* \(#,##0\);_(* &quot;-&quot;??_);_(@_)">
                  <c:v>3.4080370676012E6</c:v>
                </c:pt>
                <c:pt idx="45" formatCode="_(* #,##0_);_(* \(#,##0\);_(* &quot;-&quot;??_);_(@_)">
                  <c:v>3.42021054210983E6</c:v>
                </c:pt>
                <c:pt idx="46" formatCode="_(* #,##0_);_(* \(#,##0\);_(* &quot;-&quot;??_);_(@_)">
                  <c:v>3.42363867309348E6</c:v>
                </c:pt>
                <c:pt idx="47" formatCode="_(* #,##0_);_(* \(#,##0\);_(* &quot;-&quot;??_);_(@_)">
                  <c:v>3.43472295831089E6</c:v>
                </c:pt>
                <c:pt idx="48" formatCode="_(* #,##0_);_(* \(#,##0\);_(* &quot;-&quot;??_);_(@_)">
                  <c:v>3.51140855639721E6</c:v>
                </c:pt>
                <c:pt idx="49" formatCode="_(* #,##0_);_(* \(#,##0\);_(* &quot;-&quot;??_);_(@_)">
                  <c:v>3.56105126081045E6</c:v>
                </c:pt>
                <c:pt idx="50" formatCode="_(* #,##0_);_(* \(#,##0\);_(* &quot;-&quot;??_);_(@_)">
                  <c:v>3.51846328637053E6</c:v>
                </c:pt>
                <c:pt idx="51" formatCode="_(* #,##0_);_(* \(#,##0\);_(* &quot;-&quot;??_);_(@_)">
                  <c:v>3.42000980179804E6</c:v>
                </c:pt>
                <c:pt idx="52" formatCode="_(* #,##0_);_(* \(#,##0\);_(* &quot;-&quot;??_);_(@_)">
                  <c:v>3.30815957363533E6</c:v>
                </c:pt>
                <c:pt idx="53" formatCode="_(* #,##0_);_(* \(#,##0\);_(* &quot;-&quot;??_);_(@_)">
                  <c:v>3.26782622729921E6</c:v>
                </c:pt>
                <c:pt idx="54" formatCode="_(* #,##0_);_(* \(#,##0\);_(* &quot;-&quot;??_);_(@_)">
                  <c:v>3.26823269294342E6</c:v>
                </c:pt>
                <c:pt idx="55" formatCode="_(* #,##0_);_(* \(#,##0\);_(* &quot;-&quot;??_);_(@_)">
                  <c:v>3.25271400983738E6</c:v>
                </c:pt>
                <c:pt idx="56" formatCode="_(* #,##0_);_(* \(#,##0\);_(* &quot;-&quot;??_);_(@_)">
                  <c:v>3.29859682470261E6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707400"/>
        <c:axId val="2120691912"/>
      </c:lineChart>
      <c:catAx>
        <c:axId val="21107074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120691912"/>
        <c:crosses val="autoZero"/>
        <c:auto val="1"/>
        <c:lblAlgn val="ctr"/>
        <c:lblOffset val="100"/>
        <c:tickLblSkip val="10"/>
        <c:noMultiLvlLbl val="0"/>
      </c:catAx>
      <c:valAx>
        <c:axId val="2120691912"/>
        <c:scaling>
          <c:orientation val="minMax"/>
          <c:max val="3.6E6"/>
          <c:min val="2.0E6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.0" sourceLinked="0"/>
        <c:majorTickMark val="cross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crossAx val="2110707400"/>
        <c:crosses val="autoZero"/>
        <c:crossBetween val="between"/>
        <c:majorUnit val="500000.0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658704544799568"/>
          <c:y val="0.772204304020289"/>
          <c:w val="0.315654453504529"/>
          <c:h val="0.106803969837015"/>
        </c:manualLayout>
      </c:layout>
      <c:overlay val="1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chemeClr val="bg2">
              <a:lumMod val="50000"/>
            </a:schemeClr>
          </a:solidFill>
          <a:latin typeface="Calibri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CE35-4DB5-AA48-A67C-9B8F86F05ADA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538E9-36BC-5548-9B5A-57AC16661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B7BF9-DBE1-164D-BA6E-AE06F45F07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0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6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6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31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7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0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5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469A-176F-ED45-A3AB-8BB31618B843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39D8-5156-8842-9B36-6A2307E90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644" y="2324310"/>
            <a:ext cx="6411562" cy="1206915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Arial"/>
                <a:cs typeface="Arial"/>
              </a:rPr>
              <a:t>AB in Liberal Studies</a:t>
            </a:r>
            <a:endParaRPr lang="en-US"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763" y="3886811"/>
            <a:ext cx="6400800" cy="71987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New Program Proposal</a:t>
            </a:r>
          </a:p>
        </p:txBody>
      </p:sp>
    </p:spTree>
    <p:extLst>
      <p:ext uri="{BB962C8B-B14F-4D97-AF65-F5344CB8AC3E}">
        <p14:creationId xmlns:p14="http://schemas.microsoft.com/office/powerpoint/2010/main" val="373828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85764" y="529381"/>
            <a:ext cx="7066434" cy="512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solidFill>
                <a:srgbClr val="D90A1C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solidFill>
                <a:srgbClr val="D90A1C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72539"/>
            <a:ext cx="8115300" cy="66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2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85764" y="529380"/>
            <a:ext cx="7066434" cy="55857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D90A1C"/>
                </a:solidFill>
                <a:latin typeface="Arial"/>
                <a:cs typeface="Arial"/>
              </a:rPr>
              <a:t>DELIVERY:</a:t>
            </a:r>
            <a:r>
              <a:rPr lang="en-US" sz="2400" dirty="0" smtClean="0">
                <a:solidFill>
                  <a:srgbClr val="D90A1C"/>
                </a:solidFill>
                <a:latin typeface="Arial"/>
                <a:cs typeface="Arial"/>
              </a:rPr>
              <a:t>  WHERE, WHEN AND HOW?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D90A1C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Flexible delivery convenient to working adults</a:t>
            </a:r>
          </a:p>
          <a:p>
            <a:r>
              <a:rPr lang="en-US" sz="2400" dirty="0" smtClean="0">
                <a:latin typeface="Arial"/>
                <a:cs typeface="Arial"/>
              </a:rPr>
              <a:t>Hybrid courses in Salem:  Coherence through thematic thread(s)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Sequences or clusters of existing and/or newly developed upper division courses</a:t>
            </a:r>
          </a:p>
          <a:p>
            <a:r>
              <a:rPr lang="en-US" sz="2400" dirty="0" smtClean="0">
                <a:latin typeface="Arial"/>
                <a:cs typeface="Arial"/>
              </a:rPr>
              <a:t>Also existing online and on-campus courses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Schedule consistency &amp; growth - for example</a:t>
            </a:r>
          </a:p>
          <a:p>
            <a:r>
              <a:rPr lang="en-US" sz="2400" dirty="0" smtClean="0">
                <a:latin typeface="Arial"/>
                <a:cs typeface="Arial"/>
              </a:rPr>
              <a:t>2018-19:  Tuesday, Thursday, 6-8 pm; 8-10 pm</a:t>
            </a:r>
          </a:p>
          <a:p>
            <a:r>
              <a:rPr lang="en-US" sz="2400" dirty="0" smtClean="0">
                <a:latin typeface="Arial"/>
                <a:cs typeface="Arial"/>
              </a:rPr>
              <a:t>2019-20:  expands to include Wednesday and/or Saturday (9-11 am; 11-1 pm)</a:t>
            </a:r>
          </a:p>
          <a:p>
            <a:r>
              <a:rPr lang="en-US" sz="2400" dirty="0" smtClean="0">
                <a:latin typeface="Arial"/>
                <a:cs typeface="Arial"/>
              </a:rPr>
              <a:t>2020-21:  expands to include multiple offerings in a single time slot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Faculty participation</a:t>
            </a:r>
          </a:p>
          <a:p>
            <a:r>
              <a:rPr lang="en-US" sz="2400" dirty="0" smtClean="0">
                <a:latin typeface="Arial"/>
                <a:cs typeface="Arial"/>
              </a:rPr>
              <a:t>AB in LS Professional Learning Community around working with adult learners and AB in LS thematic threads</a:t>
            </a:r>
          </a:p>
          <a:p>
            <a:r>
              <a:rPr lang="en-US" sz="2400" dirty="0" smtClean="0">
                <a:latin typeface="Arial"/>
                <a:cs typeface="Arial"/>
              </a:rPr>
              <a:t>Hybrid course development support</a:t>
            </a:r>
          </a:p>
          <a:p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38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85764" y="529381"/>
            <a:ext cx="7066434" cy="5129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D90A1C"/>
                </a:solidFill>
                <a:latin typeface="Arial"/>
                <a:cs typeface="Arial"/>
              </a:rPr>
              <a:t>GOVERNANCE, ADMINISTRATION, ASSESSMENT &amp; CURRICULUM DEVELOPMENT:  </a:t>
            </a:r>
            <a:r>
              <a:rPr lang="en-US" sz="2400" dirty="0" smtClean="0">
                <a:solidFill>
                  <a:srgbClr val="D90A1C"/>
                </a:solidFill>
                <a:latin typeface="Arial"/>
                <a:cs typeface="Arial"/>
              </a:rPr>
              <a:t>More HOW?</a:t>
            </a:r>
          </a:p>
          <a:p>
            <a:pPr lvl="0"/>
            <a:r>
              <a:rPr lang="en-US" sz="2400" u="sng" dirty="0"/>
              <a:t>Governance</a:t>
            </a:r>
            <a:r>
              <a:rPr lang="en-US" sz="2400" dirty="0"/>
              <a:t>:  AB in LS Advisory Board, a committee with by-laws</a:t>
            </a:r>
          </a:p>
          <a:p>
            <a:pPr lvl="0"/>
            <a:r>
              <a:rPr lang="en-US" sz="2400" u="sng" dirty="0"/>
              <a:t>Administration</a:t>
            </a:r>
            <a:r>
              <a:rPr lang="en-US" sz="2400" dirty="0"/>
              <a:t>:  Faculty Chair of IDS Advisory Board, reports to Provost or designee</a:t>
            </a:r>
          </a:p>
          <a:p>
            <a:pPr lvl="0"/>
            <a:r>
              <a:rPr lang="en-US" sz="2400" u="sng" dirty="0"/>
              <a:t>AB Courses</a:t>
            </a:r>
            <a:r>
              <a:rPr lang="en-US" sz="2400" dirty="0"/>
              <a:t>:  LS 300, 499 taught by </a:t>
            </a:r>
            <a:r>
              <a:rPr lang="en-US" sz="2400" dirty="0" err="1"/>
              <a:t>AdBoard</a:t>
            </a:r>
            <a:r>
              <a:rPr lang="en-US" sz="2400" dirty="0"/>
              <a:t> members; faculty developed and delivered, </a:t>
            </a:r>
            <a:r>
              <a:rPr lang="en-US" sz="2400" dirty="0" err="1"/>
              <a:t>AdBoard</a:t>
            </a:r>
            <a:r>
              <a:rPr lang="en-US" sz="2400" dirty="0"/>
              <a:t> approved, Salem-based disciplinary courses (including thematic clusters/sequences of courses); existing WOU offerings</a:t>
            </a:r>
          </a:p>
          <a:p>
            <a:pPr lvl="0"/>
            <a:r>
              <a:rPr lang="en-US" sz="2400" u="sng" dirty="0"/>
              <a:t>Advising</a:t>
            </a:r>
            <a:r>
              <a:rPr lang="en-US" sz="2400" dirty="0"/>
              <a:t>:  TBA (Faculty Chair/Coordinator, program staff)</a:t>
            </a:r>
          </a:p>
          <a:p>
            <a:pPr lvl="0"/>
            <a:r>
              <a:rPr lang="en-US" sz="2400" u="sng" dirty="0"/>
              <a:t>Assessment and curriculum development</a:t>
            </a:r>
            <a:r>
              <a:rPr lang="en-US" sz="2400" dirty="0"/>
              <a:t>:  </a:t>
            </a:r>
            <a:r>
              <a:rPr lang="en-US" sz="2400" dirty="0" err="1"/>
              <a:t>AdBoard</a:t>
            </a:r>
            <a:r>
              <a:rPr lang="en-US" sz="2400" dirty="0"/>
              <a:t> reviews and acts upon assessment data provided by AB in LS Chair and faculty assessment committee</a:t>
            </a:r>
          </a:p>
          <a:p>
            <a:pPr marL="0" indent="0">
              <a:buNone/>
            </a:pPr>
            <a:endParaRPr lang="en-US" sz="2400" dirty="0" smtClean="0">
              <a:solidFill>
                <a:srgbClr val="D90A1C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49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85764" y="529381"/>
            <a:ext cx="7066434" cy="5441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D90A1C"/>
                </a:solidFill>
                <a:latin typeface="Arial"/>
                <a:cs typeface="Arial"/>
              </a:rPr>
              <a:t>NEED:  </a:t>
            </a:r>
            <a:r>
              <a:rPr lang="en-US" sz="2400" dirty="0" smtClean="0">
                <a:solidFill>
                  <a:srgbClr val="D90A1C"/>
                </a:solidFill>
                <a:latin typeface="Arial"/>
                <a:cs typeface="Arial"/>
              </a:rPr>
              <a:t>WHO and WHY?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D90A1C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Working adults with a career-related Associate’s degree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A.A.S. in Health Records Management, Horticulture, Law Enforcement, Business Technology, Process Control, </a:t>
            </a:r>
            <a:r>
              <a:rPr lang="en-US" sz="2400" dirty="0" err="1" smtClean="0">
                <a:latin typeface="Arial"/>
                <a:cs typeface="Arial"/>
              </a:rPr>
              <a:t>etc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In 2015-16, almost 4000 AAS (or equivalent) degrees were granted at WOU’s seven largest feeder community colleges</a:t>
            </a:r>
          </a:p>
          <a:p>
            <a:r>
              <a:rPr lang="en-US" sz="2400" dirty="0" smtClean="0">
                <a:latin typeface="Arial"/>
                <a:cs typeface="Arial"/>
              </a:rPr>
              <a:t>In 2015-16, almost 500 AAS (or equivalent) degrees were awarded at </a:t>
            </a:r>
            <a:r>
              <a:rPr lang="en-US" sz="2400" dirty="0" err="1" smtClean="0">
                <a:latin typeface="Arial"/>
                <a:cs typeface="Arial"/>
              </a:rPr>
              <a:t>Chemeketa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AAS students face barriers to completion of a 4-year degree</a:t>
            </a: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Already have a career-related </a:t>
            </a:r>
            <a:r>
              <a:rPr lang="en-US" sz="2400" i="1" dirty="0" smtClean="0">
                <a:latin typeface="Arial"/>
                <a:cs typeface="Arial"/>
              </a:rPr>
              <a:t>specialization</a:t>
            </a:r>
          </a:p>
          <a:p>
            <a:r>
              <a:rPr lang="en-US" sz="2400" dirty="0" smtClean="0">
                <a:latin typeface="Arial"/>
                <a:cs typeface="Arial"/>
              </a:rPr>
              <a:t>To earn a traditional 4-year degree, they need (lower-division) general education, a major, upper division credits</a:t>
            </a:r>
          </a:p>
          <a:p>
            <a:r>
              <a:rPr lang="en-US" sz="2400" dirty="0" smtClean="0">
                <a:latin typeface="Arial"/>
                <a:cs typeface="Arial"/>
              </a:rPr>
              <a:t>In many ways, AAS degree holders start over to earn a 4-year degree</a:t>
            </a:r>
          </a:p>
        </p:txBody>
      </p:sp>
    </p:spTree>
    <p:extLst>
      <p:ext uri="{BB962C8B-B14F-4D97-AF65-F5344CB8AC3E}">
        <p14:creationId xmlns:p14="http://schemas.microsoft.com/office/powerpoint/2010/main" val="340824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642185" y="1280160"/>
          <a:ext cx="7663407" cy="504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3121" y="556488"/>
            <a:ext cx="4038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53735"/>
                </a:solidFill>
              </a:rPr>
              <a:t>While also:</a:t>
            </a:r>
          </a:p>
          <a:p>
            <a:r>
              <a:rPr lang="en-US" dirty="0" smtClean="0"/>
              <a:t>US High School Graduates, 1976-2026</a:t>
            </a:r>
          </a:p>
          <a:p>
            <a:r>
              <a:rPr lang="en-US" sz="1400" dirty="0" smtClean="0"/>
              <a:t>(Data aggregated by WICHE</a:t>
            </a:r>
            <a:r>
              <a:rPr lang="en-US" sz="1400" i="1" dirty="0" smtClean="0"/>
              <a:t>, Knocking on the College Door</a:t>
            </a:r>
            <a:r>
              <a:rPr lang="en-US" sz="1400" dirty="0" smtClean="0"/>
              <a:t>, 2016)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925870" y="3669022"/>
            <a:ext cx="3080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53735"/>
                </a:solidFill>
              </a:rPr>
              <a:t>After 20 years of </a:t>
            </a:r>
            <a:r>
              <a:rPr lang="en-US" sz="1600" b="1" u="sng" dirty="0" smtClean="0">
                <a:solidFill>
                  <a:srgbClr val="953735"/>
                </a:solidFill>
              </a:rPr>
              <a:t>rapid growth</a:t>
            </a:r>
            <a:r>
              <a:rPr lang="en-US" sz="1600" u="sng" dirty="0" smtClean="0">
                <a:solidFill>
                  <a:srgbClr val="953735"/>
                </a:solidFill>
              </a:rPr>
              <a:t> </a:t>
            </a:r>
            <a:r>
              <a:rPr lang="en-US" sz="1600" dirty="0" smtClean="0">
                <a:solidFill>
                  <a:srgbClr val="953735"/>
                </a:solidFill>
              </a:rPr>
              <a:t>(from 1990-2010), number of high school graduates has hit a </a:t>
            </a:r>
            <a:r>
              <a:rPr lang="en-US" sz="1600" b="1" u="sng" dirty="0" smtClean="0">
                <a:solidFill>
                  <a:srgbClr val="953735"/>
                </a:solidFill>
              </a:rPr>
              <a:t>plateau</a:t>
            </a:r>
            <a:r>
              <a:rPr lang="en-US" sz="1600" dirty="0" smtClean="0">
                <a:solidFill>
                  <a:srgbClr val="953735"/>
                </a:solidFill>
              </a:rPr>
              <a:t> nationwide.</a:t>
            </a:r>
            <a:endParaRPr lang="en-US" sz="16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1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3040" y="605235"/>
            <a:ext cx="648163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90A1C"/>
                </a:solidFill>
                <a:latin typeface="Arial"/>
                <a:cs typeface="Arial"/>
              </a:rPr>
              <a:t>DEVELOPMENT:  </a:t>
            </a:r>
            <a:r>
              <a:rPr lang="en-US" dirty="0">
                <a:solidFill>
                  <a:srgbClr val="D90A1C"/>
                </a:solidFill>
                <a:latin typeface="Arial"/>
                <a:cs typeface="Arial"/>
              </a:rPr>
              <a:t>HOW?</a:t>
            </a:r>
          </a:p>
          <a:p>
            <a:endParaRPr lang="en-US" dirty="0"/>
          </a:p>
          <a:p>
            <a:r>
              <a:rPr lang="en-US" sz="2000" dirty="0" smtClean="0"/>
              <a:t>March 3, 2017 Faculty Retreat on Transfer</a:t>
            </a:r>
          </a:p>
          <a:p>
            <a:endParaRPr lang="en-US" sz="2000" dirty="0"/>
          </a:p>
          <a:p>
            <a:r>
              <a:rPr lang="en-US" sz="2000" dirty="0" smtClean="0"/>
              <a:t>An interdisciplinary faculty group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All faculty invited and 21 faculty attended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Both colleges and library represented, 6 academic divisions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17 tenure-track and 4 non-tenure track faculty attended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4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090739" y="1223476"/>
            <a:ext cx="4862764" cy="496830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5452" y="550804"/>
            <a:ext cx="3337538" cy="2861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5373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65" y="1065921"/>
            <a:ext cx="1936288" cy="1151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7314" y="1507060"/>
            <a:ext cx="19030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953735"/>
                </a:solidFill>
                <a:latin typeface="Myriad Pro" panose="020B0503030403020204" pitchFamily="34" charset="0"/>
              </a:rPr>
              <a:t>62</a:t>
            </a:r>
            <a:r>
              <a:rPr lang="en-US" sz="1100" b="1" dirty="0">
                <a:latin typeface="Myriad Pro" panose="020B0503030403020204" pitchFamily="34" charset="0"/>
              </a:rPr>
              <a:t> Upper Division Credits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451" y="1160070"/>
            <a:ext cx="1909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953735"/>
                </a:solidFill>
                <a:latin typeface="Myriad Pro" panose="020B0503030403020204" pitchFamily="34" charset="0"/>
              </a:rPr>
              <a:t>28 </a:t>
            </a:r>
            <a:r>
              <a:rPr lang="en-US" sz="1100" b="1" dirty="0">
                <a:latin typeface="Myriad Pro" panose="020B0503030403020204" pitchFamily="34" charset="0"/>
              </a:rPr>
              <a:t>Lower Division Credits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0436" y="2273697"/>
            <a:ext cx="2476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Myriad Pro" panose="020B0503030403020204" pitchFamily="34" charset="0"/>
              </a:rPr>
              <a:t>That </a:t>
            </a:r>
            <a:r>
              <a:rPr lang="en-US" sz="1600" b="1" dirty="0" smtClean="0">
                <a:latin typeface="Myriad Pro" panose="020B0503030403020204" pitchFamily="34" charset="0"/>
              </a:rPr>
              <a:t>achieves these </a:t>
            </a:r>
          </a:p>
          <a:p>
            <a:pPr algn="ctr"/>
            <a:r>
              <a:rPr lang="en-US" sz="1600" b="1" dirty="0" smtClean="0">
                <a:latin typeface="Myriad Pro" panose="020B0503030403020204" pitchFamily="34" charset="0"/>
              </a:rPr>
              <a:t>undergraduate learning </a:t>
            </a:r>
          </a:p>
          <a:p>
            <a:pPr algn="ctr"/>
            <a:r>
              <a:rPr lang="en-US" sz="1600" b="1" dirty="0">
                <a:latin typeface="Myriad Pro" panose="020B0503030403020204" pitchFamily="34" charset="0"/>
              </a:rPr>
              <a:t>o</a:t>
            </a:r>
            <a:r>
              <a:rPr lang="en-US" sz="1600" b="1" dirty="0" smtClean="0">
                <a:latin typeface="Myriad Pro" panose="020B0503030403020204" pitchFamily="34" charset="0"/>
              </a:rPr>
              <a:t>utcomes (ULO’s)</a:t>
            </a:r>
            <a:endParaRPr lang="en-US" sz="1600" b="1" dirty="0">
              <a:latin typeface="Myriad Pro" panose="020B05030304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2851" y="676708"/>
            <a:ext cx="2968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  <a:latin typeface="Myriad Pro" panose="020B0503030403020204" pitchFamily="34" charset="0"/>
              </a:rPr>
              <a:t>Build a </a:t>
            </a:r>
            <a:r>
              <a:rPr lang="en-US" b="1" u="sng" dirty="0">
                <a:solidFill>
                  <a:srgbClr val="953735"/>
                </a:solidFill>
                <a:latin typeface="Myriad Pro" panose="020B0503030403020204" pitchFamily="34" charset="0"/>
              </a:rPr>
              <a:t>90</a:t>
            </a:r>
            <a:r>
              <a:rPr lang="en-US" b="1" dirty="0">
                <a:solidFill>
                  <a:srgbClr val="953735"/>
                </a:solidFill>
                <a:latin typeface="Myriad Pro" panose="020B0503030403020204" pitchFamily="34" charset="0"/>
              </a:rPr>
              <a:t> credit program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1305" y="1507060"/>
            <a:ext cx="4672198" cy="446276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600" b="1" i="1" dirty="0" smtClean="0">
                <a:solidFill>
                  <a:srgbClr val="953735"/>
                </a:solidFill>
              </a:rPr>
              <a:t>Breadth of Education</a:t>
            </a:r>
          </a:p>
          <a:p>
            <a:pPr lvl="1"/>
            <a:r>
              <a:rPr lang="en-US" sz="1400" b="1" u="sng" dirty="0" smtClean="0"/>
              <a:t>Knowledge </a:t>
            </a:r>
            <a:r>
              <a:rPr lang="en-US" sz="1400" b="1" u="sng" dirty="0"/>
              <a:t>of human cultures and the physical and natural </a:t>
            </a:r>
            <a:r>
              <a:rPr lang="en-US" sz="1400" b="1" u="sng" dirty="0" smtClean="0"/>
              <a:t>world</a:t>
            </a:r>
            <a:r>
              <a:rPr lang="en-US" sz="1400" b="1" dirty="0" smtClean="0"/>
              <a:t>:  Through </a:t>
            </a:r>
            <a:r>
              <a:rPr lang="en-US" sz="1400" b="1" dirty="0"/>
              <a:t>focused study in the sciences and mathematics, social sciences, histories, languages, and the arts, and by engagement with big questions, both contemporary and enduring </a:t>
            </a:r>
          </a:p>
          <a:p>
            <a:pPr lvl="0"/>
            <a:r>
              <a:rPr lang="en-US" sz="1400" b="1" dirty="0" smtClean="0"/>
              <a:t> </a:t>
            </a:r>
          </a:p>
          <a:p>
            <a:pPr lvl="0"/>
            <a:endParaRPr lang="en-US" sz="1400" b="1" dirty="0" smtClean="0"/>
          </a:p>
          <a:p>
            <a:pPr lvl="0"/>
            <a:r>
              <a:rPr lang="en-US" sz="1600" b="1" i="1" dirty="0" smtClean="0">
                <a:solidFill>
                  <a:srgbClr val="953735"/>
                </a:solidFill>
              </a:rPr>
              <a:t>Essential Skills</a:t>
            </a:r>
          </a:p>
          <a:p>
            <a:pPr marL="742950" lvl="1" indent="-285750"/>
            <a:r>
              <a:rPr lang="en-US" sz="1400" b="1" dirty="0" smtClean="0"/>
              <a:t>Inquiry </a:t>
            </a:r>
            <a:r>
              <a:rPr lang="en-US" sz="1400" b="1" dirty="0"/>
              <a:t>and analysis  (applied critical thinking)</a:t>
            </a:r>
            <a:endParaRPr lang="en-US" sz="1400" b="1" dirty="0" smtClean="0"/>
          </a:p>
          <a:p>
            <a:pPr marL="742950" lvl="1" indent="-285750"/>
            <a:endParaRPr lang="en-US" sz="1400" b="1" dirty="0" smtClean="0"/>
          </a:p>
          <a:p>
            <a:pPr marL="742950" lvl="1" indent="-285750"/>
            <a:r>
              <a:rPr lang="en-US" sz="1400" b="1" dirty="0" smtClean="0"/>
              <a:t>Written </a:t>
            </a:r>
            <a:r>
              <a:rPr lang="en-US" sz="1400" b="1" dirty="0"/>
              <a:t>communication </a:t>
            </a:r>
            <a:endParaRPr lang="en-US" sz="1400" b="1" dirty="0" smtClean="0"/>
          </a:p>
          <a:p>
            <a:pPr marL="742950" lvl="1" indent="-285750"/>
            <a:endParaRPr lang="en-US" sz="1400" b="1" dirty="0" smtClean="0"/>
          </a:p>
          <a:p>
            <a:pPr marL="742950" lvl="1" indent="-285750"/>
            <a:r>
              <a:rPr lang="en-US" sz="1400" b="1" dirty="0" smtClean="0"/>
              <a:t>Quantitative </a:t>
            </a:r>
            <a:r>
              <a:rPr lang="en-US" sz="1400" b="1" dirty="0"/>
              <a:t>literacy</a:t>
            </a:r>
            <a:r>
              <a:rPr lang="en-US" sz="1400" b="1" dirty="0" smtClean="0"/>
              <a:t> </a:t>
            </a:r>
          </a:p>
          <a:p>
            <a:pPr marL="742950" lvl="1" indent="-285750"/>
            <a:endParaRPr lang="en-US" sz="1400" b="1" dirty="0" smtClean="0"/>
          </a:p>
          <a:p>
            <a:pPr marL="742950" lvl="1" indent="-285750"/>
            <a:r>
              <a:rPr lang="en-US" sz="1400" b="1" dirty="0" smtClean="0"/>
              <a:t>Diversity-Related Skills</a:t>
            </a:r>
            <a:endParaRPr lang="en-US" sz="1400" dirty="0" smtClean="0"/>
          </a:p>
          <a:p>
            <a:pPr marL="742950" lvl="1" indent="-285750">
              <a:buFont typeface="Arial"/>
              <a:buChar char="•"/>
            </a:pPr>
            <a:r>
              <a:rPr lang="en-US" sz="1400" b="1" dirty="0" smtClean="0"/>
              <a:t>Civic </a:t>
            </a:r>
            <a:r>
              <a:rPr lang="en-US" sz="1400" b="1" dirty="0"/>
              <a:t>knowledge and engagement—local /global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b="1" dirty="0"/>
              <a:t>Intercultural knowledge and competence </a:t>
            </a:r>
          </a:p>
          <a:p>
            <a:pPr lvl="0"/>
            <a:r>
              <a:rPr lang="en-US" sz="1400" dirty="0"/>
              <a:t> </a:t>
            </a:r>
            <a:endParaRPr lang="en-US" sz="1400" dirty="0" smtClean="0"/>
          </a:p>
          <a:p>
            <a:pPr lvl="0"/>
            <a:r>
              <a:rPr lang="en-US" sz="1400" b="1" dirty="0" smtClean="0"/>
              <a:t>	Integrative </a:t>
            </a:r>
            <a:r>
              <a:rPr lang="en-US" sz="1400" b="1" dirty="0"/>
              <a:t>and applied learning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5" name="Bent Arrow 14"/>
          <p:cNvSpPr/>
          <p:nvPr/>
        </p:nvSpPr>
        <p:spPr>
          <a:xfrm rot="10800000" flipH="1">
            <a:off x="1939570" y="3412451"/>
            <a:ext cx="2151169" cy="791560"/>
          </a:xfrm>
          <a:prstGeom prst="bentArrow">
            <a:avLst>
              <a:gd name="adj1" fmla="val 25000"/>
              <a:gd name="adj2" fmla="val 24236"/>
              <a:gd name="adj3" fmla="val 25000"/>
              <a:gd name="adj4" fmla="val 4375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451" y="4642563"/>
            <a:ext cx="3245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chemeClr val="accent2">
                    <a:lumMod val="75000"/>
                  </a:schemeClr>
                </a:solidFill>
              </a:rPr>
              <a:t>What students need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90 credits, including 62 upper division</a:t>
            </a:r>
          </a:p>
          <a:p>
            <a:pPr algn="ctr"/>
            <a:r>
              <a:rPr lang="en-US" sz="1400" b="1" dirty="0">
                <a:solidFill>
                  <a:srgbClr val="953735"/>
                </a:solidFill>
              </a:rPr>
              <a:t>Breadth of Education</a:t>
            </a:r>
          </a:p>
          <a:p>
            <a:pPr algn="ctr"/>
            <a:r>
              <a:rPr lang="en-US" sz="1400" b="1" dirty="0">
                <a:solidFill>
                  <a:srgbClr val="953735"/>
                </a:solidFill>
              </a:rPr>
              <a:t>W, D, Math/CS/Q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To meet WOU’s ULO’s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1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85764" y="529381"/>
            <a:ext cx="7066434" cy="512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D90A1C"/>
                </a:solidFill>
                <a:latin typeface="Arial"/>
                <a:cs typeface="Arial"/>
              </a:rPr>
              <a:t>DEVELOPMENT</a:t>
            </a:r>
            <a:r>
              <a:rPr lang="en-US" sz="2400" b="1" dirty="0" smtClean="0">
                <a:solidFill>
                  <a:srgbClr val="D90A1C"/>
                </a:solidFill>
                <a:latin typeface="Arial"/>
                <a:cs typeface="Arial"/>
              </a:rPr>
              <a:t>:  </a:t>
            </a:r>
            <a:r>
              <a:rPr lang="en-US" sz="2400" dirty="0" smtClean="0">
                <a:solidFill>
                  <a:srgbClr val="D90A1C"/>
                </a:solidFill>
                <a:latin typeface="Arial"/>
                <a:cs typeface="Arial"/>
              </a:rPr>
              <a:t>HOW?</a:t>
            </a:r>
          </a:p>
          <a:p>
            <a:pPr marL="0" indent="0">
              <a:buNone/>
            </a:pPr>
            <a:endParaRPr lang="en-US" sz="2400" dirty="0">
              <a:solidFill>
                <a:srgbClr val="D90A1C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64" y="1128040"/>
            <a:ext cx="8229600" cy="495410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The group identified principles of design for the program: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/>
              <a:t>Flexibility</a:t>
            </a:r>
            <a:r>
              <a:rPr lang="en-US" sz="2000" dirty="0" smtClean="0"/>
              <a:t> of curriculum, delivery, student services</a:t>
            </a:r>
            <a:endParaRPr lang="en-US" sz="2000" b="1" dirty="0" smtClean="0"/>
          </a:p>
          <a:p>
            <a:r>
              <a:rPr lang="en-US" sz="2000" b="1" dirty="0" smtClean="0"/>
              <a:t>Integration</a:t>
            </a:r>
            <a:r>
              <a:rPr lang="en-US" sz="2000" dirty="0" smtClean="0"/>
              <a:t> of the educational experience across disciplines, AAS and WOU program, WOU experience and work lives</a:t>
            </a:r>
          </a:p>
          <a:p>
            <a:r>
              <a:rPr lang="en-US" sz="2000" b="1" dirty="0" smtClean="0"/>
              <a:t>Coherence</a:t>
            </a:r>
            <a:r>
              <a:rPr lang="en-US" sz="2000" dirty="0" smtClean="0"/>
              <a:t> of curricular offerings</a:t>
            </a:r>
            <a:endParaRPr lang="en-US" sz="2000" b="1" dirty="0" smtClean="0"/>
          </a:p>
          <a:p>
            <a:r>
              <a:rPr lang="en-US" sz="2000" b="1" dirty="0" smtClean="0"/>
              <a:t>Breadth</a:t>
            </a:r>
            <a:r>
              <a:rPr lang="en-US" sz="2000" dirty="0" smtClean="0"/>
              <a:t> </a:t>
            </a:r>
            <a:r>
              <a:rPr lang="en-US" sz="2000" dirty="0"/>
              <a:t>of education, and ways to build </a:t>
            </a:r>
            <a:r>
              <a:rPr lang="en-US" sz="2000" dirty="0" smtClean="0"/>
              <a:t>distribution requirements </a:t>
            </a:r>
            <a:r>
              <a:rPr lang="en-US" sz="2000" dirty="0"/>
              <a:t>into the model for an upside down </a:t>
            </a:r>
            <a:r>
              <a:rPr lang="en-US" sz="2000" dirty="0" smtClean="0"/>
              <a:t>degree</a:t>
            </a:r>
            <a:endParaRPr lang="en-US" sz="2000" dirty="0"/>
          </a:p>
          <a:p>
            <a:r>
              <a:rPr lang="en-US" sz="2000" dirty="0"/>
              <a:t>Facilitating </a:t>
            </a:r>
            <a:r>
              <a:rPr lang="en-US" sz="2000" b="1" dirty="0"/>
              <a:t>community</a:t>
            </a:r>
            <a:r>
              <a:rPr lang="en-US" sz="2000" dirty="0"/>
              <a:t> building among working adult students</a:t>
            </a:r>
          </a:p>
          <a:p>
            <a:r>
              <a:rPr lang="en-US" sz="2000" b="1" dirty="0"/>
              <a:t>Transparency</a:t>
            </a:r>
            <a:r>
              <a:rPr lang="en-US" sz="2000" dirty="0"/>
              <a:t> of programs and services for these </a:t>
            </a:r>
            <a:r>
              <a:rPr lang="en-US" sz="2000" dirty="0" smtClean="0"/>
              <a:t>students</a:t>
            </a:r>
          </a:p>
          <a:p>
            <a:r>
              <a:rPr lang="en-US" sz="2000" dirty="0"/>
              <a:t>Confirming the </a:t>
            </a:r>
            <a:r>
              <a:rPr lang="en-US" sz="2000" b="1" dirty="0"/>
              <a:t>needs</a:t>
            </a:r>
            <a:r>
              <a:rPr lang="en-US" sz="2000" dirty="0"/>
              <a:t> of this student population and working closely with our community college partners and local employers (esp. state government)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7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85764" y="529381"/>
            <a:ext cx="7066434" cy="512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D90A1C"/>
                </a:solidFill>
                <a:latin typeface="Arial"/>
                <a:cs typeface="Arial"/>
              </a:rPr>
              <a:t>DEVELOPMENT</a:t>
            </a:r>
            <a:r>
              <a:rPr lang="en-US" sz="2400" b="1" dirty="0" smtClean="0">
                <a:solidFill>
                  <a:srgbClr val="D90A1C"/>
                </a:solidFill>
                <a:latin typeface="Arial"/>
                <a:cs typeface="Arial"/>
              </a:rPr>
              <a:t>:  </a:t>
            </a:r>
            <a:r>
              <a:rPr lang="en-US" sz="2400" dirty="0" smtClean="0">
                <a:solidFill>
                  <a:srgbClr val="D90A1C"/>
                </a:solidFill>
                <a:latin typeface="Arial"/>
                <a:cs typeface="Arial"/>
              </a:rPr>
              <a:t>HOW?</a:t>
            </a:r>
          </a:p>
          <a:p>
            <a:pPr marL="0" indent="0">
              <a:buNone/>
            </a:pPr>
            <a:endParaRPr lang="en-US" sz="2400" dirty="0">
              <a:solidFill>
                <a:srgbClr val="D90A1C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64" y="1128040"/>
            <a:ext cx="8229600" cy="495410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000" dirty="0"/>
              <a:t>Follow up</a:t>
            </a:r>
          </a:p>
          <a:p>
            <a:pPr marL="285750" indent="-285750"/>
            <a:r>
              <a:rPr lang="en-US" sz="2000" dirty="0"/>
              <a:t>Given the opportunity to respond anonymously, all participants indicated that WOU should continue to develop an upside down degree program for AAS degree holders</a:t>
            </a:r>
          </a:p>
          <a:p>
            <a:pPr marL="285750" indent="-285750"/>
            <a:r>
              <a:rPr lang="en-US" sz="2000" dirty="0"/>
              <a:t>10 participants volunteered to continue to work on the proposal for the program</a:t>
            </a:r>
          </a:p>
          <a:p>
            <a:pPr marL="285750" indent="-285750"/>
            <a:r>
              <a:rPr lang="en-US" sz="2000" dirty="0"/>
              <a:t>Target for curriculum proposal to be submitted to the Curriculum Committee:  Fall 2017</a:t>
            </a:r>
          </a:p>
          <a:p>
            <a:pPr marL="285750" indent="-285750"/>
            <a:r>
              <a:rPr lang="en-US" sz="2000" dirty="0"/>
              <a:t>Additional investigation of need for the program (among AAS students, community colleges, employers including Oregon state government)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1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796"/>
            <a:ext cx="8229600" cy="58125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D90A1C"/>
                </a:solidFill>
                <a:latin typeface="Arial"/>
                <a:ea typeface="+mn-ea"/>
                <a:cs typeface="Arial"/>
              </a:rPr>
              <a:t>LEARNING OUTCOMES:  </a:t>
            </a:r>
            <a:r>
              <a:rPr lang="en-US" sz="2400" dirty="0">
                <a:solidFill>
                  <a:srgbClr val="D90A1C"/>
                </a:solidFill>
                <a:latin typeface="Arial"/>
                <a:ea typeface="+mn-ea"/>
                <a:cs typeface="Arial"/>
              </a:rPr>
              <a:t>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8570"/>
            <a:ext cx="8229600" cy="541989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AB-LS1:  Practice different and varied forms of knowledge, inquiry, and expression that frame academic and applied learning (GE1: Intellectual Foundations and Breadth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AB-LS2:  Articulate the challenges, responsibilities and privileges of belonging in a complex, diverse, interconnected world (GE2: </a:t>
            </a:r>
            <a:r>
              <a:rPr lang="en-US" dirty="0" smtClean="0"/>
              <a:t>Citizenship; ULO: Diversity)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AB-LS3: 	Demonstrate the ability to evaluate information and develop evidence-based conclusions. (GE 3: Critical </a:t>
            </a:r>
            <a:r>
              <a:rPr lang="en-US" dirty="0" smtClean="0"/>
              <a:t>Thinking; ULO: Inquiry &amp; Analysis);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AB-LS4:  Integrate perspectives and strategies across disciplines to answer questions and solve problems.  (GE 4: Multi-disciplinary </a:t>
            </a:r>
            <a:r>
              <a:rPr lang="en-US" dirty="0" smtClean="0"/>
              <a:t>learning; ULO: Integrative Learning);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AB-LS5:  Demonstrate reflection and self-assessment in completing the self-defined, multidisciplinary program of study that achieves your learning goals (Program-specific)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6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85764" y="529381"/>
            <a:ext cx="7066434" cy="512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D90A1C"/>
                </a:solidFill>
                <a:latin typeface="Arial"/>
                <a:cs typeface="Arial"/>
              </a:rPr>
              <a:t>COMPONENTS:  </a:t>
            </a:r>
            <a:r>
              <a:rPr lang="en-US" sz="2400" dirty="0" smtClean="0">
                <a:solidFill>
                  <a:srgbClr val="D90A1C"/>
                </a:solidFill>
                <a:latin typeface="Arial"/>
                <a:cs typeface="Arial"/>
              </a:rPr>
              <a:t>WHAT?</a:t>
            </a:r>
          </a:p>
          <a:p>
            <a:pPr marL="0" indent="0">
              <a:buNone/>
            </a:pPr>
            <a:endParaRPr lang="en-US" sz="2400" dirty="0">
              <a:solidFill>
                <a:srgbClr val="D90A1C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0" y="249383"/>
            <a:ext cx="8552330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6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833</Words>
  <Application>Microsoft Macintosh PowerPoint</Application>
  <PresentationFormat>On-screen Show (4:3)</PresentationFormat>
  <Paragraphs>118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AB in Liberal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OUTCOMES:  WHAT?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ALIGNED LEFT, ARIAL BOLD</dc:title>
  <dc:creator>UCS</dc:creator>
  <cp:lastModifiedBy>Western Oregon University</cp:lastModifiedBy>
  <cp:revision>30</cp:revision>
  <dcterms:created xsi:type="dcterms:W3CDTF">2017-03-06T17:12:06Z</dcterms:created>
  <dcterms:modified xsi:type="dcterms:W3CDTF">2018-01-09T21:19:57Z</dcterms:modified>
</cp:coreProperties>
</file>