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74" r:id="rId2"/>
    <p:sldId id="475" r:id="rId3"/>
    <p:sldId id="483" r:id="rId4"/>
    <p:sldId id="476" r:id="rId5"/>
    <p:sldId id="477" r:id="rId6"/>
    <p:sldId id="478" r:id="rId7"/>
    <p:sldId id="479" r:id="rId8"/>
    <p:sldId id="480" r:id="rId9"/>
    <p:sldId id="481" r:id="rId10"/>
    <p:sldId id="482" r:id="rId11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FFD1D1"/>
    <a:srgbClr val="A9B9B9"/>
    <a:srgbClr val="EA0000"/>
    <a:srgbClr val="FFCC00"/>
    <a:srgbClr val="008000"/>
    <a:srgbClr val="F7F7F7"/>
    <a:srgbClr val="FF7979"/>
    <a:srgbClr val="F1C1C1"/>
    <a:srgbClr val="E5C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9485" autoAdjust="0"/>
  </p:normalViewPr>
  <p:slideViewPr>
    <p:cSldViewPr snapToGrid="0">
      <p:cViewPr varScale="1">
        <p:scale>
          <a:sx n="85" d="100"/>
          <a:sy n="85" d="100"/>
        </p:scale>
        <p:origin x="82" y="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38"/>
    </p:cViewPr>
  </p:sorterViewPr>
  <p:notesViewPr>
    <p:cSldViewPr snapToGrid="0">
      <p:cViewPr varScale="1">
        <p:scale>
          <a:sx n="80" d="100"/>
          <a:sy n="80" d="100"/>
        </p:scale>
        <p:origin x="-1632" y="-120"/>
      </p:cViewPr>
      <p:guideLst>
        <p:guide orient="horz" pos="2832"/>
        <p:guide pos="223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ARC\2017Nov20_Credits%20at%20Graduation%20and%20Mino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ARC\2017Nov20_Credits%20at%20Graduation%20and%20Mino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ltzlem\Documents\WOU%20business\60%20UD%20credit%20proposal_v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351327979697902"/>
          <c:y val="0.15373440573953301"/>
          <c:w val="0.74149328188281116"/>
          <c:h val="0.494852309382615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'UD credits sorted'!$AA$85</c:f>
              <c:strCache>
                <c:ptCount val="1"/>
                <c:pt idx="0">
                  <c:v>Average credits at graduation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'UD credits sorted'!$Z$86:$Z$88</c:f>
              <c:strCache>
                <c:ptCount val="3"/>
                <c:pt idx="0">
                  <c:v>National average</c:v>
                </c:pt>
                <c:pt idx="1">
                  <c:v>WOU--CLAS</c:v>
                </c:pt>
                <c:pt idx="2">
                  <c:v>WOU--COE</c:v>
                </c:pt>
              </c:strCache>
            </c:strRef>
          </c:cat>
          <c:val>
            <c:numRef>
              <c:f>'UD credits sorted'!$AA$86:$AA$88</c:f>
              <c:numCache>
                <c:formatCode>General</c:formatCode>
                <c:ptCount val="3"/>
                <c:pt idx="0">
                  <c:v>205</c:v>
                </c:pt>
                <c:pt idx="1">
                  <c:v>207</c:v>
                </c:pt>
                <c:pt idx="2">
                  <c:v>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9"/>
        <c:overlap val="-45"/>
        <c:axId val="183459360"/>
        <c:axId val="183459920"/>
      </c:barChart>
      <c:catAx>
        <c:axId val="18345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3459920"/>
        <c:crosses val="autoZero"/>
        <c:auto val="1"/>
        <c:lblAlgn val="ctr"/>
        <c:lblOffset val="100"/>
        <c:noMultiLvlLbl val="0"/>
      </c:catAx>
      <c:valAx>
        <c:axId val="183459920"/>
        <c:scaling>
          <c:orientation val="minMax"/>
          <c:min val="1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  <a:latin typeface="+mj-lt"/>
                    <a:cs typeface="Arial" panose="020B0604020202020204" pitchFamily="34" charset="0"/>
                  </a:rPr>
                  <a:t>Average credits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345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 between directed credits and number of credits at graduation</a:t>
            </a:r>
          </a:p>
        </c:rich>
      </c:tx>
      <c:layout>
        <c:manualLayout>
          <c:xMode val="edge"/>
          <c:yMode val="edge"/>
          <c:x val="0.17596350591677395"/>
          <c:y val="1.64744645799011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6337361623835"/>
          <c:y val="0.13021161687573241"/>
          <c:w val="0.83186640965272296"/>
          <c:h val="0.64736300466560293"/>
        </c:manualLayout>
      </c:layout>
      <c:scatterChart>
        <c:scatterStyle val="lineMarker"/>
        <c:varyColors val="0"/>
        <c:ser>
          <c:idx val="2"/>
          <c:order val="0"/>
          <c:tx>
            <c:v>Directed credits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31750">
                <a:solidFill>
                  <a:srgbClr val="FF0000"/>
                </a:solidFill>
              </a:ln>
              <a:effectLst/>
            </c:spPr>
          </c:marker>
          <c:trendline>
            <c:spPr>
              <a:ln w="63500" cap="rnd">
                <a:solidFill>
                  <a:schemeClr val="tx1"/>
                </a:solidFill>
                <a:prstDash val="sysDash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7864199901841538E-2"/>
                  <c:y val="0.1162530754495885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baseline="0" dirty="0">
                        <a:solidFill>
                          <a:sysClr val="windowText" lastClr="000000"/>
                        </a:solidFill>
                      </a:rPr>
                      <a:t>y = 0.32x + </a:t>
                    </a:r>
                    <a:r>
                      <a:rPr lang="en-US" sz="1800" baseline="0" dirty="0" smtClean="0">
                        <a:solidFill>
                          <a:sysClr val="windowText" lastClr="000000"/>
                        </a:solidFill>
                      </a:rPr>
                      <a:t>156.5</a:t>
                    </a:r>
                    <a:r>
                      <a:rPr lang="en-US" sz="1800" baseline="0" dirty="0">
                        <a:solidFill>
                          <a:sysClr val="windowText" lastClr="000000"/>
                        </a:solidFill>
                      </a:rPr>
                      <a:t/>
                    </a:r>
                    <a:br>
                      <a:rPr lang="en-US" sz="1800" baseline="0" dirty="0">
                        <a:solidFill>
                          <a:sysClr val="windowText" lastClr="000000"/>
                        </a:solidFill>
                      </a:rPr>
                    </a:br>
                    <a:r>
                      <a:rPr lang="en-US" sz="1800" baseline="0" dirty="0">
                        <a:solidFill>
                          <a:sysClr val="windowText" lastClr="000000"/>
                        </a:solidFill>
                      </a:rPr>
                      <a:t>r² = 0.20</a:t>
                    </a:r>
                    <a:endParaRPr lang="en-US" sz="1800" dirty="0">
                      <a:solidFill>
                        <a:sysClr val="windowText" lastClr="000000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</c:trendlineLbl>
          </c:trendline>
          <c:xVal>
            <c:numRef>
              <c:f>'unedited graph'!$W$3:$W$39</c:f>
              <c:numCache>
                <c:formatCode>0</c:formatCode>
                <c:ptCount val="37"/>
                <c:pt idx="0">
                  <c:v>162.78571428571428</c:v>
                </c:pt>
                <c:pt idx="1">
                  <c:v>144.86046511627907</c:v>
                </c:pt>
                <c:pt idx="2">
                  <c:v>152.79000000000002</c:v>
                </c:pt>
                <c:pt idx="3">
                  <c:v>161.70588235294119</c:v>
                </c:pt>
                <c:pt idx="4">
                  <c:v>158.50943396226415</c:v>
                </c:pt>
                <c:pt idx="5">
                  <c:v>166.6</c:v>
                </c:pt>
                <c:pt idx="6">
                  <c:v>146.75</c:v>
                </c:pt>
                <c:pt idx="7">
                  <c:v>169.81176470588235</c:v>
                </c:pt>
                <c:pt idx="8">
                  <c:v>163.95652173913044</c:v>
                </c:pt>
                <c:pt idx="9">
                  <c:v>161.44444444444446</c:v>
                </c:pt>
                <c:pt idx="10">
                  <c:v>161.33333333333331</c:v>
                </c:pt>
                <c:pt idx="11">
                  <c:v>171</c:v>
                </c:pt>
                <c:pt idx="12">
                  <c:v>178</c:v>
                </c:pt>
                <c:pt idx="13">
                  <c:v>154</c:v>
                </c:pt>
                <c:pt idx="14">
                  <c:v>165.72727272727272</c:v>
                </c:pt>
                <c:pt idx="15">
                  <c:v>144.82608695652175</c:v>
                </c:pt>
                <c:pt idx="16">
                  <c:v>152</c:v>
                </c:pt>
                <c:pt idx="17">
                  <c:v>162.327</c:v>
                </c:pt>
                <c:pt idx="18">
                  <c:v>154</c:v>
                </c:pt>
                <c:pt idx="19">
                  <c:v>154</c:v>
                </c:pt>
                <c:pt idx="20">
                  <c:v>171</c:v>
                </c:pt>
                <c:pt idx="21">
                  <c:v>154.4</c:v>
                </c:pt>
                <c:pt idx="22">
                  <c:v>158</c:v>
                </c:pt>
                <c:pt idx="23">
                  <c:v>164</c:v>
                </c:pt>
                <c:pt idx="24">
                  <c:v>171.2</c:v>
                </c:pt>
                <c:pt idx="25">
                  <c:v>178</c:v>
                </c:pt>
                <c:pt idx="26">
                  <c:v>168.6</c:v>
                </c:pt>
                <c:pt idx="27">
                  <c:v>174.57142857142858</c:v>
                </c:pt>
                <c:pt idx="28">
                  <c:v>186</c:v>
                </c:pt>
                <c:pt idx="29">
                  <c:v>181</c:v>
                </c:pt>
                <c:pt idx="30">
                  <c:v>177</c:v>
                </c:pt>
                <c:pt idx="31">
                  <c:v>145</c:v>
                </c:pt>
                <c:pt idx="32">
                  <c:v>157.5</c:v>
                </c:pt>
                <c:pt idx="33">
                  <c:v>144</c:v>
                </c:pt>
                <c:pt idx="34">
                  <c:v>178</c:v>
                </c:pt>
                <c:pt idx="35">
                  <c:v>180.125</c:v>
                </c:pt>
                <c:pt idx="36">
                  <c:v>212</c:v>
                </c:pt>
              </c:numCache>
            </c:numRef>
          </c:xVal>
          <c:yVal>
            <c:numRef>
              <c:f>'unedited graph'!$Q$3:$Q$39</c:f>
              <c:numCache>
                <c:formatCode>0</c:formatCode>
                <c:ptCount val="37"/>
                <c:pt idx="0">
                  <c:v>193.133064516129</c:v>
                </c:pt>
                <c:pt idx="1">
                  <c:v>194.39182194617001</c:v>
                </c:pt>
                <c:pt idx="2">
                  <c:v>194.65625</c:v>
                </c:pt>
                <c:pt idx="3">
                  <c:v>196.43633879781399</c:v>
                </c:pt>
                <c:pt idx="4">
                  <c:v>196.914814814815</c:v>
                </c:pt>
                <c:pt idx="5">
                  <c:v>197.842105263158</c:v>
                </c:pt>
                <c:pt idx="6">
                  <c:v>198.427083333333</c:v>
                </c:pt>
                <c:pt idx="7">
                  <c:v>198.50612756264201</c:v>
                </c:pt>
                <c:pt idx="8">
                  <c:v>201.143569844789</c:v>
                </c:pt>
                <c:pt idx="9">
                  <c:v>201.245392670157</c:v>
                </c:pt>
                <c:pt idx="10">
                  <c:v>201.705357142857</c:v>
                </c:pt>
                <c:pt idx="11">
                  <c:v>203.20666666666699</c:v>
                </c:pt>
                <c:pt idx="12">
                  <c:v>203.25</c:v>
                </c:pt>
                <c:pt idx="13">
                  <c:v>205.019230769231</c:v>
                </c:pt>
                <c:pt idx="14">
                  <c:v>205.68953642384099</c:v>
                </c:pt>
                <c:pt idx="15">
                  <c:v>205.69414893617</c:v>
                </c:pt>
                <c:pt idx="16">
                  <c:v>205.861111111111</c:v>
                </c:pt>
                <c:pt idx="17">
                  <c:v>206.28125</c:v>
                </c:pt>
                <c:pt idx="18">
                  <c:v>207.65316901408499</c:v>
                </c:pt>
                <c:pt idx="19">
                  <c:v>209.666666666667</c:v>
                </c:pt>
                <c:pt idx="20">
                  <c:v>209.8125</c:v>
                </c:pt>
                <c:pt idx="21">
                  <c:v>210.56465517241401</c:v>
                </c:pt>
                <c:pt idx="22">
                  <c:v>210.673553719008</c:v>
                </c:pt>
                <c:pt idx="23">
                  <c:v>210.89084507042301</c:v>
                </c:pt>
                <c:pt idx="24">
                  <c:v>212.35365853658499</c:v>
                </c:pt>
                <c:pt idx="25">
                  <c:v>212.43597560975601</c:v>
                </c:pt>
                <c:pt idx="26">
                  <c:v>213.01666666666699</c:v>
                </c:pt>
                <c:pt idx="27">
                  <c:v>213.67647058823499</c:v>
                </c:pt>
                <c:pt idx="28">
                  <c:v>213.961538461538</c:v>
                </c:pt>
                <c:pt idx="29">
                  <c:v>216.39705882352899</c:v>
                </c:pt>
                <c:pt idx="30">
                  <c:v>218.89408672798899</c:v>
                </c:pt>
                <c:pt idx="31">
                  <c:v>221.784722222222</c:v>
                </c:pt>
                <c:pt idx="32">
                  <c:v>221.875</c:v>
                </c:pt>
                <c:pt idx="33">
                  <c:v>222.520833333333</c:v>
                </c:pt>
                <c:pt idx="34">
                  <c:v>222.863636363636</c:v>
                </c:pt>
                <c:pt idx="35">
                  <c:v>225.171428571429</c:v>
                </c:pt>
                <c:pt idx="36">
                  <c:v>232.959183673469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54112"/>
        <c:axId val="187952992"/>
      </c:scatterChart>
      <c:valAx>
        <c:axId val="187954112"/>
        <c:scaling>
          <c:orientation val="minMax"/>
          <c:min val="14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Directed credits in major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952992"/>
        <c:crosses val="autoZero"/>
        <c:crossBetween val="midCat"/>
      </c:valAx>
      <c:valAx>
        <c:axId val="187952992"/>
        <c:scaling>
          <c:orientation val="minMax"/>
          <c:min val="18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Credits at graduation</a:t>
                </a:r>
              </a:p>
            </c:rich>
          </c:tx>
          <c:layout>
            <c:manualLayout>
              <c:xMode val="edge"/>
              <c:yMode val="edge"/>
              <c:x val="1.2572107348370071E-2"/>
              <c:y val="0.17756143332165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9541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 in major at comparator institutions</a:t>
            </a:r>
          </a:p>
        </c:rich>
      </c:tx>
      <c:layout>
        <c:manualLayout>
          <c:xMode val="edge"/>
          <c:yMode val="edge"/>
          <c:x val="0.13713578718528435"/>
          <c:y val="1.8142432739519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424455137404366"/>
          <c:y val="0.12421405856398716"/>
          <c:w val="0.6817115037323197"/>
          <c:h val="0.51661327208238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Summary!$I$11</c:f>
              <c:strCache>
                <c:ptCount val="1"/>
                <c:pt idx="0">
                  <c:v>Credits in major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Summary!$J$12:$J$15</c:f>
                <c:numCache>
                  <c:formatCode>General</c:formatCode>
                  <c:ptCount val="4"/>
                  <c:pt idx="0">
                    <c:v>2</c:v>
                  </c:pt>
                  <c:pt idx="1">
                    <c:v>4</c:v>
                  </c:pt>
                  <c:pt idx="2">
                    <c:v>6</c:v>
                  </c:pt>
                  <c:pt idx="3">
                    <c:v>5</c:v>
                  </c:pt>
                </c:numCache>
              </c:numRef>
            </c:plus>
            <c:minus>
              <c:numRef>
                <c:f>Summary!$J$12:$J$15</c:f>
                <c:numCache>
                  <c:formatCode>General</c:formatCode>
                  <c:ptCount val="4"/>
                  <c:pt idx="0">
                    <c:v>2</c:v>
                  </c:pt>
                  <c:pt idx="1">
                    <c:v>4</c:v>
                  </c:pt>
                  <c:pt idx="2">
                    <c:v>6</c:v>
                  </c:pt>
                  <c:pt idx="3">
                    <c:v>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Summary!$H$12:$H$15</c:f>
              <c:strCache>
                <c:ptCount val="4"/>
                <c:pt idx="0">
                  <c:v>WOU</c:v>
                </c:pt>
                <c:pt idx="1">
                  <c:v>SOU</c:v>
                </c:pt>
                <c:pt idx="2">
                  <c:v>UW Parkside</c:v>
                </c:pt>
                <c:pt idx="3">
                  <c:v>CSU Stanislaus</c:v>
                </c:pt>
              </c:strCache>
            </c:strRef>
          </c:cat>
          <c:val>
            <c:numRef>
              <c:f>Summary!$I$12:$I$15</c:f>
              <c:numCache>
                <c:formatCode>General</c:formatCode>
                <c:ptCount val="4"/>
                <c:pt idx="0">
                  <c:v>73</c:v>
                </c:pt>
                <c:pt idx="1">
                  <c:v>73</c:v>
                </c:pt>
                <c:pt idx="2">
                  <c:v>77</c:v>
                </c:pt>
                <c:pt idx="3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347024"/>
        <c:axId val="239418432"/>
      </c:barChart>
      <c:catAx>
        <c:axId val="18534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9418432"/>
        <c:crosses val="autoZero"/>
        <c:auto val="1"/>
        <c:lblAlgn val="ctr"/>
        <c:lblOffset val="100"/>
        <c:noMultiLvlLbl val="0"/>
      </c:catAx>
      <c:valAx>
        <c:axId val="239418432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Average</a:t>
                </a:r>
                <a:r>
                  <a:rPr lang="en-US" sz="24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credits in major</a:t>
                </a:r>
                <a:endParaRPr lang="en-US" sz="24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6.5542007123642484E-2"/>
              <c:y val="0.101188168633912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5347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 between credits in the same majors</a:t>
            </a:r>
            <a:r>
              <a:rPr lang="en-US" sz="240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endParaRPr lang="en-US" sz="2400" baseline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CSU Stanislaus </a:t>
            </a:r>
            <a:r>
              <a:rPr lang="en-US" sz="240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WOU</a:t>
            </a:r>
            <a:endParaRPr lang="en-US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460368479332492"/>
          <c:y val="1.89849671341674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31750">
                <a:solidFill>
                  <a:srgbClr val="FF0000"/>
                </a:solidFill>
              </a:ln>
              <a:effectLst/>
            </c:spPr>
          </c:marker>
          <c:trendline>
            <c:spPr>
              <a:ln w="6350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9.3500359006248451E-3"/>
                  <c:y val="0.1552769757811461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 = 0.25x + 54</a:t>
                    </a:r>
                    <a:br>
                      <a:rPr lang="en-US" sz="18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en-US" sz="18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r² = 0.43</a:t>
                    </a:r>
                    <a:endParaRPr lang="en-US" sz="180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</c:trendlineLbl>
          </c:trendline>
          <c:xVal>
            <c:numRef>
              <c:f>'majors at CSU-Stanislaus'!$C$2:$C$21</c:f>
              <c:numCache>
                <c:formatCode>General</c:formatCode>
                <c:ptCount val="20"/>
                <c:pt idx="0">
                  <c:v>97.5</c:v>
                </c:pt>
                <c:pt idx="1">
                  <c:v>82.5</c:v>
                </c:pt>
                <c:pt idx="2">
                  <c:v>109.5</c:v>
                </c:pt>
                <c:pt idx="3">
                  <c:v>73.5</c:v>
                </c:pt>
                <c:pt idx="4">
                  <c:v>84</c:v>
                </c:pt>
                <c:pt idx="5">
                  <c:v>51</c:v>
                </c:pt>
                <c:pt idx="6">
                  <c:v>58.5</c:v>
                </c:pt>
                <c:pt idx="7">
                  <c:v>61.5</c:v>
                </c:pt>
                <c:pt idx="8">
                  <c:v>61.5</c:v>
                </c:pt>
                <c:pt idx="9">
                  <c:v>85.5</c:v>
                </c:pt>
                <c:pt idx="10">
                  <c:v>49.5</c:v>
                </c:pt>
                <c:pt idx="11">
                  <c:v>60</c:v>
                </c:pt>
                <c:pt idx="12">
                  <c:v>75</c:v>
                </c:pt>
                <c:pt idx="13">
                  <c:v>61.5</c:v>
                </c:pt>
                <c:pt idx="14">
                  <c:v>54</c:v>
                </c:pt>
                <c:pt idx="15">
                  <c:v>121.5</c:v>
                </c:pt>
                <c:pt idx="16">
                  <c:v>97.5</c:v>
                </c:pt>
                <c:pt idx="17">
                  <c:v>126</c:v>
                </c:pt>
                <c:pt idx="18">
                  <c:v>67.5</c:v>
                </c:pt>
                <c:pt idx="19">
                  <c:v>94.5</c:v>
                </c:pt>
              </c:numCache>
            </c:numRef>
          </c:xVal>
          <c:yVal>
            <c:numRef>
              <c:f>'majors at CSU-Stanislaus'!$E$2:$E$21</c:f>
              <c:numCache>
                <c:formatCode>General</c:formatCode>
                <c:ptCount val="20"/>
                <c:pt idx="0">
                  <c:v>84</c:v>
                </c:pt>
                <c:pt idx="1">
                  <c:v>86</c:v>
                </c:pt>
                <c:pt idx="2">
                  <c:v>81</c:v>
                </c:pt>
                <c:pt idx="3">
                  <c:v>66</c:v>
                </c:pt>
                <c:pt idx="4">
                  <c:v>72</c:v>
                </c:pt>
                <c:pt idx="5">
                  <c:v>60</c:v>
                </c:pt>
                <c:pt idx="6">
                  <c:v>69</c:v>
                </c:pt>
                <c:pt idx="7">
                  <c:v>64</c:v>
                </c:pt>
                <c:pt idx="8">
                  <c:v>72</c:v>
                </c:pt>
                <c:pt idx="9">
                  <c:v>82</c:v>
                </c:pt>
                <c:pt idx="10">
                  <c:v>63</c:v>
                </c:pt>
                <c:pt idx="11">
                  <c:v>72</c:v>
                </c:pt>
                <c:pt idx="12">
                  <c:v>56</c:v>
                </c:pt>
                <c:pt idx="13">
                  <c:v>72</c:v>
                </c:pt>
                <c:pt idx="14">
                  <c:v>77</c:v>
                </c:pt>
                <c:pt idx="15">
                  <c:v>86</c:v>
                </c:pt>
                <c:pt idx="16">
                  <c:v>73</c:v>
                </c:pt>
                <c:pt idx="17">
                  <c:v>81</c:v>
                </c:pt>
                <c:pt idx="18">
                  <c:v>77</c:v>
                </c:pt>
                <c:pt idx="19">
                  <c:v>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6128144"/>
        <c:axId val="248548528"/>
      </c:scatterChart>
      <c:valAx>
        <c:axId val="186128144"/>
        <c:scaling>
          <c:orientation val="minMax"/>
          <c:min val="5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Credits </a:t>
                </a:r>
                <a:r>
                  <a:rPr lang="en-US" sz="2400" baseline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:r>
                  <a:rPr lang="en-US" sz="2400" baseline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CSU Stanislaus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8548528"/>
        <c:crosses val="autoZero"/>
        <c:crossBetween val="midCat"/>
      </c:valAx>
      <c:valAx>
        <c:axId val="248548528"/>
        <c:scaling>
          <c:orientation val="minMax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Credits at</a:t>
                </a:r>
                <a:r>
                  <a:rPr lang="en-US" sz="24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WOU</a:t>
                </a:r>
                <a:endParaRPr lang="en-US" sz="24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6128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 in B.A. 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degrees</a:t>
            </a:r>
            <a:endParaRPr lang="en-US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904560918039247"/>
          <c:y val="1.4605434755107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018393431324539"/>
          <c:y val="0.13180791514894094"/>
          <c:w val="0.66525872321241186"/>
          <c:h val="0.51770036854763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Summary!$I$18</c:f>
              <c:strCache>
                <c:ptCount val="1"/>
                <c:pt idx="0">
                  <c:v>Credits in BA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Summary!$H$19:$H$22</c:f>
              <c:strCache>
                <c:ptCount val="4"/>
                <c:pt idx="0">
                  <c:v>WOU</c:v>
                </c:pt>
                <c:pt idx="1">
                  <c:v>SOU</c:v>
                </c:pt>
                <c:pt idx="2">
                  <c:v>UW Parkside</c:v>
                </c:pt>
                <c:pt idx="3">
                  <c:v>CSU Stanislaus</c:v>
                </c:pt>
              </c:strCache>
            </c:strRef>
          </c:cat>
          <c:val>
            <c:numRef>
              <c:f>Summary!$I$19:$I$22</c:f>
              <c:numCache>
                <c:formatCode>General</c:formatCode>
                <c:ptCount val="4"/>
                <c:pt idx="0">
                  <c:v>184</c:v>
                </c:pt>
                <c:pt idx="1">
                  <c:v>159</c:v>
                </c:pt>
                <c:pt idx="2">
                  <c:v>139</c:v>
                </c:pt>
                <c:pt idx="3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125112048"/>
        <c:axId val="191473808"/>
      </c:barChart>
      <c:catAx>
        <c:axId val="12511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1473808"/>
        <c:crosses val="autoZero"/>
        <c:auto val="1"/>
        <c:lblAlgn val="ctr"/>
        <c:lblOffset val="100"/>
        <c:noMultiLvlLbl val="0"/>
      </c:catAx>
      <c:valAx>
        <c:axId val="191473808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baseline="0" dirty="0" smtClean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Average credits </a:t>
                </a:r>
                <a:r>
                  <a:rPr lang="en-US" sz="24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en-US" sz="2400" baseline="0" dirty="0" smtClean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degree</a:t>
                </a:r>
                <a:endParaRPr lang="en-US" sz="24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8.8837241840327725E-3"/>
              <c:y val="8.55573717577659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51120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 in B.S. degrees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018393431324539"/>
          <c:y val="0.12937367602308963"/>
          <c:w val="0.66525872321241186"/>
          <c:h val="0.51725856372991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Summary!$I$24</c:f>
              <c:strCache>
                <c:ptCount val="1"/>
                <c:pt idx="0">
                  <c:v>Credits in BS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cat>
            <c:strRef>
              <c:f>Summary!$H$25:$H$28</c:f>
              <c:strCache>
                <c:ptCount val="4"/>
                <c:pt idx="0">
                  <c:v>WOU</c:v>
                </c:pt>
                <c:pt idx="1">
                  <c:v>SOU</c:v>
                </c:pt>
                <c:pt idx="2">
                  <c:v>UW Parkside</c:v>
                </c:pt>
                <c:pt idx="3">
                  <c:v>CSU Stanislaus</c:v>
                </c:pt>
              </c:strCache>
            </c:strRef>
          </c:cat>
          <c:val>
            <c:numRef>
              <c:f>Summary!$I$25:$I$28</c:f>
              <c:numCache>
                <c:formatCode>General</c:formatCode>
                <c:ptCount val="4"/>
                <c:pt idx="0">
                  <c:v>165</c:v>
                </c:pt>
                <c:pt idx="1">
                  <c:v>142</c:v>
                </c:pt>
                <c:pt idx="2">
                  <c:v>178</c:v>
                </c:pt>
                <c:pt idx="3">
                  <c:v>178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243950224"/>
        <c:axId val="243949104"/>
      </c:barChart>
      <c:catAx>
        <c:axId val="24395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3949104"/>
        <c:crosses val="autoZero"/>
        <c:auto val="1"/>
        <c:lblAlgn val="ctr"/>
        <c:lblOffset val="100"/>
        <c:noMultiLvlLbl val="0"/>
      </c:catAx>
      <c:valAx>
        <c:axId val="243949104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Average</a:t>
                </a:r>
                <a:r>
                  <a:rPr lang="en-US" sz="24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credits in </a:t>
                </a:r>
                <a:r>
                  <a:rPr lang="en-US" sz="2400" baseline="0" dirty="0" smtClean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degree</a:t>
                </a:r>
                <a:endParaRPr lang="en-US" sz="24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2174280288014342E-2"/>
              <c:y val="9.286008913531994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39502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23543881898012"/>
          <c:y val="5.3912219305920092E-2"/>
          <c:w val="0.57522069598658065"/>
          <c:h val="0.60732547617843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Summary!$X$1</c:f>
              <c:strCache>
                <c:ptCount val="1"/>
                <c:pt idx="0">
                  <c:v>First-year retention rate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cat>
            <c:strRef>
              <c:f>Summary!$W$2:$W$5</c:f>
              <c:strCache>
                <c:ptCount val="4"/>
                <c:pt idx="0">
                  <c:v>WOU</c:v>
                </c:pt>
                <c:pt idx="1">
                  <c:v>SOU</c:v>
                </c:pt>
                <c:pt idx="2">
                  <c:v>UW Parkside</c:v>
                </c:pt>
                <c:pt idx="3">
                  <c:v>CSU Stanislaus</c:v>
                </c:pt>
              </c:strCache>
            </c:strRef>
          </c:cat>
          <c:val>
            <c:numRef>
              <c:f>Summary!$X$2:$X$5</c:f>
              <c:numCache>
                <c:formatCode>0%</c:formatCode>
                <c:ptCount val="4"/>
                <c:pt idx="0">
                  <c:v>0.69</c:v>
                </c:pt>
                <c:pt idx="1">
                  <c:v>0.72</c:v>
                </c:pt>
                <c:pt idx="2">
                  <c:v>0.74</c:v>
                </c:pt>
                <c:pt idx="3">
                  <c:v>0.81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-27"/>
        <c:axId val="313009744"/>
        <c:axId val="313010864"/>
      </c:barChart>
      <c:catAx>
        <c:axId val="31300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3010864"/>
        <c:crosses val="autoZero"/>
        <c:auto val="1"/>
        <c:lblAlgn val="ctr"/>
        <c:lblOffset val="100"/>
        <c:noMultiLvlLbl val="0"/>
      </c:catAx>
      <c:valAx>
        <c:axId val="313010864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1st Year Retention Rate</a:t>
                </a:r>
              </a:p>
            </c:rich>
          </c:tx>
          <c:layout>
            <c:manualLayout>
              <c:xMode val="edge"/>
              <c:yMode val="edge"/>
              <c:x val="3.290556103981573E-3"/>
              <c:y val="5.391227863112400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30097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894213156645035"/>
          <c:y val="5.3912299623502719E-2"/>
          <c:w val="0.55551434838651315"/>
          <c:h val="0.60732547617843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Summary!$Y$1</c:f>
              <c:strCache>
                <c:ptCount val="1"/>
                <c:pt idx="0">
                  <c:v>6-year Graduation rate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cat>
            <c:strRef>
              <c:f>Summary!$W$2:$W$5</c:f>
              <c:strCache>
                <c:ptCount val="4"/>
                <c:pt idx="0">
                  <c:v>WOU</c:v>
                </c:pt>
                <c:pt idx="1">
                  <c:v>SOU</c:v>
                </c:pt>
                <c:pt idx="2">
                  <c:v>UW Parkside</c:v>
                </c:pt>
                <c:pt idx="3">
                  <c:v>CSU Stanislaus</c:v>
                </c:pt>
              </c:strCache>
            </c:strRef>
          </c:cat>
          <c:val>
            <c:numRef>
              <c:f>Summary!$Y$2:$Y$5</c:f>
              <c:numCache>
                <c:formatCode>0%</c:formatCode>
                <c:ptCount val="4"/>
                <c:pt idx="0">
                  <c:v>0.44</c:v>
                </c:pt>
                <c:pt idx="1">
                  <c:v>0.371</c:v>
                </c:pt>
                <c:pt idx="2">
                  <c:v>0.33100000000000002</c:v>
                </c:pt>
                <c:pt idx="3">
                  <c:v>0.54900000000000004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125594064"/>
        <c:axId val="125587344"/>
      </c:barChart>
      <c:catAx>
        <c:axId val="12559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5587344"/>
        <c:crosses val="autoZero"/>
        <c:auto val="1"/>
        <c:lblAlgn val="ctr"/>
        <c:lblOffset val="100"/>
        <c:noMultiLvlLbl val="0"/>
      </c:catAx>
      <c:valAx>
        <c:axId val="125587344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6-year Graduation Rate</a:t>
                </a:r>
              </a:p>
            </c:rich>
          </c:tx>
          <c:layout>
            <c:manualLayout>
              <c:xMode val="edge"/>
              <c:yMode val="edge"/>
              <c:x val="3.290556103981573E-3"/>
              <c:y val="5.391227863112400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55940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434516841110987"/>
          <c:y val="5.3912219305920092E-2"/>
          <c:w val="0.57011131154185357"/>
          <c:h val="0.60732547617843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Summary!$Z$1</c:f>
              <c:strCache>
                <c:ptCount val="1"/>
                <c:pt idx="0">
                  <c:v>PayScale ROI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</c:dPt>
          <c:cat>
            <c:strRef>
              <c:f>Summary!$W$2:$W$5</c:f>
              <c:strCache>
                <c:ptCount val="4"/>
                <c:pt idx="0">
                  <c:v>WOU</c:v>
                </c:pt>
                <c:pt idx="1">
                  <c:v>SOU</c:v>
                </c:pt>
                <c:pt idx="2">
                  <c:v>UW Parkside</c:v>
                </c:pt>
                <c:pt idx="3">
                  <c:v>CSU Stanislaus</c:v>
                </c:pt>
              </c:strCache>
            </c:strRef>
          </c:cat>
          <c:val>
            <c:numRef>
              <c:f>Summary!$Z$2:$Z$5</c:f>
              <c:numCache>
                <c:formatCode>0.0%</c:formatCode>
                <c:ptCount val="4"/>
                <c:pt idx="0">
                  <c:v>7.9000000000000001E-2</c:v>
                </c:pt>
                <c:pt idx="1">
                  <c:v>7.4999999999999997E-2</c:v>
                </c:pt>
                <c:pt idx="2">
                  <c:v>9.0999999999999998E-2</c:v>
                </c:pt>
                <c:pt idx="3">
                  <c:v>0.115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338590192"/>
        <c:axId val="338598592"/>
      </c:barChart>
      <c:catAx>
        <c:axId val="33859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38598592"/>
        <c:crosses val="autoZero"/>
        <c:auto val="1"/>
        <c:lblAlgn val="ctr"/>
        <c:lblOffset val="100"/>
        <c:noMultiLvlLbl val="0"/>
      </c:catAx>
      <c:valAx>
        <c:axId val="338598592"/>
        <c:scaling>
          <c:orientation val="minMax"/>
          <c:max val="0.12000000000000001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 dirty="0" smtClean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</a:t>
                </a:r>
                <a:r>
                  <a:rPr lang="en-US" sz="2400" baseline="0" dirty="0" smtClean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Investment</a:t>
                </a:r>
                <a:endParaRPr lang="en-US" sz="24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2127200268581061E-2"/>
              <c:y val="8.0551618877342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385901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84C139-96EF-4B6C-A496-D96B85A1A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3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9AD9CD-0E02-479F-84BD-B2AD34D76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91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2326985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3041153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1298107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168650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183743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87342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1223649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42307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2973239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76B08-FD92-4529-ACCA-BB1BACF6C7C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What kind of questions can we ask?</a:t>
            </a:r>
          </a:p>
          <a:p>
            <a:r>
              <a:rPr lang="en-US" smtClean="0"/>
              <a:t>Briedbach and Kutsch</a:t>
            </a:r>
          </a:p>
        </p:txBody>
      </p:sp>
    </p:spTree>
    <p:extLst>
      <p:ext uri="{BB962C8B-B14F-4D97-AF65-F5344CB8AC3E}">
        <p14:creationId xmlns:p14="http://schemas.microsoft.com/office/powerpoint/2010/main" val="66916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7DB64-42EA-4258-A9AB-3553AF014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484A-E007-4D8D-87B8-64FDAA1DF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3461B-1FC2-40D0-8107-3C4ACDA18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8EB79-C0B4-4F70-9AA3-9B978F0A9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FE1E6-D984-4785-9A92-0FB05528A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553D-0D05-4B53-86E0-1B964C6A4C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924D4-B139-4A11-97BF-EA103C80A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0A86E-60F7-4DF5-ADC6-F039885FC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AC020-0A16-4F47-91EF-58A3DD694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93774-A868-488C-B5FA-CBC9DED29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F6CDE-3E3A-437D-9871-8B08B70F36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78750-C2E9-47D1-9805-17EA97468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rgbClr val="F5F5F5"/>
            </a:gs>
            <a:gs pos="100000">
              <a:srgbClr val="FF0000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14D4A01-2113-4FA4-B45F-AF642D5B5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17895"/>
            <a:ext cx="8978900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Data-driven analysis of WOU curriculum</a:t>
            </a:r>
          </a:p>
          <a:p>
            <a:pPr algn="ctr"/>
            <a:r>
              <a:rPr lang="en-US" sz="2800" dirty="0" smtClean="0"/>
              <a:t>Faculty Senate, Nov. 28, 2017</a:t>
            </a:r>
          </a:p>
          <a:p>
            <a:pPr algn="ctr"/>
            <a:r>
              <a:rPr lang="en-US" sz="2800" dirty="0" smtClean="0"/>
              <a:t>Michael Baltzley, Associate Professor </a:t>
            </a:r>
            <a:endParaRPr lang="en-US" sz="28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6423" y="1780093"/>
            <a:ext cx="848247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Questions I have attempted to address with data regarding our curriculum and students: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Do our students graduate with an excessive number of credits?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If we reduce the number of credits required in a degree, will that change the average number of credits at graduation?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What impact does the required minor have on the average number of credits at graduation?</a:t>
            </a:r>
            <a:endParaRPr lang="en-US" sz="2400" dirty="0">
              <a:latin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How does our curriculum compare to other institutions?</a:t>
            </a:r>
          </a:p>
          <a:p>
            <a:pPr marL="914400" lvl="1" indent="-457200">
              <a:buAutoNum type="alphaLcParenR"/>
            </a:pPr>
            <a:r>
              <a:rPr lang="en-US" sz="2400" dirty="0" smtClean="0">
                <a:latin typeface="Times New Roman" pitchFamily="18" charset="0"/>
              </a:rPr>
              <a:t>How big are WOU majors?</a:t>
            </a:r>
          </a:p>
          <a:p>
            <a:pPr marL="914400" lvl="1" indent="-457200">
              <a:buAutoNum type="alphaLcParenR"/>
            </a:pPr>
            <a:r>
              <a:rPr lang="en-US" sz="2400" dirty="0" smtClean="0">
                <a:latin typeface="Times New Roman" pitchFamily="18" charset="0"/>
              </a:rPr>
              <a:t>How big </a:t>
            </a:r>
            <a:r>
              <a:rPr lang="en-US" sz="2400" dirty="0" smtClean="0">
                <a:latin typeface="Times New Roman" pitchFamily="18" charset="0"/>
              </a:rPr>
              <a:t>are our degrees (LACC </a:t>
            </a:r>
            <a:r>
              <a:rPr lang="en-US" sz="2400" dirty="0" smtClean="0">
                <a:latin typeface="Times New Roman" pitchFamily="18" charset="0"/>
              </a:rPr>
              <a:t>+ BA or </a:t>
            </a:r>
            <a:r>
              <a:rPr lang="en-US" sz="2400" dirty="0" smtClean="0">
                <a:latin typeface="Times New Roman" pitchFamily="18" charset="0"/>
              </a:rPr>
              <a:t>BS + major + minor)?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197" y="99968"/>
            <a:ext cx="828338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 smtClean="0">
                <a:latin typeface="Times New Roman" pitchFamily="18" charset="0"/>
              </a:rPr>
              <a:t>Our BA degrees might be big, but maybe our students are more successful after graduation…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827588"/>
              </p:ext>
            </p:extLst>
          </p:nvPr>
        </p:nvGraphicFramePr>
        <p:xfrm>
          <a:off x="132119" y="1407682"/>
          <a:ext cx="2874365" cy="524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452085"/>
              </p:ext>
            </p:extLst>
          </p:nvPr>
        </p:nvGraphicFramePr>
        <p:xfrm>
          <a:off x="3142606" y="1407682"/>
          <a:ext cx="2874365" cy="524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132816"/>
              </p:ext>
            </p:extLst>
          </p:nvPr>
        </p:nvGraphicFramePr>
        <p:xfrm>
          <a:off x="6153094" y="1407682"/>
          <a:ext cx="2874365" cy="524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1274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  <p:bldGraphic spid="10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8745" y="117898"/>
            <a:ext cx="7755147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>
                <a:latin typeface="Times New Roman" pitchFamily="18" charset="0"/>
              </a:rPr>
              <a:t>Do </a:t>
            </a:r>
            <a:r>
              <a:rPr lang="en-US" sz="3200" dirty="0" smtClean="0">
                <a:latin typeface="Times New Roman" pitchFamily="18" charset="0"/>
              </a:rPr>
              <a:t>WOU </a:t>
            </a:r>
            <a:r>
              <a:rPr lang="en-US" sz="3200" dirty="0">
                <a:latin typeface="Times New Roman" pitchFamily="18" charset="0"/>
              </a:rPr>
              <a:t>students graduate with an excessive number of credits</a:t>
            </a:r>
            <a:r>
              <a:rPr lang="en-US" sz="3200" dirty="0" smtClean="0">
                <a:latin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43721"/>
              </p:ext>
            </p:extLst>
          </p:nvPr>
        </p:nvGraphicFramePr>
        <p:xfrm>
          <a:off x="197037" y="1273163"/>
          <a:ext cx="5046231" cy="5450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667" y="1273163"/>
            <a:ext cx="3595933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Important contributing factors:</a:t>
            </a:r>
          </a:p>
          <a:p>
            <a:pPr defTabSz="182880"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</a:rPr>
              <a:t>• Nationally, education 	degrees are 	typically 5 	credits larger</a:t>
            </a:r>
          </a:p>
          <a:p>
            <a:pPr defTabSz="182880"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</a:rPr>
              <a:t>• Nationally, </a:t>
            </a:r>
            <a:r>
              <a:rPr lang="en-US" sz="2400" dirty="0" smtClean="0">
                <a:latin typeface="Times New Roman" pitchFamily="18" charset="0"/>
              </a:rPr>
              <a:t>Pell Grant 	students take longer to 	graduate</a:t>
            </a:r>
          </a:p>
          <a:p>
            <a:pPr defTabSz="182880"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</a:rPr>
              <a:t>• </a:t>
            </a:r>
            <a:r>
              <a:rPr lang="en-US" sz="2400" dirty="0" smtClean="0">
                <a:latin typeface="Times New Roman" pitchFamily="18" charset="0"/>
              </a:rPr>
              <a:t>Students from </a:t>
            </a:r>
            <a:r>
              <a:rPr lang="en-US" sz="2400" dirty="0" err="1" smtClean="0">
                <a:latin typeface="Times New Roman" pitchFamily="18" charset="0"/>
              </a:rPr>
              <a:t>Chemeketa</a:t>
            </a:r>
            <a:r>
              <a:rPr lang="en-US" sz="2400" dirty="0" smtClean="0">
                <a:latin typeface="Times New Roman" pitchFamily="18" charset="0"/>
              </a:rPr>
              <a:t> 	CC transfer to WOU with 	a greater than average 	number of credits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6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62886" y="107726"/>
            <a:ext cx="7755147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>
                <a:latin typeface="Times New Roman" pitchFamily="18" charset="0"/>
              </a:rPr>
              <a:t>Do </a:t>
            </a:r>
            <a:r>
              <a:rPr lang="en-US" sz="3200" dirty="0" smtClean="0">
                <a:latin typeface="Times New Roman" pitchFamily="18" charset="0"/>
              </a:rPr>
              <a:t>WOU </a:t>
            </a:r>
            <a:r>
              <a:rPr lang="en-US" sz="3200" dirty="0">
                <a:latin typeface="Times New Roman" pitchFamily="18" charset="0"/>
              </a:rPr>
              <a:t>students graduate with an excessive number of credits</a:t>
            </a:r>
            <a:r>
              <a:rPr lang="en-US" sz="3200" dirty="0" smtClean="0">
                <a:latin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152898" y="1262271"/>
            <a:ext cx="4495800" cy="2638425"/>
            <a:chOff x="4152898" y="1262271"/>
            <a:chExt cx="4495800" cy="263842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2898" y="1262271"/>
              <a:ext cx="4495800" cy="2638425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 bwMode="auto">
            <a:xfrm>
              <a:off x="4437528" y="3175670"/>
              <a:ext cx="3926541" cy="52322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50972" y="3077055"/>
              <a:ext cx="40117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ln>
                    <a:solidFill>
                      <a:schemeClr val="bg1"/>
                    </a:solidFill>
                  </a:ln>
                  <a:solidFill>
                    <a:srgbClr val="EA0000"/>
                  </a:solidFill>
                  <a:latin typeface="Rockwell Extra Bold" panose="02060903040505020403" pitchFamily="18" charset="0"/>
                </a:rPr>
                <a:t>AIM MIDDLE</a:t>
              </a:r>
              <a:endParaRPr lang="en-US" sz="4000" dirty="0">
                <a:ln>
                  <a:solidFill>
                    <a:schemeClr val="bg1"/>
                  </a:solidFill>
                </a:ln>
                <a:solidFill>
                  <a:srgbClr val="EA0000"/>
                </a:solidFill>
                <a:latin typeface="Rockwell Extra Bold" panose="02060903040505020403" pitchFamily="18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08473" y="4017241"/>
            <a:ext cx="5196375" cy="2604846"/>
            <a:chOff x="1858849" y="4062066"/>
            <a:chExt cx="5435253" cy="279372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8849" y="4062066"/>
              <a:ext cx="5435253" cy="279372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 bwMode="auto">
            <a:xfrm>
              <a:off x="5271247" y="4500283"/>
              <a:ext cx="1927412" cy="313765"/>
            </a:xfrm>
            <a:prstGeom prst="rect">
              <a:avLst/>
            </a:prstGeom>
            <a:solidFill>
              <a:srgbClr val="A9B9B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935506" y="6007475"/>
              <a:ext cx="2357718" cy="313765"/>
            </a:xfrm>
            <a:prstGeom prst="rect">
              <a:avLst/>
            </a:prstGeom>
            <a:solidFill>
              <a:srgbClr val="A9B9B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48702" y="4290002"/>
              <a:ext cx="19499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Franklin Gothic Heavy" panose="020B0903020102020204" pitchFamily="34" charset="0"/>
                </a:rPr>
                <a:t>a</a:t>
              </a:r>
              <a:r>
                <a:rPr lang="en-US" sz="3200" dirty="0" smtClean="0">
                  <a:latin typeface="Franklin Gothic Heavy" panose="020B0903020102020204" pitchFamily="34" charset="0"/>
                </a:rPr>
                <a:t>verage. </a:t>
              </a:r>
              <a:endParaRPr lang="en-US" sz="3200" dirty="0">
                <a:latin typeface="Franklin Gothic Heavy" panose="020B09030201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37219" y="5834159"/>
              <a:ext cx="253306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Franklin Gothic Heavy" panose="020B0903020102020204" pitchFamily="34" charset="0"/>
                </a:rPr>
                <a:t>the same as</a:t>
              </a:r>
              <a:endParaRPr lang="en-US" sz="3200" dirty="0">
                <a:latin typeface="Franklin Gothic Heavy" panose="020B0903020102020204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97106" y="1041504"/>
            <a:ext cx="2423607" cy="2877122"/>
            <a:chOff x="897106" y="1113224"/>
            <a:chExt cx="2423607" cy="2877122"/>
          </a:xfrm>
        </p:grpSpPr>
        <p:grpSp>
          <p:nvGrpSpPr>
            <p:cNvPr id="19" name="Group 18"/>
            <p:cNvGrpSpPr/>
            <p:nvPr/>
          </p:nvGrpSpPr>
          <p:grpSpPr>
            <a:xfrm>
              <a:off x="897106" y="1184944"/>
              <a:ext cx="2423607" cy="2805402"/>
              <a:chOff x="897106" y="1184944"/>
              <a:chExt cx="2423607" cy="2805402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7106" y="1184944"/>
                <a:ext cx="2346338" cy="2805402"/>
              </a:xfrm>
              <a:prstGeom prst="rect">
                <a:avLst/>
              </a:prstGeom>
              <a:solidFill>
                <a:schemeClr val="bg1"/>
              </a:solidFill>
            </p:spPr>
          </p:pic>
          <p:sp>
            <p:nvSpPr>
              <p:cNvPr id="6" name="Rectangle 5"/>
              <p:cNvSpPr/>
              <p:nvPr/>
            </p:nvSpPr>
            <p:spPr bwMode="auto">
              <a:xfrm>
                <a:off x="897106" y="3220747"/>
                <a:ext cx="2346338" cy="34065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897106" y="3129466"/>
                <a:ext cx="2423607" cy="52322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 smtClean="0">
                    <a:solidFill>
                      <a:schemeClr val="bg1">
                        <a:lumMod val="50000"/>
                      </a:schemeClr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AVERAGE</a:t>
                </a:r>
                <a:endParaRPr lang="en-US" sz="28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2449903" y="1184944"/>
              <a:ext cx="793542" cy="8080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393286" y="1588978"/>
              <a:ext cx="401672" cy="8080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794959" y="1551762"/>
              <a:ext cx="110648" cy="4843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74506" y="1113224"/>
              <a:ext cx="840903" cy="1200329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200" dirty="0" smtClean="0">
                  <a:solidFill>
                    <a:schemeClr val="bg1">
                      <a:lumMod val="50000"/>
                    </a:schemeClr>
                  </a:solidFill>
                  <a:latin typeface="Book Antiqua" panose="02040602050305030304" pitchFamily="18" charset="0"/>
                  <a:cs typeface="Arial" panose="020B0604020202020204" pitchFamily="34" charset="0"/>
                </a:rPr>
                <a:t>A</a:t>
              </a:r>
              <a:endParaRPr lang="en-US" sz="72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08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0385" y="99968"/>
            <a:ext cx="898009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800" dirty="0">
                <a:latin typeface="Times New Roman" pitchFamily="18" charset="0"/>
              </a:rPr>
              <a:t>If we reduce the number of credits required in a degree, will that change the average number of credits at graduation?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733645"/>
              </p:ext>
            </p:extLst>
          </p:nvPr>
        </p:nvGraphicFramePr>
        <p:xfrm>
          <a:off x="363043" y="2160126"/>
          <a:ext cx="8435340" cy="4625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6160" y="1223073"/>
            <a:ext cx="8980098" cy="8463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200" dirty="0" smtClean="0">
                <a:latin typeface="Times New Roman" pitchFamily="18" charset="0"/>
              </a:rPr>
              <a:t>Directed credits = major + LACC* + BA/BS + 27 credit minor (if required)</a:t>
            </a:r>
            <a:endParaRPr lang="en-US" sz="2200" dirty="0">
              <a:latin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sz="2200" dirty="0" smtClean="0">
                <a:latin typeface="Times New Roman" pitchFamily="18" charset="0"/>
              </a:rPr>
              <a:t>*I accounted for LACC/major double-dipping as best I could</a:t>
            </a:r>
          </a:p>
        </p:txBody>
      </p:sp>
    </p:spTree>
    <p:extLst>
      <p:ext uri="{BB962C8B-B14F-4D97-AF65-F5344CB8AC3E}">
        <p14:creationId xmlns:p14="http://schemas.microsoft.com/office/powerpoint/2010/main" val="206719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38768" y="99968"/>
            <a:ext cx="828389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>
                <a:latin typeface="Times New Roman" pitchFamily="18" charset="0"/>
              </a:rPr>
              <a:t>What impact does the required minor have on the average number of credits at graduation?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08771" y="1403318"/>
            <a:ext cx="8313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</a:rPr>
              <a:t>Credits at graduation = 0.32 x Directed credits + 156.5 credits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08770" y="2505479"/>
            <a:ext cx="8313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</a:rPr>
              <a:t>• A 27-credit minor accounts for 8.5 credits at graduation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05901" y="1959137"/>
            <a:ext cx="8313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</a:rPr>
              <a:t>• Every directed credit accounts for 0.3 credits at graduation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1524" y="3336430"/>
            <a:ext cx="7914891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Please note, I am not predicting that removing the minor requirement university-wide will reduce the average credits at graduation by 8.5 credits because:</a:t>
            </a:r>
            <a:endParaRPr lang="en-US" sz="2400" dirty="0" smtClean="0">
              <a:latin typeface="Times New Roman" pitchFamily="18" charset="0"/>
            </a:endParaRPr>
          </a:p>
          <a:p>
            <a:pPr defTabSz="182880">
              <a:spcBef>
                <a:spcPts val="600"/>
              </a:spcBef>
            </a:pPr>
            <a:r>
              <a:rPr lang="en-US" sz="2400" dirty="0" smtClean="0">
                <a:latin typeface="Times New Roman" pitchFamily="18" charset="0"/>
              </a:rPr>
              <a:t>• </a:t>
            </a:r>
            <a:r>
              <a:rPr lang="en-US" sz="2400" dirty="0" smtClean="0">
                <a:latin typeface="Times New Roman" pitchFamily="18" charset="0"/>
              </a:rPr>
              <a:t>Not all students are required to have a minor</a:t>
            </a:r>
            <a:endParaRPr lang="en-US" sz="2400" dirty="0" smtClean="0">
              <a:latin typeface="Times New Roman" pitchFamily="18" charset="0"/>
            </a:endParaRPr>
          </a:p>
          <a:p>
            <a:pPr defTabSz="182880"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</a:rPr>
              <a:t>• </a:t>
            </a:r>
            <a:r>
              <a:rPr lang="en-US" sz="2400" dirty="0" smtClean="0">
                <a:latin typeface="Times New Roman" pitchFamily="18" charset="0"/>
              </a:rPr>
              <a:t>Some students will still choose to pursue a minor</a:t>
            </a:r>
            <a:endParaRPr lang="en-US" sz="2400" dirty="0" smtClean="0">
              <a:latin typeface="Times New Roman" pitchFamily="18" charset="0"/>
            </a:endParaRPr>
          </a:p>
          <a:p>
            <a:pPr defTabSz="182880"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</a:rPr>
              <a:t>• </a:t>
            </a:r>
            <a:r>
              <a:rPr lang="en-US" sz="2400" dirty="0" smtClean="0">
                <a:latin typeface="Times New Roman" pitchFamily="18" charset="0"/>
              </a:rPr>
              <a:t>Some programs will change their major requirements to 	account for the loss of a required minor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6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197" y="99968"/>
            <a:ext cx="828338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 smtClean="0">
                <a:latin typeface="Times New Roman" pitchFamily="18" charset="0"/>
              </a:rPr>
              <a:t>Compared to other institutions, how big are WOU majors?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525535"/>
              </p:ext>
            </p:extLst>
          </p:nvPr>
        </p:nvGraphicFramePr>
        <p:xfrm>
          <a:off x="1075765" y="1177186"/>
          <a:ext cx="6983506" cy="5600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06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589594"/>
              </p:ext>
            </p:extLst>
          </p:nvPr>
        </p:nvGraphicFramePr>
        <p:xfrm>
          <a:off x="283506" y="1607145"/>
          <a:ext cx="8630769" cy="473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197" y="99968"/>
            <a:ext cx="828338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 smtClean="0">
                <a:latin typeface="Times New Roman" pitchFamily="18" charset="0"/>
              </a:rPr>
              <a:t>Compared to other institutions, how big are WOU majors?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0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197" y="99968"/>
            <a:ext cx="828338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 smtClean="0">
                <a:latin typeface="Times New Roman" pitchFamily="18" charset="0"/>
              </a:rPr>
              <a:t>Why did I pick these institutions?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6796" y="1089811"/>
            <a:ext cx="8313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I examined degree requirements at 19 institutions:</a:t>
            </a:r>
            <a:endParaRPr lang="en-US" sz="2400" dirty="0" smtClean="0">
              <a:latin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The list of peer institutions available on the WOU website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The former OUS institutions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Three in-state private liberal arts colleges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46796" y="3438564"/>
            <a:ext cx="8298638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I found 3 degree models:</a:t>
            </a:r>
            <a:endParaRPr lang="en-US" sz="2400" dirty="0" smtClean="0">
              <a:latin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Gen </a:t>
            </a:r>
            <a:r>
              <a:rPr lang="en-US" sz="2400" dirty="0" err="1" smtClean="0">
                <a:latin typeface="Times New Roman" pitchFamily="18" charset="0"/>
              </a:rPr>
              <a:t>ed</a:t>
            </a:r>
            <a:r>
              <a:rPr lang="en-US" sz="2400" dirty="0" smtClean="0">
                <a:latin typeface="Times New Roman" pitchFamily="18" charset="0"/>
              </a:rPr>
              <a:t> + BA/BS + major (e.g., Southern Oregon University)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Gen </a:t>
            </a:r>
            <a:r>
              <a:rPr lang="en-US" sz="2400" dirty="0" err="1" smtClean="0">
                <a:latin typeface="Times New Roman" pitchFamily="18" charset="0"/>
              </a:rPr>
              <a:t>ed</a:t>
            </a:r>
            <a:r>
              <a:rPr lang="en-US" sz="2400" dirty="0" smtClean="0">
                <a:latin typeface="Times New Roman" pitchFamily="18" charset="0"/>
              </a:rPr>
              <a:t> + major, each academic unit decides what makes a particular degree a BA or BS (e.g., CSU-Stanislaus)</a:t>
            </a:r>
          </a:p>
          <a:p>
            <a:pPr marL="457200" indent="-457200">
              <a:spcBef>
                <a:spcPts val="1200"/>
              </a:spcBef>
              <a:buAutoNum type="arabicParenR"/>
            </a:pPr>
            <a:r>
              <a:rPr lang="en-US" sz="2400" dirty="0" smtClean="0">
                <a:latin typeface="Times New Roman" pitchFamily="18" charset="0"/>
              </a:rPr>
              <a:t>Gen </a:t>
            </a:r>
            <a:r>
              <a:rPr lang="en-US" sz="2400" dirty="0" err="1" smtClean="0">
                <a:latin typeface="Times New Roman" pitchFamily="18" charset="0"/>
              </a:rPr>
              <a:t>ed</a:t>
            </a:r>
            <a:r>
              <a:rPr lang="en-US" sz="2400" dirty="0" smtClean="0">
                <a:latin typeface="Times New Roman" pitchFamily="18" charset="0"/>
              </a:rPr>
              <a:t> + major, each major degree is offered only as a BA or BS (e.g., University of Wisconsin-Parkside)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2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197" y="99968"/>
            <a:ext cx="828338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dirty="0">
                <a:latin typeface="Times New Roman" pitchFamily="18" charset="0"/>
              </a:rPr>
              <a:t>Compared to other institutions, how big </a:t>
            </a:r>
            <a:r>
              <a:rPr lang="en-US" sz="3200" dirty="0" smtClean="0">
                <a:latin typeface="Times New Roman" pitchFamily="18" charset="0"/>
              </a:rPr>
              <a:t>are our degrees (Gen Ed + BA/BS + major + minor)?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569058"/>
              </p:ext>
            </p:extLst>
          </p:nvPr>
        </p:nvGraphicFramePr>
        <p:xfrm>
          <a:off x="376514" y="1470657"/>
          <a:ext cx="3859530" cy="521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4768507"/>
              </p:ext>
            </p:extLst>
          </p:nvPr>
        </p:nvGraphicFramePr>
        <p:xfrm>
          <a:off x="4881055" y="1470657"/>
          <a:ext cx="3859530" cy="521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0432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LOHMANN-G4:Applications (Mac OS 9):Utilities:Original Items:Backup:applications:Microsoft Office 98:Templates:Blank Presentation</Template>
  <TotalTime>13107</TotalTime>
  <Words>662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Century Gothic</vt:lpstr>
      <vt:lpstr>Franklin Gothic Heavy</vt:lpstr>
      <vt:lpstr>Rockwell Extra Bold</vt:lpstr>
      <vt:lpstr>Times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Neurobiology of Ciliary Control</dc:title>
  <dc:creator>Lohmann</dc:creator>
  <cp:lastModifiedBy>Michael Baltzley</cp:lastModifiedBy>
  <cp:revision>321</cp:revision>
  <dcterms:created xsi:type="dcterms:W3CDTF">2001-11-15T01:26:38Z</dcterms:created>
  <dcterms:modified xsi:type="dcterms:W3CDTF">2017-11-28T00:21:43Z</dcterms:modified>
</cp:coreProperties>
</file>