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y="5143500" cx="9144000"/>
  <p:notesSz cx="6858000" cy="9144000"/>
  <p:embeddedFontLst>
    <p:embeddedFont>
      <p:font typeface="Roboto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font" Target="fonts/Roboto-bold.fntdata"/><Relationship Id="rId12" Type="http://schemas.openxmlformats.org/officeDocument/2006/relationships/font" Target="fonts/Roboto-regular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Roboto-boldItalic.fntdata"/><Relationship Id="rId14" Type="http://schemas.openxmlformats.org/officeDocument/2006/relationships/font" Target="fonts/Roboto-italic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" name="Shape 11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4800"/>
            </a:lvl1pPr>
            <a:lvl2pPr lvl="1">
              <a:spcBef>
                <a:spcPts val="0"/>
              </a:spcBef>
              <a:buSzPct val="100000"/>
              <a:defRPr sz="4800"/>
            </a:lvl2pPr>
            <a:lvl3pPr lvl="2">
              <a:spcBef>
                <a:spcPts val="0"/>
              </a:spcBef>
              <a:buSzPct val="100000"/>
              <a:defRPr sz="4800"/>
            </a:lvl3pPr>
            <a:lvl4pPr lvl="3">
              <a:spcBef>
                <a:spcPts val="0"/>
              </a:spcBef>
              <a:buSzPct val="100000"/>
              <a:defRPr sz="4800"/>
            </a:lvl4pPr>
            <a:lvl5pPr lvl="4">
              <a:spcBef>
                <a:spcPts val="0"/>
              </a:spcBef>
              <a:buSzPct val="100000"/>
              <a:defRPr sz="4800"/>
            </a:lvl5pPr>
            <a:lvl6pPr lvl="5">
              <a:spcBef>
                <a:spcPts val="0"/>
              </a:spcBef>
              <a:buSzPct val="100000"/>
              <a:defRPr sz="4800"/>
            </a:lvl6pPr>
            <a:lvl7pPr lvl="6">
              <a:spcBef>
                <a:spcPts val="0"/>
              </a:spcBef>
              <a:buSzPct val="100000"/>
              <a:defRPr sz="4800"/>
            </a:lvl7pPr>
            <a:lvl8pPr lvl="7">
              <a:spcBef>
                <a:spcPts val="0"/>
              </a:spcBef>
              <a:buSzPct val="100000"/>
              <a:defRPr sz="4800"/>
            </a:lvl8pPr>
            <a:lvl9pPr lvl="8">
              <a:spcBef>
                <a:spcPts val="0"/>
              </a:spcBef>
              <a:buSzPct val="100000"/>
              <a:defRPr sz="4800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Big numb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120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4200"/>
            </a:lvl1pPr>
            <a:lvl2pPr lvl="1">
              <a:spcBef>
                <a:spcPts val="0"/>
              </a:spcBef>
              <a:buSzPct val="100000"/>
              <a:defRPr sz="4200"/>
            </a:lvl2pPr>
            <a:lvl3pPr lvl="2">
              <a:spcBef>
                <a:spcPts val="0"/>
              </a:spcBef>
              <a:buSzPct val="100000"/>
              <a:defRPr sz="4200"/>
            </a:lvl3pPr>
            <a:lvl4pPr lvl="3">
              <a:spcBef>
                <a:spcPts val="0"/>
              </a:spcBef>
              <a:buSzPct val="100000"/>
              <a:defRPr sz="4200"/>
            </a:lvl4pPr>
            <a:lvl5pPr lvl="4">
              <a:spcBef>
                <a:spcPts val="0"/>
              </a:spcBef>
              <a:buSzPct val="100000"/>
              <a:defRPr sz="4200"/>
            </a:lvl5pPr>
            <a:lvl6pPr lvl="5">
              <a:spcBef>
                <a:spcPts val="0"/>
              </a:spcBef>
              <a:buSzPct val="100000"/>
              <a:defRPr sz="4200"/>
            </a:lvl6pPr>
            <a:lvl7pPr lvl="6">
              <a:spcBef>
                <a:spcPts val="0"/>
              </a:spcBef>
              <a:buSzPct val="100000"/>
              <a:defRPr sz="4200"/>
            </a:lvl7pPr>
            <a:lvl8pPr lvl="7">
              <a:spcBef>
                <a:spcPts val="0"/>
              </a:spcBef>
              <a:buSzPct val="100000"/>
              <a:defRPr sz="4200"/>
            </a:lvl8pPr>
            <a:lvl9pPr lvl="8">
              <a:spcBef>
                <a:spcPts val="0"/>
              </a:spcBef>
              <a:buSzPct val="100000"/>
              <a:defRPr sz="4200"/>
            </a:lvl9pPr>
          </a:lstStyle>
          <a:p/>
        </p:txBody>
      </p:sp>
      <p:sp>
        <p:nvSpPr>
          <p:cNvPr id="17" name="Shape 1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">
  <p:cSld name="Title and 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Shape 19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" name="Shape 20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" name="Shape 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2" name="Shape 2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ColTx">
  <p:cSld name="Title and two 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Shape 2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" name="Shape 26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" name="Shape 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/>
        </p:txBody>
      </p:sp>
      <p:sp>
        <p:nvSpPr>
          <p:cNvPr id="28" name="Shape 28"/>
          <p:cNvSpPr txBox="1"/>
          <p:nvPr>
            <p:ph idx="1" type="body"/>
          </p:nvPr>
        </p:nvSpPr>
        <p:spPr>
          <a:xfrm>
            <a:off x="47190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2" type="body"/>
          </p:nvPr>
        </p:nvSpPr>
        <p:spPr>
          <a:xfrm>
            <a:off x="4694250" y="1919075"/>
            <a:ext cx="3999900" cy="27101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/>
        </p:txBody>
      </p:sp>
      <p:sp>
        <p:nvSpPr>
          <p:cNvPr id="30" name="Shape 3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Title 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3" name="Shape 33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4" name="Shape 34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1800"/>
            </a:lvl1pPr>
            <a:lvl2pPr lvl="1">
              <a:spcBef>
                <a:spcPts val="0"/>
              </a:spcBef>
              <a:buSzPct val="100000"/>
              <a:defRPr sz="1800"/>
            </a:lvl2pPr>
            <a:lvl3pPr lvl="2">
              <a:spcBef>
                <a:spcPts val="0"/>
              </a:spcBef>
              <a:buSzPct val="100000"/>
              <a:defRPr sz="1800"/>
            </a:lvl3pPr>
            <a:lvl4pPr lvl="3">
              <a:spcBef>
                <a:spcPts val="0"/>
              </a:spcBef>
              <a:buSzPct val="100000"/>
              <a:defRPr sz="1800"/>
            </a:lvl4pPr>
            <a:lvl5pPr lvl="4">
              <a:spcBef>
                <a:spcPts val="0"/>
              </a:spcBef>
              <a:buSzPct val="100000"/>
              <a:defRPr sz="1800"/>
            </a:lvl5pPr>
            <a:lvl6pPr lvl="5">
              <a:spcBef>
                <a:spcPts val="0"/>
              </a:spcBef>
              <a:buSzPct val="100000"/>
              <a:defRPr sz="1800"/>
            </a:lvl6pPr>
            <a:lvl7pPr lvl="6">
              <a:spcBef>
                <a:spcPts val="0"/>
              </a:spcBef>
              <a:buSzPct val="100000"/>
              <a:defRPr sz="1800"/>
            </a:lvl7pPr>
            <a:lvl8pPr lvl="7">
              <a:spcBef>
                <a:spcPts val="0"/>
              </a:spcBef>
              <a:buSzPct val="100000"/>
              <a:defRPr sz="1800"/>
            </a:lvl8pPr>
            <a:lvl9pPr lvl="8">
              <a:spcBef>
                <a:spcPts val="0"/>
              </a:spcBef>
              <a:buSzPct val="100000"/>
              <a:defRPr sz="1800"/>
            </a:lvl9pPr>
          </a:lstStyle>
          <a:p/>
        </p:txBody>
      </p:sp>
      <p:sp>
        <p:nvSpPr>
          <p:cNvPr id="35" name="Shape 3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One column 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8" name="Shape 38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226077" y="357800"/>
            <a:ext cx="2808000" cy="9534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/>
        </p:txBody>
      </p:sp>
      <p:sp>
        <p:nvSpPr>
          <p:cNvPr id="40" name="Shape 40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Main 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SzPct val="100000"/>
              <a:defRPr sz="6000"/>
            </a:lvl1pPr>
            <a:lvl2pPr lvl="1">
              <a:spcBef>
                <a:spcPts val="0"/>
              </a:spcBef>
              <a:buSzPct val="100000"/>
              <a:defRPr sz="6000"/>
            </a:lvl2pPr>
            <a:lvl3pPr lvl="2">
              <a:spcBef>
                <a:spcPts val="0"/>
              </a:spcBef>
              <a:buSzPct val="100000"/>
              <a:defRPr sz="6000"/>
            </a:lvl3pPr>
            <a:lvl4pPr lvl="3">
              <a:spcBef>
                <a:spcPts val="0"/>
              </a:spcBef>
              <a:buSzPct val="100000"/>
              <a:defRPr sz="6000"/>
            </a:lvl4pPr>
            <a:lvl5pPr lvl="4">
              <a:spcBef>
                <a:spcPts val="0"/>
              </a:spcBef>
              <a:buSzPct val="100000"/>
              <a:defRPr sz="6000"/>
            </a:lvl5pPr>
            <a:lvl6pPr lvl="5">
              <a:spcBef>
                <a:spcPts val="0"/>
              </a:spcBef>
              <a:buSzPct val="100000"/>
              <a:defRPr sz="6000"/>
            </a:lvl6pPr>
            <a:lvl7pPr lvl="6">
              <a:spcBef>
                <a:spcPts val="0"/>
              </a:spcBef>
              <a:buSzPct val="100000"/>
              <a:defRPr sz="6000"/>
            </a:lvl7pPr>
            <a:lvl8pPr lvl="7">
              <a:spcBef>
                <a:spcPts val="0"/>
              </a:spcBef>
              <a:buSzPct val="100000"/>
              <a:defRPr sz="6000"/>
            </a:lvl8pPr>
            <a:lvl9pPr lvl="8">
              <a:spcBef>
                <a:spcPts val="0"/>
              </a:spcBef>
              <a:buSzPct val="100000"/>
              <a:defRPr sz="6000"/>
            </a:lvl9pPr>
          </a:lstStyle>
          <a:p/>
        </p:txBody>
      </p:sp>
      <p:sp>
        <p:nvSpPr>
          <p:cNvPr id="44" name="Shape 4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Section title and 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7" name="Shape 47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48" name="Shape 48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rIns="91425" tIns="91425"/>
          <a:lstStyle>
            <a:lvl1pPr lvl="0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buClr>
                <a:schemeClr val="dk2"/>
              </a:buClr>
              <a:buSzPct val="100000"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" type="subTitle"/>
          </p:nvPr>
        </p:nvSpPr>
        <p:spPr>
          <a:xfrm>
            <a:off x="265500" y="2779466"/>
            <a:ext cx="4045200" cy="1235099"/>
          </a:xfrm>
          <a:prstGeom prst="rect">
            <a:avLst/>
          </a:prstGeom>
        </p:spPr>
        <p:txBody>
          <a:bodyPr anchorCtr="0" anchor="t" bIns="91425" lIns="91425" rIns="91425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/>
        </p:txBody>
      </p:sp>
      <p:sp>
        <p:nvSpPr>
          <p:cNvPr id="50" name="Shape 50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 name="Caption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4" name="Shape 54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5" name="Shape 55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rIns="91425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66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SzPct val="100000"/>
              <a:buFont typeface="Roboto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lt2"/>
              </a:buClr>
              <a:buFont typeface="Roboto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02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0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0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00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 txBox="1"/>
          <p:nvPr>
            <p:ph type="ctrTitle"/>
          </p:nvPr>
        </p:nvSpPr>
        <p:spPr>
          <a:xfrm>
            <a:off x="390525" y="2352675"/>
            <a:ext cx="8222100" cy="9336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5000"/>
              <a:t>Supporting First-Generation, Low-Income Students through Graduation</a:t>
            </a:r>
          </a:p>
        </p:txBody>
      </p:sp>
      <p:sp>
        <p:nvSpPr>
          <p:cNvPr id="68" name="Shape 68"/>
          <p:cNvSpPr txBox="1"/>
          <p:nvPr>
            <p:ph idx="1" type="subTitle"/>
          </p:nvPr>
        </p:nvSpPr>
        <p:spPr>
          <a:xfrm>
            <a:off x="390525" y="3398730"/>
            <a:ext cx="8222100" cy="4329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2400"/>
              <a:t>Observations from the Student Enrichment Program</a:t>
            </a:r>
          </a:p>
        </p:txBody>
      </p:sp>
    </p:spTree>
  </p:cSld>
  <p:clrMapOvr>
    <a:masterClrMapping/>
  </p:clrMapOvr>
  <p:transition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4800"/>
              <a:t>Today</a:t>
            </a:r>
          </a:p>
        </p:txBody>
      </p:sp>
      <p:sp>
        <p:nvSpPr>
          <p:cNvPr id="74" name="Shape 7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5 minutes of SEP Info</a:t>
            </a:r>
          </a:p>
          <a:p>
            <a:pPr indent="-381000" lvl="0" marL="4572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5 minutes of Discussion, with opportunity for more after the meeting wraps</a:t>
            </a:r>
          </a:p>
        </p:txBody>
      </p:sp>
      <p:pic>
        <p:nvPicPr>
          <p:cNvPr id="75" name="Shape 7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88125" y="3071825"/>
            <a:ext cx="2016125" cy="18144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b="1" lang="en" sz="4800"/>
              <a:t>SEP: A Quick Overview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Serve students who are First-Gen, Low-Income, or have Disabilities</a:t>
            </a:r>
          </a:p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8 FTE: Advisors, Instructors, and Support Staff</a:t>
            </a:r>
          </a:p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Approximately 50% Funded by a Federal TRIO Grant</a:t>
            </a:r>
          </a:p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lang="en">
                <a:solidFill>
                  <a:srgbClr val="434343"/>
                </a:solidFill>
              </a:rPr>
              <a:t>APSC 201, Ground Level by Honors</a:t>
            </a:r>
          </a:p>
        </p:txBody>
      </p:sp>
      <p:pic>
        <p:nvPicPr>
          <p:cNvPr id="82" name="Shape 8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049574" y="3074624"/>
            <a:ext cx="3415824" cy="1894599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Shape 83"/>
          <p:cNvSpPr txBox="1"/>
          <p:nvPr/>
        </p:nvSpPr>
        <p:spPr>
          <a:xfrm>
            <a:off x="921250" y="3865375"/>
            <a:ext cx="4026000" cy="101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solidFill>
                  <a:srgbClr val="434343"/>
                </a:solidFill>
              </a:rPr>
              <a:t>Left to Right: Marshall Guthrie, Beth Doughman, Emmanuel Macias, Adriana Carrillo, Chris Solario, Alicia Monrroy, Sheree Solario, Letitia Erckenbrack</a:t>
            </a:r>
          </a:p>
        </p:txBody>
      </p:sp>
    </p:spTree>
  </p:cSld>
  <p:clrMapOvr>
    <a:masterClrMapping/>
  </p:clrMapOvr>
  <p:transition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4800"/>
              <a:t>SEP Core Services</a:t>
            </a:r>
          </a:p>
        </p:txBody>
      </p:sp>
      <p:sp>
        <p:nvSpPr>
          <p:cNvPr id="89" name="Shape 89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General Advising</a:t>
            </a:r>
          </a:p>
          <a:p>
            <a:pPr indent="-381000" lvl="0" marL="4572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Credit-Bearing Coursework (Transition, Study Skills, Financial Literacy)</a:t>
            </a:r>
          </a:p>
          <a:p>
            <a:pPr indent="-381000" lvl="0" marL="4572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Textbook/Equipment Lending Resources</a:t>
            </a:r>
          </a:p>
        </p:txBody>
      </p:sp>
      <p:pic>
        <p:nvPicPr>
          <p:cNvPr id="90" name="Shape 9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94200" y="3202924"/>
            <a:ext cx="1498924" cy="17341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Shape 9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4800"/>
              <a:t>Coursework: The SEP First Year Experience</a:t>
            </a:r>
          </a:p>
        </p:txBody>
      </p:sp>
      <p:sp>
        <p:nvSpPr>
          <p:cNvPr id="96" name="Shape 96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b="1" lang="en">
                <a:solidFill>
                  <a:srgbClr val="434343"/>
                </a:solidFill>
              </a:rPr>
              <a:t>The Reason:</a:t>
            </a:r>
          </a:p>
          <a:p>
            <a:pPr indent="-342900" lvl="1" marL="9144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1800">
                <a:solidFill>
                  <a:srgbClr val="434343"/>
                </a:solidFill>
              </a:rPr>
              <a:t>More Complete and Timely Information</a:t>
            </a:r>
          </a:p>
          <a:p>
            <a:pPr indent="-342900" lvl="1" marL="9144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1800">
                <a:solidFill>
                  <a:srgbClr val="434343"/>
                </a:solidFill>
              </a:rPr>
              <a:t>Consistent Scheduling</a:t>
            </a:r>
          </a:p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b="1" lang="en">
                <a:solidFill>
                  <a:srgbClr val="434343"/>
                </a:solidFill>
              </a:rPr>
              <a:t>The Plan:</a:t>
            </a:r>
          </a:p>
          <a:p>
            <a:pPr indent="-342900" lvl="1" marL="91440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1800">
                <a:solidFill>
                  <a:srgbClr val="434343"/>
                </a:solidFill>
              </a:rPr>
              <a:t>120 students, 3 terms/1 year,  Low-Cost/Open Source Textbooks</a:t>
            </a:r>
          </a:p>
          <a:p>
            <a:pPr indent="-228600" lvl="0" marL="457200" rtl="0">
              <a:spcBef>
                <a:spcPts val="0"/>
              </a:spcBef>
              <a:buClr>
                <a:srgbClr val="434343"/>
              </a:buClr>
            </a:pPr>
            <a:r>
              <a:rPr b="1" lang="en">
                <a:solidFill>
                  <a:srgbClr val="434343"/>
                </a:solidFill>
              </a:rPr>
              <a:t>Potential overlap for faculty:</a:t>
            </a:r>
          </a:p>
          <a:p>
            <a:pPr indent="-342900" lvl="1" marL="914400" rtl="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1800">
                <a:solidFill>
                  <a:srgbClr val="434343"/>
                </a:solidFill>
              </a:rPr>
              <a:t>In 2 years: Is this a model that could/should be institution-wide?</a:t>
            </a:r>
          </a:p>
          <a:p>
            <a:pPr indent="-342900" lvl="1" marL="91440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1800">
                <a:solidFill>
                  <a:srgbClr val="434343"/>
                </a:solidFill>
              </a:rPr>
              <a:t>Assist with text development</a:t>
            </a:r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4800"/>
              <a:t>Micro-Assessments and Pre/Post</a:t>
            </a:r>
          </a:p>
        </p:txBody>
      </p:sp>
      <p:sp>
        <p:nvSpPr>
          <p:cNvPr id="102" name="Shape 102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2400">
                <a:solidFill>
                  <a:srgbClr val="434343"/>
                </a:solidFill>
              </a:rPr>
              <a:t>Textbooks</a:t>
            </a:r>
            <a:r>
              <a:rPr lang="en" sz="2400">
                <a:solidFill>
                  <a:srgbClr val="434343"/>
                </a:solidFill>
              </a:rPr>
              <a:t>: Most commonly purchased online (62%), 45% have not purchased a required book.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2400">
                <a:solidFill>
                  <a:srgbClr val="434343"/>
                </a:solidFill>
              </a:rPr>
              <a:t>Technology</a:t>
            </a:r>
            <a:r>
              <a:rPr lang="en" sz="2400">
                <a:solidFill>
                  <a:srgbClr val="434343"/>
                </a:solidFill>
              </a:rPr>
              <a:t>: 14% lack 24-hour access to computing resources, 8% don’t have a smartphone</a:t>
            </a:r>
          </a:p>
          <a:p>
            <a:pPr lvl="0">
              <a:spcBef>
                <a:spcPts val="0"/>
              </a:spcBef>
              <a:buNone/>
            </a:pPr>
            <a:r>
              <a:rPr b="1" lang="en" sz="2400">
                <a:solidFill>
                  <a:srgbClr val="434343"/>
                </a:solidFill>
              </a:rPr>
              <a:t>Social Media</a:t>
            </a:r>
            <a:r>
              <a:rPr lang="en" sz="2400">
                <a:solidFill>
                  <a:srgbClr val="434343"/>
                </a:solidFill>
              </a:rPr>
              <a:t>: 82% use Facebook 1/week, 40% FB is the Social Network they use most often</a:t>
            </a:r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b="1" lang="en" sz="4800"/>
              <a:t>Discussion Points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What are faculty seeing?</a:t>
            </a:r>
          </a:p>
          <a:p>
            <a:pPr indent="-381000" lvl="0" marL="45720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What role should all of us, the institution and community, be playing in students lives?</a:t>
            </a:r>
          </a:p>
          <a:p>
            <a:pPr indent="-381000" lvl="0" marL="457200">
              <a:spcBef>
                <a:spcPts val="0"/>
              </a:spcBef>
              <a:buClr>
                <a:srgbClr val="434343"/>
              </a:buClr>
              <a:buSzPct val="100000"/>
            </a:pPr>
            <a:r>
              <a:rPr lang="en" sz="2400">
                <a:solidFill>
                  <a:srgbClr val="434343"/>
                </a:solidFill>
              </a:rPr>
              <a:t>What can SEP do for you?</a:t>
            </a:r>
          </a:p>
        </p:txBody>
      </p:sp>
      <p:pic>
        <p:nvPicPr>
          <p:cNvPr id="109" name="Shape 10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965950" y="2984500"/>
            <a:ext cx="2025650" cy="20256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ransition spd="slow">
    <p:cut/>
  </p:transition>
</p:sld>
</file>

<file path=ppt/theme/theme1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4FC3F7"/>
      </a:accent5>
      <a:accent6>
        <a:srgbClr val="F4B400"/>
      </a:accent6>
      <a:hlink>
        <a:srgbClr val="4FC3F7"/>
      </a:hlink>
      <a:folHlink>
        <a:srgbClr val="4FC3F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