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4" r:id="rId3"/>
    <p:sldId id="286" r:id="rId4"/>
    <p:sldId id="287" r:id="rId5"/>
    <p:sldId id="291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16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23" d="100"/>
        <a:sy n="223" d="100"/>
      </p:scale>
      <p:origin x="0" y="76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9D0C46-4DB7-2C49-8C17-73839E15CB3A}" type="datetime1">
              <a:rPr lang="en-US" smtClean="0"/>
              <a:t>20/04/16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581864-936C-3A4C-BF9D-A1F73D7C04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7717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DC417-5BC1-D24A-968F-F13C4685507D}" type="datetime1">
              <a:rPr lang="en-US" smtClean="0"/>
              <a:t>20/04/16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AD6070-4C58-314B-80CF-DFB8300AEE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2288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18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081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475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03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397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63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169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91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7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21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77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9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970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2F9B5-D222-8D42-B224-083D6A1983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767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7248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Verdana"/>
                <a:cs typeface="Verdana"/>
              </a:rPr>
              <a:t>Addressing Business Tenure-Track Faculty Staffing</a:t>
            </a:r>
            <a:endParaRPr lang="en-US" sz="3600" b="1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70" y="5411850"/>
            <a:ext cx="8060327" cy="1091998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Verdana"/>
                <a:cs typeface="Verdana"/>
              </a:rPr>
              <a:t>WOU Faculty Senate Meeting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Verdana"/>
                <a:cs typeface="Verdana"/>
              </a:rPr>
              <a:t>April 12, 2016</a:t>
            </a:r>
            <a:endParaRPr lang="en-US" sz="36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600177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7241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Verdana"/>
                <a:cs typeface="Verdana"/>
              </a:rPr>
              <a:t>Overview</a:t>
            </a:r>
            <a:endParaRPr lang="en-US" sz="3600" b="1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27114"/>
            <a:ext cx="8433136" cy="50342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Verdana"/>
                <a:cs typeface="Verdana"/>
              </a:rPr>
              <a:t>Lack of Business TT Faculty is a Twenty-Year Issue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Verdana"/>
                <a:cs typeface="Verdana"/>
              </a:rPr>
              <a:t>Current Department of Business Situation…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12% TT Faculty (WOU Average is 60%)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600 Business Students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Verdana"/>
                <a:cs typeface="Verdana"/>
              </a:rPr>
              <a:t>300:1 Ratio of Students to TT Faculty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Verdana"/>
                <a:cs typeface="Verdana"/>
              </a:rPr>
              <a:t>Crux of Issue: No TT Staffing Changes Forthcoming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>
                <a:latin typeface="Verdana"/>
                <a:cs typeface="Verdana"/>
              </a:rPr>
              <a:t>WOUFT and Administration </a:t>
            </a:r>
            <a:r>
              <a:rPr lang="en-US" sz="2000" dirty="0" smtClean="0">
                <a:latin typeface="Verdana"/>
                <a:cs typeface="Verdana"/>
              </a:rPr>
              <a:t>Aware </a:t>
            </a:r>
            <a:r>
              <a:rPr lang="en-US" sz="2000" dirty="0">
                <a:latin typeface="Verdana"/>
                <a:cs typeface="Verdana"/>
              </a:rPr>
              <a:t>of </a:t>
            </a:r>
            <a:r>
              <a:rPr lang="en-US" sz="2000" dirty="0" smtClean="0">
                <a:latin typeface="Verdana"/>
                <a:cs typeface="Verdana"/>
              </a:rPr>
              <a:t>Issue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CBA </a:t>
            </a:r>
            <a:r>
              <a:rPr lang="en-US" sz="2000" i="1" dirty="0" smtClean="0">
                <a:latin typeface="Verdana"/>
                <a:cs typeface="Verdana"/>
              </a:rPr>
              <a:t>Assures</a:t>
            </a:r>
            <a:r>
              <a:rPr lang="en-US" sz="2000" dirty="0" smtClean="0">
                <a:latin typeface="Verdana"/>
                <a:cs typeface="Verdana"/>
              </a:rPr>
              <a:t> Reduction in Business TT Faculty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>
                <a:latin typeface="Verdana"/>
                <a:cs typeface="Verdana"/>
              </a:rPr>
              <a:t>Dean: “No BUS Staffing Changes in Foreseeable Future”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Verdana"/>
                <a:cs typeface="Verdana"/>
              </a:rPr>
              <a:t>Faculty Senate Purview: “Recommendations </a:t>
            </a:r>
            <a:r>
              <a:rPr lang="en-US" sz="2400" dirty="0">
                <a:latin typeface="Verdana"/>
                <a:cs typeface="Verdana"/>
              </a:rPr>
              <a:t>to President </a:t>
            </a:r>
            <a:r>
              <a:rPr lang="en-US" sz="2400" dirty="0" smtClean="0">
                <a:latin typeface="Verdana"/>
                <a:cs typeface="Verdana"/>
              </a:rPr>
              <a:t>Concerning Student and Faculty Welfare”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400" dirty="0" smtClean="0">
                <a:latin typeface="Verdana"/>
                <a:cs typeface="Verdana"/>
              </a:rPr>
              <a:t>Senate is the Last Resort for Business Faculty</a:t>
            </a:r>
            <a:endParaRPr lang="en-US" sz="2400" dirty="0">
              <a:latin typeface="Verdana"/>
              <a:cs typeface="Verdana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8951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5059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Verdana"/>
                <a:cs typeface="Verdana"/>
              </a:rPr>
              <a:t>A Faculty Senate Issue because…</a:t>
            </a:r>
            <a:endParaRPr lang="en-US" sz="3600" b="1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307391"/>
            <a:ext cx="8488355" cy="50342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latin typeface="Verdana"/>
                <a:cs typeface="Verdana"/>
              </a:rPr>
              <a:t>The Lack of Business TT Faculty…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 smtClean="0">
                <a:latin typeface="Verdana"/>
                <a:cs typeface="Verdana"/>
              </a:rPr>
              <a:t>Curriculum:</a:t>
            </a:r>
            <a:r>
              <a:rPr lang="en-US" sz="2400" dirty="0" smtClean="0">
                <a:latin typeface="Verdana"/>
                <a:cs typeface="Verdana"/>
              </a:rPr>
              <a:t> Damages Ability of Business to Develop, Maintain, and Deliver a Curriculum Capable of Meeting Institutional Objectives (Accreditation)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2400" b="1" dirty="0" smtClean="0">
                <a:latin typeface="Verdana"/>
                <a:cs typeface="Verdana"/>
              </a:rPr>
              <a:t>Governance:</a:t>
            </a:r>
            <a:r>
              <a:rPr lang="en-US" sz="2400" dirty="0" smtClean="0">
                <a:latin typeface="Verdana"/>
                <a:cs typeface="Verdana"/>
              </a:rPr>
              <a:t> Significantly Reduces Participation of Business Faculty in University Governance (Silences Faculty Voice)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400" b="1" dirty="0" smtClean="0">
                <a:latin typeface="Verdana"/>
                <a:cs typeface="Verdana"/>
              </a:rPr>
              <a:t>Advising: </a:t>
            </a:r>
            <a:r>
              <a:rPr lang="en-US" sz="2400" dirty="0" smtClean="0">
                <a:latin typeface="Verdana"/>
                <a:cs typeface="Verdana"/>
              </a:rPr>
              <a:t>Leaves Faculty Ill-Prepared to Advise (No TT Faculty in Four of Five Concentrations)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 smtClean="0">
                <a:latin typeface="Verdana"/>
                <a:cs typeface="Verdana"/>
              </a:rPr>
              <a:t>Business TT Faculty Staffing is the “Canary in the Coal Mine”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42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5059"/>
            <a:ext cx="9144000" cy="1143000"/>
          </a:xfrm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Verdana"/>
                <a:cs typeface="Verdana"/>
              </a:rPr>
              <a:t>Desired Outcome: FS Recommendation…</a:t>
            </a:r>
            <a:endParaRPr lang="en-US" sz="3000" b="1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320"/>
            <a:ext cx="8488355" cy="50342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Verdana"/>
                <a:cs typeface="Verdana"/>
              </a:rPr>
              <a:t>President Fuller and Designate(s) Address the Issue by Developing and Implementing a Staffing Plan that Allows Business to…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Verdana"/>
                <a:cs typeface="Verdana"/>
              </a:rPr>
              <a:t>Develop, Maintain, and Deliver Curriculum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Verdana"/>
                <a:cs typeface="Verdana"/>
              </a:rPr>
              <a:t>Meaningful Participation in University Governance</a:t>
            </a:r>
          </a:p>
          <a:p>
            <a:pPr lvl="1">
              <a:spcBef>
                <a:spcPts val="0"/>
              </a:spcBef>
              <a:spcAft>
                <a:spcPts val="2400"/>
              </a:spcAft>
            </a:pPr>
            <a:r>
              <a:rPr lang="en-US" sz="2200" dirty="0" smtClean="0">
                <a:latin typeface="Verdana"/>
                <a:cs typeface="Verdana"/>
              </a:rPr>
              <a:t>Deliver Student Advising with “Focus” TT Faculty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400" dirty="0" smtClean="0">
                <a:latin typeface="Verdana"/>
                <a:cs typeface="Verdana"/>
              </a:rPr>
              <a:t>Plan Should Include Requisite Timelines and Stakeholder Involvement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Verdana"/>
                <a:cs typeface="Verdana"/>
              </a:rPr>
              <a:t>Short-Term and Long-Term Solutions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Verdana"/>
                <a:cs typeface="Verdana"/>
              </a:rPr>
              <a:t>Business, WOU Administration, WOUFT, and Others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tx1"/>
              </a:buClr>
            </a:pPr>
            <a:r>
              <a:rPr lang="en-US" sz="2200" b="1" i="1" dirty="0" smtClean="0">
                <a:solidFill>
                  <a:srgbClr val="FF0000"/>
                </a:solidFill>
                <a:latin typeface="Verdana"/>
                <a:cs typeface="Verdana"/>
              </a:rPr>
              <a:t>NOT</a:t>
            </a:r>
            <a:r>
              <a:rPr lang="en-US" sz="2200" dirty="0" smtClean="0">
                <a:latin typeface="Verdana"/>
                <a:cs typeface="Verdana"/>
              </a:rPr>
              <a:t> “Just Wrap This Issue Into the the Appendix K Committee and the Strategic Planning Process</a:t>
            </a:r>
            <a:r>
              <a:rPr lang="en-US" sz="2200" dirty="0">
                <a:latin typeface="Verdana"/>
                <a:cs typeface="Verdana"/>
              </a:rPr>
              <a:t> </a:t>
            </a:r>
            <a:r>
              <a:rPr lang="en-US" sz="2200" dirty="0" smtClean="0">
                <a:latin typeface="Verdana"/>
                <a:cs typeface="Verdana"/>
              </a:rPr>
              <a:t> and Call it Good”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2983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37248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Verdana"/>
                <a:cs typeface="Verdana"/>
              </a:rPr>
              <a:t>“Language” Addendum</a:t>
            </a:r>
            <a:endParaRPr lang="en-US" sz="3600" b="1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270" y="5411850"/>
            <a:ext cx="8060327" cy="1091998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en-US" sz="2400" i="1" dirty="0" smtClean="0">
                <a:solidFill>
                  <a:schemeClr val="tx1"/>
                </a:solidFill>
                <a:latin typeface="Verdana"/>
                <a:cs typeface="Verdana"/>
              </a:rPr>
              <a:t> </a:t>
            </a:r>
          </a:p>
          <a:p>
            <a:endParaRPr lang="en-US" sz="3600" dirty="0" smtClean="0">
              <a:solidFill>
                <a:schemeClr val="tx1"/>
              </a:solidFill>
              <a:latin typeface="Verdana"/>
              <a:cs typeface="Verdana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Verdana"/>
                <a:cs typeface="Verdana"/>
              </a:rPr>
              <a:t>April 26, 2016</a:t>
            </a:r>
            <a:endParaRPr lang="en-US" sz="3600" dirty="0">
              <a:solidFill>
                <a:schemeClr val="tx1"/>
              </a:solidFill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954435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5059"/>
            <a:ext cx="9144000" cy="805159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>
                <a:solidFill>
                  <a:srgbClr val="FF0000"/>
                </a:solidFill>
                <a:latin typeface="Verdana"/>
                <a:cs typeface="Verdana"/>
              </a:rPr>
              <a:t>FS Recommends Addressing the Lack of TT Faculty in Business…</a:t>
            </a:r>
            <a:endParaRPr lang="en-US" sz="3000" b="1" dirty="0">
              <a:solidFill>
                <a:srgbClr val="FF0000"/>
              </a:solidFill>
              <a:latin typeface="Verdana"/>
              <a:cs typeface="Verdan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2320"/>
            <a:ext cx="8488355" cy="50342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800"/>
              </a:spcAft>
            </a:pPr>
            <a:r>
              <a:rPr lang="en-US" sz="2400" dirty="0" smtClean="0">
                <a:latin typeface="Verdana"/>
                <a:cs typeface="Verdana"/>
              </a:rPr>
              <a:t>President Fuller is Responsible for Business TT Staffing Solution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Verdana"/>
                <a:cs typeface="Verdana"/>
              </a:rPr>
              <a:t>Staffing Solution Must Provide Sufficient TT Faculty to…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Develop, Maintain, and Deliver Business </a:t>
            </a:r>
            <a:r>
              <a:rPr lang="en-US" sz="2000" i="1" dirty="0" smtClean="0">
                <a:latin typeface="Verdana"/>
                <a:cs typeface="Verdana"/>
              </a:rPr>
              <a:t>Curriculum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Fully Participate in </a:t>
            </a:r>
            <a:r>
              <a:rPr lang="en-US" sz="2000" i="1" dirty="0" smtClean="0">
                <a:latin typeface="Verdana"/>
                <a:cs typeface="Verdana"/>
              </a:rPr>
              <a:t>Governance</a:t>
            </a:r>
            <a:r>
              <a:rPr lang="en-US" sz="2000" dirty="0" smtClean="0">
                <a:latin typeface="Verdana"/>
                <a:cs typeface="Verdana"/>
              </a:rPr>
              <a:t> Activities </a:t>
            </a:r>
          </a:p>
          <a:p>
            <a:pPr lvl="1">
              <a:spcBef>
                <a:spcPts val="0"/>
              </a:spcBef>
              <a:spcAft>
                <a:spcPts val="1800"/>
              </a:spcAft>
            </a:pPr>
            <a:r>
              <a:rPr lang="en-US" sz="2000" dirty="0" smtClean="0">
                <a:latin typeface="Verdana"/>
                <a:cs typeface="Verdana"/>
              </a:rPr>
              <a:t>Give Business Students TT Faculty </a:t>
            </a:r>
            <a:r>
              <a:rPr lang="en-US" sz="2000" i="1" dirty="0" smtClean="0">
                <a:latin typeface="Verdana"/>
                <a:cs typeface="Verdana"/>
              </a:rPr>
              <a:t>“Concentration Advising”</a:t>
            </a:r>
            <a:endParaRPr lang="en-US" sz="2000" dirty="0" smtClean="0">
              <a:latin typeface="Verdana"/>
              <a:cs typeface="Verdana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200" dirty="0" smtClean="0">
                <a:latin typeface="Verdana"/>
                <a:cs typeface="Verdana"/>
              </a:rPr>
              <a:t>Staffing Solution Must Address/Include… 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# of Positions, Position Descriptions, Timeline, &amp; Salaries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Responsibility for Implementation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Resource Requirements and Source of Funds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Method of Reporting Progress to Faculty Senate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000" dirty="0" smtClean="0">
                <a:latin typeface="Verdana"/>
                <a:cs typeface="Verdana"/>
              </a:rPr>
              <a:t>The Relationship of Staffing Solution to Strategic Planning and Appendix K Committees (If Any)</a:t>
            </a:r>
          </a:p>
        </p:txBody>
      </p:sp>
    </p:spTree>
    <p:extLst>
      <p:ext uri="{BB962C8B-B14F-4D97-AF65-F5344CB8AC3E}">
        <p14:creationId xmlns:p14="http://schemas.microsoft.com/office/powerpoint/2010/main" val="17359887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802</TotalTime>
  <Words>402</Words>
  <Application>Microsoft Macintosh PowerPoint</Application>
  <PresentationFormat>On-screen Show (4:3)</PresentationFormat>
  <Paragraphs>47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Addressing Business Tenure-Track Faculty Staffing</vt:lpstr>
      <vt:lpstr>Overview</vt:lpstr>
      <vt:lpstr>A Faculty Senate Issue because…</vt:lpstr>
      <vt:lpstr>Desired Outcome: FS Recommendation…</vt:lpstr>
      <vt:lpstr>“Language” Addendum</vt:lpstr>
      <vt:lpstr>FS Recommends Addressing the Lack of TT Faculty in Business…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Keven’s Vision</dc:title>
  <dc:creator>UCS WOU</dc:creator>
  <cp:lastModifiedBy>UCS</cp:lastModifiedBy>
  <cp:revision>121</cp:revision>
  <cp:lastPrinted>2016-04-19T20:49:10Z</cp:lastPrinted>
  <dcterms:created xsi:type="dcterms:W3CDTF">2013-10-30T15:40:34Z</dcterms:created>
  <dcterms:modified xsi:type="dcterms:W3CDTF">2016-04-20T17:42:38Z</dcterms:modified>
</cp:coreProperties>
</file>