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59" r:id="rId5"/>
    <p:sldId id="281" r:id="rId6"/>
    <p:sldId id="263" r:id="rId7"/>
    <p:sldId id="260" r:id="rId8"/>
    <p:sldId id="261" r:id="rId9"/>
    <p:sldId id="262" r:id="rId10"/>
    <p:sldId id="264" r:id="rId11"/>
    <p:sldId id="265" r:id="rId12"/>
    <p:sldId id="266" r:id="rId13"/>
    <p:sldId id="267" r:id="rId14"/>
    <p:sldId id="279" r:id="rId15"/>
    <p:sldId id="278" r:id="rId16"/>
    <p:sldId id="274" r:id="rId17"/>
    <p:sldId id="275" r:id="rId18"/>
    <p:sldId id="276" r:id="rId19"/>
    <p:sldId id="277" r:id="rId20"/>
    <p:sldId id="273"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Do</a:t>
            </a:r>
            <a:r>
              <a:rPr lang="en-US" baseline="0" dirty="0"/>
              <a:t> You Think That Student Retention is Affected By Requiring Minors?</a:t>
            </a:r>
            <a:endParaRPr lang="en-US" dirty="0"/>
          </a:p>
        </c:rich>
      </c:tx>
      <c:layout/>
      <c:overlay val="0"/>
    </c:title>
    <c:autoTitleDeleted val="0"/>
    <c:plotArea>
      <c:layout/>
      <c:barChart>
        <c:barDir val="col"/>
        <c:grouping val="clustered"/>
        <c:varyColors val="0"/>
        <c:ser>
          <c:idx val="0"/>
          <c:order val="0"/>
          <c:tx>
            <c:v>Frequency</c:v>
          </c:tx>
          <c:spPr>
            <a:solidFill>
              <a:schemeClr val="tx1"/>
            </a:solidFill>
          </c:spPr>
          <c:invertIfNegative val="0"/>
          <c:cat>
            <c:numRef>
              <c:f>Sheet1!$P$4:$P$9</c:f>
              <c:numCache>
                <c:formatCode>General</c:formatCode>
                <c:ptCount val="6"/>
                <c:pt idx="0">
                  <c:v>1</c:v>
                </c:pt>
                <c:pt idx="1">
                  <c:v>2</c:v>
                </c:pt>
                <c:pt idx="2">
                  <c:v>3</c:v>
                </c:pt>
                <c:pt idx="3">
                  <c:v>4</c:v>
                </c:pt>
                <c:pt idx="4">
                  <c:v>5</c:v>
                </c:pt>
              </c:numCache>
            </c:numRef>
          </c:cat>
          <c:val>
            <c:numRef>
              <c:f>Sheet1!$Q$4:$Q$9</c:f>
              <c:numCache>
                <c:formatCode>General</c:formatCode>
                <c:ptCount val="6"/>
                <c:pt idx="0">
                  <c:v>32</c:v>
                </c:pt>
                <c:pt idx="1">
                  <c:v>28</c:v>
                </c:pt>
                <c:pt idx="2">
                  <c:v>22</c:v>
                </c:pt>
                <c:pt idx="3">
                  <c:v>21</c:v>
                </c:pt>
                <c:pt idx="4">
                  <c:v>11</c:v>
                </c:pt>
              </c:numCache>
            </c:numRef>
          </c:val>
        </c:ser>
        <c:dLbls>
          <c:showLegendKey val="0"/>
          <c:showVal val="0"/>
          <c:showCatName val="0"/>
          <c:showSerName val="0"/>
          <c:showPercent val="0"/>
          <c:showBubbleSize val="0"/>
        </c:dLbls>
        <c:gapWidth val="150"/>
        <c:axId val="86061616"/>
        <c:axId val="86066656"/>
      </c:barChart>
      <c:catAx>
        <c:axId val="86061616"/>
        <c:scaling>
          <c:orientation val="minMax"/>
        </c:scaling>
        <c:delete val="0"/>
        <c:axPos val="b"/>
        <c:title>
          <c:tx>
            <c:rich>
              <a:bodyPr/>
              <a:lstStyle/>
              <a:p>
                <a:pPr>
                  <a:defRPr/>
                </a:pPr>
                <a:r>
                  <a:rPr lang="en-US" dirty="0"/>
                  <a:t>Not At All..............................Very Much So</a:t>
                </a:r>
              </a:p>
            </c:rich>
          </c:tx>
          <c:layout>
            <c:manualLayout>
              <c:xMode val="edge"/>
              <c:yMode val="edge"/>
              <c:x val="0.33765410297977461"/>
              <c:y val="0.95008234547604631"/>
            </c:manualLayout>
          </c:layout>
          <c:overlay val="0"/>
        </c:title>
        <c:numFmt formatCode="General" sourceLinked="1"/>
        <c:majorTickMark val="out"/>
        <c:minorTickMark val="none"/>
        <c:tickLblPos val="nextTo"/>
        <c:crossAx val="86066656"/>
        <c:crosses val="autoZero"/>
        <c:auto val="1"/>
        <c:lblAlgn val="ctr"/>
        <c:lblOffset val="100"/>
        <c:noMultiLvlLbl val="0"/>
      </c:catAx>
      <c:valAx>
        <c:axId val="86066656"/>
        <c:scaling>
          <c:orientation val="minMax"/>
          <c:max val="60"/>
        </c:scaling>
        <c:delete val="0"/>
        <c:axPos val="l"/>
        <c:title>
          <c:tx>
            <c:rich>
              <a:bodyPr/>
              <a:lstStyle/>
              <a:p>
                <a:pPr>
                  <a:defRPr/>
                </a:pPr>
                <a:r>
                  <a:rPr lang="en-US" dirty="0"/>
                  <a:t>Frequency</a:t>
                </a:r>
              </a:p>
            </c:rich>
          </c:tx>
          <c:layout/>
          <c:overlay val="0"/>
        </c:title>
        <c:numFmt formatCode="General" sourceLinked="1"/>
        <c:majorTickMark val="out"/>
        <c:minorTickMark val="none"/>
        <c:tickLblPos val="nextTo"/>
        <c:crossAx val="860616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Do</a:t>
            </a:r>
            <a:r>
              <a:rPr lang="en-US" baseline="0" dirty="0"/>
              <a:t> Minors Add to A Student's Intellectual Skills, Such as Critical Thinking, Creative Thinking, Communication, Qualitative Literacy etc.?  </a:t>
            </a:r>
            <a:endParaRPr lang="en-US" dirty="0"/>
          </a:p>
        </c:rich>
      </c:tx>
      <c:overlay val="0"/>
    </c:title>
    <c:autoTitleDeleted val="0"/>
    <c:plotArea>
      <c:layout/>
      <c:barChart>
        <c:barDir val="col"/>
        <c:grouping val="clustered"/>
        <c:varyColors val="0"/>
        <c:ser>
          <c:idx val="0"/>
          <c:order val="0"/>
          <c:tx>
            <c:v>Frequency</c:v>
          </c:tx>
          <c:spPr>
            <a:solidFill>
              <a:schemeClr val="tx1"/>
            </a:solidFill>
          </c:spPr>
          <c:invertIfNegative val="0"/>
          <c:cat>
            <c:strRef>
              <c:f>Sheet1!$P$4:$P$9</c:f>
              <c:strCache>
                <c:ptCount val="6"/>
                <c:pt idx="0">
                  <c:v>1</c:v>
                </c:pt>
                <c:pt idx="1">
                  <c:v>2</c:v>
                </c:pt>
                <c:pt idx="2">
                  <c:v>3</c:v>
                </c:pt>
                <c:pt idx="3">
                  <c:v>4</c:v>
                </c:pt>
                <c:pt idx="4">
                  <c:v>5</c:v>
                </c:pt>
                <c:pt idx="5">
                  <c:v> </c:v>
                </c:pt>
              </c:strCache>
            </c:strRef>
          </c:cat>
          <c:val>
            <c:numRef>
              <c:f>Sheet1!$Q$4:$Q$9</c:f>
              <c:numCache>
                <c:formatCode>General</c:formatCode>
                <c:ptCount val="6"/>
                <c:pt idx="0">
                  <c:v>0</c:v>
                </c:pt>
                <c:pt idx="1">
                  <c:v>7</c:v>
                </c:pt>
                <c:pt idx="2">
                  <c:v>22</c:v>
                </c:pt>
                <c:pt idx="3">
                  <c:v>29</c:v>
                </c:pt>
                <c:pt idx="4">
                  <c:v>57</c:v>
                </c:pt>
                <c:pt idx="5">
                  <c:v>0</c:v>
                </c:pt>
              </c:numCache>
            </c:numRef>
          </c:val>
        </c:ser>
        <c:dLbls>
          <c:showLegendKey val="0"/>
          <c:showVal val="0"/>
          <c:showCatName val="0"/>
          <c:showSerName val="0"/>
          <c:showPercent val="0"/>
          <c:showBubbleSize val="0"/>
        </c:dLbls>
        <c:gapWidth val="150"/>
        <c:axId val="175560976"/>
        <c:axId val="175561536"/>
      </c:barChart>
      <c:catAx>
        <c:axId val="175560976"/>
        <c:scaling>
          <c:orientation val="minMax"/>
        </c:scaling>
        <c:delete val="0"/>
        <c:axPos val="b"/>
        <c:title>
          <c:tx>
            <c:rich>
              <a:bodyPr/>
              <a:lstStyle/>
              <a:p>
                <a:pPr>
                  <a:defRPr/>
                </a:pPr>
                <a:r>
                  <a:rPr lang="en-US" dirty="0"/>
                  <a:t>Not at All..................................Very</a:t>
                </a:r>
                <a:r>
                  <a:rPr lang="en-US" baseline="0" dirty="0"/>
                  <a:t> Much So</a:t>
                </a:r>
                <a:endParaRPr lang="en-US" dirty="0"/>
              </a:p>
            </c:rich>
          </c:tx>
          <c:layout>
            <c:manualLayout>
              <c:xMode val="edge"/>
              <c:yMode val="edge"/>
              <c:x val="0.32452324725599657"/>
              <c:y val="0.9459592488987284"/>
            </c:manualLayout>
          </c:layout>
          <c:overlay val="0"/>
        </c:title>
        <c:numFmt formatCode="General" sourceLinked="1"/>
        <c:majorTickMark val="out"/>
        <c:minorTickMark val="none"/>
        <c:tickLblPos val="nextTo"/>
        <c:crossAx val="175561536"/>
        <c:crosses val="autoZero"/>
        <c:auto val="1"/>
        <c:lblAlgn val="ctr"/>
        <c:lblOffset val="100"/>
        <c:noMultiLvlLbl val="0"/>
      </c:catAx>
      <c:valAx>
        <c:axId val="175561536"/>
        <c:scaling>
          <c:orientation val="minMax"/>
        </c:scaling>
        <c:delete val="0"/>
        <c:axPos val="l"/>
        <c:title>
          <c:tx>
            <c:rich>
              <a:bodyPr/>
              <a:lstStyle/>
              <a:p>
                <a:pPr>
                  <a:defRPr/>
                </a:pPr>
                <a:r>
                  <a:rPr lang="en-US" dirty="0"/>
                  <a:t>Frequency</a:t>
                </a:r>
              </a:p>
            </c:rich>
          </c:tx>
          <c:overlay val="0"/>
        </c:title>
        <c:numFmt formatCode="General" sourceLinked="1"/>
        <c:majorTickMark val="out"/>
        <c:minorTickMark val="none"/>
        <c:tickLblPos val="nextTo"/>
        <c:crossAx val="1755609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By</a:t>
            </a:r>
            <a:r>
              <a:rPr lang="en-US" baseline="0" dirty="0"/>
              <a:t> not requiring minors, will students actually end up with a more diverse selection of courses that they choose?</a:t>
            </a:r>
            <a:endParaRPr lang="en-US" dirty="0"/>
          </a:p>
        </c:rich>
      </c:tx>
      <c:overlay val="0"/>
    </c:title>
    <c:autoTitleDeleted val="0"/>
    <c:plotArea>
      <c:layout/>
      <c:barChart>
        <c:barDir val="col"/>
        <c:grouping val="clustered"/>
        <c:varyColors val="0"/>
        <c:ser>
          <c:idx val="0"/>
          <c:order val="0"/>
          <c:tx>
            <c:v>Frequency</c:v>
          </c:tx>
          <c:spPr>
            <a:solidFill>
              <a:schemeClr val="tx1"/>
            </a:solidFill>
          </c:spPr>
          <c:invertIfNegative val="0"/>
          <c:cat>
            <c:numRef>
              <c:f>Sheet1!$O$16:$O$21</c:f>
              <c:numCache>
                <c:formatCode>General</c:formatCode>
                <c:ptCount val="6"/>
                <c:pt idx="0">
                  <c:v>1</c:v>
                </c:pt>
                <c:pt idx="1">
                  <c:v>2</c:v>
                </c:pt>
                <c:pt idx="2">
                  <c:v>3</c:v>
                </c:pt>
                <c:pt idx="3">
                  <c:v>4</c:v>
                </c:pt>
                <c:pt idx="4">
                  <c:v>5</c:v>
                </c:pt>
              </c:numCache>
            </c:numRef>
          </c:cat>
          <c:val>
            <c:numRef>
              <c:f>Sheet1!$P$16:$P$21</c:f>
              <c:numCache>
                <c:formatCode>General</c:formatCode>
                <c:ptCount val="6"/>
                <c:pt idx="0">
                  <c:v>40</c:v>
                </c:pt>
                <c:pt idx="1">
                  <c:v>20</c:v>
                </c:pt>
                <c:pt idx="2">
                  <c:v>23</c:v>
                </c:pt>
                <c:pt idx="3">
                  <c:v>18</c:v>
                </c:pt>
                <c:pt idx="4">
                  <c:v>14</c:v>
                </c:pt>
              </c:numCache>
            </c:numRef>
          </c:val>
        </c:ser>
        <c:dLbls>
          <c:showLegendKey val="0"/>
          <c:showVal val="0"/>
          <c:showCatName val="0"/>
          <c:showSerName val="0"/>
          <c:showPercent val="0"/>
          <c:showBubbleSize val="0"/>
        </c:dLbls>
        <c:gapWidth val="150"/>
        <c:axId val="175563776"/>
        <c:axId val="175564336"/>
      </c:barChart>
      <c:catAx>
        <c:axId val="175563776"/>
        <c:scaling>
          <c:orientation val="minMax"/>
        </c:scaling>
        <c:delete val="0"/>
        <c:axPos val="b"/>
        <c:title>
          <c:tx>
            <c:rich>
              <a:bodyPr/>
              <a:lstStyle/>
              <a:p>
                <a:pPr>
                  <a:defRPr/>
                </a:pPr>
                <a:r>
                  <a:rPr lang="en-US" dirty="0"/>
                  <a:t>Not at all.............................................................Very Much So</a:t>
                </a:r>
              </a:p>
            </c:rich>
          </c:tx>
          <c:layout>
            <c:manualLayout>
              <c:xMode val="edge"/>
              <c:yMode val="edge"/>
              <c:x val="0.27619180097070739"/>
              <c:y val="0.93916221848630077"/>
            </c:manualLayout>
          </c:layout>
          <c:overlay val="0"/>
        </c:title>
        <c:numFmt formatCode="General" sourceLinked="1"/>
        <c:majorTickMark val="out"/>
        <c:minorTickMark val="none"/>
        <c:tickLblPos val="nextTo"/>
        <c:crossAx val="175564336"/>
        <c:crosses val="autoZero"/>
        <c:auto val="1"/>
        <c:lblAlgn val="ctr"/>
        <c:lblOffset val="100"/>
        <c:noMultiLvlLbl val="0"/>
      </c:catAx>
      <c:valAx>
        <c:axId val="175564336"/>
        <c:scaling>
          <c:orientation val="minMax"/>
          <c:max val="60"/>
        </c:scaling>
        <c:delete val="0"/>
        <c:axPos val="l"/>
        <c:title>
          <c:tx>
            <c:rich>
              <a:bodyPr/>
              <a:lstStyle/>
              <a:p>
                <a:pPr>
                  <a:defRPr/>
                </a:pPr>
                <a:r>
                  <a:rPr lang="en-US" dirty="0"/>
                  <a:t>Frequency</a:t>
                </a:r>
              </a:p>
            </c:rich>
          </c:tx>
          <c:overlay val="0"/>
        </c:title>
        <c:numFmt formatCode="General" sourceLinked="1"/>
        <c:majorTickMark val="out"/>
        <c:minorTickMark val="none"/>
        <c:tickLblPos val="nextTo"/>
        <c:crossAx val="1755637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By Not</a:t>
            </a:r>
            <a:r>
              <a:rPr lang="en-US" baseline="0" dirty="0"/>
              <a:t> Requiring Minors, Will Certain Disciplines Struggle to Maintain Faculty Lines?</a:t>
            </a:r>
            <a:endParaRPr lang="en-US" dirty="0"/>
          </a:p>
        </c:rich>
      </c:tx>
      <c:layout/>
      <c:overlay val="0"/>
    </c:title>
    <c:autoTitleDeleted val="0"/>
    <c:plotArea>
      <c:layout/>
      <c:barChart>
        <c:barDir val="col"/>
        <c:grouping val="clustered"/>
        <c:varyColors val="0"/>
        <c:ser>
          <c:idx val="0"/>
          <c:order val="0"/>
          <c:tx>
            <c:v>Frequency</c:v>
          </c:tx>
          <c:spPr>
            <a:solidFill>
              <a:schemeClr val="tx1"/>
            </a:solidFill>
          </c:spPr>
          <c:invertIfNegative val="0"/>
          <c:cat>
            <c:numRef>
              <c:f>Sheet1!$P$4:$P$9</c:f>
              <c:numCache>
                <c:formatCode>General</c:formatCode>
                <c:ptCount val="6"/>
                <c:pt idx="0">
                  <c:v>1</c:v>
                </c:pt>
                <c:pt idx="1">
                  <c:v>2</c:v>
                </c:pt>
                <c:pt idx="2">
                  <c:v>3</c:v>
                </c:pt>
                <c:pt idx="3">
                  <c:v>4</c:v>
                </c:pt>
                <c:pt idx="4">
                  <c:v>5</c:v>
                </c:pt>
              </c:numCache>
            </c:numRef>
          </c:cat>
          <c:val>
            <c:numRef>
              <c:f>Sheet1!$Q$4:$Q$9</c:f>
              <c:numCache>
                <c:formatCode>General</c:formatCode>
                <c:ptCount val="6"/>
                <c:pt idx="0">
                  <c:v>6</c:v>
                </c:pt>
                <c:pt idx="1">
                  <c:v>12</c:v>
                </c:pt>
                <c:pt idx="2">
                  <c:v>25</c:v>
                </c:pt>
                <c:pt idx="3">
                  <c:v>20</c:v>
                </c:pt>
                <c:pt idx="4">
                  <c:v>49</c:v>
                </c:pt>
              </c:numCache>
            </c:numRef>
          </c:val>
        </c:ser>
        <c:dLbls>
          <c:showLegendKey val="0"/>
          <c:showVal val="0"/>
          <c:showCatName val="0"/>
          <c:showSerName val="0"/>
          <c:showPercent val="0"/>
          <c:showBubbleSize val="0"/>
        </c:dLbls>
        <c:gapWidth val="150"/>
        <c:axId val="176943920"/>
        <c:axId val="176944480"/>
      </c:barChart>
      <c:catAx>
        <c:axId val="176943920"/>
        <c:scaling>
          <c:orientation val="minMax"/>
        </c:scaling>
        <c:delete val="0"/>
        <c:axPos val="b"/>
        <c:title>
          <c:tx>
            <c:rich>
              <a:bodyPr/>
              <a:lstStyle/>
              <a:p>
                <a:pPr>
                  <a:defRPr/>
                </a:pPr>
                <a:r>
                  <a:rPr lang="en-US" dirty="0"/>
                  <a:t>Not</a:t>
                </a:r>
                <a:r>
                  <a:rPr lang="en-US" baseline="0" dirty="0"/>
                  <a:t> at all..............................................Very Much SO</a:t>
                </a:r>
                <a:endParaRPr lang="en-US" dirty="0"/>
              </a:p>
            </c:rich>
          </c:tx>
          <c:layout/>
          <c:overlay val="0"/>
        </c:title>
        <c:numFmt formatCode="General" sourceLinked="1"/>
        <c:majorTickMark val="out"/>
        <c:minorTickMark val="none"/>
        <c:tickLblPos val="nextTo"/>
        <c:crossAx val="176944480"/>
        <c:crosses val="autoZero"/>
        <c:auto val="1"/>
        <c:lblAlgn val="ctr"/>
        <c:lblOffset val="100"/>
        <c:noMultiLvlLbl val="0"/>
      </c:catAx>
      <c:valAx>
        <c:axId val="176944480"/>
        <c:scaling>
          <c:orientation val="minMax"/>
        </c:scaling>
        <c:delete val="0"/>
        <c:axPos val="l"/>
        <c:title>
          <c:tx>
            <c:rich>
              <a:bodyPr/>
              <a:lstStyle/>
              <a:p>
                <a:pPr>
                  <a:defRPr/>
                </a:pPr>
                <a:r>
                  <a:rPr lang="en-US" dirty="0"/>
                  <a:t>Frequency</a:t>
                </a:r>
              </a:p>
            </c:rich>
          </c:tx>
          <c:layout/>
          <c:overlay val="0"/>
        </c:title>
        <c:numFmt formatCode="General" sourceLinked="1"/>
        <c:majorTickMark val="out"/>
        <c:minorTickMark val="none"/>
        <c:tickLblPos val="nextTo"/>
        <c:crossAx val="17694392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 Is Getting Rid of the Requirement for a Minor for Graduation a Good Idea?</a:t>
            </a:r>
          </a:p>
        </c:rich>
      </c:tx>
      <c:layout/>
      <c:overlay val="0"/>
    </c:title>
    <c:autoTitleDeleted val="0"/>
    <c:plotArea>
      <c:layout/>
      <c:barChart>
        <c:barDir val="col"/>
        <c:grouping val="clustered"/>
        <c:varyColors val="0"/>
        <c:ser>
          <c:idx val="0"/>
          <c:order val="0"/>
          <c:tx>
            <c:v>Frequency</c:v>
          </c:tx>
          <c:spPr>
            <a:solidFill>
              <a:schemeClr val="tx1"/>
            </a:solidFill>
          </c:spPr>
          <c:invertIfNegative val="0"/>
          <c:cat>
            <c:numRef>
              <c:f>Sheet1!$P$4:$P$9</c:f>
              <c:numCache>
                <c:formatCode>General</c:formatCode>
                <c:ptCount val="6"/>
                <c:pt idx="0">
                  <c:v>1</c:v>
                </c:pt>
                <c:pt idx="1">
                  <c:v>2</c:v>
                </c:pt>
                <c:pt idx="2">
                  <c:v>3</c:v>
                </c:pt>
                <c:pt idx="3">
                  <c:v>4</c:v>
                </c:pt>
                <c:pt idx="4">
                  <c:v>5</c:v>
                </c:pt>
              </c:numCache>
            </c:numRef>
          </c:cat>
          <c:val>
            <c:numRef>
              <c:f>Sheet1!$Q$4:$Q$9</c:f>
              <c:numCache>
                <c:formatCode>General</c:formatCode>
                <c:ptCount val="6"/>
                <c:pt idx="0">
                  <c:v>54</c:v>
                </c:pt>
                <c:pt idx="1">
                  <c:v>15</c:v>
                </c:pt>
                <c:pt idx="2">
                  <c:v>13</c:v>
                </c:pt>
                <c:pt idx="3">
                  <c:v>14</c:v>
                </c:pt>
                <c:pt idx="4">
                  <c:v>18</c:v>
                </c:pt>
              </c:numCache>
            </c:numRef>
          </c:val>
        </c:ser>
        <c:dLbls>
          <c:showLegendKey val="0"/>
          <c:showVal val="0"/>
          <c:showCatName val="0"/>
          <c:showSerName val="0"/>
          <c:showPercent val="0"/>
          <c:showBubbleSize val="0"/>
        </c:dLbls>
        <c:gapWidth val="150"/>
        <c:axId val="177110512"/>
        <c:axId val="177111072"/>
      </c:barChart>
      <c:catAx>
        <c:axId val="177110512"/>
        <c:scaling>
          <c:orientation val="minMax"/>
        </c:scaling>
        <c:delete val="0"/>
        <c:axPos val="b"/>
        <c:title>
          <c:tx>
            <c:rich>
              <a:bodyPr/>
              <a:lstStyle/>
              <a:p>
                <a:pPr>
                  <a:defRPr/>
                </a:pPr>
                <a:r>
                  <a:rPr lang="en-US"/>
                  <a:t>Not at all........................................................................Very Much So</a:t>
                </a:r>
              </a:p>
            </c:rich>
          </c:tx>
          <c:layout/>
          <c:overlay val="0"/>
        </c:title>
        <c:numFmt formatCode="General" sourceLinked="1"/>
        <c:majorTickMark val="out"/>
        <c:minorTickMark val="none"/>
        <c:tickLblPos val="nextTo"/>
        <c:crossAx val="177111072"/>
        <c:crosses val="autoZero"/>
        <c:auto val="1"/>
        <c:lblAlgn val="ctr"/>
        <c:lblOffset val="100"/>
        <c:noMultiLvlLbl val="0"/>
      </c:catAx>
      <c:valAx>
        <c:axId val="177111072"/>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177110512"/>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3/8/2016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3/8/2016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Required Minors at WOU</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solidFill>
                  <a:schemeClr val="tx1"/>
                </a:solidFill>
              </a:rPr>
              <a:t>Results of faculty survey and general perceptions of the Academic Requirements Committee</a:t>
            </a:r>
            <a:endParaRPr lang="en-US" dirty="0">
              <a:solidFill>
                <a:schemeClr val="tx1"/>
              </a:solidFill>
            </a:endParaRPr>
          </a:p>
        </p:txBody>
      </p:sp>
    </p:spTree>
    <p:extLst>
      <p:ext uri="{BB962C8B-B14F-4D97-AF65-F5344CB8AC3E}">
        <p14:creationId xmlns:p14="http://schemas.microsoft.com/office/powerpoint/2010/main" val="66453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Breadth/depth of academic areas: Requiring minors allows for broader offerings within an academic area of study</a:t>
            </a:r>
            <a:r>
              <a:rPr lang="en-US" dirty="0" smtClean="0"/>
              <a:t>.</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Faculty are concerned about a reduction in faculty lines in certain disciplines that are small in size</a:t>
            </a:r>
            <a:endParaRPr lang="en-US" dirty="0">
              <a:solidFill>
                <a:schemeClr val="tx1"/>
              </a:solidFill>
            </a:endParaRPr>
          </a:p>
        </p:txBody>
      </p:sp>
    </p:spTree>
    <p:extLst>
      <p:ext uri="{BB962C8B-B14F-4D97-AF65-F5344CB8AC3E}">
        <p14:creationId xmlns:p14="http://schemas.microsoft.com/office/powerpoint/2010/main" val="94255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1807459"/>
              </p:ext>
            </p:extLst>
          </p:nvPr>
        </p:nvGraphicFramePr>
        <p:xfrm>
          <a:off x="560173" y="354227"/>
          <a:ext cx="10766854" cy="635961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656183" y="492897"/>
            <a:ext cx="880369" cy="369332"/>
          </a:xfrm>
          <a:prstGeom prst="rect">
            <a:avLst/>
          </a:prstGeom>
        </p:spPr>
        <p:txBody>
          <a:bodyPr wrap="none">
            <a:spAutoFit/>
          </a:bodyPr>
          <a:lstStyle/>
          <a:p>
            <a:r>
              <a:rPr lang="en-US" dirty="0"/>
              <a:t>N=115</a:t>
            </a:r>
          </a:p>
        </p:txBody>
      </p:sp>
    </p:spTree>
    <p:extLst>
      <p:ext uri="{BB962C8B-B14F-4D97-AF65-F5344CB8AC3E}">
        <p14:creationId xmlns:p14="http://schemas.microsoft.com/office/powerpoint/2010/main" val="123928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Major and Minor size: Extremely high level of variability between academic areas of study regarding how many hours required for major and minor</a:t>
            </a:r>
            <a:br>
              <a:rPr lang="en-US" dirty="0">
                <a:solidFill>
                  <a:schemeClr val="tx1"/>
                </a:solidFill>
              </a:rPr>
            </a:br>
            <a:endParaRPr lang="en-US" dirty="0">
              <a:solidFill>
                <a:schemeClr val="tx1"/>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227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4797800"/>
              </p:ext>
            </p:extLst>
          </p:nvPr>
        </p:nvGraphicFramePr>
        <p:xfrm>
          <a:off x="313037" y="176861"/>
          <a:ext cx="11079892" cy="6582285"/>
        </p:xfrm>
        <a:graphic>
          <a:graphicData uri="http://schemas.openxmlformats.org/drawingml/2006/table">
            <a:tbl>
              <a:tblPr>
                <a:tableStyleId>{5C22544A-7EE6-4342-B048-85BDC9FD1C3A}</a:tableStyleId>
              </a:tblPr>
              <a:tblGrid>
                <a:gridCol w="4800818"/>
                <a:gridCol w="915112"/>
                <a:gridCol w="4413655"/>
                <a:gridCol w="950307"/>
              </a:tblGrid>
              <a:tr h="229253">
                <a:tc>
                  <a:txBody>
                    <a:bodyPr/>
                    <a:lstStyle/>
                    <a:p>
                      <a:pPr algn="l" fontAlgn="b"/>
                      <a:r>
                        <a:rPr lang="en-US" sz="1000" b="1" u="none" strike="noStrike" dirty="0">
                          <a:effectLst/>
                        </a:rPr>
                        <a:t>Credits required to complete the minor (2015 catalog)</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3731" marR="3731" marT="3731" marB="0" anchor="b"/>
                </a:tc>
                <a:tc gridSpan="2">
                  <a:txBody>
                    <a:bodyPr/>
                    <a:lstStyle/>
                    <a:p>
                      <a:pPr algn="l" fontAlgn="b"/>
                      <a:r>
                        <a:rPr lang="en-US" sz="1000" b="1" u="none" strike="noStrike" dirty="0">
                          <a:effectLst/>
                        </a:rPr>
                        <a:t>Credits required to complete the minor (2015 catalog)</a:t>
                      </a:r>
                      <a:endParaRPr lang="en-US" sz="1000" b="1" i="0" u="none" strike="noStrike" dirty="0">
                        <a:solidFill>
                          <a:srgbClr val="000000"/>
                        </a:solidFill>
                        <a:effectLst/>
                        <a:latin typeface="Calibri" panose="020F0502020204030204" pitchFamily="34" charset="0"/>
                      </a:endParaRPr>
                    </a:p>
                  </a:txBody>
                  <a:tcPr marL="3731" marR="3731" marT="3731" marB="0" anchor="b"/>
                </a:tc>
                <a:tc hMerge="1">
                  <a:txBody>
                    <a:bodyPr/>
                    <a:lstStyle/>
                    <a:p>
                      <a:endParaRPr lang="en-US"/>
                    </a:p>
                  </a:txBody>
                  <a:tcPr/>
                </a:tc>
              </a:tr>
              <a:tr h="158114">
                <a:tc>
                  <a:txBody>
                    <a:bodyPr/>
                    <a:lstStyle/>
                    <a:p>
                      <a:pPr algn="ctr" fontAlgn="b"/>
                      <a:r>
                        <a:rPr lang="en-US" sz="1000" b="1" u="none" strike="noStrike" dirty="0">
                          <a:effectLst/>
                        </a:rPr>
                        <a:t>Minor</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t"/>
                      <a:r>
                        <a:rPr lang="en-US" sz="1000" b="1" u="none" strike="noStrike" dirty="0">
                          <a:effectLst/>
                        </a:rPr>
                        <a:t>Credits</a:t>
                      </a:r>
                      <a:endParaRPr lang="en-US" sz="1000" b="1" i="0" u="none" strike="noStrike" dirty="0">
                        <a:solidFill>
                          <a:srgbClr val="000000"/>
                        </a:solidFill>
                        <a:effectLst/>
                        <a:latin typeface="Calibri" panose="020F0502020204030204" pitchFamily="34" charset="0"/>
                      </a:endParaRPr>
                    </a:p>
                  </a:txBody>
                  <a:tcPr marL="3731" marR="3731" marT="3731" marB="0"/>
                </a:tc>
                <a:tc>
                  <a:txBody>
                    <a:bodyPr/>
                    <a:lstStyle/>
                    <a:p>
                      <a:pPr algn="ctr" fontAlgn="b"/>
                      <a:r>
                        <a:rPr lang="en-US" sz="1000" b="1" u="none" strike="noStrike" dirty="0">
                          <a:effectLst/>
                        </a:rPr>
                        <a:t>Minor</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t"/>
                      <a:r>
                        <a:rPr lang="en-US" sz="1000" b="1" u="none" strike="noStrike" dirty="0">
                          <a:effectLst/>
                        </a:rPr>
                        <a:t>Credits</a:t>
                      </a:r>
                      <a:endParaRPr lang="en-US" sz="1000" b="1" i="0" u="none" strike="noStrike" dirty="0">
                        <a:solidFill>
                          <a:srgbClr val="000000"/>
                        </a:solidFill>
                        <a:effectLst/>
                        <a:latin typeface="Calibri" panose="020F0502020204030204" pitchFamily="34" charset="0"/>
                      </a:endParaRPr>
                    </a:p>
                  </a:txBody>
                  <a:tcPr marL="3731" marR="3731" marT="3731" marB="0"/>
                </a:tc>
              </a:tr>
              <a:tr h="158114">
                <a:tc>
                  <a:txBody>
                    <a:bodyPr/>
                    <a:lstStyle/>
                    <a:p>
                      <a:pPr algn="l" fontAlgn="b"/>
                      <a:r>
                        <a:rPr lang="en-US" sz="1000" b="1" u="none" strike="noStrike" dirty="0">
                          <a:effectLst/>
                        </a:rPr>
                        <a:t>Aerospace Studies (Air Force ROTC)</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29</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Homeland Security &amp; Community Preparedness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25-28</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American Sign Language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18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Human Biology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26-29</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Anthropology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Humanities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15</a:t>
                      </a:r>
                      <a:endParaRPr lang="en-US" sz="1000" b="1" i="0" u="none" strike="noStrike" dirty="0">
                        <a:solidFill>
                          <a:srgbClr val="000000"/>
                        </a:solidFill>
                        <a:effectLst/>
                        <a:latin typeface="Calibri" panose="020F0502020204030204" pitchFamily="34" charset="0"/>
                      </a:endParaRPr>
                    </a:p>
                  </a:txBody>
                  <a:tcPr marL="3731" marR="3731" marT="3731" marB="0" anchor="b"/>
                </a:tc>
              </a:tr>
              <a:tr h="244289">
                <a:tc>
                  <a:txBody>
                    <a:bodyPr/>
                    <a:lstStyle/>
                    <a:p>
                      <a:pPr algn="l" fontAlgn="b"/>
                      <a:r>
                        <a:rPr lang="en-US" sz="1000" b="1" u="none" strike="noStrike" dirty="0">
                          <a:effectLst/>
                        </a:rPr>
                        <a:t>Art History for Art majors &amp; Visual Communication Design majors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20</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Information Systems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28-30</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Art: Studio Art</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30-32</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International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Art: Art History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Latin American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The Arts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Latino/Chicano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24-26</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Biology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Legal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27-29</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Business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22</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Linguistics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20</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Chemistry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27-31</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Mathematics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29-31</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Communication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Mathematics Education: Mathematics majors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27-38</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Computer Science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Mathematics Education: non-mathematics majors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27-28</a:t>
                      </a:r>
                      <a:endParaRPr lang="en-US" sz="1000" b="1" i="0" u="none" strike="noStrike" dirty="0">
                        <a:solidFill>
                          <a:srgbClr val="000000"/>
                        </a:solidFill>
                        <a:effectLst/>
                        <a:latin typeface="Calibri" panose="020F0502020204030204" pitchFamily="34" charset="0"/>
                      </a:endParaRPr>
                    </a:p>
                  </a:txBody>
                  <a:tcPr marL="3731" marR="3731" marT="3731" marB="0" anchor="b"/>
                </a:tc>
              </a:tr>
              <a:tr h="244289">
                <a:tc>
                  <a:txBody>
                    <a:bodyPr/>
                    <a:lstStyle/>
                    <a:p>
                      <a:pPr algn="l" fontAlgn="b"/>
                      <a:r>
                        <a:rPr lang="en-US" sz="1000" b="1" u="none" strike="noStrike" dirty="0">
                          <a:effectLst/>
                        </a:rPr>
                        <a:t>Dance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33</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Medicinal Chemistry &amp; Pharmacology: Health &amp; Community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26</a:t>
                      </a:r>
                      <a:endParaRPr lang="en-US" sz="1000" b="1" i="0" u="none" strike="noStrike" dirty="0">
                        <a:solidFill>
                          <a:srgbClr val="000000"/>
                        </a:solidFill>
                        <a:effectLst/>
                        <a:latin typeface="Calibri" panose="020F0502020204030204" pitchFamily="34" charset="0"/>
                      </a:endParaRPr>
                    </a:p>
                  </a:txBody>
                  <a:tcPr marL="3731" marR="3731" marT="3731" marB="0" anchor="b"/>
                </a:tc>
              </a:tr>
              <a:tr h="244289">
                <a:tc>
                  <a:txBody>
                    <a:bodyPr/>
                    <a:lstStyle/>
                    <a:p>
                      <a:pPr algn="l" fontAlgn="b"/>
                      <a:r>
                        <a:rPr lang="en-US" sz="1000" b="1" u="none" strike="noStrike" dirty="0">
                          <a:effectLst/>
                        </a:rPr>
                        <a:t>Earth History/Biosphere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25-26</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Medicinal Chemistry &amp; Pharmacology: Natural Science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29</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Earth Resources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27-30</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Military Science (Army ROTC)</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Earth System Science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25-28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Music</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Economics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Organizational Leadership</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English</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20</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Philosophy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Entrepreneurship</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19</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Physical Education</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Environmental Chemistry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27-29</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Physical Science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27-29</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Environmental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27-31</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Physics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Film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29-35</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Planning</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Forensic Anthropology: Criminal Justice majors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Political Science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Forensic Anthropology: Anthropology majors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Psychology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244289">
                <a:tc>
                  <a:txBody>
                    <a:bodyPr/>
                    <a:lstStyle/>
                    <a:p>
                      <a:pPr algn="l" fontAlgn="b"/>
                      <a:r>
                        <a:rPr lang="en-US" sz="1000" b="1" u="none" strike="noStrike" dirty="0">
                          <a:effectLst/>
                        </a:rPr>
                        <a:t>Forensic Anthropology: other than criminal justice or anthropology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Public Policy and Administration</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Forensic Science: Chemistry majors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30</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Social Science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Forensic Science: Non-chemistry majors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28-29</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Social Science: option a</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Forensic Psychology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Social Science: option b</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French</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18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Spanish</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20</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Gender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26-28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smtClean="0">
                          <a:effectLst/>
                        </a:rPr>
                        <a:t>Special </a:t>
                      </a:r>
                      <a:r>
                        <a:rPr lang="en-US" sz="1000" b="1" u="none" strike="noStrike" dirty="0">
                          <a:effectLst/>
                        </a:rPr>
                        <a:t>Education/Rehabilitation Counseling</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Geography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Sport Management</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26</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Geographic Information Science</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24</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Sports Leadership</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Geology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Theatre Arts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27-28</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German Studies</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18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Visual Communication Design</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36</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Gerontology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r>
                        <a:rPr lang="en-US" sz="1000" b="1" u="none" strike="noStrike" dirty="0">
                          <a:effectLst/>
                        </a:rPr>
                        <a:t>Writing</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19-20</a:t>
                      </a:r>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Health</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27</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3731" marR="3731" marT="3731" marB="0" anchor="b"/>
                </a:tc>
              </a:tr>
              <a:tr h="158114">
                <a:tc>
                  <a:txBody>
                    <a:bodyPr/>
                    <a:lstStyle/>
                    <a:p>
                      <a:pPr algn="l" fontAlgn="b"/>
                      <a:r>
                        <a:rPr lang="en-US" sz="1000" b="1" u="none" strike="noStrike" dirty="0">
                          <a:effectLst/>
                        </a:rPr>
                        <a:t>History</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ctr" fontAlgn="b"/>
                      <a:r>
                        <a:rPr lang="en-US" sz="1000" b="1" u="none" strike="noStrike" dirty="0">
                          <a:effectLst/>
                        </a:rPr>
                        <a:t>28</a:t>
                      </a:r>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3731" marR="3731" marT="3731"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3731" marR="3731" marT="3731" marB="0" anchor="b"/>
                </a:tc>
              </a:tr>
            </a:tbl>
          </a:graphicData>
        </a:graphic>
      </p:graphicFrame>
    </p:spTree>
    <p:extLst>
      <p:ext uri="{BB962C8B-B14F-4D97-AF65-F5344CB8AC3E}">
        <p14:creationId xmlns:p14="http://schemas.microsoft.com/office/powerpoint/2010/main" val="106429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1391931"/>
              </p:ext>
            </p:extLst>
          </p:nvPr>
        </p:nvGraphicFramePr>
        <p:xfrm>
          <a:off x="1135400" y="284714"/>
          <a:ext cx="2769335" cy="5927392"/>
        </p:xfrm>
        <a:graphic>
          <a:graphicData uri="http://schemas.openxmlformats.org/drawingml/2006/table">
            <a:tbl>
              <a:tblPr>
                <a:tableStyleId>{5C22544A-7EE6-4342-B048-85BDC9FD1C3A}</a:tableStyleId>
              </a:tblPr>
              <a:tblGrid>
                <a:gridCol w="1973358"/>
                <a:gridCol w="795977"/>
              </a:tblGrid>
              <a:tr h="192244">
                <a:tc>
                  <a:txBody>
                    <a:bodyPr/>
                    <a:lstStyle/>
                    <a:p>
                      <a:pPr algn="l" fontAlgn="b"/>
                      <a:endParaRPr lang="en-US" sz="1000" b="0" i="0" u="none" strike="noStrike">
                        <a:solidFill>
                          <a:srgbClr val="000000"/>
                        </a:solidFill>
                        <a:effectLst/>
                        <a:latin typeface="Calibri" panose="020F0502020204030204" pitchFamily="34" charset="0"/>
                      </a:endParaRPr>
                    </a:p>
                  </a:txBody>
                  <a:tcPr marL="3180" marR="3180" marT="3180" marB="0" anchor="b"/>
                </a:tc>
                <a:tc>
                  <a:txBody>
                    <a:bodyPr/>
                    <a:lstStyle/>
                    <a:p>
                      <a:pPr algn="ctr" fontAlgn="b"/>
                      <a:r>
                        <a:rPr lang="en-US" sz="1000" u="none" strike="noStrike">
                          <a:effectLst/>
                        </a:rPr>
                        <a:t>Major Total</a:t>
                      </a:r>
                      <a:endParaRPr lang="en-US" sz="1000" b="0" i="0" u="none" strike="noStrike">
                        <a:solidFill>
                          <a:srgbClr val="000000"/>
                        </a:solidFill>
                        <a:effectLst/>
                        <a:latin typeface="Calibri" panose="020F0502020204030204" pitchFamily="34" charset="0"/>
                      </a:endParaRPr>
                    </a:p>
                  </a:txBody>
                  <a:tcPr marL="3180" marR="3180" marT="3180" marB="0" anchor="b"/>
                </a:tc>
              </a:tr>
              <a:tr h="281187">
                <a:tc>
                  <a:txBody>
                    <a:bodyPr/>
                    <a:lstStyle/>
                    <a:p>
                      <a:pPr algn="l" fontAlgn="b"/>
                      <a:r>
                        <a:rPr lang="en-US" sz="1000" u="none" strike="noStrike">
                          <a:effectLst/>
                        </a:rPr>
                        <a:t>American Sign Language/English Interpreting</a:t>
                      </a:r>
                      <a:endParaRPr lang="en-US" sz="1000" b="0" i="0" u="none" strike="noStrike">
                        <a:solidFill>
                          <a:srgbClr val="000000"/>
                        </a:solidFill>
                        <a:effectLst/>
                        <a:latin typeface="Calibri" panose="020F0502020204030204" pitchFamily="34" charset="0"/>
                      </a:endParaRPr>
                    </a:p>
                  </a:txBody>
                  <a:tcPr marL="3180" marR="3180" marT="3180" marB="0" anchor="b"/>
                </a:tc>
                <a:tc>
                  <a:txBody>
                    <a:bodyPr/>
                    <a:lstStyle/>
                    <a:p>
                      <a:pPr algn="ctr" fontAlgn="b"/>
                      <a:r>
                        <a:rPr lang="en-US" sz="1000" u="none" strike="noStrike">
                          <a:effectLst/>
                        </a:rPr>
                        <a:t>67</a:t>
                      </a:r>
                      <a:endParaRPr lang="en-US" sz="1000" b="0" i="0" u="none" strike="noStrike">
                        <a:solidFill>
                          <a:srgbClr val="000000"/>
                        </a:solidFill>
                        <a:effectLst/>
                        <a:latin typeface="Calibri" panose="020F0502020204030204" pitchFamily="34" charset="0"/>
                      </a:endParaRPr>
                    </a:p>
                  </a:txBody>
                  <a:tcPr marL="3180" marR="3180" marT="3180" marB="0" anchor="b"/>
                </a:tc>
              </a:tr>
              <a:tr h="189059">
                <a:tc>
                  <a:txBody>
                    <a:bodyPr/>
                    <a:lstStyle/>
                    <a:p>
                      <a:pPr algn="l" fontAlgn="b"/>
                      <a:r>
                        <a:rPr lang="en-US" sz="1000" u="none" strike="noStrike">
                          <a:effectLst/>
                        </a:rPr>
                        <a:t>American Sign Language Studies</a:t>
                      </a:r>
                      <a:endParaRPr lang="en-US" sz="1000" b="0" i="0" u="none" strike="noStrike">
                        <a:solidFill>
                          <a:srgbClr val="000000"/>
                        </a:solidFill>
                        <a:effectLst/>
                        <a:latin typeface="Calibri" panose="020F0502020204030204" pitchFamily="34" charset="0"/>
                      </a:endParaRPr>
                    </a:p>
                  </a:txBody>
                  <a:tcPr marL="3180" marR="3180" marT="3180" marB="0" anchor="b"/>
                </a:tc>
                <a:tc>
                  <a:txBody>
                    <a:bodyPr/>
                    <a:lstStyle/>
                    <a:p>
                      <a:pPr algn="ctr" fontAlgn="b"/>
                      <a:r>
                        <a:rPr lang="en-US" sz="1000" u="none" strike="noStrike">
                          <a:effectLst/>
                        </a:rPr>
                        <a:t>60</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Anthropology</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64</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Art BA/BS</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84</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Art BFA</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133</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Biology**</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3180" marR="3180" marT="3180" marB="0" anchor="b"/>
                </a:tc>
              </a:tr>
              <a:tr h="189059">
                <a:tc>
                  <a:txBody>
                    <a:bodyPr/>
                    <a:lstStyle/>
                    <a:p>
                      <a:pPr algn="l" fontAlgn="ctr"/>
                      <a:r>
                        <a:rPr lang="en-US" sz="1000" u="none" strike="noStrike">
                          <a:effectLst/>
                        </a:rPr>
                        <a:t>Biology Teacher**, ##</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70</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Business</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73</a:t>
                      </a:r>
                      <a:endParaRPr lang="en-US" sz="1000" b="0" i="0" u="none" strike="noStrike">
                        <a:solidFill>
                          <a:srgbClr val="000000"/>
                        </a:solidFill>
                        <a:effectLst/>
                        <a:latin typeface="Calibri" panose="020F0502020204030204" pitchFamily="34" charset="0"/>
                      </a:endParaRPr>
                    </a:p>
                  </a:txBody>
                  <a:tcPr marL="3180" marR="3180" marT="3180" marB="0" anchor="b"/>
                </a:tc>
              </a:tr>
              <a:tr h="192244">
                <a:tc>
                  <a:txBody>
                    <a:bodyPr/>
                    <a:lstStyle/>
                    <a:p>
                      <a:pPr algn="l" fontAlgn="ctr"/>
                      <a:r>
                        <a:rPr lang="en-US" sz="1000" u="none" strike="noStrike">
                          <a:effectLst/>
                        </a:rPr>
                        <a:t>Chemistry</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73</a:t>
                      </a:r>
                      <a:endParaRPr lang="en-US" sz="1000" b="0" i="0" u="none" strike="noStrike">
                        <a:solidFill>
                          <a:srgbClr val="000000"/>
                        </a:solidFill>
                        <a:effectLst/>
                        <a:latin typeface="Calibri" panose="020F0502020204030204" pitchFamily="34" charset="0"/>
                      </a:endParaRPr>
                    </a:p>
                  </a:txBody>
                  <a:tcPr marL="3180" marR="3180" marT="3180" marB="0" anchor="b"/>
                </a:tc>
              </a:tr>
              <a:tr h="384488">
                <a:tc>
                  <a:txBody>
                    <a:bodyPr/>
                    <a:lstStyle/>
                    <a:p>
                      <a:pPr algn="l" fontAlgn="ctr"/>
                      <a:r>
                        <a:rPr lang="en-US" sz="1000" u="none" strike="noStrike">
                          <a:effectLst/>
                        </a:rPr>
                        <a:t>Chemistry Forensic Option**</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71</a:t>
                      </a:r>
                      <a:endParaRPr lang="en-US" sz="1000" b="0" i="0" u="none" strike="noStrike">
                        <a:solidFill>
                          <a:srgbClr val="000000"/>
                        </a:solidFill>
                        <a:effectLst/>
                        <a:latin typeface="Calibri" panose="020F0502020204030204" pitchFamily="34" charset="0"/>
                      </a:endParaRPr>
                    </a:p>
                  </a:txBody>
                  <a:tcPr marL="3180" marR="3180" marT="3180" marB="0" anchor="b"/>
                </a:tc>
              </a:tr>
              <a:tr h="384488">
                <a:tc>
                  <a:txBody>
                    <a:bodyPr/>
                    <a:lstStyle/>
                    <a:p>
                      <a:pPr algn="l" fontAlgn="ctr"/>
                      <a:r>
                        <a:rPr lang="en-US" sz="1000" u="none" strike="noStrike">
                          <a:effectLst/>
                        </a:rPr>
                        <a:t>Chemistry Medicinal/Pharm</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75</a:t>
                      </a:r>
                      <a:endParaRPr lang="en-US" sz="1000" b="0" i="0" u="none" strike="noStrike">
                        <a:solidFill>
                          <a:srgbClr val="000000"/>
                        </a:solidFill>
                        <a:effectLst/>
                        <a:latin typeface="Calibri" panose="020F0502020204030204" pitchFamily="34" charset="0"/>
                      </a:endParaRPr>
                    </a:p>
                  </a:txBody>
                  <a:tcPr marL="3180" marR="3180" marT="3180" marB="0" anchor="b"/>
                </a:tc>
              </a:tr>
              <a:tr h="384488">
                <a:tc>
                  <a:txBody>
                    <a:bodyPr/>
                    <a:lstStyle/>
                    <a:p>
                      <a:pPr algn="l" fontAlgn="ctr"/>
                      <a:r>
                        <a:rPr lang="en-US" sz="1000" u="none" strike="noStrike">
                          <a:effectLst/>
                        </a:rPr>
                        <a:t>Chemistry Environmental</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3180" marR="3180" marT="3180" marB="0" anchor="b"/>
                </a:tc>
              </a:tr>
              <a:tr h="384488">
                <a:tc>
                  <a:txBody>
                    <a:bodyPr/>
                    <a:lstStyle/>
                    <a:p>
                      <a:pPr algn="l" fontAlgn="ctr"/>
                      <a:r>
                        <a:rPr lang="en-US" sz="1000" u="none" strike="noStrike">
                          <a:effectLst/>
                        </a:rPr>
                        <a:t>Chemistry Teaching**, ##</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73</a:t>
                      </a:r>
                      <a:endParaRPr lang="en-US" sz="1000" b="0" i="0" u="none" strike="noStrike">
                        <a:solidFill>
                          <a:srgbClr val="000000"/>
                        </a:solidFill>
                        <a:effectLst/>
                        <a:latin typeface="Calibri" panose="020F0502020204030204" pitchFamily="34" charset="0"/>
                      </a:endParaRPr>
                    </a:p>
                  </a:txBody>
                  <a:tcPr marL="3180" marR="3180" marT="3180" marB="0" anchor="b"/>
                </a:tc>
              </a:tr>
              <a:tr h="192244">
                <a:tc>
                  <a:txBody>
                    <a:bodyPr/>
                    <a:lstStyle/>
                    <a:p>
                      <a:pPr algn="l" fontAlgn="ctr"/>
                      <a:r>
                        <a:rPr lang="en-US" sz="1000" u="none" strike="noStrike">
                          <a:effectLst/>
                        </a:rPr>
                        <a:t>Chemistry Physics</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180" marR="3180" marT="3180" marB="0" anchor="b"/>
                </a:tc>
              </a:tr>
              <a:tr h="192244">
                <a:tc>
                  <a:txBody>
                    <a:bodyPr/>
                    <a:lstStyle/>
                    <a:p>
                      <a:pPr algn="l" fontAlgn="ctr"/>
                      <a:r>
                        <a:rPr lang="en-US" sz="1000" u="none" strike="noStrike">
                          <a:effectLst/>
                        </a:rPr>
                        <a:t>Computer Science</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77</a:t>
                      </a:r>
                      <a:endParaRPr lang="en-US" sz="1000" b="0" i="0" u="none" strike="noStrike">
                        <a:solidFill>
                          <a:srgbClr val="000000"/>
                        </a:solidFill>
                        <a:effectLst/>
                        <a:latin typeface="Calibri" panose="020F0502020204030204" pitchFamily="34" charset="0"/>
                      </a:endParaRPr>
                    </a:p>
                  </a:txBody>
                  <a:tcPr marL="3180" marR="3180" marT="3180" marB="0" anchor="b"/>
                </a:tc>
              </a:tr>
              <a:tr h="384488">
                <a:tc>
                  <a:txBody>
                    <a:bodyPr/>
                    <a:lstStyle/>
                    <a:p>
                      <a:pPr algn="l" fontAlgn="ctr"/>
                      <a:r>
                        <a:rPr lang="en-US" sz="1000" u="none" strike="noStrike">
                          <a:effectLst/>
                        </a:rPr>
                        <a:t>Computer Science/Math**</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105</a:t>
                      </a:r>
                      <a:endParaRPr lang="en-US" sz="1000" b="0" i="0" u="none" strike="noStrike">
                        <a:solidFill>
                          <a:srgbClr val="000000"/>
                        </a:solidFill>
                        <a:effectLst/>
                        <a:latin typeface="Calibri" panose="020F0502020204030204" pitchFamily="34" charset="0"/>
                      </a:endParaRPr>
                    </a:p>
                  </a:txBody>
                  <a:tcPr marL="3180" marR="3180" marT="3180" marB="0" anchor="b"/>
                </a:tc>
              </a:tr>
              <a:tr h="189059">
                <a:tc>
                  <a:txBody>
                    <a:bodyPr/>
                    <a:lstStyle/>
                    <a:p>
                      <a:pPr algn="l" fontAlgn="ctr"/>
                      <a:r>
                        <a:rPr lang="en-US" sz="1000" u="none" strike="noStrike">
                          <a:effectLst/>
                        </a:rPr>
                        <a:t>Communication Studies</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66</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Community Health</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77</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Criminal Justice</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Dance</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Earth Science**</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65</a:t>
                      </a:r>
                      <a:endParaRPr lang="en-US" sz="1000" b="0" i="0" u="none" strike="noStrike">
                        <a:solidFill>
                          <a:srgbClr val="000000"/>
                        </a:solidFill>
                        <a:effectLst/>
                        <a:latin typeface="Calibri" panose="020F0502020204030204" pitchFamily="34" charset="0"/>
                      </a:endParaRPr>
                    </a:p>
                  </a:txBody>
                  <a:tcPr marL="3180" marR="3180" marT="3180" marB="0" anchor="b"/>
                </a:tc>
              </a:tr>
              <a:tr h="189059">
                <a:tc>
                  <a:txBody>
                    <a:bodyPr/>
                    <a:lstStyle/>
                    <a:p>
                      <a:pPr algn="l" fontAlgn="ctr"/>
                      <a:r>
                        <a:rPr lang="en-US" sz="1000" u="none" strike="noStrike">
                          <a:effectLst/>
                        </a:rPr>
                        <a:t>Earth Science Pre-Grad</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3180" marR="3180" marT="3180" marB="0" anchor="b"/>
                </a:tc>
              </a:tr>
              <a:tr h="96933">
                <a:tc>
                  <a:txBody>
                    <a:bodyPr/>
                    <a:lstStyle/>
                    <a:p>
                      <a:pPr algn="l" fontAlgn="ctr"/>
                      <a:r>
                        <a:rPr lang="en-US" sz="1000" u="none" strike="noStrike">
                          <a:effectLst/>
                        </a:rPr>
                        <a:t>Economics</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60</a:t>
                      </a:r>
                      <a:endParaRPr lang="en-US" sz="1000" b="0" i="0" u="none" strike="noStrike">
                        <a:solidFill>
                          <a:srgbClr val="000000"/>
                        </a:solidFill>
                        <a:effectLst/>
                        <a:latin typeface="Calibri" panose="020F0502020204030204" pitchFamily="34" charset="0"/>
                      </a:endParaRPr>
                    </a:p>
                  </a:txBody>
                  <a:tcPr marL="3180" marR="3180" marT="3180" marB="0" anchor="b"/>
                </a:tc>
              </a:tr>
              <a:tr h="281187">
                <a:tc>
                  <a:txBody>
                    <a:bodyPr/>
                    <a:lstStyle/>
                    <a:p>
                      <a:pPr algn="l" fontAlgn="ctr"/>
                      <a:r>
                        <a:rPr lang="en-US" sz="1000" u="none" strike="noStrike">
                          <a:effectLst/>
                        </a:rPr>
                        <a:t>Early Childhood Studies Non-License ##</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a:effectLst/>
                        </a:rPr>
                        <a:t>83</a:t>
                      </a:r>
                      <a:endParaRPr lang="en-US" sz="1000" b="0" i="0" u="none" strike="noStrike">
                        <a:solidFill>
                          <a:srgbClr val="000000"/>
                        </a:solidFill>
                        <a:effectLst/>
                        <a:latin typeface="Calibri" panose="020F0502020204030204" pitchFamily="34" charset="0"/>
                      </a:endParaRPr>
                    </a:p>
                  </a:txBody>
                  <a:tcPr marL="3180" marR="3180" marT="3180" marB="0" anchor="b"/>
                </a:tc>
              </a:tr>
              <a:tr h="189059">
                <a:tc>
                  <a:txBody>
                    <a:bodyPr/>
                    <a:lstStyle/>
                    <a:p>
                      <a:pPr algn="l" fontAlgn="ctr"/>
                      <a:r>
                        <a:rPr lang="en-US" sz="1000" u="none" strike="noStrike">
                          <a:effectLst/>
                        </a:rPr>
                        <a:t>Early Childhood Education ##</a:t>
                      </a:r>
                      <a:endParaRPr lang="en-US" sz="1000" b="0" i="0" u="none" strike="noStrike">
                        <a:solidFill>
                          <a:srgbClr val="000000"/>
                        </a:solidFill>
                        <a:effectLst/>
                        <a:latin typeface="Calibri" panose="020F0502020204030204" pitchFamily="34" charset="0"/>
                      </a:endParaRPr>
                    </a:p>
                  </a:txBody>
                  <a:tcPr marL="3180" marR="3180" marT="3180" marB="0" anchor="ctr"/>
                </a:tc>
                <a:tc>
                  <a:txBody>
                    <a:bodyPr/>
                    <a:lstStyle/>
                    <a:p>
                      <a:pPr algn="ctr" fontAlgn="b"/>
                      <a:r>
                        <a:rPr lang="en-US" sz="1000" u="none" strike="noStrike" dirty="0">
                          <a:effectLst/>
                        </a:rPr>
                        <a:t>106</a:t>
                      </a:r>
                      <a:endParaRPr lang="en-US" sz="1000" b="0" i="0" u="none" strike="noStrike" dirty="0">
                        <a:solidFill>
                          <a:srgbClr val="000000"/>
                        </a:solidFill>
                        <a:effectLst/>
                        <a:latin typeface="Calibri" panose="020F0502020204030204" pitchFamily="34" charset="0"/>
                      </a:endParaRPr>
                    </a:p>
                  </a:txBody>
                  <a:tcPr marL="3180" marR="3180" marT="3180"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33775999"/>
              </p:ext>
            </p:extLst>
          </p:nvPr>
        </p:nvGraphicFramePr>
        <p:xfrm>
          <a:off x="4497858" y="164770"/>
          <a:ext cx="3748217" cy="6167281"/>
        </p:xfrm>
        <a:graphic>
          <a:graphicData uri="http://schemas.openxmlformats.org/drawingml/2006/table">
            <a:tbl>
              <a:tblPr>
                <a:tableStyleId>{5C22544A-7EE6-4342-B048-85BDC9FD1C3A}</a:tableStyleId>
              </a:tblPr>
              <a:tblGrid>
                <a:gridCol w="2670887"/>
                <a:gridCol w="1077330"/>
              </a:tblGrid>
              <a:tr h="374712">
                <a:tc>
                  <a:txBody>
                    <a:bodyPr/>
                    <a:lstStyle/>
                    <a:p>
                      <a:pPr algn="l" fontAlgn="ctr"/>
                      <a:r>
                        <a:rPr lang="en-US" sz="1000" u="none" strike="noStrike">
                          <a:effectLst/>
                        </a:rPr>
                        <a:t>Early Childhood/Elementary Education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114</a:t>
                      </a:r>
                      <a:endParaRPr lang="en-US" sz="1000" b="0" i="0" u="none" strike="noStrike">
                        <a:solidFill>
                          <a:srgbClr val="000000"/>
                        </a:solidFill>
                        <a:effectLst/>
                        <a:latin typeface="Calibri" panose="020F0502020204030204" pitchFamily="34" charset="0"/>
                      </a:endParaRPr>
                    </a:p>
                  </a:txBody>
                  <a:tcPr marL="3894" marR="3894" marT="3894" marB="0" anchor="b"/>
                </a:tc>
              </a:tr>
              <a:tr h="252129">
                <a:tc>
                  <a:txBody>
                    <a:bodyPr/>
                    <a:lstStyle/>
                    <a:p>
                      <a:pPr algn="l" fontAlgn="ctr"/>
                      <a:r>
                        <a:rPr lang="en-US" sz="1000" u="none" strike="noStrike">
                          <a:effectLst/>
                        </a:rPr>
                        <a:t>Elementary/Middle Education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110</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English**</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67</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Exercise Science**</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Geography</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64</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German**</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55</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German Teaching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53</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Gerontology</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58</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Health Teaching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77</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History</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Humanities</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75</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Information Systems**</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71</a:t>
                      </a:r>
                      <a:endParaRPr lang="en-US" sz="1000" b="0" i="0" u="none" strike="noStrike">
                        <a:solidFill>
                          <a:srgbClr val="000000"/>
                        </a:solidFill>
                        <a:effectLst/>
                        <a:latin typeface="Calibri" panose="020F0502020204030204" pitchFamily="34" charset="0"/>
                      </a:endParaRPr>
                    </a:p>
                  </a:txBody>
                  <a:tcPr marL="3894" marR="3894" marT="3894" marB="0" anchor="b"/>
                </a:tc>
              </a:tr>
              <a:tr h="278597">
                <a:tc>
                  <a:txBody>
                    <a:bodyPr/>
                    <a:lstStyle/>
                    <a:p>
                      <a:pPr algn="l" fontAlgn="ctr"/>
                      <a:r>
                        <a:rPr lang="en-US" sz="1000" u="none" strike="noStrike">
                          <a:effectLst/>
                        </a:rPr>
                        <a:t>Integrated Science**,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64</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Interdisplinary Studies</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International Studies</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Language Arts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73</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Mathematics**</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3894" marR="3894" marT="3894" marB="0" anchor="b"/>
                </a:tc>
              </a:tr>
              <a:tr h="252129">
                <a:tc>
                  <a:txBody>
                    <a:bodyPr/>
                    <a:lstStyle/>
                    <a:p>
                      <a:pPr algn="l" fontAlgn="ctr"/>
                      <a:r>
                        <a:rPr lang="en-US" sz="1000" u="none" strike="noStrike">
                          <a:effectLst/>
                        </a:rPr>
                        <a:t>Mathematics Teaching**,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66</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Music BA/BS</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Music BM</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120</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Philosophy</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63</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Physical Education</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Political Science</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Psychology</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56</a:t>
                      </a:r>
                      <a:endParaRPr lang="en-US" sz="1000" b="0" i="0" u="none" strike="noStrike">
                        <a:solidFill>
                          <a:srgbClr val="000000"/>
                        </a:solidFill>
                        <a:effectLst/>
                        <a:latin typeface="Calibri" panose="020F0502020204030204" pitchFamily="34" charset="0"/>
                      </a:endParaRPr>
                    </a:p>
                  </a:txBody>
                  <a:tcPr marL="3894" marR="3894" marT="3894" marB="0" anchor="b"/>
                </a:tc>
              </a:tr>
              <a:tr h="252129">
                <a:tc>
                  <a:txBody>
                    <a:bodyPr/>
                    <a:lstStyle/>
                    <a:p>
                      <a:pPr algn="l" fontAlgn="ctr"/>
                      <a:r>
                        <a:rPr lang="en-US" sz="1000" u="none" strike="noStrike">
                          <a:effectLst/>
                        </a:rPr>
                        <a:t>Public Policy and Administration</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71</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Social Science</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225059">
                <a:tc>
                  <a:txBody>
                    <a:bodyPr/>
                    <a:lstStyle/>
                    <a:p>
                      <a:pPr algn="l" fontAlgn="ctr"/>
                      <a:r>
                        <a:rPr lang="en-US" sz="1000" u="none" strike="noStrike">
                          <a:effectLst/>
                        </a:rPr>
                        <a:t>Social Science Teaching ##</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60</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Sociology</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Spanish</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65</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Spanish Teaching</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64</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The Arts</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b"/>
                      <a:r>
                        <a:rPr lang="en-US" sz="1000" u="none" strike="noStrike">
                          <a:effectLst/>
                        </a:rPr>
                        <a:t>Theatre BA/BS</a:t>
                      </a:r>
                      <a:endParaRPr lang="en-US" sz="1000" b="0" i="0" u="none" strike="noStrike">
                        <a:solidFill>
                          <a:srgbClr val="000000"/>
                        </a:solidFill>
                        <a:effectLst/>
                        <a:latin typeface="Calibri" panose="020F0502020204030204" pitchFamily="34" charset="0"/>
                      </a:endParaRPr>
                    </a:p>
                  </a:txBody>
                  <a:tcPr marL="3894" marR="3894" marT="3894" marB="0" anchor="b"/>
                </a:tc>
                <a:tc>
                  <a:txBody>
                    <a:bodyPr/>
                    <a:lstStyle/>
                    <a:p>
                      <a:pPr algn="ct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Theatre BFA**</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a:effectLst/>
                        </a:rPr>
                        <a:t>115</a:t>
                      </a:r>
                      <a:endParaRPr lang="en-US" sz="1000" b="0" i="0" u="none" strike="noStrike">
                        <a:solidFill>
                          <a:srgbClr val="000000"/>
                        </a:solidFill>
                        <a:effectLst/>
                        <a:latin typeface="Calibri" panose="020F0502020204030204" pitchFamily="34" charset="0"/>
                      </a:endParaRPr>
                    </a:p>
                  </a:txBody>
                  <a:tcPr marL="3894" marR="3894" marT="3894" marB="0" anchor="b"/>
                </a:tc>
              </a:tr>
              <a:tr h="139297">
                <a:tc>
                  <a:txBody>
                    <a:bodyPr/>
                    <a:lstStyle/>
                    <a:p>
                      <a:pPr algn="l" fontAlgn="ctr"/>
                      <a:r>
                        <a:rPr lang="en-US" sz="1000" u="none" strike="noStrike">
                          <a:effectLst/>
                        </a:rPr>
                        <a:t>VCD</a:t>
                      </a:r>
                      <a:endParaRPr lang="en-US" sz="1000" b="0" i="0" u="none" strike="noStrike">
                        <a:solidFill>
                          <a:srgbClr val="000000"/>
                        </a:solidFill>
                        <a:effectLst/>
                        <a:latin typeface="Calibri" panose="020F0502020204030204" pitchFamily="34" charset="0"/>
                      </a:endParaRPr>
                    </a:p>
                  </a:txBody>
                  <a:tcPr marL="3894" marR="3894" marT="3894" marB="0" anchor="ctr"/>
                </a:tc>
                <a:tc>
                  <a:txBody>
                    <a:bodyPr/>
                    <a:lstStyle/>
                    <a:p>
                      <a:pPr algn="ctr" fontAlgn="b"/>
                      <a:r>
                        <a:rPr lang="en-US" sz="1000" u="none" strike="noStrike" dirty="0">
                          <a:effectLst/>
                        </a:rPr>
                        <a:t>84</a:t>
                      </a:r>
                      <a:endParaRPr lang="en-US" sz="1000" b="0" i="0" u="none" strike="noStrike" dirty="0">
                        <a:solidFill>
                          <a:srgbClr val="000000"/>
                        </a:solidFill>
                        <a:effectLst/>
                        <a:latin typeface="Calibri" panose="020F0502020204030204" pitchFamily="34" charset="0"/>
                      </a:endParaRPr>
                    </a:p>
                  </a:txBody>
                  <a:tcPr marL="3894" marR="3894" marT="3894" marB="0" anchor="b"/>
                </a:tc>
              </a:tr>
            </a:tbl>
          </a:graphicData>
        </a:graphic>
      </p:graphicFrame>
    </p:spTree>
    <p:extLst>
      <p:ext uri="{BB962C8B-B14F-4D97-AF65-F5344CB8AC3E}">
        <p14:creationId xmlns:p14="http://schemas.microsoft.com/office/powerpoint/2010/main" val="84877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49861760"/>
              </p:ext>
            </p:extLst>
          </p:nvPr>
        </p:nvGraphicFramePr>
        <p:xfrm>
          <a:off x="1779373" y="-61912"/>
          <a:ext cx="8147222" cy="69818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392571" y="295188"/>
            <a:ext cx="880369" cy="369332"/>
          </a:xfrm>
          <a:prstGeom prst="rect">
            <a:avLst/>
          </a:prstGeom>
        </p:spPr>
        <p:txBody>
          <a:bodyPr wrap="none">
            <a:spAutoFit/>
          </a:bodyPr>
          <a:lstStyle/>
          <a:p>
            <a:r>
              <a:rPr lang="en-US" dirty="0"/>
              <a:t>N=115</a:t>
            </a:r>
          </a:p>
        </p:txBody>
      </p:sp>
    </p:spTree>
    <p:extLst>
      <p:ext uri="{BB962C8B-B14F-4D97-AF65-F5344CB8AC3E}">
        <p14:creationId xmlns:p14="http://schemas.microsoft.com/office/powerpoint/2010/main" val="408638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6981366"/>
              </p:ext>
            </p:extLst>
          </p:nvPr>
        </p:nvGraphicFramePr>
        <p:xfrm>
          <a:off x="733167" y="65903"/>
          <a:ext cx="10964564" cy="6770985"/>
        </p:xfrm>
        <a:graphic>
          <a:graphicData uri="http://schemas.openxmlformats.org/drawingml/2006/table">
            <a:tbl>
              <a:tblPr>
                <a:tableStyleId>{5C22544A-7EE6-4342-B048-85BDC9FD1C3A}</a:tableStyleId>
              </a:tblPr>
              <a:tblGrid>
                <a:gridCol w="2396441"/>
                <a:gridCol w="790905"/>
                <a:gridCol w="751359"/>
                <a:gridCol w="1191630"/>
                <a:gridCol w="656452"/>
                <a:gridCol w="506178"/>
                <a:gridCol w="506178"/>
                <a:gridCol w="506178"/>
                <a:gridCol w="506178"/>
                <a:gridCol w="506178"/>
                <a:gridCol w="569449"/>
                <a:gridCol w="558904"/>
                <a:gridCol w="506178"/>
                <a:gridCol w="506178"/>
                <a:gridCol w="506178"/>
              </a:tblGrid>
              <a:tr h="338452">
                <a:tc>
                  <a:txBody>
                    <a:bodyPr/>
                    <a:lstStyle/>
                    <a:p>
                      <a:pPr algn="l" fontAlgn="b"/>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Major Total</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Hidden Prerequisites</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Hidden Credits</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Actual Total</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LACCs (Incl WR 115)*</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B.A.*</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B.S. (Does NOT Incl 70/95)*</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ED Core</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Minor#</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BA COMPLETE</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BS COMPLETE</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 B.A.</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 B.S.</a:t>
                      </a:r>
                      <a:endParaRPr lang="en-US" sz="700" b="1" i="0" u="none" strike="noStrike">
                        <a:solidFill>
                          <a:srgbClr val="000000"/>
                        </a:solidFill>
                        <a:effectLst/>
                        <a:latin typeface="Calibri" panose="020F0502020204030204" pitchFamily="34" charset="0"/>
                      </a:endParaRPr>
                    </a:p>
                  </a:txBody>
                  <a:tcPr marL="2441" marR="2441" marT="2441" marB="0" anchor="b"/>
                </a:tc>
              </a:tr>
              <a:tr h="211972">
                <a:tc>
                  <a:txBody>
                    <a:bodyPr/>
                    <a:lstStyle/>
                    <a:p>
                      <a:pPr algn="l" fontAlgn="b"/>
                      <a:r>
                        <a:rPr lang="en-US" sz="700" b="1" u="none" strike="noStrike" dirty="0">
                          <a:effectLst/>
                        </a:rPr>
                        <a:t>American Sign Language/English Interpreting</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67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ASL 101-303                                                    Ling 210             </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107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54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194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200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211972">
                <a:tc>
                  <a:txBody>
                    <a:bodyPr/>
                    <a:lstStyle/>
                    <a:p>
                      <a:pPr algn="l" fontAlgn="b"/>
                      <a:r>
                        <a:rPr lang="en-US" sz="700" b="1" u="none" strike="noStrike" dirty="0">
                          <a:effectLst/>
                        </a:rPr>
                        <a:t>American Sign Language Studies</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60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ASL 101-203                   Ling 210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88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54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N/A</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175</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N/A</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107037">
                <a:tc>
                  <a:txBody>
                    <a:bodyPr/>
                    <a:lstStyle/>
                    <a:p>
                      <a:pPr algn="l" fontAlgn="ctr"/>
                      <a:r>
                        <a:rPr lang="en-US" sz="700" b="1" u="none" strike="noStrike" dirty="0">
                          <a:effectLst/>
                        </a:rPr>
                        <a:t>Anthropology</a:t>
                      </a:r>
                      <a:endParaRPr lang="en-US" sz="700" b="1" i="0" u="none" strike="noStrike" dirty="0">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64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64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30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168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150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107037">
                <a:tc>
                  <a:txBody>
                    <a:bodyPr/>
                    <a:lstStyle/>
                    <a:p>
                      <a:pPr algn="l" fontAlgn="ctr"/>
                      <a:r>
                        <a:rPr lang="en-US" sz="700" b="1" u="none" strike="noStrike" dirty="0">
                          <a:effectLst/>
                        </a:rPr>
                        <a:t>Art BA/BS</a:t>
                      </a:r>
                      <a:endParaRPr lang="en-US" sz="700" b="1" i="0" u="none" strike="noStrike" dirty="0">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84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84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51</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30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192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174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107037">
                <a:tc>
                  <a:txBody>
                    <a:bodyPr/>
                    <a:lstStyle/>
                    <a:p>
                      <a:pPr algn="l" fontAlgn="ctr"/>
                      <a:r>
                        <a:rPr lang="en-US" sz="700" b="1" u="none" strike="noStrike" dirty="0">
                          <a:effectLst/>
                        </a:rPr>
                        <a:t>Art BFA</a:t>
                      </a:r>
                      <a:endParaRPr lang="en-US" sz="700" b="1" i="0" u="none" strike="noStrike" dirty="0">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133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133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51</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30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N/A</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214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196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844103">
                <a:tc>
                  <a:txBody>
                    <a:bodyPr/>
                    <a:lstStyle/>
                    <a:p>
                      <a:pPr algn="l" fontAlgn="ctr"/>
                      <a:r>
                        <a:rPr lang="en-US" sz="700" b="1" u="none" strike="noStrike" dirty="0">
                          <a:effectLst/>
                        </a:rPr>
                        <a:t>Biology**</a:t>
                      </a:r>
                      <a:endParaRPr lang="en-US" sz="700" b="1" i="0" u="none" strike="noStrike" dirty="0">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78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BI 102</a:t>
                      </a:r>
                      <a:br>
                        <a:rPr lang="en-US" sz="700" b="1" u="none" strike="noStrike">
                          <a:effectLst/>
                        </a:rPr>
                      </a:br>
                      <a:r>
                        <a:rPr lang="en-US" sz="700" b="1" u="none" strike="noStrike">
                          <a:effectLst/>
                        </a:rPr>
                        <a:t>CH 150                           Math 111</a:t>
                      </a:r>
                      <a:br>
                        <a:rPr lang="en-US" sz="700" b="1" u="none" strike="noStrike">
                          <a:effectLst/>
                        </a:rPr>
                      </a:br>
                      <a:r>
                        <a:rPr lang="en-US" sz="700" b="1" u="none" strike="noStrike">
                          <a:effectLst/>
                        </a:rPr>
                        <a:t>Math 112</a:t>
                      </a:r>
                      <a:br>
                        <a:rPr lang="en-US" sz="700" b="1" u="none" strike="noStrike">
                          <a:effectLst/>
                        </a:rPr>
                      </a:br>
                      <a:r>
                        <a:rPr lang="en-US" sz="700" b="1" u="none" strike="noStrike">
                          <a:effectLst/>
                        </a:rPr>
                        <a:t>Math 243</a:t>
                      </a:r>
                      <a:br>
                        <a:rPr lang="en-US" sz="700" b="1" u="none" strike="noStrike">
                          <a:effectLst/>
                        </a:rPr>
                      </a:br>
                      <a:r>
                        <a:rPr lang="en-US" sz="700" b="1" u="none" strike="noStrike">
                          <a:effectLst/>
                        </a:rPr>
                        <a:t>Math 251-2 * (depending on emphasis)</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30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108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207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183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631714">
                <a:tc>
                  <a:txBody>
                    <a:bodyPr/>
                    <a:lstStyle/>
                    <a:p>
                      <a:pPr algn="l" fontAlgn="ctr"/>
                      <a:r>
                        <a:rPr lang="en-US" sz="700" b="1" u="none" strike="noStrike" dirty="0">
                          <a:effectLst/>
                        </a:rPr>
                        <a:t>Biology Teacher**, ##</a:t>
                      </a:r>
                      <a:endParaRPr lang="en-US" sz="700" b="1" i="0" u="none" strike="noStrike" dirty="0">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dirty="0">
                          <a:effectLst/>
                        </a:rPr>
                        <a:t>70</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BI 102</a:t>
                      </a:r>
                      <a:br>
                        <a:rPr lang="en-US" sz="700" b="1" u="none" strike="noStrike">
                          <a:effectLst/>
                        </a:rPr>
                      </a:br>
                      <a:r>
                        <a:rPr lang="en-US" sz="700" b="1" u="none" strike="noStrike">
                          <a:effectLst/>
                        </a:rPr>
                        <a:t>PH 201-203</a:t>
                      </a:r>
                      <a:br>
                        <a:rPr lang="en-US" sz="700" b="1" u="none" strike="noStrike">
                          <a:effectLst/>
                        </a:rPr>
                      </a:br>
                      <a:r>
                        <a:rPr lang="en-US" sz="700" b="1" u="none" strike="noStrike">
                          <a:effectLst/>
                        </a:rPr>
                        <a:t>Math 111</a:t>
                      </a:r>
                      <a:br>
                        <a:rPr lang="en-US" sz="700" b="1" u="none" strike="noStrike">
                          <a:effectLst/>
                        </a:rPr>
                      </a:br>
                      <a:r>
                        <a:rPr lang="en-US" sz="700" b="1" u="none" strike="noStrike">
                          <a:effectLst/>
                        </a:rPr>
                        <a:t>Math 112             ED 200, 270, 333, 370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37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107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38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N/A</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217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193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179</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155</a:t>
                      </a:r>
                      <a:endParaRPr lang="en-US" sz="700" b="1" i="0" u="none" strike="noStrike">
                        <a:solidFill>
                          <a:srgbClr val="000000"/>
                        </a:solidFill>
                        <a:effectLst/>
                        <a:latin typeface="Calibri" panose="020F0502020204030204" pitchFamily="34" charset="0"/>
                      </a:endParaRPr>
                    </a:p>
                  </a:txBody>
                  <a:tcPr marL="2441" marR="2441" marT="2441" marB="0" anchor="b"/>
                </a:tc>
              </a:tr>
              <a:tr h="631714">
                <a:tc>
                  <a:txBody>
                    <a:bodyPr/>
                    <a:lstStyle/>
                    <a:p>
                      <a:pPr algn="l" fontAlgn="ctr"/>
                      <a:r>
                        <a:rPr lang="en-US" sz="700" b="1" u="none" strike="noStrike">
                          <a:effectLst/>
                        </a:rPr>
                        <a:t>Business</a:t>
                      </a:r>
                      <a:endParaRPr lang="en-US" sz="700" b="1" i="0" u="none" strike="noStrike">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dirty="0">
                          <a:effectLst/>
                        </a:rPr>
                        <a:t>73</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BA 240                                                                                                                                                                       EC 201-202                        CS 121                           COMM 111                         WR 135                        MATH 111                                                                                                                                                                    </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25</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98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192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168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316907">
                <a:tc>
                  <a:txBody>
                    <a:bodyPr/>
                    <a:lstStyle/>
                    <a:p>
                      <a:pPr algn="l" fontAlgn="ctr"/>
                      <a:r>
                        <a:rPr lang="en-US" sz="700" b="1" u="none" strike="noStrike">
                          <a:effectLst/>
                        </a:rPr>
                        <a:t>Chemistry</a:t>
                      </a:r>
                      <a:endParaRPr lang="en-US" sz="700" b="1" i="0" u="none" strike="noStrike">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73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PH 211-3                       MTH 111</a:t>
                      </a:r>
                      <a:br>
                        <a:rPr lang="en-US" sz="700" b="1" u="none" strike="noStrike">
                          <a:effectLst/>
                        </a:rPr>
                      </a:br>
                      <a:r>
                        <a:rPr lang="en-US" sz="700" b="1" u="none" strike="noStrike">
                          <a:effectLst/>
                        </a:rPr>
                        <a:t>MTH 112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20</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93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192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168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736649">
                <a:tc>
                  <a:txBody>
                    <a:bodyPr/>
                    <a:lstStyle/>
                    <a:p>
                      <a:pPr algn="l" fontAlgn="ctr"/>
                      <a:r>
                        <a:rPr lang="en-US" sz="700" b="1" u="none" strike="noStrike">
                          <a:effectLst/>
                        </a:rPr>
                        <a:t>Chemistry Forensic Option**</a:t>
                      </a:r>
                      <a:endParaRPr lang="en-US" sz="700" b="1" i="0" u="none" strike="noStrike">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71</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ES 340</a:t>
                      </a:r>
                      <a:br>
                        <a:rPr lang="en-US" sz="700" b="1" u="none" strike="noStrike">
                          <a:effectLst/>
                        </a:rPr>
                      </a:br>
                      <a:r>
                        <a:rPr lang="en-US" sz="700" b="1" u="none" strike="noStrike">
                          <a:effectLst/>
                        </a:rPr>
                        <a:t>CH 150               MTH 111</a:t>
                      </a:r>
                      <a:br>
                        <a:rPr lang="en-US" sz="700" b="1" u="none" strike="noStrike">
                          <a:effectLst/>
                        </a:rPr>
                      </a:br>
                      <a:r>
                        <a:rPr lang="en-US" sz="700" b="1" u="none" strike="noStrike">
                          <a:effectLst/>
                        </a:rPr>
                        <a:t>MTH 112      MTH 251-252</a:t>
                      </a:r>
                      <a:br>
                        <a:rPr lang="en-US" sz="700" b="1" u="none" strike="noStrike">
                          <a:effectLst/>
                        </a:rPr>
                      </a:br>
                      <a:r>
                        <a:rPr lang="en-US" sz="700" b="1" u="none" strike="noStrike">
                          <a:effectLst/>
                        </a:rPr>
                        <a:t>PH 201-3       PHL 251</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38</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109</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43</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205</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181</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736649">
                <a:tc>
                  <a:txBody>
                    <a:bodyPr/>
                    <a:lstStyle/>
                    <a:p>
                      <a:pPr algn="l" fontAlgn="ctr"/>
                      <a:r>
                        <a:rPr lang="en-US" sz="700" b="1" u="none" strike="noStrike">
                          <a:effectLst/>
                        </a:rPr>
                        <a:t>Chemistry Medicinal/Pharm</a:t>
                      </a:r>
                      <a:endParaRPr lang="en-US" sz="700" b="1" i="0" u="none" strike="noStrike">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75</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BI 102</a:t>
                      </a:r>
                      <a:br>
                        <a:rPr lang="en-US" sz="700" b="1" u="none" strike="noStrike">
                          <a:effectLst/>
                        </a:rPr>
                      </a:br>
                      <a:r>
                        <a:rPr lang="en-US" sz="700" b="1" u="none" strike="noStrike">
                          <a:effectLst/>
                        </a:rPr>
                        <a:t>BI 211-13       MTH 111</a:t>
                      </a:r>
                      <a:br>
                        <a:rPr lang="en-US" sz="700" b="1" u="none" strike="noStrike">
                          <a:effectLst/>
                        </a:rPr>
                      </a:br>
                      <a:r>
                        <a:rPr lang="en-US" sz="700" b="1" u="none" strike="noStrike">
                          <a:effectLst/>
                        </a:rPr>
                        <a:t>MTH 112     MTH 251-252</a:t>
                      </a:r>
                      <a:br>
                        <a:rPr lang="en-US" sz="700" b="1" u="none" strike="noStrike">
                          <a:effectLst/>
                        </a:rPr>
                      </a:br>
                      <a:r>
                        <a:rPr lang="en-US" sz="700" b="1" u="none" strike="noStrike">
                          <a:effectLst/>
                        </a:rPr>
                        <a:t>CH 150               CS 121</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115</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46</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24</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0</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27</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212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188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946520">
                <a:tc>
                  <a:txBody>
                    <a:bodyPr/>
                    <a:lstStyle/>
                    <a:p>
                      <a:pPr algn="l" fontAlgn="ctr"/>
                      <a:r>
                        <a:rPr lang="en-US" sz="700" b="1" u="none" strike="noStrike">
                          <a:effectLst/>
                        </a:rPr>
                        <a:t>Chemistry Environmental</a:t>
                      </a:r>
                      <a:endParaRPr lang="en-US" sz="700" b="1" i="0" u="none" strike="noStrike">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74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BI 102</a:t>
                      </a:r>
                      <a:br>
                        <a:rPr lang="en-US" sz="700" b="1" u="none" strike="noStrike">
                          <a:effectLst/>
                        </a:rPr>
                      </a:br>
                      <a:r>
                        <a:rPr lang="en-US" sz="700" b="1" u="none" strike="noStrike">
                          <a:effectLst/>
                        </a:rPr>
                        <a:t>CH 150           MTH 111</a:t>
                      </a:r>
                      <a:br>
                        <a:rPr lang="en-US" sz="700" b="1" u="none" strike="noStrike">
                          <a:effectLst/>
                        </a:rPr>
                      </a:br>
                      <a:r>
                        <a:rPr lang="en-US" sz="700" b="1" u="none" strike="noStrike">
                          <a:effectLst/>
                        </a:rPr>
                        <a:t>MTH 112           MTH 251-252</a:t>
                      </a:r>
                      <a:br>
                        <a:rPr lang="en-US" sz="700" b="1" u="none" strike="noStrike">
                          <a:effectLst/>
                        </a:rPr>
                      </a:br>
                      <a:r>
                        <a:rPr lang="en-US" sz="700" b="1" u="none" strike="noStrike">
                          <a:effectLst/>
                        </a:rPr>
                        <a:t>PH 211-3</a:t>
                      </a:r>
                      <a:br>
                        <a:rPr lang="en-US" sz="700" b="1" u="none" strike="noStrike">
                          <a:effectLst/>
                        </a:rPr>
                      </a:br>
                      <a:r>
                        <a:rPr lang="en-US" sz="700" b="1" u="none" strike="noStrike">
                          <a:effectLst/>
                        </a:rPr>
                        <a:t>CH 104-6              CS 121             GEOG 105</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56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130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24</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27</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223</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199</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a:solidFill>
                          <a:srgbClr val="000000"/>
                        </a:solidFill>
                        <a:effectLst/>
                        <a:latin typeface="Calibri" panose="020F0502020204030204" pitchFamily="34" charset="0"/>
                      </a:endParaRPr>
                    </a:p>
                  </a:txBody>
                  <a:tcPr marL="2441" marR="2441" marT="2441" marB="0" anchor="b"/>
                </a:tc>
              </a:tr>
              <a:tr h="736649">
                <a:tc>
                  <a:txBody>
                    <a:bodyPr/>
                    <a:lstStyle/>
                    <a:p>
                      <a:pPr algn="l" fontAlgn="ctr"/>
                      <a:r>
                        <a:rPr lang="en-US" sz="700" b="1" u="none" strike="noStrike">
                          <a:effectLst/>
                        </a:rPr>
                        <a:t>Chemistry Teaching**, ##</a:t>
                      </a:r>
                      <a:endParaRPr lang="en-US" sz="700" b="1" i="0" u="none" strike="noStrike">
                        <a:solidFill>
                          <a:srgbClr val="000000"/>
                        </a:solidFill>
                        <a:effectLst/>
                        <a:latin typeface="Calibri" panose="020F0502020204030204" pitchFamily="34" charset="0"/>
                      </a:endParaRPr>
                    </a:p>
                  </a:txBody>
                  <a:tcPr marL="2441" marR="2441" marT="2441" marB="0" anchor="ctr"/>
                </a:tc>
                <a:tc>
                  <a:txBody>
                    <a:bodyPr/>
                    <a:lstStyle/>
                    <a:p>
                      <a:pPr algn="ctr" fontAlgn="b"/>
                      <a:r>
                        <a:rPr lang="en-US" sz="700" b="1" u="none" strike="noStrike">
                          <a:effectLst/>
                        </a:rPr>
                        <a:t>73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it-IT" sz="700" b="1" u="none" strike="noStrike">
                          <a:effectLst/>
                        </a:rPr>
                        <a:t>CH 150           MTH 111</a:t>
                      </a:r>
                      <a:br>
                        <a:rPr lang="it-IT" sz="700" b="1" u="none" strike="noStrike">
                          <a:effectLst/>
                        </a:rPr>
                      </a:br>
                      <a:r>
                        <a:rPr lang="it-IT" sz="700" b="1" u="none" strike="noStrike">
                          <a:effectLst/>
                        </a:rPr>
                        <a:t>MTH 112</a:t>
                      </a:r>
                      <a:br>
                        <a:rPr lang="it-IT" sz="700" b="1" u="none" strike="noStrike">
                          <a:effectLst/>
                        </a:rPr>
                      </a:br>
                      <a:r>
                        <a:rPr lang="it-IT" sz="700" b="1" u="none" strike="noStrike">
                          <a:effectLst/>
                        </a:rPr>
                        <a:t>BI 102</a:t>
                      </a:r>
                      <a:br>
                        <a:rPr lang="it-IT" sz="700" b="1" u="none" strike="noStrike">
                          <a:effectLst/>
                        </a:rPr>
                      </a:br>
                      <a:r>
                        <a:rPr lang="it-IT" sz="700" b="1" u="none" strike="noStrike">
                          <a:effectLst/>
                        </a:rPr>
                        <a:t>BI 211-13               ED 200, 270, 333, 370</a:t>
                      </a:r>
                      <a:endParaRPr lang="it-IT"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40</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113</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46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26</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2</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38</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a:effectLst/>
                        </a:rPr>
                        <a:t>N/A</a:t>
                      </a:r>
                      <a:endParaRPr lang="en-US" sz="700" b="1" i="0" u="none" strike="noStrike">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223</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199</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185</a:t>
                      </a:r>
                      <a:endParaRPr lang="en-US" sz="700" b="1" i="0" u="none" strike="noStrike" dirty="0">
                        <a:solidFill>
                          <a:srgbClr val="000000"/>
                        </a:solidFill>
                        <a:effectLst/>
                        <a:latin typeface="Calibri" panose="020F0502020204030204" pitchFamily="34" charset="0"/>
                      </a:endParaRPr>
                    </a:p>
                  </a:txBody>
                  <a:tcPr marL="2441" marR="2441" marT="2441" marB="0" anchor="b"/>
                </a:tc>
                <a:tc>
                  <a:txBody>
                    <a:bodyPr/>
                    <a:lstStyle/>
                    <a:p>
                      <a:pPr algn="ctr" fontAlgn="b"/>
                      <a:r>
                        <a:rPr lang="en-US" sz="700" b="1" u="none" strike="noStrike" dirty="0">
                          <a:effectLst/>
                        </a:rPr>
                        <a:t>161</a:t>
                      </a:r>
                      <a:endParaRPr lang="en-US" sz="700" b="1" i="0" u="none" strike="noStrike" dirty="0">
                        <a:solidFill>
                          <a:srgbClr val="000000"/>
                        </a:solidFill>
                        <a:effectLst/>
                        <a:latin typeface="Calibri" panose="020F0502020204030204" pitchFamily="34" charset="0"/>
                      </a:endParaRPr>
                    </a:p>
                  </a:txBody>
                  <a:tcPr marL="2441" marR="2441" marT="2441" marB="0" anchor="b"/>
                </a:tc>
              </a:tr>
            </a:tbl>
          </a:graphicData>
        </a:graphic>
      </p:graphicFrame>
    </p:spTree>
    <p:extLst>
      <p:ext uri="{BB962C8B-B14F-4D97-AF65-F5344CB8AC3E}">
        <p14:creationId xmlns:p14="http://schemas.microsoft.com/office/powerpoint/2010/main" val="303038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5886283"/>
              </p:ext>
            </p:extLst>
          </p:nvPr>
        </p:nvGraphicFramePr>
        <p:xfrm>
          <a:off x="675506" y="370698"/>
          <a:ext cx="10915135" cy="6112481"/>
        </p:xfrm>
        <a:graphic>
          <a:graphicData uri="http://schemas.openxmlformats.org/drawingml/2006/table">
            <a:tbl>
              <a:tblPr>
                <a:tableStyleId>{5C22544A-7EE6-4342-B048-85BDC9FD1C3A}</a:tableStyleId>
              </a:tblPr>
              <a:tblGrid>
                <a:gridCol w="2385636"/>
                <a:gridCol w="787339"/>
                <a:gridCol w="747972"/>
                <a:gridCol w="1186257"/>
                <a:gridCol w="653493"/>
                <a:gridCol w="503896"/>
                <a:gridCol w="503896"/>
                <a:gridCol w="503896"/>
                <a:gridCol w="503896"/>
                <a:gridCol w="503896"/>
                <a:gridCol w="566884"/>
                <a:gridCol w="556386"/>
                <a:gridCol w="503896"/>
                <a:gridCol w="503896"/>
                <a:gridCol w="503896"/>
              </a:tblGrid>
              <a:tr h="722380">
                <a:tc>
                  <a:txBody>
                    <a:bodyPr/>
                    <a:lstStyle/>
                    <a:p>
                      <a:pPr algn="l" fontAlgn="ctr"/>
                      <a:r>
                        <a:rPr lang="en-US" sz="800" b="1" u="none" strike="noStrike" dirty="0">
                          <a:effectLst/>
                        </a:rPr>
                        <a:t>Chemistry Physics</a:t>
                      </a:r>
                      <a:endParaRPr lang="en-US" sz="800" b="1" i="0" u="none" strike="noStrike" dirty="0">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CH 150           MTH 111</a:t>
                      </a:r>
                      <a:br>
                        <a:rPr lang="en-US" sz="800" b="1" u="none" strike="noStrike">
                          <a:effectLst/>
                        </a:rPr>
                      </a:br>
                      <a:r>
                        <a:rPr lang="en-US" sz="800" b="1" u="none" strike="noStrike">
                          <a:effectLst/>
                        </a:rPr>
                        <a:t>MTH 112</a:t>
                      </a:r>
                      <a:br>
                        <a:rPr lang="en-US" sz="800" b="1" u="none" strike="noStrike">
                          <a:effectLst/>
                        </a:rPr>
                      </a:br>
                      <a:r>
                        <a:rPr lang="en-US" sz="800" b="1" u="none" strike="noStrike">
                          <a:effectLst/>
                        </a:rPr>
                        <a:t>CS 160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86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195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dirty="0">
                          <a:effectLst/>
                        </a:rPr>
                        <a:t>Computer Science</a:t>
                      </a:r>
                      <a:endParaRPr lang="en-US" sz="800" b="1" i="0" u="none" strike="noStrike" dirty="0">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77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77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186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361189">
                <a:tc>
                  <a:txBody>
                    <a:bodyPr/>
                    <a:lstStyle/>
                    <a:p>
                      <a:pPr algn="l" fontAlgn="ctr"/>
                      <a:r>
                        <a:rPr lang="en-US" sz="800" b="1" u="none" strike="noStrike" dirty="0">
                          <a:effectLst/>
                        </a:rPr>
                        <a:t>Computer Science/Math**</a:t>
                      </a:r>
                      <a:endParaRPr lang="en-US" sz="800" b="1" i="0" u="none" strike="noStrike" dirty="0">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105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MTH 111           MTH 112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113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195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dirty="0">
                          <a:effectLst/>
                        </a:rPr>
                        <a:t>Communication Studies</a:t>
                      </a:r>
                      <a:endParaRPr lang="en-US" sz="800" b="1" i="0" u="none" strike="noStrike" dirty="0">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66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66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Community Health</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77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77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158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Criminal Justice</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183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Dance</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D 251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3</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75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183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722380">
                <a:tc>
                  <a:txBody>
                    <a:bodyPr/>
                    <a:lstStyle/>
                    <a:p>
                      <a:pPr algn="l" fontAlgn="ctr"/>
                      <a:r>
                        <a:rPr lang="en-US" sz="800" b="1" u="none" strike="noStrike">
                          <a:effectLst/>
                        </a:rPr>
                        <a:t>Earth Science**</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65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de-DE" sz="800" b="1" u="none" strike="noStrike">
                          <a:effectLst/>
                        </a:rPr>
                        <a:t>MTH 111      MTH 112</a:t>
                      </a:r>
                      <a:br>
                        <a:rPr lang="de-DE" sz="800" b="1" u="none" strike="noStrike">
                          <a:effectLst/>
                        </a:rPr>
                      </a:br>
                      <a:r>
                        <a:rPr lang="de-DE" sz="800" b="1" u="none" strike="noStrike">
                          <a:effectLst/>
                        </a:rPr>
                        <a:t>MTH 243</a:t>
                      </a:r>
                      <a:br>
                        <a:rPr lang="de-DE" sz="800" b="1" u="none" strike="noStrike">
                          <a:effectLst/>
                        </a:rPr>
                      </a:br>
                      <a:r>
                        <a:rPr lang="de-DE" sz="800" b="1" u="none" strike="noStrike">
                          <a:effectLst/>
                        </a:rPr>
                        <a:t>ES 340</a:t>
                      </a:r>
                      <a:endParaRPr lang="de-DE"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81</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180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156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1264165">
                <a:tc>
                  <a:txBody>
                    <a:bodyPr/>
                    <a:lstStyle/>
                    <a:p>
                      <a:pPr algn="l" fontAlgn="ctr"/>
                      <a:r>
                        <a:rPr lang="en-US" sz="800" b="1" u="none" strike="noStrike">
                          <a:effectLst/>
                        </a:rPr>
                        <a:t>Earth Science Pre-Grad</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74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CH 150          MTH 111</a:t>
                      </a:r>
                      <a:br>
                        <a:rPr lang="en-US" sz="800" b="1" u="none" strike="noStrike">
                          <a:effectLst/>
                        </a:rPr>
                      </a:br>
                      <a:r>
                        <a:rPr lang="en-US" sz="800" b="1" u="none" strike="noStrike">
                          <a:effectLst/>
                        </a:rPr>
                        <a:t>MTH 112</a:t>
                      </a:r>
                      <a:br>
                        <a:rPr lang="en-US" sz="800" b="1" u="none" strike="noStrike">
                          <a:effectLst/>
                        </a:rPr>
                      </a:br>
                      <a:r>
                        <a:rPr lang="en-US" sz="800" b="1" u="none" strike="noStrike">
                          <a:effectLst/>
                        </a:rPr>
                        <a:t>MTH 243</a:t>
                      </a:r>
                      <a:br>
                        <a:rPr lang="en-US" sz="800" b="1" u="none" strike="noStrike">
                          <a:effectLst/>
                        </a:rPr>
                      </a:br>
                      <a:r>
                        <a:rPr lang="en-US" sz="800" b="1" u="none" strike="noStrike">
                          <a:effectLst/>
                        </a:rPr>
                        <a:t>WR 322</a:t>
                      </a:r>
                      <a:br>
                        <a:rPr lang="en-US" sz="800" b="1" u="none" strike="noStrike">
                          <a:effectLst/>
                        </a:rPr>
                      </a:br>
                      <a:r>
                        <a:rPr lang="en-US" sz="800" b="1" u="none" strike="noStrike">
                          <a:effectLst/>
                        </a:rPr>
                        <a:t>ES 340</a:t>
                      </a:r>
                      <a:br>
                        <a:rPr lang="en-US" sz="800" b="1" u="none" strike="noStrike">
                          <a:effectLst/>
                        </a:rPr>
                      </a:br>
                      <a:r>
                        <a:rPr lang="en-US" sz="800" b="1" u="none" strike="noStrike">
                          <a:effectLst/>
                        </a:rPr>
                        <a:t>ES 342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101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46</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2</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27</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200</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Economics</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60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60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139</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139</a:t>
                      </a:r>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Early Childhood Studies Non-License ##</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83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83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142</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l"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133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109</a:t>
                      </a:r>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Early Childhood Education ##</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106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Art 115/130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110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43</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199</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175</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156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132</a:t>
                      </a:r>
                      <a:endParaRPr lang="en-US" sz="800" b="1" i="0" u="none" strike="noStrike">
                        <a:solidFill>
                          <a:srgbClr val="000000"/>
                        </a:solidFill>
                        <a:effectLst/>
                        <a:latin typeface="Calibri" panose="020F0502020204030204" pitchFamily="34" charset="0"/>
                      </a:endParaRPr>
                    </a:p>
                  </a:txBody>
                  <a:tcPr marL="4882" marR="4882" marT="4882" marB="0" anchor="b"/>
                </a:tc>
              </a:tr>
              <a:tr h="347316">
                <a:tc>
                  <a:txBody>
                    <a:bodyPr/>
                    <a:lstStyle/>
                    <a:p>
                      <a:pPr algn="l" fontAlgn="ctr"/>
                      <a:r>
                        <a:rPr lang="en-US" sz="800" b="1" u="none" strike="noStrike">
                          <a:effectLst/>
                        </a:rPr>
                        <a:t>Early Childhood/Elementary Education ##</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114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Art 115/130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118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202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dirty="0">
                          <a:effectLst/>
                        </a:rPr>
                        <a:t>164</a:t>
                      </a:r>
                      <a:endParaRPr lang="en-US" sz="800" b="1" i="0" u="none" strike="noStrike" dirty="0">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140</a:t>
                      </a:r>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Elementary/Middle Education ##</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110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110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201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136</a:t>
                      </a:r>
                      <a:endParaRPr lang="en-US" sz="800" b="1" i="0" u="none" strike="noStrike">
                        <a:solidFill>
                          <a:srgbClr val="000000"/>
                        </a:solidFill>
                        <a:effectLst/>
                        <a:latin typeface="Calibri" panose="020F0502020204030204" pitchFamily="34" charset="0"/>
                      </a:endParaRPr>
                    </a:p>
                  </a:txBody>
                  <a:tcPr marL="4882" marR="4882" marT="4882" marB="0" anchor="b"/>
                </a:tc>
              </a:tr>
              <a:tr h="180595">
                <a:tc>
                  <a:txBody>
                    <a:bodyPr/>
                    <a:lstStyle/>
                    <a:p>
                      <a:pPr algn="l" fontAlgn="ct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r>
              <a:tr h="347316">
                <a:tc>
                  <a:txBody>
                    <a:bodyPr/>
                    <a:lstStyle/>
                    <a:p>
                      <a:pPr algn="l" fontAlgn="ctr"/>
                      <a:r>
                        <a:rPr lang="en-US" sz="800" b="1" u="none" strike="noStrike">
                          <a:effectLst/>
                        </a:rPr>
                        <a:t>English**</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67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ENG 107-108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75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182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Exercise Science**</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BI 236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76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179</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161</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Geography</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64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64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47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168</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150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r>
              <a:tr h="180595">
                <a:tc>
                  <a:txBody>
                    <a:bodyPr/>
                    <a:lstStyle/>
                    <a:p>
                      <a:pPr algn="l" fontAlgn="ctr"/>
                      <a:r>
                        <a:rPr lang="en-US" sz="800" b="1" u="none" strike="noStrike">
                          <a:effectLst/>
                        </a:rPr>
                        <a:t>German**</a:t>
                      </a:r>
                      <a:endParaRPr lang="en-US" sz="800" b="1" i="0" u="none" strike="noStrike">
                        <a:solidFill>
                          <a:srgbClr val="000000"/>
                        </a:solidFill>
                        <a:effectLst/>
                        <a:latin typeface="Calibri" panose="020F0502020204030204" pitchFamily="34" charset="0"/>
                      </a:endParaRPr>
                    </a:p>
                  </a:txBody>
                  <a:tcPr marL="4882" marR="4882" marT="4882" marB="0" anchor="ctr"/>
                </a:tc>
                <a:tc>
                  <a:txBody>
                    <a:bodyPr/>
                    <a:lstStyle/>
                    <a:p>
                      <a:pPr algn="ctr" fontAlgn="b"/>
                      <a:r>
                        <a:rPr lang="en-US" sz="800" b="1" u="none" strike="noStrike">
                          <a:effectLst/>
                        </a:rPr>
                        <a:t>55</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GL 101-3 </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67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54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6</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154</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r>
                        <a:rPr lang="en-US" sz="800" b="1" u="none" strike="noStrike">
                          <a:effectLst/>
                        </a:rPr>
                        <a:t>160</a:t>
                      </a:r>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4882" marR="4882" marT="4882"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4882" marR="4882" marT="4882" marB="0" anchor="b"/>
                </a:tc>
              </a:tr>
            </a:tbl>
          </a:graphicData>
        </a:graphic>
      </p:graphicFrame>
    </p:spTree>
    <p:extLst>
      <p:ext uri="{BB962C8B-B14F-4D97-AF65-F5344CB8AC3E}">
        <p14:creationId xmlns:p14="http://schemas.microsoft.com/office/powerpoint/2010/main" val="343974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7732193"/>
              </p:ext>
            </p:extLst>
          </p:nvPr>
        </p:nvGraphicFramePr>
        <p:xfrm>
          <a:off x="527224" y="395418"/>
          <a:ext cx="10898656" cy="5923011"/>
        </p:xfrm>
        <a:graphic>
          <a:graphicData uri="http://schemas.openxmlformats.org/drawingml/2006/table">
            <a:tbl>
              <a:tblPr>
                <a:tableStyleId>{5C22544A-7EE6-4342-B048-85BDC9FD1C3A}</a:tableStyleId>
              </a:tblPr>
              <a:tblGrid>
                <a:gridCol w="2382032"/>
                <a:gridCol w="786151"/>
                <a:gridCol w="746842"/>
                <a:gridCol w="1184466"/>
                <a:gridCol w="652504"/>
                <a:gridCol w="503136"/>
                <a:gridCol w="503136"/>
                <a:gridCol w="503136"/>
                <a:gridCol w="503136"/>
                <a:gridCol w="503136"/>
                <a:gridCol w="566028"/>
                <a:gridCol w="555545"/>
                <a:gridCol w="503136"/>
                <a:gridCol w="503136"/>
                <a:gridCol w="503136"/>
              </a:tblGrid>
              <a:tr h="150973">
                <a:tc>
                  <a:txBody>
                    <a:bodyPr/>
                    <a:lstStyle/>
                    <a:p>
                      <a:pPr algn="l" fontAlgn="ctr"/>
                      <a:r>
                        <a:rPr lang="en-US" sz="900" b="1" u="none" strike="noStrike" dirty="0">
                          <a:effectLst/>
                        </a:rPr>
                        <a:t>Gerontology</a:t>
                      </a:r>
                      <a:endParaRPr lang="en-US" sz="900" b="1" i="0" u="none" strike="noStrike" dirty="0">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58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169</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297662">
                <a:tc>
                  <a:txBody>
                    <a:bodyPr/>
                    <a:lstStyle/>
                    <a:p>
                      <a:pPr algn="l" fontAlgn="ctr"/>
                      <a:r>
                        <a:rPr lang="en-US" sz="900" b="1" u="none" strike="noStrike" dirty="0">
                          <a:effectLst/>
                        </a:rPr>
                        <a:t>Health Teaching ##</a:t>
                      </a:r>
                      <a:endParaRPr lang="en-US" sz="900" b="1" i="0" u="none" strike="noStrike" dirty="0">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it-IT" sz="900" b="1" u="none" strike="noStrike">
                          <a:effectLst/>
                        </a:rPr>
                        <a:t>ED 200, 270, 333, 370</a:t>
                      </a:r>
                      <a:endParaRPr lang="it-IT"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89</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199</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181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161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143</a:t>
                      </a:r>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dirty="0">
                          <a:effectLst/>
                        </a:rPr>
                        <a:t>History</a:t>
                      </a:r>
                      <a:endParaRPr lang="en-US" sz="900" b="1" i="0" u="none" strike="noStrike" dirty="0">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dirty="0">
                          <a:effectLst/>
                        </a:rPr>
                        <a:t>Humanities</a:t>
                      </a:r>
                      <a:endParaRPr lang="en-US" sz="900" b="1" i="0" u="none" strike="noStrike" dirty="0">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75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160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297662">
                <a:tc>
                  <a:txBody>
                    <a:bodyPr/>
                    <a:lstStyle/>
                    <a:p>
                      <a:pPr algn="l" fontAlgn="ctr"/>
                      <a:r>
                        <a:rPr lang="en-US" sz="900" b="1" u="none" strike="noStrike" dirty="0">
                          <a:effectLst/>
                        </a:rPr>
                        <a:t>Information Systems**</a:t>
                      </a:r>
                      <a:endParaRPr lang="en-US" sz="900" b="1" i="0" u="none" strike="noStrike" dirty="0">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MTH 111        PSY 201-2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83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188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164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1324487">
                <a:tc>
                  <a:txBody>
                    <a:bodyPr/>
                    <a:lstStyle/>
                    <a:p>
                      <a:pPr algn="l" fontAlgn="ctr"/>
                      <a:r>
                        <a:rPr lang="en-US" sz="900" b="1" u="none" strike="noStrike" dirty="0">
                          <a:effectLst/>
                        </a:rPr>
                        <a:t>Integrated Science**, ##</a:t>
                      </a:r>
                      <a:endParaRPr lang="en-US" sz="900" b="1" i="0" u="none" strike="noStrike" dirty="0">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dirty="0">
                          <a:effectLst/>
                        </a:rPr>
                        <a:t>64</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CH 150         MTH 111</a:t>
                      </a:r>
                      <a:br>
                        <a:rPr lang="en-US" sz="900" b="1" u="none" strike="noStrike" dirty="0">
                          <a:effectLst/>
                        </a:rPr>
                      </a:br>
                      <a:r>
                        <a:rPr lang="en-US" sz="900" b="1" u="none" strike="noStrike" dirty="0">
                          <a:effectLst/>
                        </a:rPr>
                        <a:t>MTH 112     MTH 243</a:t>
                      </a:r>
                      <a:br>
                        <a:rPr lang="en-US" sz="900" b="1" u="none" strike="noStrike" dirty="0">
                          <a:effectLst/>
                        </a:rPr>
                      </a:br>
                      <a:r>
                        <a:rPr lang="en-US" sz="900" b="1" u="none" strike="noStrike" dirty="0">
                          <a:effectLst/>
                        </a:rPr>
                        <a:t>BI 102                BI 211-213      CS 195              ED 200, 270, 333, 370</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111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219</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195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181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157</a:t>
                      </a:r>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Interdisplinary Studies</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54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142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297662">
                <a:tc>
                  <a:txBody>
                    <a:bodyPr/>
                    <a:lstStyle/>
                    <a:p>
                      <a:pPr algn="l" fontAlgn="ctr"/>
                      <a:r>
                        <a:rPr lang="en-US" sz="900" b="1" u="none" strike="noStrike">
                          <a:effectLst/>
                        </a:rPr>
                        <a:t>International Studies</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1st Year Language</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84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565092">
                <a:tc>
                  <a:txBody>
                    <a:bodyPr/>
                    <a:lstStyle/>
                    <a:p>
                      <a:pPr algn="l" fontAlgn="ctr"/>
                      <a:r>
                        <a:rPr lang="en-US" sz="900" b="1" u="none" strike="noStrike">
                          <a:effectLst/>
                        </a:rPr>
                        <a:t>Language Arts ##</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it-IT" sz="900" b="1" u="none" strike="noStrike">
                          <a:effectLst/>
                        </a:rPr>
                        <a:t>ENG 107-108          ED 200, 270, 333, 370</a:t>
                      </a:r>
                      <a:endParaRPr lang="it-IT"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20</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93</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211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r>
              <a:tr h="591040">
                <a:tc>
                  <a:txBody>
                    <a:bodyPr/>
                    <a:lstStyle/>
                    <a:p>
                      <a:pPr algn="l" fontAlgn="ctr"/>
                      <a:r>
                        <a:rPr lang="en-US" sz="900" b="1" u="none" strike="noStrike">
                          <a:effectLst/>
                        </a:rPr>
                        <a:t>Mathematics**</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MTH 111       MTH 112           CS 160             PH 211 </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89</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54</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24</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194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737730">
                <a:tc>
                  <a:txBody>
                    <a:bodyPr/>
                    <a:lstStyle/>
                    <a:p>
                      <a:pPr algn="l" fontAlgn="ctr"/>
                      <a:r>
                        <a:rPr lang="en-US" sz="900" b="1" u="none" strike="noStrike">
                          <a:effectLst/>
                        </a:rPr>
                        <a:t>Mathematics Teaching**, ##</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66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MTH 111       MTH 112           CS 160              ED 200, 270, 333, 370            </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89</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0</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38</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N/A</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209</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185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147</a:t>
                      </a:r>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Music BA/BS</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181</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163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Music BM</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120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162</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162</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Philosophy</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63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63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157</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Physical Education</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BI 236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78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N/A</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205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187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dirty="0">
                          <a:effectLst/>
                        </a:rPr>
                        <a:t>152</a:t>
                      </a:r>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134</a:t>
                      </a:r>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Political Science</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Psychology</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56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54</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167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149</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Public Policy and Administration</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71</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173</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155</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4005" marR="4005" marT="4005" marB="0" anchor="b"/>
                </a:tc>
              </a:tr>
              <a:tr h="150973">
                <a:tc>
                  <a:txBody>
                    <a:bodyPr/>
                    <a:lstStyle/>
                    <a:p>
                      <a:pPr algn="l" fontAlgn="ctr"/>
                      <a:r>
                        <a:rPr lang="en-US" sz="900" b="1" u="none" strike="noStrike">
                          <a:effectLst/>
                        </a:rPr>
                        <a:t>Social Science</a:t>
                      </a:r>
                      <a:endParaRPr lang="en-US" sz="900" b="1" i="0" u="none" strike="noStrike">
                        <a:solidFill>
                          <a:srgbClr val="000000"/>
                        </a:solidFill>
                        <a:effectLst/>
                        <a:latin typeface="Calibri" panose="020F0502020204030204" pitchFamily="34" charset="0"/>
                      </a:endParaRPr>
                    </a:p>
                  </a:txBody>
                  <a:tcPr marL="4005" marR="4005" marT="4005" marB="0" anchor="ctr"/>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72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47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176</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r>
                        <a:rPr lang="en-US" sz="900" b="1" u="none" strike="noStrike">
                          <a:effectLst/>
                        </a:rPr>
                        <a:t>158</a:t>
                      </a:r>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4005" marR="4005" marT="4005"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4005" marR="4005" marT="4005" marB="0" anchor="b"/>
                </a:tc>
              </a:tr>
            </a:tbl>
          </a:graphicData>
        </a:graphic>
      </p:graphicFrame>
    </p:spTree>
    <p:extLst>
      <p:ext uri="{BB962C8B-B14F-4D97-AF65-F5344CB8AC3E}">
        <p14:creationId xmlns:p14="http://schemas.microsoft.com/office/powerpoint/2010/main" val="2171807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28129891"/>
              </p:ext>
            </p:extLst>
          </p:nvPr>
        </p:nvGraphicFramePr>
        <p:xfrm>
          <a:off x="766123" y="1392194"/>
          <a:ext cx="10527952" cy="4492290"/>
        </p:xfrm>
        <a:graphic>
          <a:graphicData uri="http://schemas.openxmlformats.org/drawingml/2006/table">
            <a:tbl>
              <a:tblPr>
                <a:tableStyleId>{5C22544A-7EE6-4342-B048-85BDC9FD1C3A}</a:tableStyleId>
              </a:tblPr>
              <a:tblGrid>
                <a:gridCol w="2301013"/>
                <a:gridCol w="759410"/>
                <a:gridCol w="721439"/>
                <a:gridCol w="1144178"/>
                <a:gridCol w="630311"/>
                <a:gridCol w="486022"/>
                <a:gridCol w="486022"/>
                <a:gridCol w="486022"/>
                <a:gridCol w="486022"/>
                <a:gridCol w="486022"/>
                <a:gridCol w="546776"/>
                <a:gridCol w="536649"/>
                <a:gridCol w="486022"/>
                <a:gridCol w="486022"/>
                <a:gridCol w="486022"/>
              </a:tblGrid>
              <a:tr h="430190">
                <a:tc>
                  <a:txBody>
                    <a:bodyPr/>
                    <a:lstStyle/>
                    <a:p>
                      <a:pPr algn="l" fontAlgn="ctr"/>
                      <a:r>
                        <a:rPr lang="en-US" sz="800" b="1" u="none" strike="noStrike" dirty="0">
                          <a:effectLst/>
                        </a:rPr>
                        <a:t>Social Science Teaching ##</a:t>
                      </a:r>
                      <a:endParaRPr lang="en-US" sz="800" b="1" i="0" u="none" strike="noStrike" dirty="0">
                        <a:solidFill>
                          <a:srgbClr val="000000"/>
                        </a:solidFill>
                        <a:effectLst/>
                        <a:latin typeface="Calibri" panose="020F0502020204030204" pitchFamily="34" charset="0"/>
                      </a:endParaRPr>
                    </a:p>
                  </a:txBody>
                  <a:tcPr marL="7151" marR="7151" marT="7151" marB="0" anchor="ctr"/>
                </a:tc>
                <a:tc>
                  <a:txBody>
                    <a:bodyPr/>
                    <a:lstStyle/>
                    <a:p>
                      <a:pPr algn="ctr" fontAlgn="b"/>
                      <a:r>
                        <a:rPr lang="en-US" sz="800" b="1" u="none" strike="noStrike">
                          <a:effectLst/>
                        </a:rPr>
                        <a:t>60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it-IT" sz="800" b="1" u="none" strike="noStrike">
                          <a:effectLst/>
                        </a:rPr>
                        <a:t>ED 200, 270, 333, 370</a:t>
                      </a:r>
                      <a:endParaRPr lang="it-IT"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46</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38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186</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168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148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130</a:t>
                      </a:r>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ctr"/>
                      <a:r>
                        <a:rPr lang="en-US" sz="800" b="1" u="none" strike="noStrike" dirty="0">
                          <a:effectLst/>
                        </a:rPr>
                        <a:t>Sociology</a:t>
                      </a:r>
                      <a:endParaRPr lang="en-US" sz="800" b="1" i="0" u="none" strike="noStrike" dirty="0">
                        <a:solidFill>
                          <a:srgbClr val="000000"/>
                        </a:solidFill>
                        <a:effectLst/>
                        <a:latin typeface="Calibri" panose="020F0502020204030204" pitchFamily="34" charset="0"/>
                      </a:endParaRPr>
                    </a:p>
                  </a:txBody>
                  <a:tcPr marL="7151" marR="7151" marT="7151" marB="0" anchor="ctr"/>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50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9</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179</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158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ctr"/>
                      <a:r>
                        <a:rPr lang="en-US" sz="800" b="1" u="none" strike="noStrike" dirty="0">
                          <a:effectLst/>
                        </a:rPr>
                        <a:t>Spanish</a:t>
                      </a:r>
                      <a:endParaRPr lang="en-US" sz="800" b="1" i="0" u="none" strike="noStrike" dirty="0">
                        <a:solidFill>
                          <a:srgbClr val="000000"/>
                        </a:solidFill>
                        <a:effectLst/>
                        <a:latin typeface="Calibri" panose="020F0502020204030204" pitchFamily="34" charset="0"/>
                      </a:endParaRPr>
                    </a:p>
                  </a:txBody>
                  <a:tcPr marL="7151" marR="7151" marT="7151" marB="0" anchor="ctr"/>
                </a:tc>
                <a:tc>
                  <a:txBody>
                    <a:bodyPr/>
                    <a:lstStyle/>
                    <a:p>
                      <a:pPr algn="ctr" fontAlgn="b"/>
                      <a:r>
                        <a:rPr lang="en-US" sz="800" b="1" u="none" strike="noStrike" dirty="0">
                          <a:effectLst/>
                        </a:rPr>
                        <a:t>65</a:t>
                      </a:r>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SPAN 101-103</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77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58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6</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168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ctr"/>
                      <a:r>
                        <a:rPr lang="en-US" sz="800" b="1" u="none" strike="noStrike">
                          <a:effectLst/>
                        </a:rPr>
                        <a:t>Spanish Teaching</a:t>
                      </a:r>
                      <a:endParaRPr lang="en-US" sz="800" b="1" i="0" u="none" strike="noStrike">
                        <a:solidFill>
                          <a:srgbClr val="000000"/>
                        </a:solidFill>
                        <a:effectLst/>
                        <a:latin typeface="Calibri" panose="020F0502020204030204" pitchFamily="34" charset="0"/>
                      </a:endParaRPr>
                    </a:p>
                  </a:txBody>
                  <a:tcPr marL="7151" marR="7151" marT="7151" marB="0" anchor="ctr"/>
                </a:tc>
                <a:tc>
                  <a:txBody>
                    <a:bodyPr/>
                    <a:lstStyle/>
                    <a:p>
                      <a:pPr algn="ctr" fontAlgn="b"/>
                      <a:r>
                        <a:rPr lang="en-US" sz="800" b="1" u="none" strike="noStrike" dirty="0">
                          <a:effectLst/>
                        </a:rPr>
                        <a:t>64</a:t>
                      </a:r>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SPAN 101-103</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76</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58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6</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167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167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ctr"/>
                      <a:r>
                        <a:rPr lang="en-US" sz="800" b="1" u="none" strike="noStrike">
                          <a:effectLst/>
                        </a:rPr>
                        <a:t>The Arts</a:t>
                      </a:r>
                      <a:endParaRPr lang="en-US" sz="800" b="1" i="0" u="none" strike="noStrike">
                        <a:solidFill>
                          <a:srgbClr val="000000"/>
                        </a:solidFill>
                        <a:effectLst/>
                        <a:latin typeface="Calibri" panose="020F0502020204030204" pitchFamily="34" charset="0"/>
                      </a:endParaRPr>
                    </a:p>
                  </a:txBody>
                  <a:tcPr marL="7151" marR="7151" marT="7151" marB="0" anchor="ctr"/>
                </a:tc>
                <a:tc>
                  <a:txBody>
                    <a:bodyPr/>
                    <a:lstStyle/>
                    <a:p>
                      <a:pPr algn="ctr" fontAlgn="b"/>
                      <a:r>
                        <a:rPr lang="en-US" sz="800" b="1" u="none" strike="noStrike" dirty="0">
                          <a:effectLst/>
                        </a:rPr>
                        <a:t>72</a:t>
                      </a:r>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CS 161</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75</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49</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28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9</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179</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160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b"/>
                      <a:r>
                        <a:rPr lang="en-US" sz="800" b="1" u="none" strike="noStrike">
                          <a:effectLst/>
                        </a:rPr>
                        <a:t>Theatre BA/BS</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51</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180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162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ctr"/>
                      <a:r>
                        <a:rPr lang="en-US" sz="800" b="1" u="none" strike="noStrike">
                          <a:effectLst/>
                        </a:rPr>
                        <a:t>Theatre BFA**</a:t>
                      </a:r>
                      <a:endParaRPr lang="en-US" sz="800" b="1" i="0" u="none" strike="noStrike">
                        <a:solidFill>
                          <a:srgbClr val="000000"/>
                        </a:solidFill>
                        <a:effectLst/>
                        <a:latin typeface="Calibri" panose="020F0502020204030204" pitchFamily="34" charset="0"/>
                      </a:endParaRPr>
                    </a:p>
                  </a:txBody>
                  <a:tcPr marL="7151" marR="7151" marT="7151" marB="0" anchor="ctr"/>
                </a:tc>
                <a:tc>
                  <a:txBody>
                    <a:bodyPr/>
                    <a:lstStyle/>
                    <a:p>
                      <a:pPr algn="ctr" fontAlgn="b"/>
                      <a:r>
                        <a:rPr lang="en-US" sz="800" b="1" u="none" strike="noStrike">
                          <a:effectLst/>
                        </a:rPr>
                        <a:t>115</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115</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51</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N/A</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196</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178</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ctr"/>
                      <a:r>
                        <a:rPr lang="en-US" sz="800" b="1" u="none" strike="noStrike">
                          <a:effectLst/>
                        </a:rPr>
                        <a:t>VCD</a:t>
                      </a:r>
                      <a:endParaRPr lang="en-US" sz="800" b="1" i="0" u="none" strike="noStrike">
                        <a:solidFill>
                          <a:srgbClr val="000000"/>
                        </a:solidFill>
                        <a:effectLst/>
                        <a:latin typeface="Calibri" panose="020F0502020204030204" pitchFamily="34" charset="0"/>
                      </a:endParaRPr>
                    </a:p>
                  </a:txBody>
                  <a:tcPr marL="7151" marR="7151" marT="7151" marB="0" anchor="ctr"/>
                </a:tc>
                <a:tc>
                  <a:txBody>
                    <a:bodyPr/>
                    <a:lstStyle/>
                    <a:p>
                      <a:pPr algn="ctr" fontAlgn="b"/>
                      <a:r>
                        <a:rPr lang="en-US" sz="800" b="1" u="none" strike="noStrike">
                          <a:effectLst/>
                        </a:rPr>
                        <a:t>84</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84</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51</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30</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27</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192</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r>
                        <a:rPr lang="en-US" sz="800" b="1" u="none" strike="noStrike">
                          <a:effectLst/>
                        </a:rPr>
                        <a:t>174</a:t>
                      </a:r>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215096">
                <a:tc>
                  <a:txBody>
                    <a:bodyPr/>
                    <a:lstStyle/>
                    <a:p>
                      <a:pPr algn="l"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377498">
                <a:tc gridSpan="8">
                  <a:txBody>
                    <a:bodyPr/>
                    <a:lstStyle/>
                    <a:p>
                      <a:pPr algn="l" fontAlgn="b"/>
                      <a:r>
                        <a:rPr lang="en-US" sz="800" b="1" u="none" strike="noStrike" dirty="0">
                          <a:effectLst/>
                        </a:rPr>
                        <a:t>* This number factors in possible double dipped courses, subtracting the course from the section, if it also applies to the major/hidden pre-</a:t>
                      </a:r>
                      <a:r>
                        <a:rPr lang="en-US" sz="800" b="1" u="none" strike="noStrike" dirty="0" err="1">
                          <a:effectLst/>
                        </a:rPr>
                        <a:t>req</a:t>
                      </a:r>
                      <a:endParaRPr lang="en-US" sz="800" b="1" i="0" u="none" strike="noStrike" dirty="0">
                        <a:solidFill>
                          <a:srgbClr val="000000"/>
                        </a:solidFill>
                        <a:effectLst/>
                        <a:latin typeface="Calibri" panose="020F0502020204030204" pitchFamily="34" charset="0"/>
                      </a:endParaRPr>
                    </a:p>
                  </a:txBody>
                  <a:tcPr marL="7151" marR="7151" marT="715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377498">
                <a:tc gridSpan="4">
                  <a:txBody>
                    <a:bodyPr/>
                    <a:lstStyle/>
                    <a:p>
                      <a:pPr algn="l" fontAlgn="b"/>
                      <a:r>
                        <a:rPr lang="en-US" sz="800" b="1" u="none" strike="noStrike">
                          <a:effectLst/>
                        </a:rPr>
                        <a:t>** Indicates a range of possible credits for major. Selected number based on lowest end of range.</a:t>
                      </a:r>
                      <a:endParaRPr lang="en-US" sz="800" b="1" i="0" u="none" strike="noStrike">
                        <a:solidFill>
                          <a:srgbClr val="000000"/>
                        </a:solidFill>
                        <a:effectLst/>
                        <a:latin typeface="Calibri" panose="020F0502020204030204" pitchFamily="34" charset="0"/>
                      </a:endParaRPr>
                    </a:p>
                  </a:txBody>
                  <a:tcPr marL="7151" marR="7151" marT="7151"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377498">
                <a:tc gridSpan="4">
                  <a:txBody>
                    <a:bodyPr/>
                    <a:lstStyle/>
                    <a:p>
                      <a:pPr algn="l" fontAlgn="b"/>
                      <a:r>
                        <a:rPr lang="en-US" sz="800" b="1" u="none" strike="noStrike">
                          <a:effectLst/>
                        </a:rPr>
                        <a:t># This is the average number of credits required for a minor at WOU. Minors range from 15-33 credits.</a:t>
                      </a:r>
                      <a:endParaRPr lang="en-US" sz="800" b="1" i="0" u="none" strike="noStrike">
                        <a:solidFill>
                          <a:srgbClr val="000000"/>
                        </a:solidFill>
                        <a:effectLst/>
                        <a:latin typeface="Calibri" panose="020F0502020204030204" pitchFamily="34" charset="0"/>
                      </a:endParaRPr>
                    </a:p>
                  </a:txBody>
                  <a:tcPr marL="7151" marR="7151" marT="7151"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51" marR="7151" marT="7151" marB="0" anchor="b"/>
                </a:tc>
              </a:tr>
              <a:tr h="389323">
                <a:tc gridSpan="15">
                  <a:txBody>
                    <a:bodyPr/>
                    <a:lstStyle/>
                    <a:p>
                      <a:pPr algn="l" fontAlgn="b"/>
                      <a:r>
                        <a:rPr lang="en-US" sz="800" b="1" u="none" strike="noStrike" dirty="0">
                          <a:effectLst/>
                        </a:rPr>
                        <a:t>## The Education based majors must complete all coursework with the exception of the professional core, prior to entry into their program. Thus, it must be done in 3 years to graduate in 4 years. For HS ED, the ED prerequisite courses are listed as hidden prerequisites</a:t>
                      </a:r>
                      <a:endParaRPr lang="en-US" sz="800" b="1" i="0" u="none" strike="noStrike" dirty="0">
                        <a:solidFill>
                          <a:srgbClr val="000000"/>
                        </a:solidFill>
                        <a:effectLst/>
                        <a:latin typeface="Calibri" panose="020F0502020204030204" pitchFamily="34" charset="0"/>
                      </a:endParaRPr>
                    </a:p>
                  </a:txBody>
                  <a:tcPr marL="7151" marR="7151" marT="715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323">
                <a:tc gridSpan="15">
                  <a:txBody>
                    <a:bodyPr/>
                    <a:lstStyle/>
                    <a:p>
                      <a:pPr algn="l" fontAlgn="b"/>
                      <a:r>
                        <a:rPr lang="en-US" sz="800" b="1" u="none" strike="noStrike" dirty="0">
                          <a:effectLst/>
                        </a:rPr>
                        <a:t>Additional Note: The LACCs can be completed in a range of 54 to 58 credits. For the purposes of this data, we selected the lower end 54, but added the common prerequisite of WR 115 (4), bringing the starting total to 58. The range with this prerequisite could reach 62.</a:t>
                      </a:r>
                      <a:endParaRPr lang="en-US" sz="800" b="1" i="0" u="none" strike="noStrike" dirty="0">
                        <a:solidFill>
                          <a:srgbClr val="000000"/>
                        </a:solidFill>
                        <a:effectLst/>
                        <a:latin typeface="Calibri" panose="020F0502020204030204" pitchFamily="34" charset="0"/>
                      </a:endParaRPr>
                    </a:p>
                  </a:txBody>
                  <a:tcPr marL="7151" marR="7151" marT="715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096">
                <a:tc>
                  <a:txBody>
                    <a:bodyPr/>
                    <a:lstStyle/>
                    <a:p>
                      <a:pPr algn="l"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51" marR="7151" marT="7151"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7151" marR="7151" marT="7151" marB="0" anchor="b"/>
                </a:tc>
              </a:tr>
            </a:tbl>
          </a:graphicData>
        </a:graphic>
      </p:graphicFrame>
    </p:spTree>
    <p:extLst>
      <p:ext uri="{BB962C8B-B14F-4D97-AF65-F5344CB8AC3E}">
        <p14:creationId xmlns:p14="http://schemas.microsoft.com/office/powerpoint/2010/main" val="386059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2"/>
            <a:ext cx="9905999" cy="1491048"/>
          </a:xfrm>
        </p:spPr>
        <p:txBody>
          <a:bodyPr>
            <a:normAutofit fontScale="90000"/>
          </a:bodyPr>
          <a:lstStyle/>
          <a:p>
            <a:r>
              <a:rPr lang="en-US" dirty="0" smtClean="0">
                <a:solidFill>
                  <a:schemeClr val="tx1"/>
                </a:solidFill>
              </a:rPr>
              <a:t>ARC tasked by Faculty Senate Executive Committee to explore the issue of maintaining the requirement of a Minor</a:t>
            </a:r>
            <a:endParaRPr lang="en-US" dirty="0">
              <a:solidFill>
                <a:schemeClr val="tx1"/>
              </a:solidFill>
            </a:endParaRPr>
          </a:p>
        </p:txBody>
      </p:sp>
      <p:sp>
        <p:nvSpPr>
          <p:cNvPr id="3" name="Text Placeholder 2"/>
          <p:cNvSpPr>
            <a:spLocks noGrp="1"/>
          </p:cNvSpPr>
          <p:nvPr>
            <p:ph type="body" idx="1"/>
          </p:nvPr>
        </p:nvSpPr>
        <p:spPr>
          <a:xfrm>
            <a:off x="1141411" y="3105664"/>
            <a:ext cx="9906000" cy="2685535"/>
          </a:xfrm>
        </p:spPr>
        <p:txBody>
          <a:bodyPr>
            <a:normAutofit fontScale="85000" lnSpcReduction="10000"/>
          </a:bodyPr>
          <a:lstStyle/>
          <a:p>
            <a:r>
              <a:rPr lang="en-US" dirty="0" smtClean="0">
                <a:solidFill>
                  <a:schemeClr val="tx1"/>
                </a:solidFill>
              </a:rPr>
              <a:t>Some of the Issues:</a:t>
            </a:r>
          </a:p>
          <a:p>
            <a:pPr marL="457200" indent="-457200">
              <a:buFont typeface="+mj-lt"/>
              <a:buAutoNum type="arabicPeriod"/>
            </a:pPr>
            <a:r>
              <a:rPr lang="en-US" dirty="0" smtClean="0">
                <a:solidFill>
                  <a:schemeClr val="tx1"/>
                </a:solidFill>
              </a:rPr>
              <a:t>Recruitment and Retention: Many other Universities no longer require minors</a:t>
            </a:r>
          </a:p>
          <a:p>
            <a:pPr marL="457200" indent="-457200">
              <a:buFont typeface="+mj-lt"/>
              <a:buAutoNum type="arabicPeriod"/>
            </a:pPr>
            <a:r>
              <a:rPr lang="en-US" dirty="0" smtClean="0">
                <a:solidFill>
                  <a:schemeClr val="tx1"/>
                </a:solidFill>
              </a:rPr>
              <a:t>Breadth/depth of study: Minors add a second area of depth of study</a:t>
            </a:r>
          </a:p>
          <a:p>
            <a:pPr marL="457200" indent="-457200">
              <a:buFont typeface="+mj-lt"/>
              <a:buAutoNum type="arabicPeriod"/>
            </a:pPr>
            <a:r>
              <a:rPr lang="en-US" dirty="0" smtClean="0">
                <a:solidFill>
                  <a:schemeClr val="tx1"/>
                </a:solidFill>
              </a:rPr>
              <a:t>Breadth/depth of academic areas: Requiring minors allows for broader offerings within an academic area of study.</a:t>
            </a:r>
          </a:p>
          <a:p>
            <a:pPr marL="457200" indent="-457200">
              <a:buFont typeface="+mj-lt"/>
              <a:buAutoNum type="arabicPeriod"/>
            </a:pPr>
            <a:r>
              <a:rPr lang="en-US" dirty="0" smtClean="0">
                <a:solidFill>
                  <a:schemeClr val="tx1"/>
                </a:solidFill>
              </a:rPr>
              <a:t>Major and Minor size: Extremely high level of variability between academic areas of study regarding how many hours required for major and minor</a:t>
            </a:r>
          </a:p>
          <a:p>
            <a:pPr marL="457200" indent="-457200">
              <a:buFont typeface="+mj-lt"/>
              <a:buAutoNum type="arabicPeriod"/>
            </a:pPr>
            <a:r>
              <a:rPr lang="en-US" dirty="0" smtClean="0">
                <a:solidFill>
                  <a:schemeClr val="tx1"/>
                </a:solidFill>
              </a:rPr>
              <a:t>The Bottom line: The whole picture</a:t>
            </a:r>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8799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421923"/>
          </a:xfrm>
        </p:spPr>
        <p:txBody>
          <a:bodyPr>
            <a:normAutofit fontScale="90000"/>
          </a:bodyPr>
          <a:lstStyle/>
          <a:p>
            <a:r>
              <a:rPr lang="en-US" dirty="0" smtClean="0">
                <a:solidFill>
                  <a:schemeClr val="tx1"/>
                </a:solidFill>
              </a:rPr>
              <a:t>Bottom line: Package per major often requires more hours than 180 or is so close to 180 a couple of wrong courses enrolled and the student is here extra long.</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Possible actions		</a:t>
            </a:r>
            <a:endParaRPr lang="en-US" dirty="0">
              <a:solidFill>
                <a:schemeClr val="tx1"/>
              </a:solidFill>
            </a:endParaRPr>
          </a:p>
        </p:txBody>
      </p:sp>
      <p:sp>
        <p:nvSpPr>
          <p:cNvPr id="3" name="Text Placeholder 2"/>
          <p:cNvSpPr>
            <a:spLocks noGrp="1"/>
          </p:cNvSpPr>
          <p:nvPr>
            <p:ph type="body" idx="1"/>
          </p:nvPr>
        </p:nvSpPr>
        <p:spPr>
          <a:xfrm>
            <a:off x="1141411" y="3188043"/>
            <a:ext cx="9906000" cy="3105665"/>
          </a:xfrm>
        </p:spPr>
        <p:txBody>
          <a:bodyPr>
            <a:normAutofit fontScale="85000" lnSpcReduction="10000"/>
          </a:bodyPr>
          <a:lstStyle/>
          <a:p>
            <a:r>
              <a:rPr lang="en-US" dirty="0" smtClean="0">
                <a:solidFill>
                  <a:schemeClr val="tx1"/>
                </a:solidFill>
              </a:rPr>
              <a:t>Maintain Status Quo</a:t>
            </a:r>
          </a:p>
          <a:p>
            <a:r>
              <a:rPr lang="en-US" dirty="0" smtClean="0">
                <a:solidFill>
                  <a:schemeClr val="tx1"/>
                </a:solidFill>
              </a:rPr>
              <a:t>Reduce hours in majors (establish a cap including hidden prerequisites)</a:t>
            </a:r>
          </a:p>
          <a:p>
            <a:r>
              <a:rPr lang="en-US" dirty="0" smtClean="0">
                <a:solidFill>
                  <a:schemeClr val="tx1"/>
                </a:solidFill>
              </a:rPr>
              <a:t>Reduce hours for minors (establish a cap </a:t>
            </a:r>
            <a:r>
              <a:rPr lang="en-US" dirty="0">
                <a:solidFill>
                  <a:schemeClr val="tx1"/>
                </a:solidFill>
              </a:rPr>
              <a:t>including hidden </a:t>
            </a:r>
            <a:r>
              <a:rPr lang="en-US" dirty="0" smtClean="0">
                <a:solidFill>
                  <a:schemeClr val="tx1"/>
                </a:solidFill>
              </a:rPr>
              <a:t>prerequisites)</a:t>
            </a:r>
          </a:p>
          <a:p>
            <a:r>
              <a:rPr lang="en-US" dirty="0" smtClean="0">
                <a:solidFill>
                  <a:schemeClr val="tx1"/>
                </a:solidFill>
              </a:rPr>
              <a:t>Eliminate the requirement of a minor for graduation (clear majority of faculty oppose)</a:t>
            </a:r>
          </a:p>
          <a:p>
            <a:r>
              <a:rPr lang="en-US" dirty="0" smtClean="0">
                <a:solidFill>
                  <a:schemeClr val="tx1"/>
                </a:solidFill>
              </a:rPr>
              <a:t>If Major, plus minor, plus hidden prerequisites, plus </a:t>
            </a:r>
            <a:r>
              <a:rPr lang="en-US" dirty="0" err="1" smtClean="0">
                <a:solidFill>
                  <a:schemeClr val="tx1"/>
                </a:solidFill>
              </a:rPr>
              <a:t>lacc</a:t>
            </a:r>
            <a:r>
              <a:rPr lang="en-US" dirty="0" smtClean="0">
                <a:solidFill>
                  <a:schemeClr val="tx1"/>
                </a:solidFill>
              </a:rPr>
              <a:t> and gen </a:t>
            </a:r>
            <a:r>
              <a:rPr lang="en-US" dirty="0" err="1" smtClean="0">
                <a:solidFill>
                  <a:schemeClr val="tx1"/>
                </a:solidFill>
              </a:rPr>
              <a:t>ed</a:t>
            </a:r>
            <a:r>
              <a:rPr lang="en-US" dirty="0" smtClean="0">
                <a:solidFill>
                  <a:schemeClr val="tx1"/>
                </a:solidFill>
              </a:rPr>
              <a:t> is greater than 160…minors are optional for the student in that major</a:t>
            </a:r>
          </a:p>
          <a:p>
            <a:r>
              <a:rPr lang="en-US" dirty="0" smtClean="0">
                <a:solidFill>
                  <a:schemeClr val="tx1"/>
                </a:solidFill>
              </a:rPr>
              <a:t>Students taking BA route minor </a:t>
            </a:r>
            <a:r>
              <a:rPr lang="en-US" dirty="0" smtClean="0">
                <a:solidFill>
                  <a:schemeClr val="tx1"/>
                </a:solidFill>
              </a:rPr>
              <a:t>optional </a:t>
            </a:r>
          </a:p>
          <a:p>
            <a:r>
              <a:rPr lang="en-US" dirty="0" smtClean="0">
                <a:solidFill>
                  <a:schemeClr val="tx1"/>
                </a:solidFill>
              </a:rPr>
              <a:t>Universal double counting of all courses across all categories</a:t>
            </a:r>
            <a:endParaRPr lang="en-US" dirty="0" smtClean="0">
              <a:solidFill>
                <a:schemeClr val="tx1"/>
              </a:solidFill>
            </a:endParaRPr>
          </a:p>
          <a:p>
            <a:r>
              <a:rPr lang="en-US" dirty="0" smtClean="0">
                <a:solidFill>
                  <a:schemeClr val="tx1"/>
                </a:solidFill>
              </a:rPr>
              <a:t>Reduce LACC (clear majority of Faculty oppose in past)</a:t>
            </a:r>
          </a:p>
        </p:txBody>
      </p:sp>
    </p:spTree>
    <p:extLst>
      <p:ext uri="{BB962C8B-B14F-4D97-AF65-F5344CB8AC3E}">
        <p14:creationId xmlns:p14="http://schemas.microsoft.com/office/powerpoint/2010/main" val="144633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ARC conclusion</a:t>
            </a:r>
            <a:endParaRPr lang="en-US" dirty="0">
              <a:solidFill>
                <a:schemeClr val="tx1"/>
              </a:solidFill>
            </a:endParaRPr>
          </a:p>
        </p:txBody>
      </p:sp>
      <p:sp>
        <p:nvSpPr>
          <p:cNvPr id="3" name="Text Placeholder 2"/>
          <p:cNvSpPr>
            <a:spLocks noGrp="1"/>
          </p:cNvSpPr>
          <p:nvPr>
            <p:ph type="body" idx="1"/>
          </p:nvPr>
        </p:nvSpPr>
        <p:spPr/>
        <p:txBody>
          <a:bodyPr>
            <a:normAutofit fontScale="92500" lnSpcReduction="10000"/>
          </a:bodyPr>
          <a:lstStyle/>
          <a:p>
            <a:r>
              <a:rPr lang="en-US" dirty="0" smtClean="0">
                <a:solidFill>
                  <a:schemeClr val="tx1"/>
                </a:solidFill>
              </a:rPr>
              <a:t>At this time the ARC has no specific recommendation. The faculty survey did not support any major change to the current policy requiring minors. Faculty opinion is mixed and causal data regarding retention is anecdotal for the most part at this time. There is obvious concern for the various majors where the package exceeds 180 hours to meet all the requirements for graduation.</a:t>
            </a:r>
            <a:endParaRPr lang="en-US" dirty="0">
              <a:solidFill>
                <a:schemeClr val="tx1"/>
              </a:solidFill>
            </a:endParaRPr>
          </a:p>
        </p:txBody>
      </p:sp>
    </p:spTree>
    <p:extLst>
      <p:ext uri="{BB962C8B-B14F-4D97-AF65-F5344CB8AC3E}">
        <p14:creationId xmlns:p14="http://schemas.microsoft.com/office/powerpoint/2010/main" val="89602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140951"/>
              </p:ext>
            </p:extLst>
          </p:nvPr>
        </p:nvGraphicFramePr>
        <p:xfrm>
          <a:off x="856735" y="-38100"/>
          <a:ext cx="10363200" cy="6934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898660" y="144844"/>
            <a:ext cx="1145059" cy="646331"/>
          </a:xfrm>
          <a:prstGeom prst="rect">
            <a:avLst/>
          </a:prstGeom>
        </p:spPr>
        <p:txBody>
          <a:bodyPr wrap="square">
            <a:spAutoFit/>
          </a:bodyPr>
          <a:lstStyle/>
          <a:p>
            <a:r>
              <a:rPr lang="en-US" dirty="0"/>
              <a:t>N=115 </a:t>
            </a:r>
            <a:br>
              <a:rPr lang="en-US" dirty="0"/>
            </a:br>
            <a:endParaRPr lang="en-US" dirty="0"/>
          </a:p>
        </p:txBody>
      </p:sp>
    </p:spTree>
    <p:extLst>
      <p:ext uri="{BB962C8B-B14F-4D97-AF65-F5344CB8AC3E}">
        <p14:creationId xmlns:p14="http://schemas.microsoft.com/office/powerpoint/2010/main" val="22078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1540475"/>
          </a:xfrm>
        </p:spPr>
        <p:txBody>
          <a:bodyPr>
            <a:normAutofit fontScale="90000"/>
          </a:bodyPr>
          <a:lstStyle/>
          <a:p>
            <a:r>
              <a:rPr lang="en-US" dirty="0">
                <a:solidFill>
                  <a:schemeClr val="tx1"/>
                </a:solidFill>
              </a:rPr>
              <a:t>Recruitment and Retention: Many other Universities no longer require minors</a:t>
            </a:r>
            <a:br>
              <a:rPr lang="en-US" dirty="0">
                <a:solidFill>
                  <a:schemeClr val="tx1"/>
                </a:solidFill>
              </a:rPr>
            </a:br>
            <a:endParaRPr lang="en-US" dirty="0">
              <a:solidFill>
                <a:schemeClr val="tx1"/>
              </a:solidFill>
            </a:endParaRPr>
          </a:p>
        </p:txBody>
      </p:sp>
      <p:sp>
        <p:nvSpPr>
          <p:cNvPr id="3" name="Text Placeholder 2"/>
          <p:cNvSpPr>
            <a:spLocks noGrp="1"/>
          </p:cNvSpPr>
          <p:nvPr>
            <p:ph type="body" idx="1"/>
          </p:nvPr>
        </p:nvSpPr>
        <p:spPr>
          <a:xfrm>
            <a:off x="1141411" y="1828800"/>
            <a:ext cx="9906000" cy="3962400"/>
          </a:xfrm>
        </p:spPr>
        <p:txBody>
          <a:bodyPr/>
          <a:lstStyle/>
          <a:p>
            <a:r>
              <a:rPr lang="en-US" dirty="0" smtClean="0">
                <a:solidFill>
                  <a:schemeClr val="tx1"/>
                </a:solidFill>
              </a:rPr>
              <a:t>Additional Data:</a:t>
            </a:r>
          </a:p>
          <a:p>
            <a:pPr marL="457200" indent="-457200">
              <a:buFont typeface="+mj-lt"/>
              <a:buAutoNum type="arabicPeriod"/>
            </a:pPr>
            <a:r>
              <a:rPr lang="en-US" dirty="0" smtClean="0">
                <a:solidFill>
                  <a:schemeClr val="tx1"/>
                </a:solidFill>
              </a:rPr>
              <a:t>Enrollment down around 5%</a:t>
            </a:r>
          </a:p>
          <a:p>
            <a:pPr marL="457200" indent="-457200">
              <a:buFont typeface="+mj-lt"/>
              <a:buAutoNum type="arabicPeriod"/>
            </a:pPr>
            <a:r>
              <a:rPr lang="en-US" dirty="0" smtClean="0">
                <a:solidFill>
                  <a:schemeClr val="tx1"/>
                </a:solidFill>
              </a:rPr>
              <a:t>Concerns about student debt (however some regression analyses indicate students taking out loans have about 10% higher completion rate)</a:t>
            </a:r>
          </a:p>
          <a:p>
            <a:pPr marL="457200" indent="-457200">
              <a:buFont typeface="+mj-lt"/>
              <a:buAutoNum type="arabicPeriod"/>
            </a:pPr>
            <a:r>
              <a:rPr lang="en-US" dirty="0" smtClean="0">
                <a:solidFill>
                  <a:schemeClr val="tx1"/>
                </a:solidFill>
              </a:rPr>
              <a:t>Concerns about number of terms necessary to complete a degree at </a:t>
            </a:r>
            <a:r>
              <a:rPr lang="en-US" dirty="0" err="1" smtClean="0">
                <a:solidFill>
                  <a:schemeClr val="tx1"/>
                </a:solidFill>
              </a:rPr>
              <a:t>wou</a:t>
            </a:r>
            <a:r>
              <a:rPr lang="en-US" dirty="0" smtClean="0">
                <a:solidFill>
                  <a:schemeClr val="tx1"/>
                </a:solidFill>
              </a:rPr>
              <a:t>. Note: our major CC feeder schools are producing students with over 100 hours with their AA degrees.</a:t>
            </a:r>
          </a:p>
          <a:p>
            <a:pPr marL="457200" indent="-457200">
              <a:buFont typeface="+mj-lt"/>
              <a:buAutoNum type="arabicPeriod"/>
            </a:pPr>
            <a:r>
              <a:rPr lang="en-US" dirty="0" smtClean="0">
                <a:solidFill>
                  <a:schemeClr val="tx1"/>
                </a:solidFill>
              </a:rPr>
              <a:t>A quick ebsco search reveled no studies examining the requirement of minors and retention.</a:t>
            </a:r>
          </a:p>
          <a:p>
            <a:endParaRPr lang="en-US" dirty="0"/>
          </a:p>
        </p:txBody>
      </p:sp>
    </p:spTree>
    <p:extLst>
      <p:ext uri="{BB962C8B-B14F-4D97-AF65-F5344CB8AC3E}">
        <p14:creationId xmlns:p14="http://schemas.microsoft.com/office/powerpoint/2010/main" val="290921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7040706"/>
              </p:ext>
            </p:extLst>
          </p:nvPr>
        </p:nvGraphicFramePr>
        <p:xfrm>
          <a:off x="1874252" y="1488987"/>
          <a:ext cx="8324994" cy="3627236"/>
        </p:xfrm>
        <a:graphic>
          <a:graphicData uri="http://schemas.openxmlformats.org/drawingml/2006/table">
            <a:tbl>
              <a:tblPr>
                <a:tableStyleId>{5C22544A-7EE6-4342-B048-85BDC9FD1C3A}</a:tableStyleId>
              </a:tblPr>
              <a:tblGrid>
                <a:gridCol w="1383182"/>
                <a:gridCol w="606114"/>
                <a:gridCol w="730444"/>
                <a:gridCol w="559489"/>
                <a:gridCol w="787430"/>
                <a:gridCol w="559489"/>
                <a:gridCol w="891039"/>
                <a:gridCol w="559489"/>
                <a:gridCol w="859956"/>
                <a:gridCol w="559489"/>
                <a:gridCol w="828873"/>
              </a:tblGrid>
              <a:tr h="162880">
                <a:tc gridSpan="3">
                  <a:txBody>
                    <a:bodyPr/>
                    <a:lstStyle/>
                    <a:p>
                      <a:pPr algn="l" fontAlgn="b"/>
                      <a:r>
                        <a:rPr lang="en-US" sz="1000" u="none" strike="noStrike">
                          <a:effectLst/>
                        </a:rPr>
                        <a:t>Transfer Credit by Oregon Community College</a:t>
                      </a:r>
                      <a:endParaRPr lang="en-US" sz="1000" b="0" i="0" u="none" strike="noStrike">
                        <a:solidFill>
                          <a:srgbClr val="000000"/>
                        </a:solidFill>
                        <a:effectLst/>
                        <a:latin typeface="Calibri" panose="020F0502020204030204" pitchFamily="34" charset="0"/>
                      </a:endParaRPr>
                    </a:p>
                  </a:txBody>
                  <a:tcPr marL="7756" marR="7756" marT="7756"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r>
              <a:tr h="170637">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756" marR="7756" marT="7756" marB="0" anchor="b"/>
                </a:tc>
              </a:tr>
              <a:tr h="170637">
                <a:tc rowSpan="2">
                  <a:txBody>
                    <a:bodyPr/>
                    <a:lstStyle/>
                    <a:p>
                      <a:pPr algn="l" fontAlgn="b"/>
                      <a:endParaRPr lang="en-US" sz="700" b="0" i="0" u="none" strike="noStrike">
                        <a:solidFill>
                          <a:srgbClr val="000000"/>
                        </a:solidFill>
                        <a:effectLst/>
                        <a:latin typeface="Times New Roman" panose="02020603050405020304" pitchFamily="18" charset="0"/>
                      </a:endParaRPr>
                    </a:p>
                  </a:txBody>
                  <a:tcPr marL="7756" marR="7756" marT="7756" marB="0" anchor="b"/>
                </a:tc>
                <a:tc gridSpan="2">
                  <a:txBody>
                    <a:bodyPr/>
                    <a:lstStyle/>
                    <a:p>
                      <a:pPr algn="ctr" fontAlgn="t"/>
                      <a:r>
                        <a:rPr lang="en-US" sz="700" u="none" strike="noStrike">
                          <a:effectLst/>
                        </a:rPr>
                        <a:t>2010-11</a:t>
                      </a:r>
                      <a:endParaRPr lang="en-US" sz="700" b="0" i="0" u="none" strike="noStrike">
                        <a:solidFill>
                          <a:srgbClr val="333333"/>
                        </a:solidFill>
                        <a:effectLst/>
                        <a:latin typeface="Times New Roman" panose="02020603050405020304" pitchFamily="18" charset="0"/>
                      </a:endParaRPr>
                    </a:p>
                  </a:txBody>
                  <a:tcPr marL="7756" marR="7756" marT="7756" marB="0"/>
                </a:tc>
                <a:tc hMerge="1">
                  <a:txBody>
                    <a:bodyPr/>
                    <a:lstStyle/>
                    <a:p>
                      <a:endParaRPr lang="en-US"/>
                    </a:p>
                  </a:txBody>
                  <a:tcPr/>
                </a:tc>
                <a:tc gridSpan="2">
                  <a:txBody>
                    <a:bodyPr/>
                    <a:lstStyle/>
                    <a:p>
                      <a:pPr algn="ctr" fontAlgn="t"/>
                      <a:r>
                        <a:rPr lang="en-US" sz="700" u="none" strike="noStrike">
                          <a:effectLst/>
                        </a:rPr>
                        <a:t>2011-12</a:t>
                      </a:r>
                      <a:endParaRPr lang="en-US" sz="700" b="0" i="0" u="none" strike="noStrike">
                        <a:solidFill>
                          <a:srgbClr val="333333"/>
                        </a:solidFill>
                        <a:effectLst/>
                        <a:latin typeface="Times New Roman" panose="02020603050405020304" pitchFamily="18" charset="0"/>
                      </a:endParaRPr>
                    </a:p>
                  </a:txBody>
                  <a:tcPr marL="7756" marR="7756" marT="7756" marB="0"/>
                </a:tc>
                <a:tc hMerge="1">
                  <a:txBody>
                    <a:bodyPr/>
                    <a:lstStyle/>
                    <a:p>
                      <a:endParaRPr lang="en-US"/>
                    </a:p>
                  </a:txBody>
                  <a:tcPr/>
                </a:tc>
                <a:tc gridSpan="2">
                  <a:txBody>
                    <a:bodyPr/>
                    <a:lstStyle/>
                    <a:p>
                      <a:pPr algn="ctr" fontAlgn="t"/>
                      <a:r>
                        <a:rPr lang="en-US" sz="700" u="none" strike="noStrike">
                          <a:effectLst/>
                        </a:rPr>
                        <a:t>2012-13</a:t>
                      </a:r>
                      <a:endParaRPr lang="en-US" sz="700" b="0" i="0" u="none" strike="noStrike">
                        <a:solidFill>
                          <a:srgbClr val="333333"/>
                        </a:solidFill>
                        <a:effectLst/>
                        <a:latin typeface="Times New Roman" panose="02020603050405020304" pitchFamily="18" charset="0"/>
                      </a:endParaRPr>
                    </a:p>
                  </a:txBody>
                  <a:tcPr marL="7756" marR="7756" marT="7756" marB="0"/>
                </a:tc>
                <a:tc hMerge="1">
                  <a:txBody>
                    <a:bodyPr/>
                    <a:lstStyle/>
                    <a:p>
                      <a:endParaRPr lang="en-US"/>
                    </a:p>
                  </a:txBody>
                  <a:tcPr/>
                </a:tc>
                <a:tc gridSpan="2">
                  <a:txBody>
                    <a:bodyPr/>
                    <a:lstStyle/>
                    <a:p>
                      <a:pPr algn="ctr" fontAlgn="t"/>
                      <a:r>
                        <a:rPr lang="en-US" sz="700" u="none" strike="noStrike">
                          <a:effectLst/>
                        </a:rPr>
                        <a:t>2013-14</a:t>
                      </a:r>
                      <a:endParaRPr lang="en-US" sz="700" b="0" i="0" u="none" strike="noStrike">
                        <a:solidFill>
                          <a:srgbClr val="333333"/>
                        </a:solidFill>
                        <a:effectLst/>
                        <a:latin typeface="Times New Roman" panose="02020603050405020304" pitchFamily="18" charset="0"/>
                      </a:endParaRPr>
                    </a:p>
                  </a:txBody>
                  <a:tcPr marL="7756" marR="7756" marT="7756" marB="0"/>
                </a:tc>
                <a:tc hMerge="1">
                  <a:txBody>
                    <a:bodyPr/>
                    <a:lstStyle/>
                    <a:p>
                      <a:endParaRPr lang="en-US"/>
                    </a:p>
                  </a:txBody>
                  <a:tcPr/>
                </a:tc>
                <a:tc gridSpan="2">
                  <a:txBody>
                    <a:bodyPr/>
                    <a:lstStyle/>
                    <a:p>
                      <a:pPr algn="ctr" fontAlgn="t"/>
                      <a:r>
                        <a:rPr lang="en-US" sz="700" u="none" strike="noStrike">
                          <a:effectLst/>
                        </a:rPr>
                        <a:t>2014-15</a:t>
                      </a:r>
                      <a:endParaRPr lang="en-US" sz="700" b="0" i="0" u="none" strike="noStrike">
                        <a:solidFill>
                          <a:srgbClr val="333333"/>
                        </a:solidFill>
                        <a:effectLst/>
                        <a:latin typeface="Times New Roman" panose="02020603050405020304" pitchFamily="18" charset="0"/>
                      </a:endParaRPr>
                    </a:p>
                  </a:txBody>
                  <a:tcPr marL="7756" marR="7756" marT="7756" marB="0"/>
                </a:tc>
                <a:tc hMerge="1">
                  <a:txBody>
                    <a:bodyPr/>
                    <a:lstStyle/>
                    <a:p>
                      <a:endParaRPr lang="en-US"/>
                    </a:p>
                  </a:txBody>
                  <a:tcPr/>
                </a:tc>
              </a:tr>
              <a:tr h="231135">
                <a:tc vMerge="1">
                  <a:txBody>
                    <a:bodyPr/>
                    <a:lstStyle/>
                    <a:p>
                      <a:endParaRPr lang="en-US"/>
                    </a:p>
                  </a:txBody>
                  <a:tcPr/>
                </a:tc>
                <a:tc>
                  <a:txBody>
                    <a:bodyPr/>
                    <a:lstStyle/>
                    <a:p>
                      <a:pPr algn="l" fontAlgn="t"/>
                      <a:r>
                        <a:rPr lang="en-US" sz="700" u="none" strike="noStrike">
                          <a:effectLst/>
                        </a:rPr>
                        <a:t>Median Credits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Number of Students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Median Credits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Number of Students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Median Credits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Number of Students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Median Credits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Number of Students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Median Credits</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t"/>
                      <a:r>
                        <a:rPr lang="en-US" sz="700" u="none" strike="noStrike">
                          <a:effectLst/>
                        </a:rPr>
                        <a:t>Number of Students</a:t>
                      </a:r>
                      <a:endParaRPr lang="en-US" sz="700" b="0" i="0" u="none" strike="noStrike">
                        <a:solidFill>
                          <a:srgbClr val="333333"/>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Blue Mountain Community Colleg</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101.6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100.5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97.7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108.4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96.2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13</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Central Oregon Community Colle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89.3</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89.3</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106.5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96.7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87.2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17</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Chemeketa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100.3</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384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99.5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423</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102.6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352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103.9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368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103.8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323</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Clackamas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89.5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90.0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43</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103.1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96.0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41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90.4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25</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Clatsop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85.5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80.7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93.8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107.6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87.9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Klamath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l" fontAlgn="b"/>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7756" marR="7756" marT="7756" marB="0" anchor="b"/>
                </a:tc>
                <a:tc>
                  <a:txBody>
                    <a:bodyPr/>
                    <a:lstStyle/>
                    <a:p>
                      <a:pPr algn="r" fontAlgn="b"/>
                      <a:r>
                        <a:rPr lang="en-US" sz="700" u="none" strike="noStrike">
                          <a:effectLst/>
                        </a:rPr>
                        <a:t>0</a:t>
                      </a:r>
                      <a:endParaRPr lang="en-US" sz="700" b="0" i="0" u="none" strike="noStrike">
                        <a:solidFill>
                          <a:srgbClr val="000000"/>
                        </a:solidFill>
                        <a:effectLst/>
                        <a:latin typeface="Times New Roman" panose="02020603050405020304" pitchFamily="18" charset="0"/>
                      </a:endParaRPr>
                    </a:p>
                  </a:txBody>
                  <a:tcPr marL="7756" marR="7756" marT="7756" marB="0" anchor="b"/>
                </a:tc>
                <a:tc>
                  <a:txBody>
                    <a:bodyPr/>
                    <a:lstStyle/>
                    <a:p>
                      <a:pPr algn="r" fontAlgn="t"/>
                      <a:r>
                        <a:rPr lang="en-US" sz="700" u="none" strike="noStrike">
                          <a:effectLst/>
                        </a:rPr>
                        <a:t>93.6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78.0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115.8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81.0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Lane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102.2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98.0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107.0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105.7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95.2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29</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Linn-Benton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99.8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95.1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96.8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97.7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104.7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73</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Mount Hood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88.1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95.7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111.2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75.0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90.8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Portland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97.6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91.5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98.6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52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92.9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88.7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63</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Rogue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100.2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91.6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99.3</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106.9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99.0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3</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Southwestern Oregon Community</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91.8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96.9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85.5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103.7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87.2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Treasure Valley Community Coll</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86.1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69.6</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90.0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107.7</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80.8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a:t>
                      </a:r>
                      <a:endParaRPr lang="en-US" sz="700" b="0" i="0" u="none" strike="noStrike">
                        <a:solidFill>
                          <a:srgbClr val="454545"/>
                        </a:solidFill>
                        <a:effectLst/>
                        <a:latin typeface="Times New Roman" panose="02020603050405020304" pitchFamily="18" charset="0"/>
                      </a:endParaRPr>
                    </a:p>
                  </a:txBody>
                  <a:tcPr marL="7756" marR="7756" marT="7756" marB="0"/>
                </a:tc>
              </a:tr>
              <a:tr h="170637">
                <a:tc>
                  <a:txBody>
                    <a:bodyPr/>
                    <a:lstStyle/>
                    <a:p>
                      <a:pPr algn="l" fontAlgn="t"/>
                      <a:r>
                        <a:rPr lang="en-US" sz="700" u="none" strike="noStrike">
                          <a:effectLst/>
                        </a:rPr>
                        <a:t>Umpqua Community College</a:t>
                      </a:r>
                      <a:endParaRPr lang="en-US" sz="700" b="0" i="0" u="none" strike="noStrike">
                        <a:solidFill>
                          <a:srgbClr val="333333"/>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90.1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96.4</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21</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86.8</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12</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90.5</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19</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a:effectLst/>
                        </a:rPr>
                        <a:t>100.0</a:t>
                      </a:r>
                      <a:endParaRPr lang="en-US" sz="700" b="0" i="0" u="none" strike="noStrike">
                        <a:solidFill>
                          <a:srgbClr val="454545"/>
                        </a:solidFill>
                        <a:effectLst/>
                        <a:latin typeface="Times New Roman" panose="02020603050405020304" pitchFamily="18" charset="0"/>
                      </a:endParaRPr>
                    </a:p>
                  </a:txBody>
                  <a:tcPr marL="7756" marR="7756" marT="7756" marB="0"/>
                </a:tc>
                <a:tc>
                  <a:txBody>
                    <a:bodyPr/>
                    <a:lstStyle/>
                    <a:p>
                      <a:pPr algn="r" fontAlgn="t"/>
                      <a:r>
                        <a:rPr lang="en-US" sz="700" u="none" strike="noStrike" dirty="0">
                          <a:effectLst/>
                        </a:rPr>
                        <a:t>9</a:t>
                      </a:r>
                      <a:endParaRPr lang="en-US" sz="700" b="0" i="0" u="none" strike="noStrike" dirty="0">
                        <a:solidFill>
                          <a:srgbClr val="454545"/>
                        </a:solidFill>
                        <a:effectLst/>
                        <a:latin typeface="Times New Roman" panose="02020603050405020304" pitchFamily="18" charset="0"/>
                      </a:endParaRPr>
                    </a:p>
                  </a:txBody>
                  <a:tcPr marL="7756" marR="7756" marT="7756" marB="0"/>
                </a:tc>
              </a:tr>
            </a:tbl>
          </a:graphicData>
        </a:graphic>
      </p:graphicFrame>
    </p:spTree>
    <p:extLst>
      <p:ext uri="{BB962C8B-B14F-4D97-AF65-F5344CB8AC3E}">
        <p14:creationId xmlns:p14="http://schemas.microsoft.com/office/powerpoint/2010/main" val="311217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37467066"/>
              </p:ext>
            </p:extLst>
          </p:nvPr>
        </p:nvGraphicFramePr>
        <p:xfrm>
          <a:off x="889696" y="222420"/>
          <a:ext cx="10552656" cy="6214629"/>
        </p:xfrm>
        <a:graphic>
          <a:graphicData uri="http://schemas.openxmlformats.org/drawingml/2006/table">
            <a:tbl>
              <a:tblPr/>
              <a:tblGrid>
                <a:gridCol w="1315246"/>
                <a:gridCol w="603168"/>
                <a:gridCol w="603168"/>
                <a:gridCol w="603168"/>
                <a:gridCol w="603168"/>
                <a:gridCol w="603168"/>
                <a:gridCol w="603168"/>
                <a:gridCol w="603168"/>
                <a:gridCol w="1396226"/>
                <a:gridCol w="603168"/>
                <a:gridCol w="603168"/>
                <a:gridCol w="603168"/>
                <a:gridCol w="603168"/>
                <a:gridCol w="603168"/>
                <a:gridCol w="603168"/>
              </a:tblGrid>
              <a:tr h="153555">
                <a:tc gridSpan="6">
                  <a:txBody>
                    <a:bodyPr/>
                    <a:lstStyle/>
                    <a:p>
                      <a:pPr algn="l" fontAlgn="b"/>
                      <a:r>
                        <a:rPr lang="en-US" sz="1050" b="1" i="0" u="none" strike="noStrike" dirty="0">
                          <a:solidFill>
                            <a:schemeClr val="tx1"/>
                          </a:solidFill>
                          <a:effectLst/>
                          <a:latin typeface="Calibri" panose="020F0502020204030204" pitchFamily="34" charset="0"/>
                        </a:rPr>
                        <a:t>WOU Minors Awarded 2010-11 </a:t>
                      </a:r>
                      <a:r>
                        <a:rPr lang="en-US" sz="1050" b="1" i="0" u="none" strike="noStrike" dirty="0" smtClean="0">
                          <a:solidFill>
                            <a:schemeClr val="tx1"/>
                          </a:solidFill>
                          <a:effectLst/>
                          <a:latin typeface="Calibri" panose="020F0502020204030204" pitchFamily="34" charset="0"/>
                        </a:rPr>
                        <a:t>through </a:t>
                      </a:r>
                      <a:r>
                        <a:rPr lang="en-US" sz="1050" b="1" i="0" u="none" strike="noStrike" dirty="0">
                          <a:solidFill>
                            <a:schemeClr val="tx1"/>
                          </a:solidFill>
                          <a:effectLst/>
                          <a:latin typeface="Calibri" panose="020F0502020204030204" pitchFamily="34" charset="0"/>
                        </a:rPr>
                        <a:t>2014-15</a:t>
                      </a:r>
                    </a:p>
                  </a:txBody>
                  <a:tcPr marL="2279" marR="2279" marT="227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tcPr>
                </a:tc>
              </a:tr>
              <a:tr h="153555">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r>
              <a:tr h="457421">
                <a:tc>
                  <a:txBody>
                    <a:bodyPr/>
                    <a:lstStyle/>
                    <a:p>
                      <a:pPr algn="l" fontAlgn="b"/>
                      <a:r>
                        <a:rPr lang="en-US" sz="1050" b="1" i="0" u="none" strike="noStrike" dirty="0">
                          <a:solidFill>
                            <a:srgbClr val="000000"/>
                          </a:solidFill>
                          <a:effectLst/>
                          <a:latin typeface="Calibri" panose="020F0502020204030204" pitchFamily="34" charset="0"/>
                        </a:rPr>
                        <a:t>Department</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2010-11</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2011-12</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2012-13</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2013-14</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2014-15</a:t>
                      </a:r>
                    </a:p>
                  </a:txBody>
                  <a:tcPr marL="2279" marR="2279" marT="2279" marB="0" anchor="b">
                    <a:lnL>
                      <a:noFill/>
                    </a:lnL>
                    <a:lnR>
                      <a:noFill/>
                    </a:lnR>
                    <a:lnT>
                      <a:noFill/>
                    </a:lnT>
                    <a:lnB>
                      <a:noFill/>
                    </a:lnB>
                    <a:solidFill>
                      <a:schemeClr val="accent2"/>
                    </a:solidFill>
                  </a:tcPr>
                </a:tc>
                <a:tc gridSpan="2">
                  <a:txBody>
                    <a:bodyPr/>
                    <a:lstStyle/>
                    <a:p>
                      <a:pPr algn="l" fontAlgn="b"/>
                      <a:r>
                        <a:rPr lang="en-US" sz="1050" b="1" i="0" u="none" strike="noStrike" dirty="0">
                          <a:solidFill>
                            <a:srgbClr val="000000"/>
                          </a:solidFill>
                          <a:effectLst/>
                          <a:latin typeface="Calibri" panose="020F0502020204030204" pitchFamily="34" charset="0"/>
                        </a:rPr>
                        <a:t>Average per year</a:t>
                      </a:r>
                    </a:p>
                  </a:txBody>
                  <a:tcPr marL="2279" marR="2279" marT="2279" marB="0" anchor="b">
                    <a:lnL>
                      <a:noFill/>
                    </a:lnL>
                    <a:lnR>
                      <a:noFill/>
                    </a:lnR>
                    <a:lnT>
                      <a:noFill/>
                    </a:lnT>
                    <a:lnB>
                      <a:noFill/>
                    </a:lnB>
                    <a:solidFill>
                      <a:schemeClr val="accent2"/>
                    </a:solidFill>
                  </a:tcPr>
                </a:tc>
                <a:tc hMerge="1">
                  <a:txBody>
                    <a:bodyPr/>
                    <a:lstStyle/>
                    <a:p>
                      <a:endParaRPr lang="en-US"/>
                    </a:p>
                  </a:txBody>
                  <a:tcPr/>
                </a:tc>
                <a:tc>
                  <a:txBody>
                    <a:bodyPr/>
                    <a:lstStyle/>
                    <a:p>
                      <a:pPr algn="l" fontAlgn="b"/>
                      <a:r>
                        <a:rPr lang="en-US" sz="1050" b="1" i="0" u="none" strike="noStrike" dirty="0">
                          <a:solidFill>
                            <a:srgbClr val="000000"/>
                          </a:solidFill>
                          <a:effectLst/>
                          <a:latin typeface="Calibri" panose="020F0502020204030204" pitchFamily="34" charset="0"/>
                        </a:rPr>
                        <a:t>Department</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2010-11</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2011-12</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2012-13</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2013-14</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2014-15</a:t>
                      </a: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Average per year</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a:solidFill>
                            <a:srgbClr val="000000"/>
                          </a:solidFill>
                          <a:effectLst/>
                          <a:latin typeface="Calibri" panose="020F0502020204030204" pitchFamily="34" charset="0"/>
                        </a:rPr>
                        <a:t>American Sign Language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11.6</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Latin American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0.8</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Anthropology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6.4</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Legal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8.4</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Art*</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22</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L:inguistics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Biology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5.8</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Literature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Business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64.4</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Mathematics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8.6</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Chemistry*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18.2</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Math Education</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Chicano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0.8</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Military Science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4.2</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a:solidFill>
                            <a:srgbClr val="000000"/>
                          </a:solidFill>
                          <a:effectLst/>
                          <a:latin typeface="Calibri" panose="020F0502020204030204" pitchFamily="34" charset="0"/>
                        </a:rPr>
                        <a:t>Communication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18.6</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Music</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3.4</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a:solidFill>
                            <a:srgbClr val="000000"/>
                          </a:solidFill>
                          <a:effectLst/>
                          <a:latin typeface="Calibri" panose="020F0502020204030204" pitchFamily="34" charset="0"/>
                        </a:rPr>
                        <a:t>Computer Science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5.6</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Philosophy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Criminal Justice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7.2</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Physical Education</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4.8</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Dance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3.6</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Physical Science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2.6</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Earth Science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Political Science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Earth Resources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Psychology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47.8</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a:solidFill>
                            <a:srgbClr val="000000"/>
                          </a:solidFill>
                          <a:effectLst/>
                          <a:latin typeface="Calibri" panose="020F0502020204030204" pitchFamily="34" charset="0"/>
                        </a:rPr>
                        <a:t>Economics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31</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Public Policy &amp; Administration</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3.2</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Entrepreneurship</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72</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Social Science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36</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smtClean="0">
                          <a:solidFill>
                            <a:srgbClr val="000000"/>
                          </a:solidFill>
                          <a:effectLst/>
                          <a:latin typeface="Calibri" panose="020F0502020204030204" pitchFamily="34" charset="0"/>
                        </a:rPr>
                        <a:t>Environmental </a:t>
                      </a:r>
                      <a:r>
                        <a:rPr lang="en-US" sz="1050" b="1" i="0" u="none" strike="noStrike" dirty="0">
                          <a:solidFill>
                            <a:srgbClr val="000000"/>
                          </a:solidFill>
                          <a:effectLst/>
                          <a:latin typeface="Calibri" panose="020F0502020204030204" pitchFamily="34" charset="0"/>
                        </a:rPr>
                        <a:t>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2.4</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Sociology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7.4</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a:solidFill>
                            <a:srgbClr val="000000"/>
                          </a:solidFill>
                          <a:effectLst/>
                          <a:latin typeface="Calibri" panose="020F0502020204030204" pitchFamily="34" charset="0"/>
                        </a:rPr>
                        <a:t>French</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Sociology/Community Service</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13.8</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Gender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Spanish</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31.8</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Geography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Special Education</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16.2</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German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4.2</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Sports Leadership</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9.2</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a:solidFill>
                            <a:srgbClr val="000000"/>
                          </a:solidFill>
                          <a:effectLst/>
                          <a:latin typeface="Calibri" panose="020F0502020204030204" pitchFamily="34" charset="0"/>
                        </a:rPr>
                        <a:t>Gerontology</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9.5</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Sports Management</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17</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Health</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59.2</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The Arts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4.4</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History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9</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Theater Arts*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7</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Human Biology</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81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51.8</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gridSpan="3">
                  <a:txBody>
                    <a:bodyPr/>
                    <a:lstStyle/>
                    <a:p>
                      <a:pPr algn="l" fontAlgn="b"/>
                      <a:r>
                        <a:rPr lang="en-US" sz="1050" b="1" i="0" u="none" strike="noStrike" dirty="0">
                          <a:solidFill>
                            <a:srgbClr val="000000"/>
                          </a:solidFill>
                          <a:effectLst/>
                          <a:latin typeface="Calibri" panose="020F0502020204030204" pitchFamily="34" charset="0"/>
                        </a:rPr>
                        <a:t>Visual Communication Design</a:t>
                      </a:r>
                    </a:p>
                  </a:txBody>
                  <a:tcPr marL="2279" marR="2279" marT="2279" marB="0" anchor="b">
                    <a:lnL>
                      <a:noFill/>
                    </a:lnL>
                    <a:lnR>
                      <a:noFill/>
                    </a:lnR>
                    <a:lnT>
                      <a:noFill/>
                    </a:lnT>
                    <a:lnB>
                      <a:noFill/>
                    </a:lnB>
                    <a:solidFill>
                      <a:schemeClr val="accent2"/>
                    </a:solidFill>
                  </a:tcPr>
                </a:tc>
                <a:tc hMerge="1">
                  <a:txBody>
                    <a:bodyPr/>
                    <a:lstStyle/>
                    <a:p>
                      <a:endParaRPr lang="en-US"/>
                    </a:p>
                  </a:txBody>
                  <a:tcPr/>
                </a:tc>
                <a:tc hMerge="1">
                  <a:txBody>
                    <a:bodyPr/>
                    <a:lstStyle/>
                    <a:p>
                      <a:endParaRPr lang="en-US"/>
                    </a:p>
                  </a:txBody>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1.3</a:t>
                      </a:r>
                    </a:p>
                  </a:txBody>
                  <a:tcPr marL="2279" marR="2279" marT="2279" marB="0" anchor="b">
                    <a:lnL>
                      <a:noFill/>
                    </a:lnL>
                    <a:lnR>
                      <a:noFill/>
                    </a:lnR>
                    <a:lnT>
                      <a:noFill/>
                    </a:lnT>
                    <a:lnB>
                      <a:noFill/>
                    </a:lnB>
                    <a:solidFill>
                      <a:schemeClr val="accent2"/>
                    </a:solidFill>
                  </a:tcPr>
                </a:tc>
              </a:tr>
              <a:tr h="153555">
                <a:tc>
                  <a:txBody>
                    <a:bodyPr/>
                    <a:lstStyle/>
                    <a:p>
                      <a:pPr algn="l" fontAlgn="b"/>
                      <a:r>
                        <a:rPr lang="en-US" sz="1050" b="1" i="0" u="none" strike="noStrike" dirty="0">
                          <a:solidFill>
                            <a:srgbClr val="000000"/>
                          </a:solidFill>
                          <a:effectLst/>
                          <a:latin typeface="Calibri" panose="020F0502020204030204" pitchFamily="34" charset="0"/>
                        </a:rPr>
                        <a:t>Humanities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33</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29</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28.8</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r>
                        <a:rPr lang="en-US" sz="1050" b="1" i="0" u="none" strike="noStrike" dirty="0">
                          <a:solidFill>
                            <a:srgbClr val="000000"/>
                          </a:solidFill>
                          <a:effectLst/>
                          <a:latin typeface="Calibri" panose="020F0502020204030204" pitchFamily="34" charset="0"/>
                        </a:rPr>
                        <a:t>Writing</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15</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18.4</a:t>
                      </a:r>
                    </a:p>
                  </a:txBody>
                  <a:tcPr marL="2279" marR="2279" marT="2279" marB="0" anchor="b">
                    <a:lnL>
                      <a:noFill/>
                    </a:lnL>
                    <a:lnR>
                      <a:noFill/>
                    </a:lnR>
                    <a:lnT>
                      <a:noFill/>
                    </a:lnT>
                    <a:lnB>
                      <a:noFill/>
                    </a:lnB>
                    <a:solidFill>
                      <a:schemeClr val="accent2"/>
                    </a:solidFill>
                  </a:tcPr>
                </a:tc>
              </a:tr>
              <a:tr h="305488">
                <a:tc>
                  <a:txBody>
                    <a:bodyPr/>
                    <a:lstStyle/>
                    <a:p>
                      <a:pPr algn="l" fontAlgn="b"/>
                      <a:r>
                        <a:rPr lang="en-US" sz="1050" b="1" i="0" u="none" strike="noStrike" dirty="0">
                          <a:solidFill>
                            <a:srgbClr val="000000"/>
                          </a:solidFill>
                          <a:effectLst/>
                          <a:latin typeface="Calibri" panose="020F0502020204030204" pitchFamily="34" charset="0"/>
                        </a:rPr>
                        <a:t>International Studies</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0</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6</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1</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4</a:t>
                      </a:r>
                    </a:p>
                  </a:txBody>
                  <a:tcPr marL="2279" marR="2279" marT="2279" marB="0" anchor="b">
                    <a:lnL>
                      <a:noFill/>
                    </a:lnL>
                    <a:lnR>
                      <a:noFill/>
                    </a:lnR>
                    <a:lnT>
                      <a:noFill/>
                    </a:lnT>
                    <a:lnB>
                      <a:noFill/>
                    </a:lnB>
                    <a:solidFill>
                      <a:schemeClr val="accent2"/>
                    </a:solidFill>
                  </a:tcPr>
                </a:tc>
                <a:tc>
                  <a:txBody>
                    <a:bodyPr/>
                    <a:lstStyle/>
                    <a:p>
                      <a:pPr algn="r" fontAlgn="b"/>
                      <a:r>
                        <a:rPr lang="en-US" sz="1050" b="1" i="0" u="none" strike="noStrike" dirty="0">
                          <a:solidFill>
                            <a:srgbClr val="000000"/>
                          </a:solidFill>
                          <a:effectLst/>
                          <a:latin typeface="Calibri" panose="020F0502020204030204" pitchFamily="34" charset="0"/>
                        </a:rPr>
                        <a:t>2.6</a:t>
                      </a: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c>
                  <a:txBody>
                    <a:bodyPr/>
                    <a:lstStyle/>
                    <a:p>
                      <a:pPr algn="l" fontAlgn="b"/>
                      <a:endParaRPr lang="en-US" sz="1050" b="1" i="0" u="none" strike="noStrike" dirty="0">
                        <a:solidFill>
                          <a:srgbClr val="000000"/>
                        </a:solidFill>
                        <a:effectLst/>
                        <a:latin typeface="Calibri" panose="020F0502020204030204" pitchFamily="34" charset="0"/>
                      </a:endParaRPr>
                    </a:p>
                  </a:txBody>
                  <a:tcPr marL="2279" marR="2279" marT="2279" marB="0" anchor="b">
                    <a:lnL>
                      <a:noFill/>
                    </a:lnL>
                    <a:lnR>
                      <a:noFill/>
                    </a:lnR>
                    <a:lnT>
                      <a:noFill/>
                    </a:lnT>
                    <a:lnB>
                      <a:noFill/>
                    </a:lnB>
                    <a:solidFill>
                      <a:schemeClr val="accent2"/>
                    </a:solidFill>
                  </a:tcPr>
                </a:tc>
              </a:tr>
            </a:tbl>
          </a:graphicData>
        </a:graphic>
      </p:graphicFrame>
    </p:spTree>
    <p:extLst>
      <p:ext uri="{BB962C8B-B14F-4D97-AF65-F5344CB8AC3E}">
        <p14:creationId xmlns:p14="http://schemas.microsoft.com/office/powerpoint/2010/main" val="207568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2"/>
            <a:ext cx="9905999" cy="1367480"/>
          </a:xfrm>
        </p:spPr>
        <p:txBody>
          <a:bodyPr>
            <a:normAutofit fontScale="90000"/>
          </a:bodyPr>
          <a:lstStyle/>
          <a:p>
            <a:r>
              <a:rPr lang="en-US" dirty="0">
                <a:solidFill>
                  <a:schemeClr val="tx1"/>
                </a:solidFill>
              </a:rPr>
              <a:t>Breadth/depth of study: Minors add a second area of depth of study</a:t>
            </a:r>
            <a:br>
              <a:rPr lang="en-US" dirty="0">
                <a:solidFill>
                  <a:schemeClr val="tx1"/>
                </a:solidFill>
              </a:rPr>
            </a:br>
            <a:endParaRPr lang="en-US" dirty="0">
              <a:solidFill>
                <a:schemeClr val="tx1"/>
              </a:solidFill>
            </a:endParaRPr>
          </a:p>
        </p:txBody>
      </p:sp>
      <p:sp>
        <p:nvSpPr>
          <p:cNvPr id="3" name="Text Placeholder 2"/>
          <p:cNvSpPr>
            <a:spLocks noGrp="1"/>
          </p:cNvSpPr>
          <p:nvPr>
            <p:ph type="body" idx="1"/>
          </p:nvPr>
        </p:nvSpPr>
        <p:spPr>
          <a:xfrm>
            <a:off x="1141411" y="1721708"/>
            <a:ext cx="9906000" cy="4291914"/>
          </a:xfrm>
        </p:spPr>
        <p:txBody>
          <a:bodyPr/>
          <a:lstStyle/>
          <a:p>
            <a:r>
              <a:rPr lang="en-US" dirty="0" smtClean="0">
                <a:solidFill>
                  <a:schemeClr val="tx1"/>
                </a:solidFill>
              </a:rPr>
              <a:t>Functionally this is an accurate statement. </a:t>
            </a:r>
          </a:p>
          <a:p>
            <a:r>
              <a:rPr lang="en-US" dirty="0" smtClean="0">
                <a:solidFill>
                  <a:schemeClr val="tx1"/>
                </a:solidFill>
              </a:rPr>
              <a:t>With regard to the faculty survey, A majority of faculty strongly believe that minors add to skills and variety of courses. </a:t>
            </a:r>
          </a:p>
          <a:p>
            <a:r>
              <a:rPr lang="en-US" dirty="0" smtClean="0">
                <a:solidFill>
                  <a:schemeClr val="tx1"/>
                </a:solidFill>
              </a:rPr>
              <a:t>Some students will pick a minor based on how many courses they have in an area, not due to actual interest</a:t>
            </a:r>
          </a:p>
          <a:p>
            <a:r>
              <a:rPr lang="en-US" dirty="0" smtClean="0">
                <a:solidFill>
                  <a:schemeClr val="tx1"/>
                </a:solidFill>
              </a:rPr>
              <a:t>On the flip side, Some students will go into their minor area for their career</a:t>
            </a:r>
            <a:endParaRPr lang="en-US" dirty="0">
              <a:solidFill>
                <a:schemeClr val="tx1"/>
              </a:solidFill>
            </a:endParaRPr>
          </a:p>
        </p:txBody>
      </p:sp>
    </p:spTree>
    <p:extLst>
      <p:ext uri="{BB962C8B-B14F-4D97-AF65-F5344CB8AC3E}">
        <p14:creationId xmlns:p14="http://schemas.microsoft.com/office/powerpoint/2010/main" val="315545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54330376"/>
              </p:ext>
            </p:extLst>
          </p:nvPr>
        </p:nvGraphicFramePr>
        <p:xfrm>
          <a:off x="1070919" y="362466"/>
          <a:ext cx="9819503" cy="61701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450237" y="591750"/>
            <a:ext cx="880369" cy="369332"/>
          </a:xfrm>
          <a:prstGeom prst="rect">
            <a:avLst/>
          </a:prstGeom>
        </p:spPr>
        <p:txBody>
          <a:bodyPr wrap="none">
            <a:spAutoFit/>
          </a:bodyPr>
          <a:lstStyle/>
          <a:p>
            <a:r>
              <a:rPr lang="en-US" dirty="0"/>
              <a:t>N=115</a:t>
            </a:r>
          </a:p>
        </p:txBody>
      </p:sp>
    </p:spTree>
    <p:extLst>
      <p:ext uri="{BB962C8B-B14F-4D97-AF65-F5344CB8AC3E}">
        <p14:creationId xmlns:p14="http://schemas.microsoft.com/office/powerpoint/2010/main" val="265638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15725450"/>
              </p:ext>
            </p:extLst>
          </p:nvPr>
        </p:nvGraphicFramePr>
        <p:xfrm>
          <a:off x="864973" y="494270"/>
          <a:ext cx="10445578" cy="589829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664421" y="591750"/>
            <a:ext cx="880369" cy="369332"/>
          </a:xfrm>
          <a:prstGeom prst="rect">
            <a:avLst/>
          </a:prstGeom>
        </p:spPr>
        <p:txBody>
          <a:bodyPr wrap="none">
            <a:spAutoFit/>
          </a:bodyPr>
          <a:lstStyle/>
          <a:p>
            <a:r>
              <a:rPr lang="en-US" dirty="0"/>
              <a:t>N=115</a:t>
            </a:r>
          </a:p>
        </p:txBody>
      </p:sp>
    </p:spTree>
    <p:extLst>
      <p:ext uri="{BB962C8B-B14F-4D97-AF65-F5344CB8AC3E}">
        <p14:creationId xmlns:p14="http://schemas.microsoft.com/office/powerpoint/2010/main" val="1090738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ustom 2">
      <a:dk1>
        <a:sysClr val="windowText" lastClr="000000"/>
      </a:dk1>
      <a:lt1>
        <a:sysClr val="window" lastClr="FFFFFF"/>
      </a:lt1>
      <a:dk2>
        <a:srgbClr val="363D46"/>
      </a:dk2>
      <a:lt2>
        <a:srgbClr val="FFFFFF"/>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13048</TotalTime>
  <Words>2820</Words>
  <Application>Microsoft Office PowerPoint</Application>
  <PresentationFormat>Widescreen</PresentationFormat>
  <Paragraphs>1511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Times New Roman</vt:lpstr>
      <vt:lpstr>Mesh</vt:lpstr>
      <vt:lpstr>Required Minors at WOU</vt:lpstr>
      <vt:lpstr>ARC tasked by Faculty Senate Executive Committee to explore the issue of maintaining the requirement of a Minor</vt:lpstr>
      <vt:lpstr>PowerPoint Presentation</vt:lpstr>
      <vt:lpstr>Recruitment and Retention: Many other Universities no longer require minors </vt:lpstr>
      <vt:lpstr>PowerPoint Presentation</vt:lpstr>
      <vt:lpstr>PowerPoint Presentation</vt:lpstr>
      <vt:lpstr>Breadth/depth of study: Minors add a second area of depth of study </vt:lpstr>
      <vt:lpstr>PowerPoint Presentation</vt:lpstr>
      <vt:lpstr>PowerPoint Presentation</vt:lpstr>
      <vt:lpstr>Breadth/depth of academic areas: Requiring minors allows for broader offerings within an academic area of study.</vt:lpstr>
      <vt:lpstr>PowerPoint Presentation</vt:lpstr>
      <vt:lpstr>Major and Minor size: Extremely high level of variability between academic areas of study regarding how many hours required for major and minor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Bottom line: Package per major often requires more hours than 180 or is so close to 180 a couple of wrong courses enrolled and the student is here extra long.  Possible actions  </vt:lpstr>
      <vt:lpstr>ARC conclusion</vt:lpstr>
    </vt:vector>
  </TitlesOfParts>
  <Company>WOU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Required Minors at WOU</dc:title>
  <dc:creator>UCS</dc:creator>
  <cp:lastModifiedBy>UCS</cp:lastModifiedBy>
  <cp:revision>26</cp:revision>
  <dcterms:created xsi:type="dcterms:W3CDTF">2016-02-23T20:42:29Z</dcterms:created>
  <dcterms:modified xsi:type="dcterms:W3CDTF">2016-03-08T21:31:02Z</dcterms:modified>
</cp:coreProperties>
</file>