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59" r:id="rId7"/>
    <p:sldId id="267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5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49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3657600" cy="5334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wou.edu/facultysenate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8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7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5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wou.edu/facultyseante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56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20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9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21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6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85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6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DFAA6-DFE5-4F5E-BE05-E44F30E63E79}" type="datetimeFigureOut">
              <a:rPr lang="en-US" smtClean="0"/>
              <a:t>3/10/2015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wou.edu/facultysenate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D6DD-6BA3-43C7-8365-EF25BAD86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b="1" dirty="0"/>
              <a:t>HOW MANY SENATORS?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2575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Faculty Senate calculations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March 10, 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8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181600" y="152400"/>
            <a:ext cx="2994731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Comparison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33671"/>
              </p:ext>
            </p:extLst>
          </p:nvPr>
        </p:nvGraphicFramePr>
        <p:xfrm>
          <a:off x="1371600" y="1095643"/>
          <a:ext cx="6324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762000"/>
                <a:gridCol w="1143000"/>
                <a:gridCol w="1524000"/>
                <a:gridCol w="1600200"/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Division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FTE/10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Historical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Rounding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.95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3.05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DSPS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HEX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2.05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HUM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LIB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.75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NSM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00600" y="1544563"/>
            <a:ext cx="2590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895600"/>
            <a:ext cx="2590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00600" y="3810000"/>
            <a:ext cx="2590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0600" y="5638800"/>
            <a:ext cx="2590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00600" y="3352800"/>
            <a:ext cx="2590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943600" y="1930157"/>
            <a:ext cx="389850" cy="584775"/>
          </a:xfrm>
        </p:spPr>
        <p:txBody>
          <a:bodyPr wrap="none">
            <a:spAutoFit/>
          </a:bodyPr>
          <a:lstStyle/>
          <a:p>
            <a:pPr lvl="0" algn="l"/>
            <a:r>
              <a:rPr lang="en-US" dirty="0" smtClean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943600" y="2387357"/>
            <a:ext cx="389850" cy="584775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34750" y="4216157"/>
            <a:ext cx="389850" cy="584775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5934750" y="4673025"/>
            <a:ext cx="389850" cy="584775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6096000" y="1447800"/>
            <a:ext cx="351378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6096000" y="2844557"/>
            <a:ext cx="351378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6125622" y="3301757"/>
            <a:ext cx="351378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6096000" y="3801403"/>
            <a:ext cx="351378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6096000" y="5562600"/>
            <a:ext cx="351378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5943600" y="6069782"/>
            <a:ext cx="389850" cy="584775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00600" y="5181600"/>
            <a:ext cx="2590800" cy="457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6096000" y="5105400"/>
            <a:ext cx="351378" cy="33855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1229522"/>
            <a:ext cx="126188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Historical</a:t>
            </a:r>
          </a:p>
          <a:p>
            <a:r>
              <a:rPr lang="en-US" dirty="0" smtClean="0"/>
              <a:t>     1 </a:t>
            </a:r>
            <a:r>
              <a:rPr lang="en-US" dirty="0"/>
              <a:t>- 10: 1</a:t>
            </a:r>
          </a:p>
          <a:p>
            <a:r>
              <a:rPr lang="en-US" dirty="0"/>
              <a:t>10.5 - 20: 2</a:t>
            </a:r>
          </a:p>
          <a:p>
            <a:r>
              <a:rPr lang="en-US" dirty="0"/>
              <a:t>20.5 - 30: 3</a:t>
            </a:r>
          </a:p>
          <a:p>
            <a:r>
              <a:rPr lang="en-US" dirty="0"/>
              <a:t>30.5 - 40: 4</a:t>
            </a:r>
          </a:p>
        </p:txBody>
      </p:sp>
    </p:spTree>
    <p:extLst>
      <p:ext uri="{BB962C8B-B14F-4D97-AF65-F5344CB8AC3E}">
        <p14:creationId xmlns:p14="http://schemas.microsoft.com/office/powerpoint/2010/main" val="395149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774382" y="1295400"/>
            <a:ext cx="5595251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How shall we proceed?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533400" y="2254411"/>
            <a:ext cx="8229600" cy="3342453"/>
          </a:xfrm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 now, add to Bylaws (will be New Business in April</a:t>
            </a:r>
            <a:r>
              <a:rPr lang="en-US" dirty="0" smtClean="0">
                <a:solidFill>
                  <a:schemeClr val="tx1"/>
                </a:solidFill>
              </a:rPr>
              <a:t>) for voting? 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Motion and vote now on this?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Suggestions now, take to divisions, motions and votes in April?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219995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b="1" dirty="0" smtClean="0"/>
              <a:t>Base FTE calculations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84425"/>
            <a:ext cx="8390117" cy="1766637"/>
          </a:xfrm>
        </p:spPr>
        <p:txBody>
          <a:bodyPr wrap="none">
            <a:spAutoFit/>
          </a:bodyPr>
          <a:lstStyle/>
          <a:p>
            <a:pPr lvl="0" algn="l"/>
            <a:r>
              <a:rPr lang="en-US" dirty="0">
                <a:solidFill>
                  <a:schemeClr val="tx1"/>
                </a:solidFill>
              </a:rPr>
              <a:t>Each </a:t>
            </a:r>
            <a:r>
              <a:rPr lang="en-US" dirty="0" smtClean="0">
                <a:solidFill>
                  <a:schemeClr val="tx1"/>
                </a:solidFill>
              </a:rPr>
              <a:t>full-time TT faculty </a:t>
            </a:r>
            <a:r>
              <a:rPr lang="en-US" dirty="0">
                <a:solidFill>
                  <a:schemeClr val="tx1"/>
                </a:solidFill>
              </a:rPr>
              <a:t>counts as </a:t>
            </a:r>
            <a:r>
              <a:rPr lang="en-US" dirty="0" smtClean="0">
                <a:solidFill>
                  <a:schemeClr val="tx1"/>
                </a:solidFill>
              </a:rPr>
              <a:t>1 FTE</a:t>
            </a:r>
          </a:p>
          <a:p>
            <a:pPr lvl="0" algn="l"/>
            <a:endParaRPr lang="en-US" dirty="0" smtClean="0">
              <a:solidFill>
                <a:schemeClr val="tx1"/>
              </a:solidFill>
            </a:endParaRPr>
          </a:p>
          <a:p>
            <a:pPr lvl="0" algn="l"/>
            <a:r>
              <a:rPr lang="en-US" dirty="0" smtClean="0">
                <a:solidFill>
                  <a:schemeClr val="tx1"/>
                </a:solidFill>
              </a:rPr>
              <a:t>Each 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5 </a:t>
            </a:r>
            <a:r>
              <a:rPr lang="en-US" dirty="0">
                <a:solidFill>
                  <a:schemeClr val="tx1"/>
                </a:solidFill>
              </a:rPr>
              <a:t>FTE or higher </a:t>
            </a:r>
            <a:r>
              <a:rPr lang="en-US" dirty="0" smtClean="0">
                <a:solidFill>
                  <a:schemeClr val="tx1"/>
                </a:solidFill>
              </a:rPr>
              <a:t>NTT faculty counts </a:t>
            </a:r>
            <a:r>
              <a:rPr lang="en-US" dirty="0">
                <a:solidFill>
                  <a:schemeClr val="tx1"/>
                </a:solidFill>
              </a:rPr>
              <a:t>as </a:t>
            </a:r>
            <a:r>
              <a:rPr lang="en-US" dirty="0" smtClean="0">
                <a:solidFill>
                  <a:schemeClr val="tx1"/>
                </a:solidFill>
              </a:rPr>
              <a:t>.5 FTE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6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772" y="1295400"/>
            <a:ext cx="7990457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Current Bylaw / Charter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15133"/>
            <a:ext cx="8229600" cy="2653034"/>
          </a:xfrm>
        </p:spPr>
        <p:txBody>
          <a:bodyPr wrap="square">
            <a:sp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Faculty Senate consists of one senator per ten WOU faculty FTE and/or major fraction thereof.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All faculty units must have at least one senator position.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3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650" y="1295400"/>
            <a:ext cx="5150705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How Many Senators?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415133"/>
            <a:ext cx="8229600" cy="1766637"/>
          </a:xfrm>
        </p:spPr>
        <p:txBody>
          <a:bodyPr wrap="square">
            <a:sp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One natural method is: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Determine the number of </a:t>
            </a:r>
            <a:r>
              <a:rPr lang="en-US" sz="3200" dirty="0" smtClean="0">
                <a:solidFill>
                  <a:schemeClr val="tx1"/>
                </a:solidFill>
              </a:rPr>
              <a:t>FTE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Divide the number of FTE by </a:t>
            </a:r>
            <a:r>
              <a:rPr lang="en-US" sz="3200" dirty="0" smtClean="0">
                <a:solidFill>
                  <a:schemeClr val="tx1"/>
                </a:solidFill>
              </a:rPr>
              <a:t>10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2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230" y="609600"/>
            <a:ext cx="2539542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01225"/>
            <a:ext cx="8229600" cy="584775"/>
          </a:xfrm>
        </p:spPr>
        <p:txBody>
          <a:bodyPr wrap="square">
            <a:sp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What happens with the decimals?</a:t>
            </a:r>
          </a:p>
        </p:txBody>
      </p:sp>
    </p:spTree>
    <p:extLst>
      <p:ext uri="{BB962C8B-B14F-4D97-AF65-F5344CB8AC3E}">
        <p14:creationId xmlns:p14="http://schemas.microsoft.com/office/powerpoint/2010/main" val="94656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5" y="1310788"/>
            <a:ext cx="8858322" cy="738664"/>
          </a:xfrm>
        </p:spPr>
        <p:txBody>
          <a:bodyPr wrap="none">
            <a:spAutoFit/>
          </a:bodyPr>
          <a:lstStyle/>
          <a:p>
            <a:r>
              <a:rPr lang="en-US" sz="4200" b="1" dirty="0" smtClean="0"/>
              <a:t>“Historical” Calculation (partially) used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10333"/>
            <a:ext cx="8229600" cy="3539430"/>
          </a:xfrm>
        </p:spPr>
        <p:txBody>
          <a:bodyPr wrap="square">
            <a:spAutoFit/>
          </a:bodyPr>
          <a:lstStyle/>
          <a:p>
            <a:pPr lvl="0" algn="l"/>
            <a:r>
              <a:rPr lang="en-US" dirty="0" smtClean="0">
                <a:solidFill>
                  <a:schemeClr val="tx1"/>
                </a:solidFill>
              </a:rPr>
              <a:t>There is a method passed forward that says: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   1 - 10 faculty FTE gets 1 senator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10.5 - </a:t>
            </a:r>
            <a:r>
              <a:rPr lang="en-US" dirty="0">
                <a:solidFill>
                  <a:schemeClr val="tx1"/>
                </a:solidFill>
              </a:rPr>
              <a:t>20 faculty FTE  </a:t>
            </a:r>
            <a:r>
              <a:rPr lang="en-US" dirty="0" smtClean="0">
                <a:solidFill>
                  <a:schemeClr val="tx1"/>
                </a:solidFill>
              </a:rPr>
              <a:t>gets 2 senators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20.5 - </a:t>
            </a:r>
            <a:r>
              <a:rPr lang="en-US" dirty="0">
                <a:solidFill>
                  <a:schemeClr val="tx1"/>
                </a:solidFill>
              </a:rPr>
              <a:t>30 faculty FTE  </a:t>
            </a:r>
            <a:r>
              <a:rPr lang="en-US" dirty="0" smtClean="0">
                <a:solidFill>
                  <a:schemeClr val="tx1"/>
                </a:solidFill>
              </a:rPr>
              <a:t>gets 3 senators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30.5 - </a:t>
            </a:r>
            <a:r>
              <a:rPr lang="en-US" dirty="0">
                <a:solidFill>
                  <a:schemeClr val="tx1"/>
                </a:solidFill>
              </a:rPr>
              <a:t>40 faculty FTE  </a:t>
            </a:r>
            <a:r>
              <a:rPr lang="en-US" dirty="0" smtClean="0">
                <a:solidFill>
                  <a:schemeClr val="tx1"/>
                </a:solidFill>
              </a:rPr>
              <a:t>gets 4 senators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40.5 - </a:t>
            </a:r>
            <a:r>
              <a:rPr lang="en-US" dirty="0">
                <a:solidFill>
                  <a:schemeClr val="tx1"/>
                </a:solidFill>
              </a:rPr>
              <a:t>50 faculty FTE  </a:t>
            </a:r>
            <a:r>
              <a:rPr lang="en-US" dirty="0" smtClean="0">
                <a:solidFill>
                  <a:schemeClr val="tx1"/>
                </a:solidFill>
              </a:rPr>
              <a:t>gets 5 senators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230" y="609600"/>
            <a:ext cx="2539542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229600" cy="4672048"/>
          </a:xfrm>
        </p:spPr>
        <p:txBody>
          <a:bodyPr wrap="square">
            <a:sp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What does “major fraction thereof” mean?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Local mathematicians believe this means “round” – e.g. 1.2 rounds to 1, 1.8 rounds to 2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we believe “usual rounding rules” then the historical method is incorrect.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we would prefer to use the historical method, we should clarify in bylaws.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As is, a mix of both methods is being used.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What do the differences mean in reality?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6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5744" y="1295400"/>
            <a:ext cx="2412520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Rounding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54411"/>
            <a:ext cx="8229600" cy="2357568"/>
          </a:xfrm>
        </p:spPr>
        <p:txBody>
          <a:bodyPr wrap="square">
            <a:sp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1 - 14.4 </a:t>
            </a:r>
            <a:r>
              <a:rPr lang="en-US" dirty="0">
                <a:solidFill>
                  <a:schemeClr val="tx1"/>
                </a:solidFill>
              </a:rPr>
              <a:t> faculty FTE gets </a:t>
            </a:r>
            <a:r>
              <a:rPr lang="en-US" dirty="0" smtClean="0">
                <a:solidFill>
                  <a:schemeClr val="tx1"/>
                </a:solidFill>
              </a:rPr>
              <a:t>1 senator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15 - 24.4 </a:t>
            </a:r>
            <a:r>
              <a:rPr lang="en-US" dirty="0">
                <a:solidFill>
                  <a:schemeClr val="tx1"/>
                </a:solidFill>
              </a:rPr>
              <a:t> faculty FTE gets </a:t>
            </a:r>
            <a:r>
              <a:rPr lang="en-US" dirty="0" smtClean="0">
                <a:solidFill>
                  <a:schemeClr val="tx1"/>
                </a:solidFill>
              </a:rPr>
              <a:t>2 senators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25 - 34.4 </a:t>
            </a:r>
            <a:r>
              <a:rPr lang="en-US" dirty="0">
                <a:solidFill>
                  <a:schemeClr val="tx1"/>
                </a:solidFill>
              </a:rPr>
              <a:t> faculty FTE gets </a:t>
            </a:r>
            <a:r>
              <a:rPr lang="en-US" dirty="0" smtClean="0">
                <a:solidFill>
                  <a:schemeClr val="tx1"/>
                </a:solidFill>
              </a:rPr>
              <a:t>3 senators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35 - 44.4 </a:t>
            </a:r>
            <a:r>
              <a:rPr lang="en-US" dirty="0">
                <a:solidFill>
                  <a:schemeClr val="tx1"/>
                </a:solidFill>
              </a:rPr>
              <a:t> faculty FTE gets </a:t>
            </a:r>
            <a:r>
              <a:rPr lang="en-US" dirty="0" smtClean="0">
                <a:solidFill>
                  <a:schemeClr val="tx1"/>
                </a:solidFill>
              </a:rPr>
              <a:t>4 senators</a:t>
            </a:r>
          </a:p>
        </p:txBody>
      </p:sp>
    </p:spTree>
    <p:extLst>
      <p:ext uri="{BB962C8B-B14F-4D97-AF65-F5344CB8AC3E}">
        <p14:creationId xmlns:p14="http://schemas.microsoft.com/office/powerpoint/2010/main" val="16046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352800"/>
            <a:ext cx="2412520" cy="769441"/>
          </a:xfrm>
        </p:spPr>
        <p:txBody>
          <a:bodyPr wrap="none">
            <a:spAutoFit/>
          </a:bodyPr>
          <a:lstStyle/>
          <a:p>
            <a:r>
              <a:rPr lang="en-US" b="1" dirty="0" smtClean="0"/>
              <a:t>Rounding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1447800"/>
            <a:ext cx="2376805" cy="76944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Historical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38600"/>
            <a:ext cx="7086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2209800"/>
            <a:ext cx="6134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8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417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HOW MANY SENATORS?</vt:lpstr>
      <vt:lpstr>Base FTE calculations </vt:lpstr>
      <vt:lpstr>Current Bylaw / Charter language</vt:lpstr>
      <vt:lpstr>How Many Senators?</vt:lpstr>
      <vt:lpstr>Questions</vt:lpstr>
      <vt:lpstr>“Historical” Calculation (partially) used</vt:lpstr>
      <vt:lpstr>Questions</vt:lpstr>
      <vt:lpstr>Rounding</vt:lpstr>
      <vt:lpstr>Rounding</vt:lpstr>
      <vt:lpstr>Comparison</vt:lpstr>
      <vt:lpstr>How shall we proceed?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SENATORS?</dc:title>
  <dc:creator>LB</dc:creator>
  <cp:lastModifiedBy>LB</cp:lastModifiedBy>
  <cp:revision>110</cp:revision>
  <dcterms:created xsi:type="dcterms:W3CDTF">2015-03-05T19:49:26Z</dcterms:created>
  <dcterms:modified xsi:type="dcterms:W3CDTF">2015-03-10T16:13:13Z</dcterms:modified>
</cp:coreProperties>
</file>