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84" r:id="rId4"/>
    <p:sldId id="280" r:id="rId5"/>
    <p:sldId id="257" r:id="rId6"/>
    <p:sldId id="277" r:id="rId7"/>
    <p:sldId id="278" r:id="rId8"/>
    <p:sldId id="258" r:id="rId9"/>
    <p:sldId id="259" r:id="rId10"/>
    <p:sldId id="266" r:id="rId11"/>
    <p:sldId id="268" r:id="rId12"/>
    <p:sldId id="269" r:id="rId13"/>
    <p:sldId id="281" r:id="rId14"/>
    <p:sldId id="282" r:id="rId15"/>
    <p:sldId id="274" r:id="rId16"/>
    <p:sldId id="28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660A404D-2F58-4F0E-8EE5-183EE3F39B71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6B1E17B3-EF53-4036-9820-80C7ED6F4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184E4A6F-497F-44AC-ADE7-BECD3FDB2985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9" tIns="46580" rIns="93159" bIns="46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4A6234FD-AA8E-47D4-B67F-30043EDD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C82BB6-3E0F-49C2-BFEE-485B7CE6D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advisoryboard.com/" TargetMode="External"/><Relationship Id="rId2" Type="http://schemas.openxmlformats.org/officeDocument/2006/relationships/hyperlink" Target="http://www.wou.edu/president/contemplation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Strategic Planning and Options Committee (SPOC):</a:t>
            </a:r>
            <a:br>
              <a:rPr lang="en-US" dirty="0" smtClean="0"/>
            </a:br>
            <a:r>
              <a:rPr lang="en-US" dirty="0" smtClean="0"/>
              <a:t> First Report to WOU Faculty Senate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943600"/>
            <a:ext cx="7854696" cy="914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February 14, 2012</a:t>
            </a:r>
          </a:p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BB6-3E0F-49C2-BFEE-485B7CE6D40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WOU Academic_PrimLF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4286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Examples of New Revenue Ideas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/>
          <a:lstStyle/>
          <a:p>
            <a:r>
              <a:rPr lang="en-US" dirty="0" smtClean="0"/>
              <a:t>MA in Interpreting Studies—adding 2</a:t>
            </a:r>
            <a:r>
              <a:rPr lang="en-US" baseline="30000" dirty="0" smtClean="0"/>
              <a:t>nd</a:t>
            </a:r>
            <a:r>
              <a:rPr lang="en-US" dirty="0" smtClean="0"/>
              <a:t> cohort and increasing tuition to market rates</a:t>
            </a:r>
          </a:p>
          <a:p>
            <a:r>
              <a:rPr lang="en-US" dirty="0" smtClean="0"/>
              <a:t>Non-credit health care initiatives such as the medical interpreting with Salem Hospital</a:t>
            </a:r>
          </a:p>
          <a:p>
            <a:r>
              <a:rPr lang="en-US" dirty="0" smtClean="0"/>
              <a:t>Applied Baccalaureate Programs </a:t>
            </a:r>
          </a:p>
          <a:p>
            <a:r>
              <a:rPr lang="en-US" dirty="0" smtClean="0"/>
              <a:t>Increased offering of new online courses to new markets and summer session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7" descr="kj5-07WOU0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267200"/>
            <a:ext cx="3657600" cy="243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Examples of Cost Saving Ideas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Reduced number of routine enrollment forms </a:t>
            </a:r>
          </a:p>
          <a:p>
            <a:r>
              <a:rPr lang="en-US" dirty="0" smtClean="0"/>
              <a:t>Reduction of electives and teaching assignments </a:t>
            </a:r>
          </a:p>
          <a:p>
            <a:r>
              <a:rPr lang="en-US" dirty="0" smtClean="0"/>
              <a:t>Decrease of S&amp;S expenses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1027" descr="DSC_2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400"/>
            <a:ext cx="8710507" cy="306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Examples of Efficiency Improvement Ideas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229600" cy="4389120"/>
          </a:xfrm>
        </p:spPr>
        <p:txBody>
          <a:bodyPr/>
          <a:lstStyle/>
          <a:p>
            <a:r>
              <a:rPr lang="en-US" dirty="0" smtClean="0"/>
              <a:t>Streamline articulation of transfer credits such as the Diversity courses</a:t>
            </a:r>
          </a:p>
          <a:p>
            <a:r>
              <a:rPr lang="en-US" dirty="0" smtClean="0"/>
              <a:t>Streamline and automate course substitution process</a:t>
            </a:r>
          </a:p>
          <a:p>
            <a:r>
              <a:rPr lang="en-US" dirty="0" smtClean="0"/>
              <a:t>Improve the Registration Holds process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3" descr="mon_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8636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en-US" dirty="0" smtClean="0"/>
              <a:t>Role of President’s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752"/>
          </a:xfrm>
        </p:spPr>
        <p:txBody>
          <a:bodyPr/>
          <a:lstStyle/>
          <a:p>
            <a:r>
              <a:rPr lang="en-US" dirty="0" smtClean="0"/>
              <a:t>Review and prioritize all campus ideas to meet fiscal objectives.</a:t>
            </a:r>
          </a:p>
          <a:p>
            <a:r>
              <a:rPr lang="en-US" dirty="0" smtClean="0"/>
              <a:t>Coordinate campus-wide efforts to maximize effectiveness and efficiency of process</a:t>
            </a:r>
          </a:p>
          <a:p>
            <a:r>
              <a:rPr lang="en-US" dirty="0" smtClean="0"/>
              <a:t>Keep scorecard to monitor campus progress towards fiscal 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1028" descr="060409_0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0"/>
            <a:ext cx="3811588" cy="2540000"/>
          </a:xfrm>
          <a:prstGeom prst="rect">
            <a:avLst/>
          </a:prstGeom>
          <a:noFill/>
        </p:spPr>
      </p:pic>
      <p:pic>
        <p:nvPicPr>
          <p:cNvPr id="7" name="Picture 1028" descr="kjj4-08WOU6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3733800" cy="255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Campus Input and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Senate and faculty representatives in SPOC</a:t>
            </a:r>
          </a:p>
          <a:p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Faculty Senate</a:t>
            </a:r>
          </a:p>
          <a:p>
            <a:pPr lvl="1"/>
            <a:r>
              <a:rPr lang="en-US" dirty="0" smtClean="0"/>
              <a:t>Campus Conversation 2/23 at 3:30 in Columbia Room</a:t>
            </a:r>
          </a:p>
          <a:p>
            <a:r>
              <a:rPr lang="en-US" dirty="0" smtClean="0"/>
              <a:t>SPOC Website</a:t>
            </a:r>
          </a:p>
          <a:p>
            <a:pPr lvl="1"/>
            <a:r>
              <a:rPr lang="en-US" dirty="0" smtClean="0"/>
              <a:t>Anonymous </a:t>
            </a:r>
          </a:p>
          <a:p>
            <a:pPr lvl="1"/>
            <a:r>
              <a:rPr lang="en-US" dirty="0" smtClean="0"/>
              <a:t>Linked to Faculty Senate web page</a:t>
            </a:r>
          </a:p>
          <a:p>
            <a:pPr lvl="1"/>
            <a:r>
              <a:rPr lang="en-US" dirty="0" smtClean="0"/>
              <a:t>Ideas/comments will be distributed to appropriate campus work groups</a:t>
            </a:r>
          </a:p>
          <a:p>
            <a:r>
              <a:rPr lang="en-US" u="sng" dirty="0" smtClean="0"/>
              <a:t>Your input and ideas are critical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 for SPOC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Committee will meet every two weeks until work is completed or until committee is dissolved by Provost</a:t>
            </a:r>
          </a:p>
          <a:p>
            <a:r>
              <a:rPr lang="en-US" smtClean="0"/>
              <a:t>Initial report reviewed </a:t>
            </a:r>
            <a:r>
              <a:rPr lang="en-US" dirty="0" smtClean="0"/>
              <a:t>and endorsed by President’s Staff</a:t>
            </a:r>
          </a:p>
          <a:p>
            <a:r>
              <a:rPr lang="en-US" dirty="0" smtClean="0"/>
              <a:t>Presentation to Faculty Senate and academic divisions</a:t>
            </a:r>
          </a:p>
          <a:p>
            <a:r>
              <a:rPr lang="en-US" dirty="0" smtClean="0"/>
              <a:t>Campus-conversations </a:t>
            </a:r>
          </a:p>
          <a:p>
            <a:r>
              <a:rPr lang="en-US" dirty="0" smtClean="0"/>
              <a:t>Continued gathering and refinement of ideas </a:t>
            </a:r>
          </a:p>
          <a:p>
            <a:r>
              <a:rPr lang="en-US" dirty="0" smtClean="0"/>
              <a:t>**Implementation of feasible ideas will be by appropriate campus process and entities, not SPOC**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WOU Office of President web page</a:t>
            </a:r>
          </a:p>
          <a:p>
            <a:pPr lvl="1"/>
            <a:r>
              <a:rPr lang="en-US" dirty="0" smtClean="0"/>
              <a:t>Contemplations and Musings</a:t>
            </a:r>
          </a:p>
          <a:p>
            <a:pPr lvl="1"/>
            <a:r>
              <a:rPr lang="en-US" dirty="0" smtClean="0">
                <a:hlinkClick r:id="rId2"/>
              </a:rPr>
              <a:t>http://www.wou.edu/president/contemplation.php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Education Advisory Board (EAB)</a:t>
            </a:r>
          </a:p>
          <a:p>
            <a:pPr lvl="1"/>
            <a:r>
              <a:rPr lang="en-US" dirty="0" smtClean="0"/>
              <a:t>Resource and source of demonstrated best practices across the country.  WOU membership entitles all WOU employees to have full access to reports and studies</a:t>
            </a:r>
          </a:p>
          <a:p>
            <a:pPr lvl="1"/>
            <a:r>
              <a:rPr lang="en-US" dirty="0" smtClean="0">
                <a:hlinkClick r:id="rId3"/>
              </a:rPr>
              <a:t>http://www.educationadvisoryboard.com/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1028" descr="KJJLC0429090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029200"/>
            <a:ext cx="2743200" cy="1828800"/>
          </a:xfrm>
          <a:prstGeom prst="rect">
            <a:avLst/>
          </a:prstGeom>
          <a:noFill/>
        </p:spPr>
      </p:pic>
      <p:pic>
        <p:nvPicPr>
          <p:cNvPr id="7" name="Picture 1029" descr="kjj10-08wou24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029200"/>
            <a:ext cx="2590800" cy="1828800"/>
          </a:xfrm>
          <a:prstGeom prst="rect">
            <a:avLst/>
          </a:prstGeom>
          <a:noFill/>
        </p:spPr>
      </p:pic>
      <p:pic>
        <p:nvPicPr>
          <p:cNvPr id="8" name="Picture 6" descr="KJJ05040902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29200"/>
            <a:ext cx="266699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A Fiscal Imperative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2008 state appropriations to WOU have decreased by $4.5 Million per year or 25%.</a:t>
            </a:r>
          </a:p>
          <a:p>
            <a:endParaRPr lang="en-US" dirty="0" smtClean="0"/>
          </a:p>
          <a:p>
            <a:r>
              <a:rPr lang="en-US" dirty="0" smtClean="0"/>
              <a:t>It is likely that appropriations will continue to decline or fail to keep pace with inflation.</a:t>
            </a:r>
          </a:p>
          <a:p>
            <a:endParaRPr lang="en-US" dirty="0" smtClean="0"/>
          </a:p>
          <a:p>
            <a:r>
              <a:rPr lang="en-US" dirty="0" smtClean="0"/>
              <a:t>Costs to operate WOU will continue to increase without operational changes</a:t>
            </a:r>
          </a:p>
          <a:p>
            <a:pPr lvl="1"/>
            <a:r>
              <a:rPr lang="en-US" dirty="0" smtClean="0"/>
              <a:t>PEBB and PERS</a:t>
            </a:r>
          </a:p>
          <a:p>
            <a:pPr lvl="1"/>
            <a:r>
              <a:rPr lang="en-US" dirty="0" smtClean="0"/>
              <a:t>Salary adjustments</a:t>
            </a:r>
          </a:p>
          <a:p>
            <a:pPr lvl="1"/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C82BB6-3E0F-49C2-BFEE-485B7CE6D4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192" y="-14287"/>
            <a:ext cx="931438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44562"/>
          </a:xfrm>
        </p:spPr>
        <p:txBody>
          <a:bodyPr/>
          <a:lstStyle/>
          <a:p>
            <a:pPr algn="ctr"/>
            <a:r>
              <a:rPr lang="en-US" dirty="0" smtClean="0"/>
              <a:t>Fiscal Goal for WOU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As a university, create through new and sustained revenues or reduced expenses: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2013-14:  $1.5 Million annually</a:t>
            </a:r>
          </a:p>
          <a:p>
            <a:pPr>
              <a:buNone/>
            </a:pPr>
            <a:r>
              <a:rPr lang="en-US" dirty="0" smtClean="0"/>
              <a:t>2014-15: $1.5 Million annually in addition to the 	     first $1.5 Million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entire university will contribute to meeting this fiscal goal.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Created in September 2012 by Provost Neely.  Charged with review of original ideas posed by Provost Neely and identify new </a:t>
            </a:r>
            <a:r>
              <a:rPr lang="en-US" u="sng" dirty="0" smtClean="0"/>
              <a:t>ideas</a:t>
            </a:r>
            <a:r>
              <a:rPr lang="en-US" dirty="0" smtClean="0"/>
              <a:t> generated by the committee.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Increase revenue streams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Increase capacity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Reduce cost of delivery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Modify academic programs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End delivery of academic programs</a:t>
            </a:r>
          </a:p>
          <a:p>
            <a:endParaRPr lang="en-US" dirty="0" smtClean="0"/>
          </a:p>
          <a:p>
            <a:r>
              <a:rPr lang="en-US" dirty="0" smtClean="0"/>
              <a:t>Review and implementation of ideas will follow established campus process including Faculty Senate committees.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Academic Affairs Principle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a time of significant financial strain, WOU</a:t>
            </a:r>
          </a:p>
          <a:p>
            <a:pPr>
              <a:buNone/>
            </a:pPr>
            <a:r>
              <a:rPr lang="en-US" dirty="0" smtClean="0"/>
              <a:t>Academic Affairs will remain fully committed to</a:t>
            </a:r>
          </a:p>
          <a:p>
            <a:pPr>
              <a:buNone/>
            </a:pPr>
            <a:r>
              <a:rPr lang="en-US" dirty="0" smtClean="0"/>
              <a:t>the institutional mission and will acknowledge and</a:t>
            </a:r>
          </a:p>
          <a:p>
            <a:pPr>
              <a:buNone/>
            </a:pPr>
            <a:r>
              <a:rPr lang="en-US" dirty="0" smtClean="0"/>
              <a:t>support: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Our dedicated/conscientious faculty and staff</a:t>
            </a:r>
          </a:p>
          <a:p>
            <a:pPr lvl="1"/>
            <a:r>
              <a:rPr lang="en-US" dirty="0" smtClean="0"/>
              <a:t>Our record of achieving effective student learning, especially among first-generation and underrepresented populations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Academic Affairs Principle</a:t>
            </a:r>
            <a:br>
              <a:rPr lang="en-US" dirty="0" smtClean="0"/>
            </a:br>
            <a:r>
              <a:rPr lang="en-US" dirty="0" smtClean="0"/>
              <a:t>(Continued)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and now will rededicate ourselves to reconfigure</a:t>
            </a:r>
          </a:p>
          <a:p>
            <a:pPr>
              <a:buNone/>
            </a:pPr>
            <a:r>
              <a:rPr lang="en-US" dirty="0" smtClean="0"/>
              <a:t>practices to be as effective as we have been and yet more</a:t>
            </a:r>
          </a:p>
          <a:p>
            <a:pPr>
              <a:buNone/>
            </a:pPr>
            <a:r>
              <a:rPr lang="en-US" dirty="0" smtClean="0"/>
              <a:t>efficient.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all will look for opportunities for change</a:t>
            </a:r>
          </a:p>
          <a:p>
            <a:pPr lvl="1"/>
            <a:r>
              <a:rPr lang="en-US" dirty="0" smtClean="0"/>
              <a:t>We all will be committed to act to make change occur</a:t>
            </a:r>
          </a:p>
          <a:p>
            <a:pPr lvl="1"/>
            <a:r>
              <a:rPr lang="en-US" dirty="0" smtClean="0"/>
              <a:t>We all will celebrate our collective successes and encourage others’ efforts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SPOC Membership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914400"/>
          <a:ext cx="8305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Organization/Group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Role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Farmer,</a:t>
                      </a:r>
                      <a:r>
                        <a:rPr lang="en-US" sz="1400" baseline="0" dirty="0" smtClean="0"/>
                        <a:t>  Jonathan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ASWOU</a:t>
                      </a:r>
                      <a:r>
                        <a:rPr lang="en-US" sz="1400" baseline="0" dirty="0" smtClean="0"/>
                        <a:t> President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France, Nancy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Registrar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Registrar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Hautala,</a:t>
                      </a:r>
                      <a:r>
                        <a:rPr lang="en-US" sz="1400" baseline="0" dirty="0" smtClean="0"/>
                        <a:t> Bob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 and PE (COE)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Faculty Senate (alternate)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Keulks,</a:t>
                      </a:r>
                      <a:r>
                        <a:rPr lang="en-US" sz="1400" baseline="0" dirty="0" smtClean="0"/>
                        <a:t> Gavin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Literature (LAS)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Faculty Senate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Landreth, Jessica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ASWOU</a:t>
                      </a:r>
                      <a:r>
                        <a:rPr lang="en-US" sz="1400" baseline="0" dirty="0" smtClean="0"/>
                        <a:t> Exec Member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 (alternate)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smtClean="0"/>
                        <a:t>LeJeune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Marie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Teacher</a:t>
                      </a:r>
                      <a:r>
                        <a:rPr lang="en-US" sz="1400" baseline="0" dirty="0" smtClean="0"/>
                        <a:t> Education (COE)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Graduate Committee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McDonald, David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Associate</a:t>
                      </a:r>
                      <a:r>
                        <a:rPr lang="en-US" sz="1400" baseline="0" dirty="0" smtClean="0"/>
                        <a:t> Provost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Chair of SPOC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Palmer, Tina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Study</a:t>
                      </a:r>
                      <a:r>
                        <a:rPr lang="en-US" sz="1400" baseline="0" dirty="0" smtClean="0"/>
                        <a:t> Abroad/Advising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Staff to SPOC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Scheck, Steve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Liberal</a:t>
                      </a:r>
                      <a:r>
                        <a:rPr lang="en-US" sz="1400" baseline="0" dirty="0" smtClean="0"/>
                        <a:t> Arts and Sciences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Dean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Shannon,</a:t>
                      </a:r>
                      <a:r>
                        <a:rPr lang="en-US" sz="1400" baseline="0" dirty="0" smtClean="0"/>
                        <a:t> Tad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Theatre/Dance (LAS)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Curriculum Committee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Smiles, Tracy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Teacher Education (COE)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Graduate Committee (alternate)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Rosselli,</a:t>
                      </a:r>
                      <a:r>
                        <a:rPr lang="en-US" sz="1400" baseline="0" dirty="0" smtClean="0"/>
                        <a:t> Hilda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Education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Dean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Yahnke,</a:t>
                      </a:r>
                      <a:r>
                        <a:rPr lang="en-US" sz="1400" baseline="0" dirty="0" smtClean="0"/>
                        <a:t> Eric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Budget and Payroll Director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Budget</a:t>
                      </a:r>
                      <a:endParaRPr lang="en-US" sz="1400" dirty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LeRoy,</a:t>
                      </a:r>
                      <a:r>
                        <a:rPr lang="en-US" sz="1400" baseline="0" dirty="0" smtClean="0"/>
                        <a:t> JoNan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Division</a:t>
                      </a:r>
                      <a:r>
                        <a:rPr lang="en-US" sz="1400" baseline="0" dirty="0" smtClean="0"/>
                        <a:t> Extended Programs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Ex-officio (distance education)</a:t>
                      </a:r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Stonecipher, Linda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Graduate</a:t>
                      </a:r>
                      <a:r>
                        <a:rPr lang="en-US" sz="1400" baseline="0" dirty="0" smtClean="0"/>
                        <a:t> Studies Director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Ex-officio (graduate</a:t>
                      </a:r>
                      <a:r>
                        <a:rPr lang="en-US" sz="1400" baseline="0" dirty="0" smtClean="0"/>
                        <a:t> programs)</a:t>
                      </a:r>
                      <a:endParaRPr lang="en-US" sz="1400" dirty="0" smtClean="0"/>
                    </a:p>
                  </a:txBody>
                  <a:tcPr/>
                </a:tc>
              </a:tr>
              <a:tr h="264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Vickers, Bruce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Senior Research</a:t>
                      </a:r>
                      <a:r>
                        <a:rPr lang="en-US" sz="1400" baseline="0" dirty="0" smtClean="0"/>
                        <a:t> Analyst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Ex-officio (data and research)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SPOC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7467600" cy="4873752"/>
          </a:xfrm>
        </p:spPr>
        <p:txBody>
          <a:bodyPr/>
          <a:lstStyle/>
          <a:p>
            <a:r>
              <a:rPr lang="en-US" dirty="0" smtClean="0"/>
              <a:t>Committee held weekly meetings (initial report due 12/12/11)</a:t>
            </a:r>
          </a:p>
          <a:p>
            <a:pPr lvl="1"/>
            <a:r>
              <a:rPr lang="en-US" dirty="0" smtClean="0"/>
              <a:t>Sharing and use of WOU Mission Statement as a guide for discussion and committee work</a:t>
            </a:r>
          </a:p>
          <a:p>
            <a:pPr lvl="1"/>
            <a:r>
              <a:rPr lang="en-US" dirty="0" smtClean="0"/>
              <a:t>Reliance on data to make informed decisions</a:t>
            </a:r>
          </a:p>
          <a:p>
            <a:pPr lvl="1"/>
            <a:r>
              <a:rPr lang="en-US" dirty="0" smtClean="0"/>
              <a:t>On-going process</a:t>
            </a:r>
          </a:p>
          <a:p>
            <a:pPr lvl="2"/>
            <a:r>
              <a:rPr lang="en-US" dirty="0" smtClean="0"/>
              <a:t>Need to receive and review ideas generated from WOU community</a:t>
            </a:r>
          </a:p>
          <a:p>
            <a:pPr lvl="2"/>
            <a:r>
              <a:rPr lang="en-US" dirty="0" smtClean="0"/>
              <a:t>Continued campus-wide input of ideas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EC82BB6-3E0F-49C2-BFEE-485B7CE6D4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1028" descr="060409_1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343400"/>
            <a:ext cx="3505200" cy="23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1705</TotalTime>
  <Words>753</Words>
  <Application>Microsoft Office PowerPoint</Application>
  <PresentationFormat>On-screen Show (4:3)</PresentationFormat>
  <Paragraphs>160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 Strategic Planning and Options Committee (SPOC):  First Report to WOU Faculty Senate</vt:lpstr>
      <vt:lpstr>A Fiscal Imperative</vt:lpstr>
      <vt:lpstr>Slide 3</vt:lpstr>
      <vt:lpstr>Fiscal Goal for WOU </vt:lpstr>
      <vt:lpstr>Purpose</vt:lpstr>
      <vt:lpstr>Academic Affairs Principle </vt:lpstr>
      <vt:lpstr>Academic Affairs Principle (Continued) </vt:lpstr>
      <vt:lpstr>SPOC Membership</vt:lpstr>
      <vt:lpstr>SPOC Process</vt:lpstr>
      <vt:lpstr>Examples of New Revenue Ideas</vt:lpstr>
      <vt:lpstr>Examples of Cost Saving Ideas</vt:lpstr>
      <vt:lpstr>Examples of Efficiency Improvement Ideas</vt:lpstr>
      <vt:lpstr>Role of President’s Staff</vt:lpstr>
      <vt:lpstr>Campus Input and Ideas</vt:lpstr>
      <vt:lpstr>Next Steps for SPOC</vt:lpstr>
      <vt:lpstr>Additional Resources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Report on SPOC Progress </dc:title>
  <dc:creator>mcdonald</dc:creator>
  <cp:lastModifiedBy>UCS</cp:lastModifiedBy>
  <cp:revision>30</cp:revision>
  <dcterms:created xsi:type="dcterms:W3CDTF">2011-12-20T17:59:46Z</dcterms:created>
  <dcterms:modified xsi:type="dcterms:W3CDTF">2012-02-14T20:36:34Z</dcterms:modified>
</cp:coreProperties>
</file>