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2" r:id="rId7"/>
    <p:sldId id="27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leschb:Documents:QL:SurveySummary_0324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Reponses</a:t>
            </a:r>
            <a:r>
              <a:rPr lang="en-US" baseline="0"/>
              <a:t> by Discipline </a:t>
            </a:r>
            <a:endParaRPr lang="en-US"/>
          </a:p>
        </c:rich>
      </c:tx>
      <c:layout/>
      <c:overlay val="0"/>
    </c:title>
    <c:autoTitleDeleted val="0"/>
    <c:plotArea>
      <c:layout/>
      <c:ofPieChart>
        <c:ofPieType val="bar"/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Lbls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'Question 1'!$H$8:$H$20</c:f>
              <c:strCache>
                <c:ptCount val="13"/>
                <c:pt idx="0">
                  <c:v>Responses by Discipline </c:v>
                </c:pt>
                <c:pt idx="1">
                  <c:v>Psychology</c:v>
                </c:pt>
                <c:pt idx="2">
                  <c:v>Science</c:v>
                </c:pt>
                <c:pt idx="3">
                  <c:v>Criminal Justice</c:v>
                </c:pt>
                <c:pt idx="4">
                  <c:v>Politic, Policy &amp; Administration</c:v>
                </c:pt>
                <c:pt idx="5">
                  <c:v>Mathematics</c:v>
                </c:pt>
                <c:pt idx="6">
                  <c:v>Computer Science</c:v>
                </c:pt>
                <c:pt idx="7">
                  <c:v>Geography</c:v>
                </c:pt>
                <c:pt idx="8">
                  <c:v>Theatre</c:v>
                </c:pt>
                <c:pt idx="9">
                  <c:v>English</c:v>
                </c:pt>
                <c:pt idx="10">
                  <c:v>Business &amp; Economics</c:v>
                </c:pt>
                <c:pt idx="11">
                  <c:v>No Response</c:v>
                </c:pt>
                <c:pt idx="12">
                  <c:v>Exercise Science</c:v>
                </c:pt>
              </c:strCache>
            </c:strRef>
          </c:cat>
          <c:val>
            <c:numRef>
              <c:f>'Question 1'!$I$8:$I$20</c:f>
              <c:numCache>
                <c:formatCode>General</c:formatCode>
                <c:ptCount val="13"/>
                <c:pt idx="1">
                  <c:v>5.0</c:v>
                </c:pt>
                <c:pt idx="2">
                  <c:v>5.0</c:v>
                </c:pt>
                <c:pt idx="3">
                  <c:v>2.0</c:v>
                </c:pt>
                <c:pt idx="4">
                  <c:v>1.0</c:v>
                </c:pt>
                <c:pt idx="5">
                  <c:v>8.0</c:v>
                </c:pt>
                <c:pt idx="6">
                  <c:v>3.0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5/26/15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Quantitative Literacy at WOU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57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Bachelor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stakeholders of QL in general education for BS students</a:t>
            </a:r>
          </a:p>
          <a:p>
            <a:r>
              <a:rPr lang="en-US" dirty="0" smtClean="0"/>
              <a:t>I sent out a survey to 48 faculty members</a:t>
            </a:r>
          </a:p>
          <a:p>
            <a:pPr lvl="1"/>
            <a:r>
              <a:rPr lang="en-US" dirty="0" smtClean="0"/>
              <a:t>Math department</a:t>
            </a:r>
          </a:p>
          <a:p>
            <a:pPr lvl="1"/>
            <a:r>
              <a:rPr lang="en-US" dirty="0" smtClean="0"/>
              <a:t>CS department</a:t>
            </a:r>
          </a:p>
          <a:p>
            <a:pPr lvl="1"/>
            <a:r>
              <a:rPr lang="en-US" dirty="0" smtClean="0"/>
              <a:t>Dean Monahan’s QL group</a:t>
            </a:r>
          </a:p>
          <a:p>
            <a:pPr lvl="1"/>
            <a:r>
              <a:rPr lang="en-US" dirty="0" smtClean="0"/>
              <a:t>Anyone identified by their division chair as being a stakeholder in 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53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520268"/>
              </p:ext>
            </p:extLst>
          </p:nvPr>
        </p:nvGraphicFramePr>
        <p:xfrm>
          <a:off x="317500" y="274638"/>
          <a:ext cx="8639683" cy="625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5612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survey asked to rate the importance of each LEAP rubric category</a:t>
            </a:r>
          </a:p>
          <a:p>
            <a:r>
              <a:rPr lang="en-US" dirty="0" smtClean="0"/>
              <a:t>It asked the level of competency expected in each category in general education from a BS graduate</a:t>
            </a:r>
          </a:p>
          <a:p>
            <a:r>
              <a:rPr lang="en-US" dirty="0" smtClean="0"/>
              <a:t>It asked if there was any elements of QL missed in the LEAP rubric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45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5 being very important, 3 being moderately important, and </a:t>
            </a:r>
            <a:r>
              <a:rPr lang="en-US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being not important, each category had a mean between 4 and 4.5</a:t>
            </a:r>
          </a:p>
          <a:p>
            <a:r>
              <a:rPr lang="en-US" dirty="0" smtClean="0"/>
              <a:t>In each category, the faculty seemed to mostly agree on a competency level</a:t>
            </a:r>
          </a:p>
          <a:p>
            <a:r>
              <a:rPr lang="en-US" dirty="0" smtClean="0"/>
              <a:t>There wasn’t a common thread in the comments about any missed elements on the QL rubric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5669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Interpretation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4860" r="48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948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Bachelor of Science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7712" b="-27712"/>
          <a:stretch>
            <a:fillRect/>
          </a:stretch>
        </p:blipFill>
        <p:spPr>
          <a:xfrm>
            <a:off x="0" y="592138"/>
            <a:ext cx="8933688" cy="5719739"/>
          </a:xfrm>
        </p:spPr>
      </p:pic>
    </p:spTree>
    <p:extLst>
      <p:ext uri="{BB962C8B-B14F-4D97-AF65-F5344CB8AC3E}">
        <p14:creationId xmlns:p14="http://schemas.microsoft.com/office/powerpoint/2010/main" val="180857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Thank you for listening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79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November, Faculty Senate recommended that WOU adopt LEAP's (Liberal Education &amp; America's Promise) learning outcomes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One of those learning outcomes is Quantitative Literacy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51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/>
              <a:t>Quantitative Literacy (QL) is a 'habit of mind' competency, and comfort in working with numerical data. Individuals with strong QL </a:t>
            </a:r>
            <a:r>
              <a:rPr lang="en-US" dirty="0" smtClean="0"/>
              <a:t>skills possess </a:t>
            </a:r>
            <a:r>
              <a:rPr lang="en-US" dirty="0"/>
              <a:t>the ability to reason and </a:t>
            </a:r>
            <a:r>
              <a:rPr lang="en-US" dirty="0" smtClean="0"/>
              <a:t>solve quantitative </a:t>
            </a:r>
            <a:r>
              <a:rPr lang="en-US" dirty="0"/>
              <a:t>problems from a wide array of authentic contexts and everyday life situations. </a:t>
            </a:r>
            <a:r>
              <a:rPr lang="en-US" dirty="0" smtClean="0"/>
              <a:t>They understand </a:t>
            </a:r>
            <a:r>
              <a:rPr lang="en-US" dirty="0"/>
              <a:t>and can create sophisticated arguments supported by quantitative evidence and they can clearly communicate </a:t>
            </a:r>
            <a:r>
              <a:rPr lang="en-US" dirty="0" smtClean="0"/>
              <a:t>those arguments </a:t>
            </a:r>
            <a:r>
              <a:rPr lang="en-US" dirty="0"/>
              <a:t>in a variety of formats (using words, tables, graphs, mathematical equations, algorithms, etc., as appropriate). (AACU).</a:t>
            </a:r>
          </a:p>
        </p:txBody>
      </p:sp>
    </p:spTree>
    <p:extLst>
      <p:ext uri="{BB962C8B-B14F-4D97-AF65-F5344CB8AC3E}">
        <p14:creationId xmlns:p14="http://schemas.microsoft.com/office/powerpoint/2010/main" val="361905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year I was tasked with developing a rubric that supports assessment of quantitative literacy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general education  for both </a:t>
            </a:r>
            <a:r>
              <a:rPr lang="en-US" dirty="0"/>
              <a:t>Bachelor of Arts and Bachelor of Science students at WOU.  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sought to identify elements of quantitative literacy that are most important to faculty and the levels of competency that are expected </a:t>
            </a:r>
            <a:r>
              <a:rPr lang="en-US" dirty="0" smtClean="0"/>
              <a:t>in general education from </a:t>
            </a:r>
            <a:r>
              <a:rPr lang="en-US" dirty="0"/>
              <a:t>BA and BS graduates.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89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7294" b="-27294"/>
          <a:stretch>
            <a:fillRect/>
          </a:stretch>
        </p:blipFill>
        <p:spPr>
          <a:xfrm>
            <a:off x="0" y="528661"/>
            <a:ext cx="9144000" cy="5854390"/>
          </a:xfrm>
        </p:spPr>
      </p:pic>
    </p:spTree>
    <p:extLst>
      <p:ext uri="{BB962C8B-B14F-4D97-AF65-F5344CB8AC3E}">
        <p14:creationId xmlns:p14="http://schemas.microsoft.com/office/powerpoint/2010/main" val="347026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QL LEAP Rubric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</a:p>
          <a:p>
            <a:r>
              <a:rPr lang="en-US" dirty="0" smtClean="0"/>
              <a:t>Representation</a:t>
            </a:r>
          </a:p>
          <a:p>
            <a:r>
              <a:rPr lang="en-US" dirty="0" smtClean="0"/>
              <a:t>Calculation</a:t>
            </a:r>
          </a:p>
          <a:p>
            <a:r>
              <a:rPr lang="en-US" dirty="0" smtClean="0"/>
              <a:t>Application/Analysis</a:t>
            </a:r>
          </a:p>
          <a:p>
            <a:r>
              <a:rPr lang="en-US" dirty="0" smtClean="0"/>
              <a:t>Assumptions</a:t>
            </a:r>
          </a:p>
          <a:p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8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Interpretation Competency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 smtClean="0"/>
              <a:t>4 – Provides accurate explanation of information presented in mathematical forms.  Makes appropriate inferences based on that information.</a:t>
            </a:r>
          </a:p>
          <a:p>
            <a:pPr marL="82296" indent="0">
              <a:buNone/>
            </a:pPr>
            <a:r>
              <a:rPr lang="en-US" dirty="0" smtClean="0"/>
              <a:t>3 – Provides accurate explanations of information presented in mathematical forms.</a:t>
            </a:r>
          </a:p>
          <a:p>
            <a:pPr marL="82296" indent="0">
              <a:buNone/>
            </a:pPr>
            <a:r>
              <a:rPr lang="en-US" dirty="0" smtClean="0"/>
              <a:t>2 – Provides somewhat accurate explanations of information presented in mathematical forms, but occasionally makes minor errors related to computations or units.</a:t>
            </a:r>
          </a:p>
          <a:p>
            <a:pPr marL="82296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1 – </a:t>
            </a:r>
            <a:r>
              <a:rPr lang="en-US" dirty="0" smtClean="0">
                <a:cs typeface="Times New Roman"/>
              </a:rPr>
              <a:t>Attempts to explain information presented in mathematical forms, but draws incorrect conclusions about what the information means. 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08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Bachelor of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general education course </a:t>
            </a:r>
            <a:r>
              <a:rPr lang="en-US" dirty="0"/>
              <a:t>with </a:t>
            </a:r>
            <a:r>
              <a:rPr lang="en-US" dirty="0" smtClean="0"/>
              <a:t>QL that students consistently </a:t>
            </a:r>
            <a:r>
              <a:rPr lang="en-US" dirty="0" smtClean="0"/>
              <a:t>while </a:t>
            </a:r>
            <a:r>
              <a:rPr lang="en-US" dirty="0" smtClean="0"/>
              <a:t>seeking a BA is MTH 105 Introduction to Contemporary Mathematics</a:t>
            </a:r>
          </a:p>
          <a:p>
            <a:r>
              <a:rPr lang="en-US" dirty="0" smtClean="0"/>
              <a:t>So I spoke with the MTH 105 team to develop a QL rubric for general education for BA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59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Bachelor of Arts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0838" b="-20838"/>
          <a:stretch>
            <a:fillRect/>
          </a:stretch>
        </p:blipFill>
        <p:spPr>
          <a:xfrm>
            <a:off x="-11704" y="1111250"/>
            <a:ext cx="9155704" cy="5313172"/>
          </a:xfrm>
        </p:spPr>
      </p:pic>
    </p:spTree>
    <p:extLst>
      <p:ext uri="{BB962C8B-B14F-4D97-AF65-F5344CB8AC3E}">
        <p14:creationId xmlns:p14="http://schemas.microsoft.com/office/powerpoint/2010/main" val="233398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384</TotalTime>
  <Words>491</Words>
  <Application>Microsoft Macintosh PowerPoint</Application>
  <PresentationFormat>On-screen Show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Quantitative Literacy at WOU</vt:lpstr>
      <vt:lpstr>LEAP</vt:lpstr>
      <vt:lpstr>Quantitative Literacy</vt:lpstr>
      <vt:lpstr>My Task</vt:lpstr>
      <vt:lpstr>PowerPoint Presentation</vt:lpstr>
      <vt:lpstr>QL LEAP Rubric Categories</vt:lpstr>
      <vt:lpstr>Interpretation Competency Levels</vt:lpstr>
      <vt:lpstr>Bachelor of Arts</vt:lpstr>
      <vt:lpstr>Bachelor of Arts</vt:lpstr>
      <vt:lpstr>Bachelor of Science</vt:lpstr>
      <vt:lpstr>PowerPoint Presentation</vt:lpstr>
      <vt:lpstr>Survey</vt:lpstr>
      <vt:lpstr>Results</vt:lpstr>
      <vt:lpstr>Results for Interpretation</vt:lpstr>
      <vt:lpstr>Bachelor of Science</vt:lpstr>
      <vt:lpstr>PowerPoint Presentation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Literacy at WOU</dc:title>
  <dc:creator>Western Oregon University</dc:creator>
  <cp:lastModifiedBy>Western Oregon University</cp:lastModifiedBy>
  <cp:revision>23</cp:revision>
  <dcterms:created xsi:type="dcterms:W3CDTF">2015-05-19T19:30:03Z</dcterms:created>
  <dcterms:modified xsi:type="dcterms:W3CDTF">2015-05-26T20:46:45Z</dcterms:modified>
</cp:coreProperties>
</file>