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5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05E0-73F0-490E-AC7B-ED8468020942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93A4-058F-42A3-8E7C-0A4F1F600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5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05E0-73F0-490E-AC7B-ED8468020942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93A4-058F-42A3-8E7C-0A4F1F600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9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05E0-73F0-490E-AC7B-ED8468020942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93A4-058F-42A3-8E7C-0A4F1F600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8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05E0-73F0-490E-AC7B-ED8468020942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93A4-058F-42A3-8E7C-0A4F1F600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0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05E0-73F0-490E-AC7B-ED8468020942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93A4-058F-42A3-8E7C-0A4F1F600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7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05E0-73F0-490E-AC7B-ED8468020942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93A4-058F-42A3-8E7C-0A4F1F600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0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05E0-73F0-490E-AC7B-ED8468020942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93A4-058F-42A3-8E7C-0A4F1F600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5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05E0-73F0-490E-AC7B-ED8468020942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93A4-058F-42A3-8E7C-0A4F1F600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05E0-73F0-490E-AC7B-ED8468020942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93A4-058F-42A3-8E7C-0A4F1F600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1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05E0-73F0-490E-AC7B-ED8468020942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93A4-058F-42A3-8E7C-0A4F1F600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2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05E0-73F0-490E-AC7B-ED8468020942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93A4-058F-42A3-8E7C-0A4F1F600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2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705E0-73F0-490E-AC7B-ED8468020942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D93A4-058F-42A3-8E7C-0A4F1F600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10600" cy="6477000"/>
          </a:xfrm>
          <a:ln w="63500">
            <a:solidFill>
              <a:srgbClr val="DC3B30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031325"/>
          </a:xfrm>
        </p:spPr>
        <p:txBody>
          <a:bodyPr>
            <a:spAutoFit/>
          </a:bodyPr>
          <a:lstStyle/>
          <a:p>
            <a:r>
              <a:rPr lang="en-US" sz="4200" b="1" dirty="0" smtClean="0"/>
              <a:t>Elementary Mathematics Instructional Leader </a:t>
            </a:r>
            <a:br>
              <a:rPr lang="en-US" sz="4200" b="1" dirty="0" smtClean="0"/>
            </a:br>
            <a:r>
              <a:rPr lang="en-US" sz="4200" b="1" dirty="0" smtClean="0"/>
              <a:t>Specialization Program</a:t>
            </a:r>
            <a:endParaRPr lang="en-US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"/>
            <a:ext cx="3657600" cy="1072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804" y="3733800"/>
            <a:ext cx="29871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Division of Teacher Education</a:t>
            </a:r>
            <a:br>
              <a:rPr lang="en-US" b="1" dirty="0"/>
            </a:br>
            <a:r>
              <a:rPr lang="en-US" b="1" dirty="0"/>
              <a:t>and</a:t>
            </a:r>
            <a:br>
              <a:rPr lang="en-US" b="1" dirty="0"/>
            </a:br>
            <a:r>
              <a:rPr lang="en-US" b="1" dirty="0"/>
              <a:t>Mathematics Department</a:t>
            </a:r>
            <a:endParaRPr lang="en-US" dirty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Submitted </a:t>
            </a:r>
            <a:r>
              <a:rPr lang="en-US" b="1" dirty="0"/>
              <a:t>by</a:t>
            </a:r>
            <a:r>
              <a:rPr lang="en-US" b="1" dirty="0" smtClean="0"/>
              <a:t>: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/>
              <a:t>Dr. Cheryl Beaver</a:t>
            </a:r>
            <a:endParaRPr lang="en-US" sz="2400" dirty="0"/>
          </a:p>
          <a:p>
            <a:pPr algn="ctr"/>
            <a:r>
              <a:rPr lang="en-US" sz="2400" b="1" dirty="0"/>
              <a:t>Dr. Laurie Burton</a:t>
            </a:r>
            <a:endParaRPr lang="en-US" sz="2400" dirty="0"/>
          </a:p>
          <a:p>
            <a:pPr algn="ctr"/>
            <a:r>
              <a:rPr lang="en-US" sz="2400" b="1" dirty="0"/>
              <a:t>Dr. Rachel Harrington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-900000">
            <a:off x="7176083" y="2238463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EMIL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06157" y="4082534"/>
            <a:ext cx="142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collaboration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155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10600" cy="6477000"/>
          </a:xfrm>
          <a:ln w="63500">
            <a:solidFill>
              <a:srgbClr val="DC3B30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738664"/>
          </a:xfrm>
        </p:spPr>
        <p:txBody>
          <a:bodyPr>
            <a:spAutoFit/>
          </a:bodyPr>
          <a:lstStyle/>
          <a:p>
            <a:r>
              <a:rPr lang="en-US" sz="4200" b="1" dirty="0" smtClean="0"/>
              <a:t>Last Slide</a:t>
            </a:r>
            <a:endParaRPr lang="en-US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75794"/>
            <a:ext cx="8305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Special thanks to Dean Mark Girod, COE. for his help with designing this program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/>
              <a:t>Special thanks to Elayne Kuletz and Dan Clark. </a:t>
            </a:r>
            <a:r>
              <a:rPr lang="en-US" sz="3000" dirty="0" smtClean="0"/>
              <a:t>DEP/CTL. </a:t>
            </a:r>
            <a:r>
              <a:rPr lang="en-US" sz="3000" dirty="0"/>
              <a:t>for their help </a:t>
            </a:r>
            <a:r>
              <a:rPr lang="en-US" sz="3000" dirty="0" smtClean="0"/>
              <a:t>with </a:t>
            </a:r>
            <a:r>
              <a:rPr lang="en-US" sz="3000" dirty="0"/>
              <a:t>designing the delivery of this program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Special thanks to VP Stephen Scheck, Academic Affairs and Dean Sue Monahan, LAS, who have both been very supportive of this project</a:t>
            </a:r>
          </a:p>
          <a:p>
            <a:endParaRPr lang="en-US" sz="3000" b="1" dirty="0" smtClean="0"/>
          </a:p>
          <a:p>
            <a:pPr algn="ctr"/>
            <a:r>
              <a:rPr lang="en-US" sz="4400" b="1" dirty="0" smtClean="0"/>
              <a:t>QUESTIONS?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232226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10600" cy="6477000"/>
          </a:xfrm>
          <a:ln w="63500">
            <a:solidFill>
              <a:srgbClr val="DC3B30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738664"/>
          </a:xfrm>
        </p:spPr>
        <p:txBody>
          <a:bodyPr>
            <a:spAutoFit/>
          </a:bodyPr>
          <a:lstStyle/>
          <a:p>
            <a:r>
              <a:rPr lang="en-US" sz="4200" b="1" dirty="0" smtClean="0"/>
              <a:t>Our Goal</a:t>
            </a:r>
            <a:endParaRPr lang="en-US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75794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 design a program that will allow us, </a:t>
            </a:r>
            <a:br>
              <a:rPr lang="en-US" sz="3600" dirty="0" smtClean="0"/>
            </a:br>
            <a:r>
              <a:rPr lang="en-US" sz="3600" dirty="0" smtClean="0"/>
              <a:t>once all requirements are complete, </a:t>
            </a:r>
            <a:br>
              <a:rPr lang="en-US" sz="3600" dirty="0" smtClean="0"/>
            </a:br>
            <a:r>
              <a:rPr lang="en-US" sz="3600" dirty="0" smtClean="0"/>
              <a:t>to recommend a candidate to TSPC </a:t>
            </a:r>
            <a:br>
              <a:rPr lang="en-US" sz="3600" dirty="0" smtClean="0"/>
            </a:br>
            <a:r>
              <a:rPr lang="en-US" sz="3600" dirty="0" smtClean="0"/>
              <a:t>for EMIL Specialization</a:t>
            </a:r>
          </a:p>
          <a:p>
            <a:pPr algn="ctr"/>
            <a:endParaRPr lang="en-US" sz="36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This is not a WOU Certificate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Students take the coursework at WOU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TSPC grants the specialization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97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10600" cy="6477000"/>
          </a:xfrm>
          <a:ln w="63500">
            <a:solidFill>
              <a:srgbClr val="DC3B30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738664"/>
          </a:xfrm>
        </p:spPr>
        <p:txBody>
          <a:bodyPr>
            <a:spAutoFit/>
          </a:bodyPr>
          <a:lstStyle/>
          <a:p>
            <a:r>
              <a:rPr lang="en-US" sz="4200" b="1" dirty="0" smtClean="0"/>
              <a:t>TSPC Requirements</a:t>
            </a:r>
            <a:endParaRPr lang="en-US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75794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To be eligible for the EMIL specialization, the licensed teacher must have all of the following:</a:t>
            </a:r>
          </a:p>
          <a:p>
            <a:pPr marL="514350" indent="-514350">
              <a:buAutoNum type="alphaLcPeriod"/>
            </a:pPr>
            <a:r>
              <a:rPr lang="en-US" sz="3000" dirty="0" smtClean="0"/>
              <a:t>TSPC-approved Multiple Subjects Examination;</a:t>
            </a:r>
          </a:p>
          <a:p>
            <a:pPr marL="514350" indent="-514350">
              <a:buAutoNum type="alphaLcPeriod"/>
            </a:pPr>
            <a:r>
              <a:rPr lang="en-US" sz="3000" dirty="0" smtClean="0"/>
              <a:t>Three complete years of teaching mathematics</a:t>
            </a:r>
          </a:p>
          <a:p>
            <a:pPr marL="514350" indent="-514350">
              <a:buAutoNum type="alphaLcPeriod"/>
            </a:pPr>
            <a:r>
              <a:rPr lang="en-US" sz="3000" dirty="0" smtClean="0"/>
              <a:t>Demonstrated competency in Elementary Math Specialist standards as determined by a program approved to offer the Elementary Mathematics Instructional Leaders specialization</a:t>
            </a:r>
          </a:p>
        </p:txBody>
      </p:sp>
    </p:spTree>
    <p:extLst>
      <p:ext uri="{BB962C8B-B14F-4D97-AF65-F5344CB8AC3E}">
        <p14:creationId xmlns:p14="http://schemas.microsoft.com/office/powerpoint/2010/main" val="40892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10600" cy="6477000"/>
          </a:xfrm>
          <a:ln w="63500">
            <a:solidFill>
              <a:srgbClr val="DC3B30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738664"/>
          </a:xfrm>
        </p:spPr>
        <p:txBody>
          <a:bodyPr>
            <a:spAutoFit/>
          </a:bodyPr>
          <a:lstStyle/>
          <a:p>
            <a:r>
              <a:rPr lang="en-US" sz="4200" b="1" dirty="0" smtClean="0"/>
              <a:t>TSPC Requirements</a:t>
            </a:r>
            <a:endParaRPr lang="en-US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75794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EMS standards competency evidenced by :</a:t>
            </a:r>
          </a:p>
          <a:p>
            <a:endParaRPr lang="en-US" sz="3000" dirty="0"/>
          </a:p>
          <a:p>
            <a:pPr algn="ctr"/>
            <a:r>
              <a:rPr lang="en-US" sz="3000" dirty="0" smtClean="0"/>
              <a:t>24 hours of a TSPC-approved EMIL program</a:t>
            </a:r>
          </a:p>
          <a:p>
            <a:pPr algn="ctr"/>
            <a:r>
              <a:rPr lang="en-US" sz="3000" dirty="0" smtClean="0"/>
              <a:t>(including) </a:t>
            </a:r>
          </a:p>
          <a:p>
            <a:pPr algn="ctr"/>
            <a:r>
              <a:rPr lang="en-US" sz="3000" dirty="0" smtClean="0"/>
              <a:t>EMIL practicum working with a </a:t>
            </a:r>
            <a:br>
              <a:rPr lang="en-US" sz="3000" dirty="0" smtClean="0"/>
            </a:br>
            <a:r>
              <a:rPr lang="en-US" sz="3000" dirty="0" smtClean="0"/>
              <a:t>range of students and teachers.</a:t>
            </a:r>
          </a:p>
        </p:txBody>
      </p:sp>
    </p:spTree>
    <p:extLst>
      <p:ext uri="{BB962C8B-B14F-4D97-AF65-F5344CB8AC3E}">
        <p14:creationId xmlns:p14="http://schemas.microsoft.com/office/powerpoint/2010/main" val="33058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10600" cy="6477000"/>
          </a:xfrm>
          <a:ln w="63500">
            <a:solidFill>
              <a:srgbClr val="DC3B30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738664"/>
          </a:xfrm>
        </p:spPr>
        <p:txBody>
          <a:bodyPr>
            <a:spAutoFit/>
          </a:bodyPr>
          <a:lstStyle/>
          <a:p>
            <a:r>
              <a:rPr lang="en-US" sz="4200" b="1" dirty="0" smtClean="0"/>
              <a:t>Our Program</a:t>
            </a:r>
            <a:endParaRPr lang="en-US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75794"/>
            <a:ext cx="8305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Our courses are aligned to the TSPC recommended </a:t>
            </a:r>
            <a:r>
              <a:rPr lang="en-US" sz="3000" i="1" dirty="0" smtClean="0"/>
              <a:t>Association of Mathematics Teacher Educators </a:t>
            </a:r>
            <a:r>
              <a:rPr lang="en-US" sz="3000" dirty="0" smtClean="0"/>
              <a:t>(AMTE) standards in: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Teacher content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Pedagogy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Leadership </a:t>
            </a:r>
          </a:p>
          <a:p>
            <a:r>
              <a:rPr lang="en-US" sz="3000" dirty="0" smtClean="0"/>
              <a:t>Our course are also aligned to the (student)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Common Core State Standards for Mathematics</a:t>
            </a:r>
          </a:p>
          <a:p>
            <a:pPr marL="917575" indent="-457200">
              <a:buFont typeface="Arial" pitchFamily="34" charset="0"/>
              <a:buChar char="•"/>
            </a:pPr>
            <a:r>
              <a:rPr lang="en-US" sz="3000" dirty="0" smtClean="0"/>
              <a:t>Content standards</a:t>
            </a:r>
          </a:p>
          <a:p>
            <a:pPr marL="917575" indent="-457200">
              <a:buFont typeface="Arial" pitchFamily="34" charset="0"/>
              <a:buChar char="•"/>
            </a:pPr>
            <a:r>
              <a:rPr lang="en-US" sz="3000" dirty="0" smtClean="0"/>
              <a:t>Practice standards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0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000" dirty="0" smtClean="0"/>
          </a:p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96386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10600" cy="6477000"/>
          </a:xfrm>
          <a:ln w="63500">
            <a:solidFill>
              <a:srgbClr val="DC3B30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738664"/>
          </a:xfrm>
        </p:spPr>
        <p:txBody>
          <a:bodyPr>
            <a:spAutoFit/>
          </a:bodyPr>
          <a:lstStyle/>
          <a:p>
            <a:r>
              <a:rPr lang="en-US" sz="4200" b="1" dirty="0" smtClean="0"/>
              <a:t>Our Course of Study</a:t>
            </a:r>
            <a:endParaRPr lang="en-US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107043"/>
            <a:ext cx="8305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(24 credits) </a:t>
            </a:r>
          </a:p>
          <a:p>
            <a:r>
              <a:rPr lang="en-US" sz="2600" dirty="0" smtClean="0"/>
              <a:t>MTH 611 Counting and Whole Number Operations (3)</a:t>
            </a:r>
          </a:p>
          <a:p>
            <a:r>
              <a:rPr lang="en-US" sz="2600" dirty="0" smtClean="0"/>
              <a:t>MTH 612 Fractions and Proportions (3)</a:t>
            </a:r>
          </a:p>
          <a:p>
            <a:r>
              <a:rPr lang="en-US" sz="2600" dirty="0" smtClean="0"/>
              <a:t>MTH 613 Geometry and Measurement (3)</a:t>
            </a:r>
          </a:p>
          <a:p>
            <a:r>
              <a:rPr lang="en-US" sz="2600" dirty="0" smtClean="0"/>
              <a:t>MTH 614 Statistics and Probability (3)</a:t>
            </a:r>
          </a:p>
          <a:p>
            <a:r>
              <a:rPr lang="en-US" sz="2600" dirty="0" smtClean="0"/>
              <a:t>ED 637 Advanced Content Pedagogy (3)</a:t>
            </a:r>
          </a:p>
          <a:p>
            <a:r>
              <a:rPr lang="en-US" sz="2600" dirty="0" smtClean="0"/>
              <a:t>ED 673 Elementary Mathematics Leadership Practicum I (3)</a:t>
            </a:r>
          </a:p>
          <a:p>
            <a:r>
              <a:rPr lang="en-US" sz="2600" dirty="0" smtClean="0"/>
              <a:t>ED 609 Elementary Mathematics Leadership Practicum II (3)</a:t>
            </a:r>
          </a:p>
          <a:p>
            <a:r>
              <a:rPr lang="en-US" sz="2600" dirty="0" smtClean="0"/>
              <a:t>Choose one</a:t>
            </a:r>
          </a:p>
          <a:p>
            <a:r>
              <a:rPr lang="en-US" sz="2600" dirty="0" smtClean="0"/>
              <a:t>MTH 615 Patterns and Algebraic Thinking (3)</a:t>
            </a:r>
          </a:p>
          <a:p>
            <a:r>
              <a:rPr lang="en-US" sz="2600" dirty="0" smtClean="0"/>
              <a:t>MTH 616 Algebra and Functions (3)</a:t>
            </a:r>
          </a:p>
          <a:p>
            <a:endParaRPr lang="en-US" sz="2600" dirty="0"/>
          </a:p>
          <a:p>
            <a:r>
              <a:rPr lang="en-US" sz="2600" dirty="0" smtClean="0"/>
              <a:t>[MTH 61*: ____ :K - 8 Learning and Teacher Practices]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556266"/>
            <a:ext cx="8229600" cy="1567934"/>
          </a:xfrm>
          <a:prstGeom prst="rect">
            <a:avLst/>
          </a:prstGeom>
          <a:noFill/>
          <a:ln w="31750">
            <a:solidFill>
              <a:srgbClr val="DC3B30"/>
            </a:solidFill>
          </a:ln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-900000">
            <a:off x="6828427" y="2149166"/>
            <a:ext cx="769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New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3113714"/>
            <a:ext cx="1357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(existing)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571185"/>
            <a:ext cx="8229600" cy="772215"/>
          </a:xfrm>
          <a:prstGeom prst="rect">
            <a:avLst/>
          </a:prstGeom>
          <a:noFill/>
          <a:ln w="31750">
            <a:solidFill>
              <a:srgbClr val="DC3B30"/>
            </a:solidFill>
          </a:ln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2338" y="4724400"/>
            <a:ext cx="8229600" cy="772215"/>
          </a:xfrm>
          <a:prstGeom prst="rect">
            <a:avLst/>
          </a:prstGeom>
          <a:noFill/>
          <a:ln w="31750">
            <a:solidFill>
              <a:srgbClr val="DC3B30"/>
            </a:solidFill>
          </a:ln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-900000">
            <a:off x="-105772" y="3713769"/>
            <a:ext cx="769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New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 rot="-900000">
            <a:off x="6687863" y="4879675"/>
            <a:ext cx="769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95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10600" cy="6477000"/>
          </a:xfrm>
          <a:ln w="63500">
            <a:solidFill>
              <a:srgbClr val="DC3B30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738664"/>
          </a:xfrm>
        </p:spPr>
        <p:txBody>
          <a:bodyPr>
            <a:spAutoFit/>
          </a:bodyPr>
          <a:lstStyle/>
          <a:p>
            <a:r>
              <a:rPr lang="en-US" sz="4200" b="1" dirty="0" smtClean="0"/>
              <a:t>Program Comments</a:t>
            </a:r>
            <a:endParaRPr lang="en-US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75794"/>
            <a:ext cx="8305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Courses will serve several populations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EMIL program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Electives for: MSEd </a:t>
            </a:r>
            <a:r>
              <a:rPr lang="en-US" sz="3000" dirty="0"/>
              <a:t>&amp; MSEd: C &amp; I programs</a:t>
            </a:r>
            <a:endParaRPr lang="en-US" sz="3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Continuing education for practicing teachers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000" dirty="0"/>
          </a:p>
          <a:p>
            <a:r>
              <a:rPr lang="en-US" sz="3000" b="1" dirty="0" smtClean="0"/>
              <a:t>Delivery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/>
              <a:t>H</a:t>
            </a:r>
            <a:r>
              <a:rPr lang="en-US" sz="3000" dirty="0" smtClean="0"/>
              <a:t>ybrid courses (Moodle and three-five times per term at WOU)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Designed to serve the scheduling needs of working teachers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CTL, Moodle team actively engaged in design</a:t>
            </a:r>
          </a:p>
        </p:txBody>
      </p:sp>
    </p:spTree>
    <p:extLst>
      <p:ext uri="{BB962C8B-B14F-4D97-AF65-F5344CB8AC3E}">
        <p14:creationId xmlns:p14="http://schemas.microsoft.com/office/powerpoint/2010/main" val="390533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10600" cy="6477000"/>
          </a:xfrm>
          <a:ln w="63500">
            <a:solidFill>
              <a:srgbClr val="DC3B30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738664"/>
          </a:xfrm>
        </p:spPr>
        <p:txBody>
          <a:bodyPr>
            <a:spAutoFit/>
          </a:bodyPr>
          <a:lstStyle/>
          <a:p>
            <a:r>
              <a:rPr lang="en-US" sz="4200" b="1" dirty="0" smtClean="0"/>
              <a:t>Program Comments</a:t>
            </a:r>
            <a:endParaRPr lang="en-US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75794"/>
            <a:ext cx="830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Quality and Program Assessment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We will seek program approval by TSPC (March 2014 meeting)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College of Education will regularly review program (part of NCATE accreditation)</a:t>
            </a:r>
          </a:p>
          <a:p>
            <a:endParaRPr lang="en-US" sz="3000" b="1" dirty="0" smtClean="0"/>
          </a:p>
          <a:p>
            <a:r>
              <a:rPr lang="en-US" sz="3000" b="1" dirty="0" smtClean="0"/>
              <a:t>Enrollment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10 – 20 students enrolled in each course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10 – 20 EMIL specialization recommendations to TSPC approximately every other year</a:t>
            </a:r>
          </a:p>
        </p:txBody>
      </p:sp>
    </p:spTree>
    <p:extLst>
      <p:ext uri="{BB962C8B-B14F-4D97-AF65-F5344CB8AC3E}">
        <p14:creationId xmlns:p14="http://schemas.microsoft.com/office/powerpoint/2010/main" val="399932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10600" cy="6477000"/>
          </a:xfrm>
          <a:ln w="63500">
            <a:solidFill>
              <a:srgbClr val="DC3B30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738664"/>
          </a:xfrm>
        </p:spPr>
        <p:txBody>
          <a:bodyPr>
            <a:spAutoFit/>
          </a:bodyPr>
          <a:lstStyle/>
          <a:p>
            <a:r>
              <a:rPr lang="en-US" sz="4200" b="1" dirty="0" smtClean="0"/>
              <a:t>Course Rotation (planned)</a:t>
            </a:r>
            <a:endParaRPr lang="en-US" sz="4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244786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997042"/>
            <a:ext cx="7391400" cy="93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7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428</Words>
  <Application>Microsoft Office PowerPoint</Application>
  <PresentationFormat>On-screen Show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Elementary Mathematics Instructional Leader  Specialization Program</vt:lpstr>
      <vt:lpstr>Our Goal</vt:lpstr>
      <vt:lpstr>TSPC Requirements</vt:lpstr>
      <vt:lpstr>TSPC Requirements</vt:lpstr>
      <vt:lpstr>Our Program</vt:lpstr>
      <vt:lpstr>Our Course of Study</vt:lpstr>
      <vt:lpstr>Program Comments</vt:lpstr>
      <vt:lpstr>Program Comments</vt:lpstr>
      <vt:lpstr>Course Rotation (planned)</vt:lpstr>
      <vt:lpstr>Last Slide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Mathematics Instructional Leader  Specialization Program</dc:title>
  <dc:creator>Laurie</dc:creator>
  <cp:lastModifiedBy>LB</cp:lastModifiedBy>
  <cp:revision>70</cp:revision>
  <dcterms:created xsi:type="dcterms:W3CDTF">2013-11-24T15:30:27Z</dcterms:created>
  <dcterms:modified xsi:type="dcterms:W3CDTF">2013-11-25T21:09:17Z</dcterms:modified>
</cp:coreProperties>
</file>