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73" r:id="rId3"/>
    <p:sldId id="274" r:id="rId4"/>
    <p:sldId id="275"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345" autoAdjust="0"/>
    <p:restoredTop sz="94660"/>
  </p:normalViewPr>
  <p:slideViewPr>
    <p:cSldViewPr snapToGrid="0" snapToObjects="1">
      <p:cViewPr varScale="1">
        <p:scale>
          <a:sx n="140" d="100"/>
          <a:sy n="140" d="100"/>
        </p:scale>
        <p:origin x="-5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295150-4FD7-4802-B0EB-D52217513A72}" type="datetime1">
              <a:rPr lang="en-US" smtClean="0"/>
              <a:pPr/>
              <a:t>5/22/12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5/22/12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847B31-A4E1-4FCE-8661-5EC33A675437}" type="datetime1">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AD832D-B7F8-4A85-B115-3F84BE9AC26D}" type="datetime1">
              <a:rPr lang="en-US" smtClean="0"/>
              <a:pPr/>
              <a:t>5/22/12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pPr/>
              <a:t>5/22/12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5/22/12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5/22/12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1909345-DEE0-4B07-8E32-441AC9DA095E}" type="datetime1">
              <a:rPr lang="en-US" smtClean="0"/>
              <a:pPr/>
              <a:t>5/22/12</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36DD0FD-55B0-48C4-8AF2-8A69533EDFC3}"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smtClean="0"/>
              <a:t>Diversity Action Plan</a:t>
            </a:r>
            <a:endParaRPr lang="en-US" sz="6600" dirty="0"/>
          </a:p>
        </p:txBody>
      </p:sp>
      <p:sp>
        <p:nvSpPr>
          <p:cNvPr id="3" name="Subtitle 2"/>
          <p:cNvSpPr>
            <a:spLocks noGrp="1"/>
          </p:cNvSpPr>
          <p:nvPr>
            <p:ph type="subTitle" idx="1"/>
          </p:nvPr>
        </p:nvSpPr>
        <p:spPr/>
        <p:txBody>
          <a:bodyPr>
            <a:normAutofit lnSpcReduction="10000"/>
          </a:bodyPr>
          <a:lstStyle/>
          <a:p>
            <a:r>
              <a:rPr lang="en-US" dirty="0" smtClean="0"/>
              <a:t>Western Oregon University</a:t>
            </a:r>
          </a:p>
          <a:p>
            <a:r>
              <a:rPr lang="en-US" dirty="0" smtClean="0"/>
              <a:t>Presentation to Faculty Senate May 22, 2012</a:t>
            </a:r>
            <a:endParaRPr lang="en-US" dirty="0"/>
          </a:p>
        </p:txBody>
      </p:sp>
      <p:sp>
        <p:nvSpPr>
          <p:cNvPr id="4" name="TextBox 3"/>
          <p:cNvSpPr txBox="1"/>
          <p:nvPr/>
        </p:nvSpPr>
        <p:spPr>
          <a:xfrm rot="19530805">
            <a:off x="4699001" y="1142999"/>
            <a:ext cx="4051259" cy="1446550"/>
          </a:xfrm>
          <a:prstGeom prst="rect">
            <a:avLst/>
          </a:prstGeom>
          <a:noFill/>
        </p:spPr>
        <p:txBody>
          <a:bodyPr wrap="none" rtlCol="0">
            <a:spAutoFit/>
          </a:bodyPr>
          <a:lstStyle/>
          <a:p>
            <a:r>
              <a:rPr lang="en-US" sz="8800" b="1" dirty="0" smtClean="0">
                <a:ln w="12700">
                  <a:solidFill>
                    <a:schemeClr val="tx2">
                      <a:satMod val="155000"/>
                    </a:schemeClr>
                  </a:solidFill>
                  <a:prstDash val="solid"/>
                </a:ln>
                <a:effectLst>
                  <a:outerShdw blurRad="41275" dist="20320" dir="1800000" algn="tl" rotWithShape="0">
                    <a:srgbClr val="000000">
                      <a:alpha val="40000"/>
                    </a:srgbClr>
                  </a:outerShdw>
                </a:effectLst>
              </a:rPr>
              <a:t>DRAFT</a:t>
            </a:r>
            <a:endParaRPr lang="en-US" sz="88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189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Objectives</a:t>
            </a:r>
            <a:endParaRPr lang="en-US" dirty="0"/>
          </a:p>
        </p:txBody>
      </p:sp>
      <p:sp>
        <p:nvSpPr>
          <p:cNvPr id="3" name="Content Placeholder 2"/>
          <p:cNvSpPr>
            <a:spLocks noGrp="1"/>
          </p:cNvSpPr>
          <p:nvPr>
            <p:ph idx="1"/>
          </p:nvPr>
        </p:nvSpPr>
        <p:spPr/>
        <p:txBody>
          <a:bodyPr>
            <a:normAutofit fontScale="92500"/>
          </a:bodyPr>
          <a:lstStyle/>
          <a:p>
            <a:r>
              <a:rPr lang="en-US" dirty="0"/>
              <a:t>Formally budget adequate funding to support educational opportunities about diversity </a:t>
            </a:r>
            <a:r>
              <a:rPr lang="en-US" dirty="0" smtClean="0"/>
              <a:t>and social </a:t>
            </a:r>
            <a:r>
              <a:rPr lang="en-US" dirty="0"/>
              <a:t>justice across campus</a:t>
            </a:r>
          </a:p>
          <a:p>
            <a:r>
              <a:rPr lang="en-US" dirty="0" smtClean="0"/>
              <a:t>Implement </a:t>
            </a:r>
            <a:r>
              <a:rPr lang="en-US" dirty="0"/>
              <a:t>ongoing diversity and social justice training for all faculty, staff, and students</a:t>
            </a:r>
          </a:p>
          <a:p>
            <a:r>
              <a:rPr lang="en-US" dirty="0" smtClean="0"/>
              <a:t>Include </a:t>
            </a:r>
            <a:r>
              <a:rPr lang="en-US" dirty="0"/>
              <a:t>diversity and social justice training in all new employee orientations</a:t>
            </a:r>
          </a:p>
          <a:p>
            <a:r>
              <a:rPr lang="en-US" dirty="0" smtClean="0"/>
              <a:t>Develop </a:t>
            </a:r>
            <a:r>
              <a:rPr lang="en-US" dirty="0"/>
              <a:t>and reinforce diversity infrastructure (e.g., assistive technology, physical access</a:t>
            </a:r>
            <a:r>
              <a:rPr lang="en-US" dirty="0" smtClean="0"/>
              <a:t>, foreign </a:t>
            </a:r>
            <a:r>
              <a:rPr lang="en-US" dirty="0"/>
              <a:t>language learning opportunities, closed captioning, gender-neutral facilities)</a:t>
            </a:r>
            <a:endParaRPr lang="en-US" dirty="0"/>
          </a:p>
        </p:txBody>
      </p:sp>
    </p:spTree>
    <p:extLst>
      <p:ext uri="{BB962C8B-B14F-4D97-AF65-F5344CB8AC3E}">
        <p14:creationId xmlns:p14="http://schemas.microsoft.com/office/powerpoint/2010/main" val="847975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fontScale="90000"/>
          </a:bodyPr>
          <a:lstStyle/>
          <a:p>
            <a:r>
              <a:rPr lang="en-US" dirty="0" smtClean="0"/>
              <a:t>Assessment/Measurement</a:t>
            </a:r>
            <a:endParaRPr lang="en-US" dirty="0"/>
          </a:p>
        </p:txBody>
      </p:sp>
      <p:sp>
        <p:nvSpPr>
          <p:cNvPr id="3" name="Content Placeholder 2"/>
          <p:cNvSpPr>
            <a:spLocks noGrp="1"/>
          </p:cNvSpPr>
          <p:nvPr>
            <p:ph idx="1"/>
          </p:nvPr>
        </p:nvSpPr>
        <p:spPr/>
        <p:txBody>
          <a:bodyPr/>
          <a:lstStyle/>
          <a:p>
            <a:r>
              <a:rPr lang="en-US" dirty="0"/>
              <a:t>Develop the Diversity Action Plan as a means to record and review training opportunities and number of attendees</a:t>
            </a:r>
          </a:p>
          <a:p>
            <a:r>
              <a:rPr lang="en-US" dirty="0" smtClean="0"/>
              <a:t>Survey </a:t>
            </a:r>
            <a:r>
              <a:rPr lang="en-US" dirty="0"/>
              <a:t>campus divisions and departments to identify current status of diversity infrastructure, prioritize needs, and make recommendations to the University Advisory Committee</a:t>
            </a:r>
          </a:p>
          <a:p>
            <a:r>
              <a:rPr lang="en-US" dirty="0" smtClean="0"/>
              <a:t>Periodically </a:t>
            </a:r>
            <a:r>
              <a:rPr lang="en-US" dirty="0"/>
              <a:t>survey and analyze campus climate data to establish targets for improvement</a:t>
            </a:r>
            <a:endParaRPr lang="en-US" dirty="0"/>
          </a:p>
        </p:txBody>
      </p:sp>
    </p:spTree>
    <p:extLst>
      <p:ext uri="{BB962C8B-B14F-4D97-AF65-F5344CB8AC3E}">
        <p14:creationId xmlns:p14="http://schemas.microsoft.com/office/powerpoint/2010/main" val="2103245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2</a:t>
            </a:r>
            <a:endParaRPr lang="en-US" dirty="0"/>
          </a:p>
        </p:txBody>
      </p:sp>
      <p:sp>
        <p:nvSpPr>
          <p:cNvPr id="3" name="Content Placeholder 2"/>
          <p:cNvSpPr>
            <a:spLocks noGrp="1"/>
          </p:cNvSpPr>
          <p:nvPr>
            <p:ph idx="1"/>
          </p:nvPr>
        </p:nvSpPr>
        <p:spPr/>
        <p:txBody>
          <a:bodyPr>
            <a:normAutofit/>
          </a:bodyPr>
          <a:lstStyle/>
          <a:p>
            <a:pPr marL="0" indent="0" algn="ctr">
              <a:buNone/>
            </a:pPr>
            <a:r>
              <a:rPr lang="en-US" sz="3600" b="1" i="1" dirty="0"/>
              <a:t>Recruit and retain a </a:t>
            </a:r>
            <a:endParaRPr lang="en-US" sz="3600" b="1" i="1" dirty="0" smtClean="0"/>
          </a:p>
          <a:p>
            <a:pPr marL="0" indent="0" algn="ctr">
              <a:buNone/>
            </a:pPr>
            <a:r>
              <a:rPr lang="en-US" sz="3600" b="1" i="1" dirty="0" smtClean="0"/>
              <a:t>diverse </a:t>
            </a:r>
            <a:r>
              <a:rPr lang="en-US" sz="3600" b="1" i="1" dirty="0"/>
              <a:t>student population</a:t>
            </a:r>
            <a:endParaRPr lang="en-US" sz="3600" dirty="0"/>
          </a:p>
        </p:txBody>
      </p:sp>
    </p:spTree>
    <p:extLst>
      <p:ext uri="{BB962C8B-B14F-4D97-AF65-F5344CB8AC3E}">
        <p14:creationId xmlns:p14="http://schemas.microsoft.com/office/powerpoint/2010/main" val="2526713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Objectives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Increase the percentage of enrolled and graduated racial/ethnic minority students</a:t>
            </a:r>
          </a:p>
          <a:p>
            <a:r>
              <a:rPr lang="en-US" dirty="0" smtClean="0"/>
              <a:t>Seek </a:t>
            </a:r>
            <a:r>
              <a:rPr lang="en-US" dirty="0"/>
              <a:t>out, recruit, recognize and support marginalized student populations1</a:t>
            </a:r>
          </a:p>
          <a:p>
            <a:r>
              <a:rPr lang="en-US" dirty="0" smtClean="0"/>
              <a:t>Enhance </a:t>
            </a:r>
            <a:r>
              <a:rPr lang="en-US" dirty="0"/>
              <a:t>services that result in retention of students with a focus on those who are first</a:t>
            </a:r>
            <a:r>
              <a:rPr lang="en-US" dirty="0" smtClean="0"/>
              <a:t>-generation </a:t>
            </a:r>
            <a:r>
              <a:rPr lang="en-US" dirty="0"/>
              <a:t>and/or of low socio-economic status</a:t>
            </a:r>
          </a:p>
          <a:p>
            <a:r>
              <a:rPr lang="en-US" dirty="0" smtClean="0"/>
              <a:t>Increase </a:t>
            </a:r>
            <a:r>
              <a:rPr lang="en-US" dirty="0"/>
              <a:t>campus-wide awareness and involvement in student retention activities</a:t>
            </a:r>
          </a:p>
          <a:p>
            <a:r>
              <a:rPr lang="en-US" dirty="0" smtClean="0"/>
              <a:t>Monitor </a:t>
            </a:r>
            <a:r>
              <a:rPr lang="en-US" dirty="0"/>
              <a:t>and respond to state and national trends in the areas of recruitment and retention </a:t>
            </a:r>
            <a:r>
              <a:rPr lang="en-US" dirty="0" smtClean="0"/>
              <a:t>of </a:t>
            </a:r>
            <a:r>
              <a:rPr lang="fr-FR" dirty="0" smtClean="0"/>
              <a:t>diverse </a:t>
            </a:r>
            <a:r>
              <a:rPr lang="fr-FR" dirty="0" err="1"/>
              <a:t>student</a:t>
            </a:r>
            <a:r>
              <a:rPr lang="fr-FR" dirty="0"/>
              <a:t> populations</a:t>
            </a:r>
            <a:endParaRPr lang="en-US" dirty="0"/>
          </a:p>
        </p:txBody>
      </p:sp>
    </p:spTree>
    <p:extLst>
      <p:ext uri="{BB962C8B-B14F-4D97-AF65-F5344CB8AC3E}">
        <p14:creationId xmlns:p14="http://schemas.microsoft.com/office/powerpoint/2010/main" val="41151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idx="1"/>
          </p:nvPr>
        </p:nvSpPr>
        <p:spPr/>
        <p:txBody>
          <a:bodyPr>
            <a:normAutofit fontScale="92500"/>
          </a:bodyPr>
          <a:lstStyle/>
          <a:p>
            <a:r>
              <a:rPr lang="en-US" dirty="0"/>
              <a:t>Monitor student enrollment, persistence and graduation rates compared to our </a:t>
            </a:r>
            <a:r>
              <a:rPr lang="en-US" dirty="0" smtClean="0"/>
              <a:t>state demographics </a:t>
            </a:r>
            <a:r>
              <a:rPr lang="en-US" dirty="0"/>
              <a:t>using the OUS Student Centralized Administrative Reporting File (SCARF)</a:t>
            </a:r>
          </a:p>
          <a:p>
            <a:r>
              <a:rPr lang="en-US" dirty="0" smtClean="0"/>
              <a:t>Conduct </a:t>
            </a:r>
            <a:r>
              <a:rPr lang="en-US" dirty="0"/>
              <a:t>an annual inventory of student retention efforts</a:t>
            </a:r>
          </a:p>
          <a:p>
            <a:r>
              <a:rPr lang="en-US" dirty="0" smtClean="0"/>
              <a:t>Examine </a:t>
            </a:r>
            <a:r>
              <a:rPr lang="en-US" dirty="0"/>
              <a:t>university supports for marginalized student populations</a:t>
            </a:r>
          </a:p>
          <a:p>
            <a:r>
              <a:rPr lang="en-US" dirty="0" smtClean="0"/>
              <a:t>Gather </a:t>
            </a:r>
            <a:r>
              <a:rPr lang="en-US" dirty="0"/>
              <a:t>and analyze data from various required annual reports and regulations, including but </a:t>
            </a:r>
            <a:r>
              <a:rPr lang="en-US" dirty="0" smtClean="0"/>
              <a:t>not limited </a:t>
            </a:r>
            <a:r>
              <a:rPr lang="en-US" dirty="0"/>
              <a:t>to: Title IX, Affirmation Action, graduation rates disaggregated by various </a:t>
            </a:r>
            <a:r>
              <a:rPr lang="en-US" dirty="0" smtClean="0"/>
              <a:t>diversity categories</a:t>
            </a:r>
            <a:r>
              <a:rPr lang="en-US" dirty="0"/>
              <a:t>, financial aid, and scholarships awards</a:t>
            </a:r>
            <a:endParaRPr lang="en-US" dirty="0"/>
          </a:p>
        </p:txBody>
      </p:sp>
    </p:spTree>
    <p:extLst>
      <p:ext uri="{BB962C8B-B14F-4D97-AF65-F5344CB8AC3E}">
        <p14:creationId xmlns:p14="http://schemas.microsoft.com/office/powerpoint/2010/main" val="3009520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3</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b="1" i="1" dirty="0"/>
              <a:t>Build a welcoming campus community that supports recruitment and retention of diverse faculty, staff and administration</a:t>
            </a:r>
            <a:endParaRPr lang="en-US" sz="3200" dirty="0"/>
          </a:p>
        </p:txBody>
      </p:sp>
    </p:spTree>
    <p:extLst>
      <p:ext uri="{BB962C8B-B14F-4D97-AF65-F5344CB8AC3E}">
        <p14:creationId xmlns:p14="http://schemas.microsoft.com/office/powerpoint/2010/main" val="3940700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r>
              <a:rPr lang="en-US" dirty="0"/>
              <a:t>Advocate for the allocation of resources to recruit and retain underrepresented staff and faculty </a:t>
            </a:r>
            <a:endParaRPr lang="en-US" dirty="0"/>
          </a:p>
          <a:p>
            <a:r>
              <a:rPr lang="en-US" dirty="0" smtClean="0"/>
              <a:t>Increase </a:t>
            </a:r>
            <a:r>
              <a:rPr lang="en-US" dirty="0"/>
              <a:t>search committees’ attention to diversity considerations that impact </a:t>
            </a:r>
            <a:r>
              <a:rPr lang="en-US" dirty="0" smtClean="0"/>
              <a:t>hiring</a:t>
            </a:r>
          </a:p>
          <a:p>
            <a:r>
              <a:rPr lang="en-US" dirty="0"/>
              <a:t>Annually review data and identify needs from reports compiled and monitored by the WOU Affirmative Action Officer</a:t>
            </a:r>
          </a:p>
          <a:p>
            <a:r>
              <a:rPr lang="en-US" dirty="0" smtClean="0"/>
              <a:t>Recommend </a:t>
            </a:r>
            <a:r>
              <a:rPr lang="en-US" dirty="0"/>
              <a:t>solutions to issues and challenges identified by WOU constituents, the Office of Affirmative Action and compliance reports</a:t>
            </a:r>
            <a:endParaRPr lang="en-US" dirty="0"/>
          </a:p>
        </p:txBody>
      </p:sp>
    </p:spTree>
    <p:extLst>
      <p:ext uri="{BB962C8B-B14F-4D97-AF65-F5344CB8AC3E}">
        <p14:creationId xmlns:p14="http://schemas.microsoft.com/office/powerpoint/2010/main" val="1786446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idx="1"/>
          </p:nvPr>
        </p:nvSpPr>
        <p:spPr/>
        <p:txBody>
          <a:bodyPr/>
          <a:lstStyle/>
          <a:p>
            <a:r>
              <a:rPr lang="en-US" dirty="0"/>
              <a:t>Annually review and report on the achievement of Goal 3 objectives</a:t>
            </a:r>
            <a:endParaRPr lang="en-US" dirty="0"/>
          </a:p>
        </p:txBody>
      </p:sp>
    </p:spTree>
    <p:extLst>
      <p:ext uri="{BB962C8B-B14F-4D97-AF65-F5344CB8AC3E}">
        <p14:creationId xmlns:p14="http://schemas.microsoft.com/office/powerpoint/2010/main" val="244936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b="1" i="1" dirty="0"/>
              <a:t>Develop and strengthen the University’s relationships with diverse communities</a:t>
            </a:r>
            <a:endParaRPr lang="en-US" sz="3200" dirty="0"/>
          </a:p>
        </p:txBody>
      </p:sp>
    </p:spTree>
    <p:extLst>
      <p:ext uri="{BB962C8B-B14F-4D97-AF65-F5344CB8AC3E}">
        <p14:creationId xmlns:p14="http://schemas.microsoft.com/office/powerpoint/2010/main" val="1512231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Recognize </a:t>
            </a:r>
            <a:r>
              <a:rPr lang="en-US" dirty="0"/>
              <a:t>and strengthen existing relationships with diverse communities and build new relationships to support equity, inclusion and multicultural awareness</a:t>
            </a:r>
          </a:p>
          <a:p>
            <a:r>
              <a:rPr lang="en-US" dirty="0" smtClean="0"/>
              <a:t>Recognize </a:t>
            </a:r>
            <a:r>
              <a:rPr lang="en-US" dirty="0"/>
              <a:t>and advocate for the development of supports needed for our marginalized populations</a:t>
            </a:r>
          </a:p>
          <a:p>
            <a:r>
              <a:rPr lang="en-US" dirty="0" smtClean="0"/>
              <a:t>Promote </a:t>
            </a:r>
            <a:r>
              <a:rPr lang="en-US" dirty="0"/>
              <a:t>increased student involvement for study abroad, service learning (locally, nationally, and internationally), international studies, and collaborative projects with other universities</a:t>
            </a:r>
          </a:p>
          <a:p>
            <a:r>
              <a:rPr lang="en-US" dirty="0" smtClean="0"/>
              <a:t>Promote </a:t>
            </a:r>
            <a:r>
              <a:rPr lang="en-US" dirty="0"/>
              <a:t>increased involvement of faculty in teaching and research programs in diverse communities</a:t>
            </a:r>
          </a:p>
          <a:p>
            <a:r>
              <a:rPr lang="en-US" dirty="0" smtClean="0"/>
              <a:t>Track </a:t>
            </a:r>
            <a:r>
              <a:rPr lang="en-US" dirty="0"/>
              <a:t>instances of WOU’s partnerships with diverse communities and determine necessary infrastructure and resources</a:t>
            </a:r>
            <a:endParaRPr lang="en-US" dirty="0"/>
          </a:p>
        </p:txBody>
      </p:sp>
    </p:spTree>
    <p:extLst>
      <p:ext uri="{BB962C8B-B14F-4D97-AF65-F5344CB8AC3E}">
        <p14:creationId xmlns:p14="http://schemas.microsoft.com/office/powerpoint/2010/main" val="1936904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fontScale="90000"/>
          </a:bodyPr>
          <a:lstStyle/>
          <a:p>
            <a:r>
              <a:rPr lang="en-US" dirty="0" smtClean="0"/>
              <a:t>University Diversity Committee</a:t>
            </a:r>
            <a:endParaRPr lang="en-US" dirty="0"/>
          </a:p>
        </p:txBody>
      </p:sp>
      <p:sp>
        <p:nvSpPr>
          <p:cNvPr id="3" name="Content Placeholder 2"/>
          <p:cNvSpPr>
            <a:spLocks noGrp="1"/>
          </p:cNvSpPr>
          <p:nvPr>
            <p:ph idx="1"/>
          </p:nvPr>
        </p:nvSpPr>
        <p:spPr>
          <a:xfrm>
            <a:off x="208643" y="685800"/>
            <a:ext cx="8935357" cy="3886200"/>
          </a:xfrm>
        </p:spPr>
        <p:txBody>
          <a:bodyPr>
            <a:normAutofit fontScale="92500"/>
          </a:bodyPr>
          <a:lstStyle/>
          <a:p>
            <a:pPr marL="0" indent="0">
              <a:buNone/>
            </a:pPr>
            <a:r>
              <a:rPr lang="en-US" dirty="0"/>
              <a:t>The UDC is responsible for fulfilling the following tasks: </a:t>
            </a:r>
            <a:endParaRPr lang="en-US" dirty="0" smtClean="0"/>
          </a:p>
          <a:p>
            <a:pPr marL="0" indent="0">
              <a:buNone/>
            </a:pPr>
            <a:r>
              <a:rPr lang="en-US" dirty="0" smtClean="0"/>
              <a:t>1.  Provide </a:t>
            </a:r>
            <a:r>
              <a:rPr lang="en-US" dirty="0"/>
              <a:t>a clearly stated actionable diversity plan for the campus </a:t>
            </a:r>
            <a:r>
              <a:rPr lang="en-US" dirty="0" smtClean="0"/>
              <a:t>community; </a:t>
            </a:r>
          </a:p>
          <a:p>
            <a:pPr marL="0" indent="0">
              <a:buNone/>
            </a:pPr>
            <a:r>
              <a:rPr lang="en-US" dirty="0" smtClean="0"/>
              <a:t>2.  Provide </a:t>
            </a:r>
            <a:r>
              <a:rPr lang="en-US" dirty="0"/>
              <a:t>a set of goals, objectives, and actions to realize the diversity </a:t>
            </a:r>
            <a:r>
              <a:rPr lang="en-US" dirty="0" smtClean="0"/>
              <a:t>plan; </a:t>
            </a:r>
          </a:p>
          <a:p>
            <a:pPr marL="0" indent="0">
              <a:buNone/>
            </a:pPr>
            <a:r>
              <a:rPr lang="en-US" dirty="0" smtClean="0"/>
              <a:t>3.  Implement </a:t>
            </a:r>
            <a:r>
              <a:rPr lang="en-US" dirty="0"/>
              <a:t>surveys on various aspects of diversity to gather data to measure and assess </a:t>
            </a:r>
            <a:r>
              <a:rPr lang="en-US" dirty="0" smtClean="0"/>
              <a:t>the goals </a:t>
            </a:r>
            <a:r>
              <a:rPr lang="en-US" dirty="0"/>
              <a:t>articulated in the Diversity Action </a:t>
            </a:r>
            <a:r>
              <a:rPr lang="en-US" dirty="0" smtClean="0"/>
              <a:t>Plan; </a:t>
            </a:r>
          </a:p>
          <a:p>
            <a:pPr marL="0" indent="0">
              <a:buNone/>
            </a:pPr>
            <a:r>
              <a:rPr lang="en-US" dirty="0" smtClean="0"/>
              <a:t>4.  Use </a:t>
            </a:r>
            <a:r>
              <a:rPr lang="en-US" dirty="0"/>
              <a:t>the data gained from the surveys to evaluate WOU’s decisions and policies on </a:t>
            </a:r>
            <a:r>
              <a:rPr lang="en-US" dirty="0" smtClean="0"/>
              <a:t>diversity; and </a:t>
            </a:r>
          </a:p>
          <a:p>
            <a:pPr marL="0" indent="0">
              <a:buNone/>
            </a:pPr>
            <a:r>
              <a:rPr lang="en-US" dirty="0" smtClean="0"/>
              <a:t>5.  Advocate </a:t>
            </a:r>
            <a:r>
              <a:rPr lang="en-US" dirty="0"/>
              <a:t>for policies and actions that support diversity at Western Oregon </a:t>
            </a:r>
            <a:r>
              <a:rPr lang="en-US" dirty="0" smtClean="0"/>
              <a:t>University.</a:t>
            </a:r>
            <a:endParaRPr lang="en-US" dirty="0"/>
          </a:p>
        </p:txBody>
      </p:sp>
    </p:spTree>
    <p:extLst>
      <p:ext uri="{BB962C8B-B14F-4D97-AF65-F5344CB8AC3E}">
        <p14:creationId xmlns:p14="http://schemas.microsoft.com/office/powerpoint/2010/main" val="2734686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idx="1"/>
          </p:nvPr>
        </p:nvSpPr>
        <p:spPr/>
        <p:txBody>
          <a:bodyPr/>
          <a:lstStyle/>
          <a:p>
            <a:r>
              <a:rPr lang="en-US" dirty="0"/>
              <a:t>Determine awareness and establish instances and baseline counts in each of the above categories via surveys of WOU departments, colleges, and programs</a:t>
            </a:r>
          </a:p>
          <a:p>
            <a:r>
              <a:rPr lang="en-US" dirty="0" smtClean="0"/>
              <a:t>Share </a:t>
            </a:r>
            <a:r>
              <a:rPr lang="en-US" dirty="0"/>
              <a:t>progress on Goal 4 objectives through annual reports to the university community, the WOU website, the Oregon University System, alumni, and public media</a:t>
            </a:r>
            <a:endParaRPr lang="en-US" dirty="0"/>
          </a:p>
        </p:txBody>
      </p:sp>
    </p:spTree>
    <p:extLst>
      <p:ext uri="{BB962C8B-B14F-4D97-AF65-F5344CB8AC3E}">
        <p14:creationId xmlns:p14="http://schemas.microsoft.com/office/powerpoint/2010/main" val="292096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mtClean="0"/>
              <a:t>SUSTAINED COMMITMENT</a:t>
            </a:r>
            <a:endParaRPr lang="en-US" dirty="0"/>
          </a:p>
        </p:txBody>
      </p:sp>
      <p:sp>
        <p:nvSpPr>
          <p:cNvPr id="7" name="Content Placeholder 6"/>
          <p:cNvSpPr>
            <a:spLocks noGrp="1"/>
          </p:cNvSpPr>
          <p:nvPr>
            <p:ph idx="1"/>
          </p:nvPr>
        </p:nvSpPr>
        <p:spPr/>
        <p:txBody>
          <a:bodyPr>
            <a:normAutofit/>
          </a:bodyPr>
          <a:lstStyle/>
          <a:p>
            <a:pPr marL="0" indent="0" algn="ctr">
              <a:buNone/>
            </a:pPr>
            <a:r>
              <a:rPr lang="en-US" sz="3200" b="1" i="1" dirty="0"/>
              <a:t>On an annual basis the UDC will review and reevaluate the goals and objectives of the WOU Diversity Action </a:t>
            </a:r>
            <a:r>
              <a:rPr lang="en-US" sz="3200" b="1" i="1" dirty="0" smtClean="0"/>
              <a:t>Plan.</a:t>
            </a:r>
            <a:endParaRPr lang="en-US" sz="3200" dirty="0"/>
          </a:p>
        </p:txBody>
      </p:sp>
    </p:spTree>
    <p:extLst>
      <p:ext uri="{BB962C8B-B14F-4D97-AF65-F5344CB8AC3E}">
        <p14:creationId xmlns:p14="http://schemas.microsoft.com/office/powerpoint/2010/main" val="7529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Diversity Committee Members</a:t>
            </a:r>
            <a:endParaRPr lang="en-US" dirty="0"/>
          </a:p>
        </p:txBody>
      </p:sp>
      <p:sp>
        <p:nvSpPr>
          <p:cNvPr id="3" name="Content Placeholder 2"/>
          <p:cNvSpPr>
            <a:spLocks noGrp="1"/>
          </p:cNvSpPr>
          <p:nvPr>
            <p:ph idx="1"/>
          </p:nvPr>
        </p:nvSpPr>
        <p:spPr/>
        <p:txBody>
          <a:bodyPr/>
          <a:lstStyle/>
          <a:p>
            <a:r>
              <a:rPr lang="fi-FI" dirty="0"/>
              <a:t>Malissa </a:t>
            </a:r>
            <a:r>
              <a:rPr lang="fi-FI" dirty="0" err="1" smtClean="0"/>
              <a:t>Larson</a:t>
            </a:r>
            <a:r>
              <a:rPr lang="fi-FI" dirty="0" smtClean="0"/>
              <a:t>,</a:t>
            </a:r>
            <a:r>
              <a:rPr lang="en-US" dirty="0"/>
              <a:t> </a:t>
            </a:r>
            <a:r>
              <a:rPr lang="en-US" dirty="0" smtClean="0"/>
              <a:t>Office </a:t>
            </a:r>
            <a:r>
              <a:rPr lang="en-US" dirty="0"/>
              <a:t>of Disability </a:t>
            </a:r>
            <a:r>
              <a:rPr lang="en-US" dirty="0" smtClean="0"/>
              <a:t>Services Director (Committee Chair</a:t>
            </a:r>
            <a:r>
              <a:rPr lang="en-US" dirty="0"/>
              <a:t>) </a:t>
            </a:r>
            <a:endParaRPr lang="fi-FI" dirty="0" smtClean="0"/>
          </a:p>
          <a:p>
            <a:r>
              <a:rPr lang="fi-FI" dirty="0" err="1" smtClean="0"/>
              <a:t>Angie</a:t>
            </a:r>
            <a:r>
              <a:rPr lang="fi-FI" dirty="0" smtClean="0"/>
              <a:t> Barry, </a:t>
            </a:r>
            <a:r>
              <a:rPr lang="en-US" dirty="0" smtClean="0"/>
              <a:t>Werner </a:t>
            </a:r>
            <a:r>
              <a:rPr lang="en-US" dirty="0"/>
              <a:t>University </a:t>
            </a:r>
            <a:r>
              <a:rPr lang="en-US" dirty="0" smtClean="0"/>
              <a:t>Center Office Coordinator, Student Leadership &amp; Activities</a:t>
            </a:r>
            <a:endParaRPr lang="fi-FI" dirty="0"/>
          </a:p>
          <a:p>
            <a:r>
              <a:rPr lang="de-DE" dirty="0"/>
              <a:t>Don </a:t>
            </a:r>
            <a:r>
              <a:rPr lang="de-DE" dirty="0" err="1" smtClean="0"/>
              <a:t>Boderman</a:t>
            </a:r>
            <a:r>
              <a:rPr lang="de-DE" dirty="0" smtClean="0"/>
              <a:t>,</a:t>
            </a:r>
            <a:r>
              <a:rPr lang="en-US" dirty="0"/>
              <a:t> Student Enrichment Program </a:t>
            </a:r>
            <a:r>
              <a:rPr lang="en-US" dirty="0" smtClean="0"/>
              <a:t>Director</a:t>
            </a:r>
            <a:endParaRPr lang="de-DE" dirty="0" smtClean="0"/>
          </a:p>
          <a:p>
            <a:r>
              <a:rPr lang="de-DE" dirty="0" smtClean="0"/>
              <a:t>Tina Fuchs, </a:t>
            </a:r>
            <a:r>
              <a:rPr lang="en-US" dirty="0" smtClean="0"/>
              <a:t>Dean </a:t>
            </a:r>
            <a:r>
              <a:rPr lang="en-US" dirty="0"/>
              <a:t>of Students; Director, University </a:t>
            </a:r>
            <a:r>
              <a:rPr lang="en-US" dirty="0" smtClean="0"/>
              <a:t>Housing</a:t>
            </a:r>
          </a:p>
          <a:p>
            <a:r>
              <a:rPr lang="nl-NL" dirty="0" smtClean="0"/>
              <a:t>Chloë </a:t>
            </a:r>
            <a:r>
              <a:rPr lang="nl-NL" dirty="0" err="1" smtClean="0"/>
              <a:t>Hughes</a:t>
            </a:r>
            <a:r>
              <a:rPr lang="nl-NL" dirty="0" smtClean="0"/>
              <a:t>, </a:t>
            </a:r>
            <a:r>
              <a:rPr lang="nl-NL" dirty="0" err="1" smtClean="0"/>
              <a:t>Associate</a:t>
            </a:r>
            <a:r>
              <a:rPr lang="nl-NL" dirty="0"/>
              <a:t> </a:t>
            </a:r>
            <a:r>
              <a:rPr lang="nl-NL" dirty="0" smtClean="0"/>
              <a:t>Professor, College of </a:t>
            </a:r>
            <a:r>
              <a:rPr lang="nl-NL" dirty="0" err="1" smtClean="0"/>
              <a:t>Education</a:t>
            </a:r>
            <a:r>
              <a:rPr lang="nl-NL" dirty="0" smtClean="0"/>
              <a:t> </a:t>
            </a:r>
            <a:endParaRPr lang="en-US" dirty="0"/>
          </a:p>
        </p:txBody>
      </p:sp>
    </p:spTree>
    <p:extLst>
      <p:ext uri="{BB962C8B-B14F-4D97-AF65-F5344CB8AC3E}">
        <p14:creationId xmlns:p14="http://schemas.microsoft.com/office/powerpoint/2010/main" val="362454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Diversity Committee Members</a:t>
            </a:r>
            <a:endParaRPr lang="en-US" dirty="0"/>
          </a:p>
        </p:txBody>
      </p:sp>
      <p:sp>
        <p:nvSpPr>
          <p:cNvPr id="3" name="Content Placeholder 2"/>
          <p:cNvSpPr>
            <a:spLocks noGrp="1"/>
          </p:cNvSpPr>
          <p:nvPr>
            <p:ph idx="1"/>
          </p:nvPr>
        </p:nvSpPr>
        <p:spPr/>
        <p:txBody>
          <a:bodyPr>
            <a:normAutofit fontScale="92500"/>
          </a:bodyPr>
          <a:lstStyle/>
          <a:p>
            <a:r>
              <a:rPr lang="de-DE" dirty="0" smtClean="0"/>
              <a:t>Anna </a:t>
            </a:r>
            <a:r>
              <a:rPr lang="de-DE" dirty="0"/>
              <a:t>Hernandez-</a:t>
            </a:r>
            <a:r>
              <a:rPr lang="de-DE" dirty="0" smtClean="0"/>
              <a:t>Hunter, </a:t>
            </a:r>
            <a:r>
              <a:rPr lang="de-DE" dirty="0" err="1" smtClean="0"/>
              <a:t>Multicultural</a:t>
            </a:r>
            <a:r>
              <a:rPr lang="de-DE" dirty="0" smtClean="0"/>
              <a:t> Student Services </a:t>
            </a:r>
            <a:r>
              <a:rPr lang="de-DE" dirty="0" err="1" smtClean="0"/>
              <a:t>and</a:t>
            </a:r>
            <a:r>
              <a:rPr lang="de-DE" dirty="0" smtClean="0"/>
              <a:t> </a:t>
            </a:r>
            <a:r>
              <a:rPr lang="de-DE" dirty="0" err="1" smtClean="0"/>
              <a:t>Programs</a:t>
            </a:r>
            <a:r>
              <a:rPr lang="de-DE" dirty="0" smtClean="0"/>
              <a:t> </a:t>
            </a:r>
            <a:r>
              <a:rPr lang="de-DE" dirty="0" err="1" smtClean="0"/>
              <a:t>Director</a:t>
            </a:r>
            <a:endParaRPr lang="de-DE" dirty="0" smtClean="0"/>
          </a:p>
          <a:p>
            <a:r>
              <a:rPr lang="de-DE" dirty="0" smtClean="0"/>
              <a:t>Bonnie </a:t>
            </a:r>
            <a:r>
              <a:rPr lang="de-DE" dirty="0" err="1" smtClean="0"/>
              <a:t>Morihara</a:t>
            </a:r>
            <a:r>
              <a:rPr lang="de-DE" dirty="0" smtClean="0"/>
              <a:t>, </a:t>
            </a:r>
            <a:r>
              <a:rPr lang="de-DE" dirty="0" err="1" smtClean="0"/>
              <a:t>Assistant</a:t>
            </a:r>
            <a:r>
              <a:rPr lang="de-DE" dirty="0" smtClean="0"/>
              <a:t> Research Professor, Teaching Research Institute</a:t>
            </a:r>
          </a:p>
          <a:p>
            <a:r>
              <a:rPr lang="de-DE" dirty="0" smtClean="0"/>
              <a:t>Hilda Rosselli, Dean/Professor, College </a:t>
            </a:r>
            <a:r>
              <a:rPr lang="de-DE" dirty="0" err="1" smtClean="0"/>
              <a:t>of</a:t>
            </a:r>
            <a:r>
              <a:rPr lang="de-DE" dirty="0" smtClean="0"/>
              <a:t> Education</a:t>
            </a:r>
          </a:p>
          <a:p>
            <a:r>
              <a:rPr lang="de-DE" dirty="0" err="1" smtClean="0"/>
              <a:t>Uma</a:t>
            </a:r>
            <a:r>
              <a:rPr lang="de-DE" dirty="0" smtClean="0"/>
              <a:t> </a:t>
            </a:r>
            <a:r>
              <a:rPr lang="de-DE" dirty="0" err="1" smtClean="0"/>
              <a:t>Shrestha</a:t>
            </a:r>
            <a:r>
              <a:rPr lang="de-DE" dirty="0" smtClean="0"/>
              <a:t>, Professor, College </a:t>
            </a:r>
            <a:r>
              <a:rPr lang="de-DE" dirty="0" err="1" smtClean="0"/>
              <a:t>of</a:t>
            </a:r>
            <a:r>
              <a:rPr lang="de-DE" dirty="0" smtClean="0"/>
              <a:t> Liberal </a:t>
            </a:r>
            <a:r>
              <a:rPr lang="de-DE" dirty="0" err="1" smtClean="0"/>
              <a:t>Arts</a:t>
            </a:r>
            <a:r>
              <a:rPr lang="de-DE" dirty="0" smtClean="0"/>
              <a:t> </a:t>
            </a:r>
            <a:r>
              <a:rPr lang="de-DE" dirty="0" err="1" smtClean="0"/>
              <a:t>and</a:t>
            </a:r>
            <a:r>
              <a:rPr lang="de-DE" dirty="0" smtClean="0"/>
              <a:t> </a:t>
            </a:r>
            <a:r>
              <a:rPr lang="de-DE" dirty="0" err="1" smtClean="0"/>
              <a:t>Sciences</a:t>
            </a:r>
            <a:endParaRPr lang="de-DE" dirty="0" smtClean="0"/>
          </a:p>
          <a:p>
            <a:r>
              <a:rPr lang="de-DE" dirty="0" smtClean="0"/>
              <a:t>Jon Tucker, Werner University Center </a:t>
            </a:r>
            <a:r>
              <a:rPr lang="de-DE" dirty="0" err="1" smtClean="0"/>
              <a:t>Director</a:t>
            </a:r>
            <a:r>
              <a:rPr lang="de-DE" dirty="0" smtClean="0"/>
              <a:t>, Student </a:t>
            </a:r>
            <a:r>
              <a:rPr lang="de-DE" dirty="0" err="1" smtClean="0"/>
              <a:t>Leadership</a:t>
            </a:r>
            <a:r>
              <a:rPr lang="de-DE" dirty="0" smtClean="0"/>
              <a:t> &amp; </a:t>
            </a:r>
            <a:r>
              <a:rPr lang="de-DE" dirty="0" err="1" smtClean="0"/>
              <a:t>Activities</a:t>
            </a:r>
            <a:endParaRPr lang="de-DE" dirty="0" smtClean="0"/>
          </a:p>
          <a:p>
            <a:r>
              <a:rPr lang="de-DE" dirty="0" smtClean="0"/>
              <a:t>Judy </a:t>
            </a:r>
            <a:r>
              <a:rPr lang="de-DE" dirty="0" err="1" smtClean="0"/>
              <a:t>Vanderburg</a:t>
            </a:r>
            <a:r>
              <a:rPr lang="de-DE" dirty="0" smtClean="0"/>
              <a:t>, Human Resources </a:t>
            </a:r>
            <a:r>
              <a:rPr lang="de-DE" dirty="0" err="1" smtClean="0"/>
              <a:t>Director</a:t>
            </a:r>
            <a:r>
              <a:rPr lang="de-DE" dirty="0" smtClean="0"/>
              <a:t> </a:t>
            </a:r>
            <a:r>
              <a:rPr lang="de-DE" dirty="0" err="1" smtClean="0"/>
              <a:t>and</a:t>
            </a:r>
            <a:r>
              <a:rPr lang="de-DE" dirty="0" smtClean="0"/>
              <a:t> Affirmative Action Officer</a:t>
            </a:r>
            <a:endParaRPr lang="en-US" dirty="0"/>
          </a:p>
        </p:txBody>
      </p:sp>
    </p:spTree>
    <p:extLst>
      <p:ext uri="{BB962C8B-B14F-4D97-AF65-F5344CB8AC3E}">
        <p14:creationId xmlns:p14="http://schemas.microsoft.com/office/powerpoint/2010/main" val="73331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572000"/>
            <a:ext cx="7620000" cy="1600200"/>
          </a:xfrm>
        </p:spPr>
        <p:txBody>
          <a:bodyPr>
            <a:normAutofit fontScale="90000"/>
          </a:bodyPr>
          <a:lstStyle/>
          <a:p>
            <a:r>
              <a:rPr lang="en-US" dirty="0" smtClean="0"/>
              <a:t>Statement from Pres. Weiss</a:t>
            </a:r>
            <a:endParaRPr lang="en-US" dirty="0"/>
          </a:p>
        </p:txBody>
      </p:sp>
      <p:sp>
        <p:nvSpPr>
          <p:cNvPr id="2" name="Content Placeholder 1"/>
          <p:cNvSpPr>
            <a:spLocks noGrp="1"/>
          </p:cNvSpPr>
          <p:nvPr>
            <p:ph idx="1"/>
          </p:nvPr>
        </p:nvSpPr>
        <p:spPr/>
        <p:txBody>
          <a:bodyPr/>
          <a:lstStyle/>
          <a:p>
            <a:r>
              <a:rPr lang="en-US" dirty="0" smtClean="0"/>
              <a:t>“…a commitment to diversity extends beyond our student populations to staff and faculty and should inspire a curriculum and campus culture that values inclusiveness and recognizes our differences as an advantage.”</a:t>
            </a:r>
          </a:p>
          <a:p>
            <a:pPr marL="0" indent="0">
              <a:buNone/>
            </a:pPr>
            <a:endParaRPr lang="en-US" dirty="0"/>
          </a:p>
        </p:txBody>
      </p:sp>
    </p:spTree>
    <p:extLst>
      <p:ext uri="{BB962C8B-B14F-4D97-AF65-F5344CB8AC3E}">
        <p14:creationId xmlns:p14="http://schemas.microsoft.com/office/powerpoint/2010/main" val="1527501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572000"/>
            <a:ext cx="7620000" cy="1600200"/>
          </a:xfrm>
        </p:spPr>
        <p:txBody>
          <a:bodyPr>
            <a:normAutofit fontScale="90000"/>
          </a:bodyPr>
          <a:lstStyle/>
          <a:p>
            <a:r>
              <a:rPr lang="en-US" dirty="0" smtClean="0"/>
              <a:t>Statement from Pres. Weiss</a:t>
            </a:r>
            <a:endParaRPr lang="en-US" dirty="0"/>
          </a:p>
        </p:txBody>
      </p:sp>
      <p:sp>
        <p:nvSpPr>
          <p:cNvPr id="2" name="Content Placeholder 1"/>
          <p:cNvSpPr>
            <a:spLocks noGrp="1"/>
          </p:cNvSpPr>
          <p:nvPr>
            <p:ph idx="1"/>
          </p:nvPr>
        </p:nvSpPr>
        <p:spPr/>
        <p:txBody>
          <a:bodyPr/>
          <a:lstStyle/>
          <a:p>
            <a:pPr marL="0" indent="0">
              <a:buNone/>
            </a:pPr>
            <a:r>
              <a:rPr lang="en-US" dirty="0"/>
              <a:t>“Although some elements of the Diversity Action Plan lend themselves to measurable outcomes, we recognize that no one action is sufficient and that there is not some moment in time at which we will be able to cease our efforts and say the job is done.</a:t>
            </a:r>
            <a:r>
              <a:rPr lang="en-US" dirty="0" smtClean="0"/>
              <a:t>”</a:t>
            </a:r>
            <a:endParaRPr lang="en-US" dirty="0"/>
          </a:p>
        </p:txBody>
      </p:sp>
    </p:spTree>
    <p:extLst>
      <p:ext uri="{BB962C8B-B14F-4D97-AF65-F5344CB8AC3E}">
        <p14:creationId xmlns:p14="http://schemas.microsoft.com/office/powerpoint/2010/main" val="87972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fontScale="90000"/>
          </a:bodyPr>
          <a:lstStyle/>
          <a:p>
            <a:r>
              <a:rPr lang="en-US" dirty="0" smtClean="0"/>
              <a:t>Reference to Preamble, Mission, and Diversity Statement</a:t>
            </a:r>
            <a:endParaRPr lang="en-US" dirty="0"/>
          </a:p>
        </p:txBody>
      </p:sp>
    </p:spTree>
    <p:extLst>
      <p:ext uri="{BB962C8B-B14F-4D97-AF65-F5344CB8AC3E}">
        <p14:creationId xmlns:p14="http://schemas.microsoft.com/office/powerpoint/2010/main" val="113812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Desired Outcome</a:t>
            </a:r>
            <a:endParaRPr lang="en-US" dirty="0"/>
          </a:p>
        </p:txBody>
      </p:sp>
      <p:sp>
        <p:nvSpPr>
          <p:cNvPr id="3" name="Content Placeholder 2"/>
          <p:cNvSpPr>
            <a:spLocks noGrp="1"/>
          </p:cNvSpPr>
          <p:nvPr>
            <p:ph idx="1"/>
          </p:nvPr>
        </p:nvSpPr>
        <p:spPr/>
        <p:txBody>
          <a:bodyPr>
            <a:normAutofit/>
          </a:bodyPr>
          <a:lstStyle/>
          <a:p>
            <a:r>
              <a:rPr lang="en-US" dirty="0"/>
              <a:t>WOU will implement and institutionalize this Diversity Action Plan which has been designed </a:t>
            </a:r>
            <a:r>
              <a:rPr lang="en-US" dirty="0" smtClean="0"/>
              <a:t>to increase </a:t>
            </a:r>
            <a:r>
              <a:rPr lang="en-US" dirty="0"/>
              <a:t>campus-wide awareness of diversity and social justice issues. </a:t>
            </a:r>
            <a:endParaRPr lang="en-US" dirty="0" smtClean="0"/>
          </a:p>
          <a:p>
            <a:r>
              <a:rPr lang="en-US" dirty="0" smtClean="0"/>
              <a:t>Progress </a:t>
            </a:r>
            <a:r>
              <a:rPr lang="en-US" dirty="0"/>
              <a:t>on the </a:t>
            </a:r>
            <a:r>
              <a:rPr lang="en-US" dirty="0" smtClean="0"/>
              <a:t>Diversity Action </a:t>
            </a:r>
            <a:r>
              <a:rPr lang="en-US" dirty="0"/>
              <a:t>Plan requires both the systematic involvement of all campus units and the regular </a:t>
            </a:r>
            <a:r>
              <a:rPr lang="en-US" dirty="0" smtClean="0"/>
              <a:t>dissemination of </a:t>
            </a:r>
            <a:r>
              <a:rPr lang="en-US" dirty="0"/>
              <a:t>results among all stakeholders. </a:t>
            </a:r>
            <a:endParaRPr lang="en-US" dirty="0" smtClean="0"/>
          </a:p>
          <a:p>
            <a:r>
              <a:rPr lang="en-US" dirty="0" smtClean="0"/>
              <a:t>It </a:t>
            </a:r>
            <a:r>
              <a:rPr lang="en-US" dirty="0"/>
              <a:t>also requires the identification and commitment of funding </a:t>
            </a:r>
            <a:r>
              <a:rPr lang="en-US" dirty="0" smtClean="0"/>
              <a:t>and resource </a:t>
            </a:r>
            <a:r>
              <a:rPr lang="en-US" dirty="0"/>
              <a:t>allocation. </a:t>
            </a:r>
            <a:endParaRPr lang="en-US" dirty="0"/>
          </a:p>
        </p:txBody>
      </p:sp>
    </p:spTree>
    <p:extLst>
      <p:ext uri="{BB962C8B-B14F-4D97-AF65-F5344CB8AC3E}">
        <p14:creationId xmlns:p14="http://schemas.microsoft.com/office/powerpoint/2010/main" val="399915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b="1" i="1" dirty="0"/>
              <a:t>Create a climate and culture of leadership, inclusivity, excellence and preparedness for our changing world by providing direction and training for the campus community founded upon and supporting the evolution of WOU’s Diversity </a:t>
            </a:r>
            <a:r>
              <a:rPr lang="en-US" sz="3200" b="1" i="1" dirty="0" smtClean="0"/>
              <a:t>Statement.</a:t>
            </a:r>
            <a:endParaRPr lang="en-US" sz="3200" dirty="0"/>
          </a:p>
        </p:txBody>
      </p:sp>
    </p:spTree>
    <p:extLst>
      <p:ext uri="{BB962C8B-B14F-4D97-AF65-F5344CB8AC3E}">
        <p14:creationId xmlns:p14="http://schemas.microsoft.com/office/powerpoint/2010/main" val="39747212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37</TotalTime>
  <Words>1016</Words>
  <Application>Microsoft Macintosh PowerPoint</Application>
  <PresentationFormat>On-screen Show (4:3)</PresentationFormat>
  <Paragraphs>80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NewsPrint</vt:lpstr>
      <vt:lpstr>Diversity Action Plan</vt:lpstr>
      <vt:lpstr>University Diversity Committee</vt:lpstr>
      <vt:lpstr>Diversity Committee Members</vt:lpstr>
      <vt:lpstr>Diversity Committee Members</vt:lpstr>
      <vt:lpstr>Statement from Pres. Weiss</vt:lpstr>
      <vt:lpstr>Statement from Pres. Weiss</vt:lpstr>
      <vt:lpstr>Reference to Preamble, Mission, and Diversity Statement</vt:lpstr>
      <vt:lpstr>Desired Outcome</vt:lpstr>
      <vt:lpstr>Goal 1</vt:lpstr>
      <vt:lpstr>Related Objectives</vt:lpstr>
      <vt:lpstr>Assessment/Measurement</vt:lpstr>
      <vt:lpstr>Goal 2</vt:lpstr>
      <vt:lpstr>Related Objectives</vt:lpstr>
      <vt:lpstr>Assessments</vt:lpstr>
      <vt:lpstr>Goal 3</vt:lpstr>
      <vt:lpstr>Objectives</vt:lpstr>
      <vt:lpstr>Assessments</vt:lpstr>
      <vt:lpstr>Goal 4</vt:lpstr>
      <vt:lpstr>Objectives</vt:lpstr>
      <vt:lpstr>Assessments</vt:lpstr>
      <vt:lpstr>SUSTAINED COMMITMENT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Action Plan</dc:title>
  <dc:creator>Hilda Rosselli</dc:creator>
  <cp:lastModifiedBy>Hilda Rosselli</cp:lastModifiedBy>
  <cp:revision>5</cp:revision>
  <dcterms:created xsi:type="dcterms:W3CDTF">2012-05-22T13:20:46Z</dcterms:created>
  <dcterms:modified xsi:type="dcterms:W3CDTF">2012-05-22T13:58:41Z</dcterms:modified>
</cp:coreProperties>
</file>