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70" r:id="rId2"/>
    <p:sldId id="483" r:id="rId3"/>
    <p:sldId id="484" r:id="rId4"/>
    <p:sldId id="485" r:id="rId5"/>
    <p:sldId id="486" r:id="rId6"/>
    <p:sldId id="287" r:id="rId7"/>
    <p:sldId id="482" r:id="rId8"/>
    <p:sldId id="286" r:id="rId9"/>
    <p:sldId id="288" r:id="rId10"/>
    <p:sldId id="289" r:id="rId11"/>
    <p:sldId id="290" r:id="rId12"/>
    <p:sldId id="291" r:id="rId13"/>
    <p:sldId id="472" r:id="rId14"/>
    <p:sldId id="473" r:id="rId15"/>
    <p:sldId id="475" r:id="rId16"/>
    <p:sldId id="474" r:id="rId17"/>
    <p:sldId id="476" r:id="rId18"/>
    <p:sldId id="477" r:id="rId19"/>
    <p:sldId id="478" r:id="rId20"/>
    <p:sldId id="479" r:id="rId21"/>
    <p:sldId id="480" r:id="rId22"/>
    <p:sldId id="481"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771" autoAdjust="0"/>
  </p:normalViewPr>
  <p:slideViewPr>
    <p:cSldViewPr snapToGrid="0" showGuides="1">
      <p:cViewPr varScale="1">
        <p:scale>
          <a:sx n="55" d="100"/>
          <a:sy n="55" d="100"/>
        </p:scale>
        <p:origin x="2215" y="3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9/9/2020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explore major chemistry foundations that will help us with our discussions of biochemistry.</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06216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Since we know fatty acids dissolve in water, there must be something else at play. There is. Just like the nonpolar molecules in the first example associated with each other and not water, so too do the non-polar portions of the soap ions associate with each other and exclude water. The result is that the soap ions arrange themselves as micelles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80759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Interactions with water also help to drive the formation of lipid bilayers and the folding of proteins and other biological molecules.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49574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The importance of hydrogen bonds in biochemistry is hard to overstate. Linus Pauling himself said,</a:t>
            </a:r>
            <a:endParaRPr lang="en-US" dirty="0"/>
          </a:p>
          <a:p>
            <a:r>
              <a:rPr lang="en-US" i="1" dirty="0">
                <a:solidFill>
                  <a:srgbClr val="000000"/>
                </a:solidFill>
                <a:effectLst/>
              </a:rPr>
              <a:t>“ . . . . I believe that as the methods of structural chemistry are further applied to physiological problems it will be found that the significance of the hydrogen bond for physiology is greater than that of any other single structural feature.”</a:t>
            </a:r>
            <a:endParaRPr lang="en-US" dirty="0"/>
          </a:p>
          <a:p>
            <a:endParaRPr lang="en-US" dirty="0"/>
          </a:p>
          <a:p>
            <a:r>
              <a:rPr lang="en-US" dirty="0"/>
              <a:t>We are after all about 70% water! In the body, it forms the biological solvent in which all molecules must move through.</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47975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Water can ionize to a slight extent (10</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 to form H</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(proton) and OH</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(hydroxide). We measure the proton concentration of a solution with pH, which is the negative log of the proton concentration. </a:t>
            </a:r>
            <a:r>
              <a:rPr lang="en-US" dirty="0"/>
              <a:t>If the proton concentration, [H+]= 10</a:t>
            </a:r>
            <a:r>
              <a:rPr lang="en-US" baseline="30000" dirty="0"/>
              <a:t>-7</a:t>
            </a:r>
            <a:r>
              <a:rPr lang="en-US" dirty="0"/>
              <a:t> M, then the pH is 7. We could just as easily measure the hydroxide concentration with the pOH by the parallel equation, In pure water, dissociation of a proton simultaneously creates a hydroxide, so the pOH of pure water is 7, as well. This also means that pH + pOH = 14. The presence of acids or bases within a solution, can therefore have profound effects on the pH of a system. Thus, the importance of buffers within biological systems that can stabilize solution pH is critical for maintaining life. Within biological systems, weak acids often behave as this buffering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72712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Students are often puzzled and expect that [H</a:t>
            </a:r>
            <a:r>
              <a:rPr lang="en-US" baseline="30000" dirty="0">
                <a:solidFill>
                  <a:srgbClr val="000000"/>
                </a:solidFill>
                <a:effectLst/>
              </a:rPr>
              <a:t>+</a:t>
            </a:r>
            <a:r>
              <a:rPr lang="en-US" dirty="0">
                <a:solidFill>
                  <a:srgbClr val="000000"/>
                </a:solidFill>
                <a:effectLst/>
              </a:rPr>
              <a:t>] = [A</a:t>
            </a:r>
            <a:r>
              <a:rPr lang="en-US" baseline="30000" dirty="0">
                <a:solidFill>
                  <a:srgbClr val="000000"/>
                </a:solidFill>
                <a:effectLst/>
              </a:rPr>
              <a:t>– </a:t>
            </a:r>
            <a:r>
              <a:rPr lang="en-US" dirty="0">
                <a:solidFill>
                  <a:srgbClr val="000000"/>
                </a:solidFill>
                <a:effectLst/>
              </a:rPr>
              <a:t>] because the dissociation equation shows one of each from HA. This is, in fact, true ONLY when HA is allowed to dissociate in pure water. Usually the HA is placed into solution that has protons and hydroxides to affect things. Those protons and /or hydroxides change the H+ and A concentration unequally, since A- can absorb some of the protons and/or HA can release H+ when influenced by the OH- in the solution. Therefore, one must calculate the proton concentration from the pH using the Henderson </a:t>
            </a:r>
            <a:r>
              <a:rPr lang="en-US" dirty="0" err="1">
                <a:solidFill>
                  <a:srgbClr val="000000"/>
                </a:solidFill>
                <a:effectLst/>
              </a:rPr>
              <a:t>Hasselbalch</a:t>
            </a:r>
            <a:r>
              <a:rPr lang="en-US" dirty="0">
                <a:solidFill>
                  <a:srgbClr val="000000"/>
                </a:solidFill>
                <a:effectLst/>
              </a:rPr>
              <a:t> equation.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89861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rPr>
              <a:t>Recall that the </a:t>
            </a:r>
            <a:r>
              <a:rPr kumimoji="0" lang="en-US" altLang="en-US" sz="1200" b="1" i="1" u="none" strike="noStrike" cap="none" normalizeH="0" baseline="0" dirty="0">
                <a:ln>
                  <a:noFill/>
                </a:ln>
                <a:solidFill>
                  <a:srgbClr val="000000"/>
                </a:solidFill>
                <a:effectLst/>
                <a:latin typeface="+mn-lt"/>
              </a:rPr>
              <a:t>Ka is the acid dissociation constant </a:t>
            </a:r>
            <a:r>
              <a:rPr kumimoji="0" lang="en-US" altLang="en-US" sz="1200" b="0" i="0" u="none" strike="noStrike" cap="none" normalizeH="0" baseline="0" dirty="0">
                <a:ln>
                  <a:noFill/>
                </a:ln>
                <a:solidFill>
                  <a:srgbClr val="000000"/>
                </a:solidFill>
                <a:effectLst/>
                <a:latin typeface="+mn-lt"/>
              </a:rPr>
              <a:t>and is a measure of the strength of an acid.  For a general acid, HA, which dissociates as HA to H+ and the conjugate base, then the Ka is equal to the concentration of the products of the dissociated acid over the reactants (or concentration of acid).</a:t>
            </a:r>
            <a:r>
              <a:rPr kumimoji="0" lang="en-US" altLang="en-US" sz="1200" b="0" i="0" u="none" strike="noStrike" cap="none" normalizeH="0" baseline="0" dirty="0">
                <a:ln>
                  <a:noFill/>
                </a:ln>
                <a:solidFill>
                  <a:srgbClr val="DB0A29"/>
                </a:solidFill>
                <a:effectLst/>
                <a:latin typeface="+mn-lt"/>
              </a:rPr>
              <a:t> </a:t>
            </a:r>
            <a:r>
              <a:rPr kumimoji="0" lang="en-US" altLang="en-US" sz="1200" b="0" i="0" u="none" strike="noStrike" cap="none" normalizeH="0" baseline="0" dirty="0">
                <a:ln>
                  <a:noFill/>
                </a:ln>
                <a:solidFill>
                  <a:srgbClr val="000000"/>
                </a:solidFill>
                <a:effectLst/>
                <a:latin typeface="Open Sans"/>
              </a:rPr>
              <a:t>Thus, the stronger the acid, the more protons that will dissociate from it when added to water and the larger the value its Ka will have. Large values of Ka translate to lower values of </a:t>
            </a:r>
            <a:r>
              <a:rPr kumimoji="0" lang="en-US" altLang="en-US" sz="1200" b="0" i="0" u="none" strike="noStrike" cap="none" normalizeH="0" baseline="0" dirty="0" err="1">
                <a:ln>
                  <a:noFill/>
                </a:ln>
                <a:solidFill>
                  <a:srgbClr val="000000"/>
                </a:solidFill>
                <a:effectLst/>
                <a:latin typeface="Open Sans"/>
              </a:rPr>
              <a:t>pKa</a:t>
            </a:r>
            <a:r>
              <a:rPr kumimoji="0" lang="en-US" altLang="en-US" sz="1200" b="0" i="0" u="none" strike="noStrike" cap="none" normalizeH="0" baseline="0" dirty="0">
                <a:ln>
                  <a:noFill/>
                </a:ln>
                <a:solidFill>
                  <a:srgbClr val="000000"/>
                </a:solidFill>
                <a:effectLst/>
                <a:latin typeface="Open Sans"/>
              </a:rPr>
              <a:t>.</a:t>
            </a:r>
            <a:r>
              <a:rPr kumimoji="0" lang="en-US" altLang="en-US" sz="600" b="0" i="0" u="none" strike="noStrike" cap="none" normalizeH="0" baseline="0" dirty="0">
                <a:ln>
                  <a:noFill/>
                </a:ln>
                <a:solidFill>
                  <a:schemeClr val="tx1"/>
                </a:solidFill>
                <a:effectLst/>
                <a:latin typeface="+mn-lt"/>
              </a:rPr>
              <a:t> </a:t>
            </a:r>
            <a:r>
              <a:rPr kumimoji="0" lang="en-US" altLang="en-US" sz="1200" b="0" i="0" u="none" strike="noStrike" cap="none" normalizeH="0" baseline="0" dirty="0">
                <a:ln>
                  <a:noFill/>
                </a:ln>
                <a:solidFill>
                  <a:srgbClr val="000000"/>
                </a:solidFill>
                <a:effectLst/>
                <a:latin typeface="Open Sans"/>
              </a:rPr>
              <a:t>As a result, the lower the </a:t>
            </a:r>
            <a:r>
              <a:rPr kumimoji="0" lang="en-US" altLang="en-US" sz="1200" b="0" i="0" u="none" strike="noStrike" cap="none" normalizeH="0" baseline="0" dirty="0" err="1">
                <a:ln>
                  <a:noFill/>
                </a:ln>
                <a:solidFill>
                  <a:srgbClr val="000000"/>
                </a:solidFill>
                <a:effectLst/>
                <a:latin typeface="Open Sans"/>
              </a:rPr>
              <a:t>pKa</a:t>
            </a:r>
            <a:r>
              <a:rPr kumimoji="0" lang="en-US" altLang="en-US" sz="1200" b="0" i="0" u="none" strike="noStrike" cap="none" normalizeH="0" baseline="0" dirty="0">
                <a:ln>
                  <a:noFill/>
                </a:ln>
                <a:solidFill>
                  <a:srgbClr val="000000"/>
                </a:solidFill>
                <a:effectLst/>
                <a:latin typeface="Open Sans"/>
              </a:rPr>
              <a:t> value is for a given acid, the stronger the acid.</a:t>
            </a:r>
            <a:endParaRPr kumimoji="0" lang="en-US" altLang="en-US" sz="1200" b="0" i="0" u="none" strike="noStrike" cap="none" normalizeH="0" baseline="0" dirty="0">
              <a:ln>
                <a:noFill/>
              </a:ln>
              <a:solidFill>
                <a:srgbClr val="6E6E6E"/>
              </a:solidFill>
              <a:effectLst/>
              <a:latin typeface="Open Sans"/>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8289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get back to buffers! A </a:t>
            </a:r>
            <a:r>
              <a:rPr lang="en-US" sz="1200" b="1" kern="1200" dirty="0">
                <a:solidFill>
                  <a:schemeClr val="tx1"/>
                </a:solidFill>
                <a:effectLst/>
                <a:latin typeface="+mn-lt"/>
                <a:ea typeface="+mn-ea"/>
                <a:cs typeface="+mn-cs"/>
              </a:rPr>
              <a:t>buffer</a:t>
            </a:r>
            <a:r>
              <a:rPr lang="en-US" sz="1200" kern="1200" dirty="0">
                <a:solidFill>
                  <a:schemeClr val="tx1"/>
                </a:solidFill>
                <a:effectLst/>
                <a:latin typeface="+mn-lt"/>
                <a:ea typeface="+mn-ea"/>
                <a:cs typeface="+mn-cs"/>
              </a:rPr>
              <a:t> is a solution that can resist pH change upon the addition of an acidic or basic components. It is able to neutralize small amounts of added acid or base, thus maintaining the pH of the solution relatively stable. It is essentially a substance that can act as both an acid or a base depending on the circumstances. This is important for processes and/or reactions which require specific and stable pH ranges. In biological systems, maintaining pH values is critical for maintaining life. The normal physiological pH of mammalian arterial blood is strictly maintained at 7.40; A decrease of more than 0.05 units from the normal pH results in acidosis.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how does this translate into stabilizing pH? Figure 1.34 shows a titration curve. In this curve, the titration begins with the conditions at the lower left (very low pH). At this pH, the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CO</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form predominates, but as more and more OH- is added the pH goes up, the amount of HCO</a:t>
            </a:r>
            <a:r>
              <a:rPr lang="en-US" sz="1200" b="0" i="0" kern="1200" baseline="-25000" dirty="0">
                <a:solidFill>
                  <a:schemeClr val="tx1"/>
                </a:solidFill>
                <a:effectLst/>
                <a:latin typeface="+mn-lt"/>
                <a:ea typeface="+mn-ea"/>
                <a:cs typeface="+mn-cs"/>
              </a:rPr>
              <a:t>3</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goes up and (correspondingly), the amount of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CO</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goes down. Notice that the curve “flattens” near the </a:t>
            </a:r>
            <a:r>
              <a:rPr lang="en-US" sz="1200" b="0" i="0" kern="1200" dirty="0" err="1">
                <a:solidFill>
                  <a:schemeClr val="tx1"/>
                </a:solidFill>
                <a:effectLst/>
                <a:latin typeface="+mn-lt"/>
                <a:ea typeface="+mn-ea"/>
                <a:cs typeface="+mn-cs"/>
              </a:rPr>
              <a:t>pKa</a:t>
            </a:r>
            <a:r>
              <a:rPr lang="en-US" sz="1200" b="0" i="0" kern="1200" dirty="0">
                <a:solidFill>
                  <a:schemeClr val="tx1"/>
                </a:solidFill>
                <a:effectLst/>
                <a:latin typeface="+mn-lt"/>
                <a:ea typeface="+mn-ea"/>
                <a:cs typeface="+mn-cs"/>
              </a:rPr>
              <a:t> (6.37).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Flattening of the curve tells us is that the pH is not changing much (not going up as fast) as it did earlier when the same amount of hydroxide was added. The system is resisting a change in pH (not stopping the change, but slowing it) in the region of about one pH unit above and one pH unit below the </a:t>
            </a:r>
            <a:r>
              <a:rPr lang="en-US" sz="1200" b="0" i="0" kern="1200" dirty="0" err="1">
                <a:solidFill>
                  <a:schemeClr val="tx1"/>
                </a:solidFill>
                <a:effectLst/>
                <a:latin typeface="+mn-lt"/>
                <a:ea typeface="+mn-ea"/>
                <a:cs typeface="+mn-cs"/>
              </a:rPr>
              <a:t>pKa</a:t>
            </a:r>
            <a:r>
              <a:rPr lang="en-US" sz="1200" b="0" i="0" kern="1200" dirty="0">
                <a:solidFill>
                  <a:schemeClr val="tx1"/>
                </a:solidFill>
                <a:effectLst/>
                <a:latin typeface="+mn-lt"/>
                <a:ea typeface="+mn-ea"/>
                <a:cs typeface="+mn-cs"/>
              </a:rPr>
              <a:t>. Thus, the buffering region of the carbonic acid/ bicarbonate buffer is from about 5.37 to 7.37. It is maximally strong at a pH of 6.37.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consistent with the Henderson </a:t>
            </a:r>
            <a:r>
              <a:rPr lang="en-US" sz="1200" b="0" i="0" kern="1200" dirty="0" err="1">
                <a:solidFill>
                  <a:schemeClr val="tx1"/>
                </a:solidFill>
                <a:effectLst/>
                <a:latin typeface="+mn-lt"/>
                <a:ea typeface="+mn-ea"/>
                <a:cs typeface="+mn-cs"/>
              </a:rPr>
              <a:t>Hasselbalch</a:t>
            </a:r>
            <a:r>
              <a:rPr lang="en-US" sz="1200" b="0" i="0" kern="1200" dirty="0">
                <a:solidFill>
                  <a:schemeClr val="tx1"/>
                </a:solidFill>
                <a:effectLst/>
                <a:latin typeface="+mn-lt"/>
                <a:ea typeface="+mn-ea"/>
                <a:cs typeface="+mn-cs"/>
              </a:rPr>
              <a:t> equation and the titration curve. If a buffer has more than one </a:t>
            </a:r>
            <a:r>
              <a:rPr lang="en-US" sz="1200" b="0" i="0" kern="1200" dirty="0" err="1">
                <a:solidFill>
                  <a:schemeClr val="tx1"/>
                </a:solidFill>
                <a:effectLst/>
                <a:latin typeface="+mn-lt"/>
                <a:ea typeface="+mn-ea"/>
                <a:cs typeface="+mn-cs"/>
              </a:rPr>
              <a:t>pKa</a:t>
            </a:r>
            <a:r>
              <a:rPr lang="en-US" sz="1200" b="0" i="0" kern="1200" dirty="0">
                <a:solidFill>
                  <a:schemeClr val="tx1"/>
                </a:solidFill>
                <a:effectLst/>
                <a:latin typeface="+mn-lt"/>
                <a:ea typeface="+mn-ea"/>
                <a:cs typeface="+mn-cs"/>
              </a:rPr>
              <a:t>, then each </a:t>
            </a:r>
            <a:r>
              <a:rPr lang="en-US" sz="1200" b="0" i="0" kern="1200" dirty="0" err="1">
                <a:solidFill>
                  <a:schemeClr val="tx1"/>
                </a:solidFill>
                <a:effectLst/>
                <a:latin typeface="+mn-lt"/>
                <a:ea typeface="+mn-ea"/>
                <a:cs typeface="+mn-cs"/>
              </a:rPr>
              <a:t>pKa</a:t>
            </a:r>
            <a:r>
              <a:rPr lang="en-US" sz="1200" b="0" i="0" kern="1200" dirty="0">
                <a:solidFill>
                  <a:schemeClr val="tx1"/>
                </a:solidFill>
                <a:effectLst/>
                <a:latin typeface="+mn-lt"/>
                <a:ea typeface="+mn-ea"/>
                <a:cs typeface="+mn-cs"/>
              </a:rPr>
              <a:t> region will display the behavior.</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25040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chemistry area that you will need to review is basic organic chemistry, as all biological molecules are organic in nature. Thus, it is very useful to have good working vocabulary for naming common organic functional groups, being able to identify these groups from larger molecular structures, and understanding the common reactions for the major functional groups, especially the reactivity of carboxylic acids and amines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62178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able to identify the major functional groups on these next two slides….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366798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Nitriles are rare and are the least important. </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7966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major intermolecular forces between molecules includes ionic interactions (where fully charged ions are attracted to </a:t>
            </a:r>
            <a:r>
              <a:rPr lang="en-US" dirty="0" err="1"/>
              <a:t>eachother</a:t>
            </a:r>
            <a:r>
              <a:rPr lang="en-US" dirty="0"/>
              <a:t>), dipole-dipole interactions (where partial charges from one molecule that have permanently formed in covalent bonds due to the unequal sharing of electron pairs are attracted to partial charges from another molecule), and London </a:t>
            </a:r>
            <a:r>
              <a:rPr lang="en-US" dirty="0" err="1"/>
              <a:t>Disperson</a:t>
            </a:r>
            <a:r>
              <a:rPr lang="en-US" dirty="0"/>
              <a:t> Forces (which form from the momentary dipoles that are created in covalent bonds that share electrons more equally). Also recall that Hydrogen bonding is a special form of dipole-dipole interaction that is stronger than other common dipoles. This occurs between a partial positive charge forms on H (when it is covalently bonded to N or O in biological systems) and is attracted to a partial negative charge of an O or N atom from another molecule or bond.  For a complete review of intermolecular forces, please watch the separate review video that is posted in Canvas.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22669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major macromolecules are put together using dehydration synthesis.  The two major macromolecules that we will focus on this term are proteins and nucleic acids (DNA &amp; RNA).</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7737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dehydration synthesis reactions for each of the major macromolecules is noted here. They are all related to the formation of an ester bond, with the loss of the hydroxyl from the carboxylic acid functional group and a proton from the alcohol donor in this case. The oxygen from the alcohol mediates attack on the carbonyl carbon and the alcohol functional group of the carboxylic acid is displaced to form the water molecule. This reaction requires the activity of an enzyme.</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446112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proteins and nucleic acids, the reactions are similar, however, in the case of proteins the amine nitrogen mediates the attack at the carbonyl carbon of the carboxylic acid to displace the alcohol from the carboxylic acid and release the water molecule. This forms an amide linkage between the two amino acids. For nucleic acids, phosphoric acid functional groups are used instead of carboxylic acids which will form the </a:t>
            </a:r>
            <a:r>
              <a:rPr lang="en-US" dirty="0" err="1"/>
              <a:t>phosphoester</a:t>
            </a:r>
            <a:r>
              <a:rPr lang="en-US" dirty="0"/>
              <a:t> linkages inherent to the DNA and RNA backbones. Two </a:t>
            </a:r>
            <a:r>
              <a:rPr lang="en-US" dirty="0" err="1"/>
              <a:t>phosphoester</a:t>
            </a:r>
            <a:r>
              <a:rPr lang="en-US" dirty="0"/>
              <a:t> linkages (a phosphodiester) are required to link two nucleotides together. In the next section, we will discuss the foundations of evolution and genetics, before we begin to explore biochemistry in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36083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dipole-dipole interactions (where partial charges from one molecule that have permanently formed in covalent bonds due to the unequal sharing of electron pairs are attracted to partial charges from another molecule)</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56994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London </a:t>
            </a:r>
            <a:r>
              <a:rPr lang="en-US" dirty="0" err="1"/>
              <a:t>Disperson</a:t>
            </a:r>
            <a:r>
              <a:rPr lang="en-US" dirty="0"/>
              <a:t> Forces (which form from the momentary dipoles that are created in covalent bonds that share electrons more equally).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0218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 bonding is a special form of dipole-dipole interaction that is stronger than other common dipoles. This occurs between a partial positive charge forms on H (when it is covalently bonded to N or O in biological systems) and is attracted to a partial negative charge of an O or N atom from another molecule or bond.  For a complete review of intermolecular forces, please watch the separate review video that is posted in Canvas.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60113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Let’s consider mixing a hydrophilic molecule (water) with permanent hydrogen bonding dipoles and a hydrophobic molecule (oil) that only has London Dispersion Forces.</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19777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non-polar molecules of the oil don’t really interact with water. They are not strong enough to disrupt the normal hydrogen bonding of the water. In fact, around each non-polar molecule, water gets very organized, aligning itself regularly. This would cause entropy to decrease, causing the </a:t>
            </a:r>
            <a:r>
              <a:rPr lang="en-US" dirty="0" err="1">
                <a:solidFill>
                  <a:srgbClr val="000000"/>
                </a:solidFill>
              </a:rPr>
              <a:t>Temperare</a:t>
            </a:r>
            <a:r>
              <a:rPr lang="en-US" dirty="0">
                <a:solidFill>
                  <a:srgbClr val="000000"/>
                </a:solidFill>
              </a:rPr>
              <a:t> Delta S term  of the Gibb’s free energy equation to become positive (a negative of a negative)</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99559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mixing a non-polar substance with water doesn’t generally have any significant heat component, the overall ΔG is positive. This means, then, that dissolving a non-polar compound in water is not favorable and does not occur to any significant extent. The oil stays separated from the water.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01272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when the nonpolar material associates with itself and not water, then the water molecules are free to mix, without being ordered, resulting in an increase of entropy. Entropy therefore drives the separation of nonpolar substances from aqueous solutions.</a:t>
            </a:r>
          </a:p>
          <a:p>
            <a:endParaRPr lang="en-US" b="1"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4080318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9/9/2020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ou.edu/chemistry/files/2019/07/ka.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1.3 Chemical Foundations</a:t>
            </a:r>
          </a:p>
        </p:txBody>
      </p:sp>
    </p:spTree>
    <p:extLst>
      <p:ext uri="{BB962C8B-B14F-4D97-AF65-F5344CB8AC3E}">
        <p14:creationId xmlns:p14="http://schemas.microsoft.com/office/powerpoint/2010/main" val="286305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66" y="1477169"/>
            <a:ext cx="4132985" cy="883503"/>
          </a:xfrm>
        </p:spPr>
        <p:txBody>
          <a:bodyPr>
            <a:normAutofit fontScale="90000"/>
          </a:bodyPr>
          <a:lstStyle/>
          <a:p>
            <a:r>
              <a:rPr lang="en-US" sz="3200" dirty="0"/>
              <a:t>Mixing Water with Amphipathic Molecules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1328" y="4833042"/>
            <a:ext cx="5698668" cy="914886"/>
          </a:xfrm>
        </p:spPr>
      </p:pic>
      <p:pic>
        <p:nvPicPr>
          <p:cNvPr id="4" name="Picture 3"/>
          <p:cNvPicPr>
            <a:picLocks noChangeAspect="1"/>
          </p:cNvPicPr>
          <p:nvPr/>
        </p:nvPicPr>
        <p:blipFill>
          <a:blip r:embed="rId4"/>
          <a:stretch>
            <a:fillRect/>
          </a:stretch>
        </p:blipFill>
        <p:spPr>
          <a:xfrm>
            <a:off x="4052109" y="403299"/>
            <a:ext cx="4924425" cy="4276725"/>
          </a:xfrm>
          <a:prstGeom prst="rect">
            <a:avLst/>
          </a:prstGeom>
        </p:spPr>
      </p:pic>
      <p:sp>
        <p:nvSpPr>
          <p:cNvPr id="6" name="TextBox 5"/>
          <p:cNvSpPr txBox="1"/>
          <p:nvPr/>
        </p:nvSpPr>
        <p:spPr>
          <a:xfrm>
            <a:off x="348562" y="2858193"/>
            <a:ext cx="3386433" cy="1477328"/>
          </a:xfrm>
          <a:prstGeom prst="rect">
            <a:avLst/>
          </a:prstGeom>
          <a:noFill/>
        </p:spPr>
        <p:txBody>
          <a:bodyPr wrap="square" rtlCol="0">
            <a:spAutoFit/>
          </a:bodyPr>
          <a:lstStyle/>
          <a:p>
            <a:r>
              <a:rPr lang="en-US" dirty="0"/>
              <a:t>Soap ions arrange themselves into micelles</a:t>
            </a:r>
          </a:p>
          <a:p>
            <a:endParaRPr lang="en-US" dirty="0"/>
          </a:p>
          <a:p>
            <a:r>
              <a:rPr lang="en-US" dirty="0"/>
              <a:t>Biological phospholipids form a lipid bilayer</a:t>
            </a:r>
          </a:p>
        </p:txBody>
      </p:sp>
    </p:spTree>
    <p:extLst>
      <p:ext uri="{BB962C8B-B14F-4D97-AF65-F5344CB8AC3E}">
        <p14:creationId xmlns:p14="http://schemas.microsoft.com/office/powerpoint/2010/main" val="140914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Water is important in the shape of Biological molecules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73" y="1630590"/>
            <a:ext cx="4439270" cy="4058216"/>
          </a:xfrm>
        </p:spPr>
      </p:pic>
      <p:sp>
        <p:nvSpPr>
          <p:cNvPr id="5" name="TextBox 4"/>
          <p:cNvSpPr txBox="1"/>
          <p:nvPr/>
        </p:nvSpPr>
        <p:spPr>
          <a:xfrm>
            <a:off x="1683757" y="1159281"/>
            <a:ext cx="1318887" cy="369332"/>
          </a:xfrm>
          <a:prstGeom prst="rect">
            <a:avLst/>
          </a:prstGeom>
          <a:noFill/>
        </p:spPr>
        <p:txBody>
          <a:bodyPr wrap="none" rtlCol="0">
            <a:spAutoFit/>
          </a:bodyPr>
          <a:lstStyle/>
          <a:p>
            <a:r>
              <a:rPr lang="en-US" dirty="0"/>
              <a:t>Lipid Bilayer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519" y="1990669"/>
            <a:ext cx="3720192" cy="2876661"/>
          </a:xfrm>
          <a:prstGeom prst="rect">
            <a:avLst/>
          </a:prstGeom>
        </p:spPr>
      </p:pic>
      <p:sp>
        <p:nvSpPr>
          <p:cNvPr id="7" name="TextBox 6"/>
          <p:cNvSpPr txBox="1"/>
          <p:nvPr/>
        </p:nvSpPr>
        <p:spPr>
          <a:xfrm>
            <a:off x="6073626" y="1445924"/>
            <a:ext cx="1601977" cy="369332"/>
          </a:xfrm>
          <a:prstGeom prst="rect">
            <a:avLst/>
          </a:prstGeom>
          <a:noFill/>
        </p:spPr>
        <p:txBody>
          <a:bodyPr wrap="none" rtlCol="0">
            <a:spAutoFit/>
          </a:bodyPr>
          <a:lstStyle/>
          <a:p>
            <a:r>
              <a:rPr lang="en-US" dirty="0"/>
              <a:t>Protein Folding</a:t>
            </a:r>
          </a:p>
        </p:txBody>
      </p:sp>
    </p:spTree>
    <p:extLst>
      <p:ext uri="{BB962C8B-B14F-4D97-AF65-F5344CB8AC3E}">
        <p14:creationId xmlns:p14="http://schemas.microsoft.com/office/powerpoint/2010/main" val="173176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53" y="1331390"/>
            <a:ext cx="7586737" cy="3528211"/>
          </a:xfrm>
          <a:prstGeom prst="rect">
            <a:avLst/>
          </a:prstGeom>
        </p:spPr>
      </p:pic>
    </p:spTree>
    <p:extLst>
      <p:ext uri="{BB962C8B-B14F-4D97-AF65-F5344CB8AC3E}">
        <p14:creationId xmlns:p14="http://schemas.microsoft.com/office/powerpoint/2010/main" val="423203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6259-CF31-4CEC-BA34-67269705E16C}"/>
              </a:ext>
            </a:extLst>
          </p:cNvPr>
          <p:cNvSpPr>
            <a:spLocks noGrp="1"/>
          </p:cNvSpPr>
          <p:nvPr>
            <p:ph type="title"/>
          </p:nvPr>
        </p:nvSpPr>
        <p:spPr/>
        <p:txBody>
          <a:bodyPr/>
          <a:lstStyle/>
          <a:p>
            <a:r>
              <a:rPr lang="en-US" dirty="0"/>
              <a:t>Buffers in Biological Systems</a:t>
            </a:r>
          </a:p>
        </p:txBody>
      </p:sp>
      <p:sp>
        <p:nvSpPr>
          <p:cNvPr id="3" name="Content Placeholder 2">
            <a:extLst>
              <a:ext uri="{FF2B5EF4-FFF2-40B4-BE49-F238E27FC236}">
                <a16:creationId xmlns:a16="http://schemas.microsoft.com/office/drawing/2014/main" id="{2655E2C0-F895-415B-8941-B7EFB5027B7F}"/>
              </a:ext>
            </a:extLst>
          </p:cNvPr>
          <p:cNvSpPr>
            <a:spLocks noGrp="1"/>
          </p:cNvSpPr>
          <p:nvPr>
            <p:ph idx="1"/>
          </p:nvPr>
        </p:nvSpPr>
        <p:spPr>
          <a:xfrm>
            <a:off x="6011956" y="2636128"/>
            <a:ext cx="3371255" cy="1874911"/>
          </a:xfrm>
        </p:spPr>
        <p:txBody>
          <a:bodyPr/>
          <a:lstStyle/>
          <a:p>
            <a:r>
              <a:rPr lang="en-US" b="1" dirty="0"/>
              <a:t>pH = -Log[H+]</a:t>
            </a:r>
          </a:p>
          <a:p>
            <a:r>
              <a:rPr lang="en-US" b="1" dirty="0"/>
              <a:t>pOH = -Log[OH</a:t>
            </a:r>
            <a:r>
              <a:rPr lang="en-US" b="1" baseline="30000" dirty="0"/>
              <a:t>-</a:t>
            </a:r>
            <a:r>
              <a:rPr lang="en-US" b="1" dirty="0"/>
              <a:t> ]</a:t>
            </a:r>
          </a:p>
          <a:p>
            <a:r>
              <a:rPr lang="en-US" b="1" dirty="0"/>
              <a:t>pH + pOH = 14</a:t>
            </a:r>
            <a:endParaRPr lang="en-US" b="1" dirty="0">
              <a:effectLst/>
            </a:endParaRPr>
          </a:p>
        </p:txBody>
      </p:sp>
      <p:pic>
        <p:nvPicPr>
          <p:cNvPr id="6146" name="Picture 2">
            <a:extLst>
              <a:ext uri="{FF2B5EF4-FFF2-40B4-BE49-F238E27FC236}">
                <a16:creationId xmlns:a16="http://schemas.microsoft.com/office/drawing/2014/main" id="{123D5DA7-77D7-412F-8C7B-ABA8613E2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7" y="1370000"/>
            <a:ext cx="5662099" cy="430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F5FB-198E-4E45-A21C-8FC74BB15853}"/>
              </a:ext>
            </a:extLst>
          </p:cNvPr>
          <p:cNvSpPr>
            <a:spLocks noGrp="1"/>
          </p:cNvSpPr>
          <p:nvPr>
            <p:ph type="title"/>
          </p:nvPr>
        </p:nvSpPr>
        <p:spPr>
          <a:xfrm>
            <a:off x="1604276" y="532690"/>
            <a:ext cx="4142589" cy="779462"/>
          </a:xfrm>
        </p:spPr>
        <p:txBody>
          <a:bodyPr>
            <a:normAutofit fontScale="90000"/>
          </a:bodyPr>
          <a:lstStyle/>
          <a:p>
            <a:r>
              <a:rPr lang="en-US" dirty="0"/>
              <a:t>Calculating pH Change</a:t>
            </a:r>
          </a:p>
        </p:txBody>
      </p:sp>
      <p:pic>
        <p:nvPicPr>
          <p:cNvPr id="7170" name="Picture 2">
            <a:extLst>
              <a:ext uri="{FF2B5EF4-FFF2-40B4-BE49-F238E27FC236}">
                <a16:creationId xmlns:a16="http://schemas.microsoft.com/office/drawing/2014/main" id="{832F34C2-6C7D-4AED-B420-ED93F29E40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2630" y="2779955"/>
            <a:ext cx="3892097" cy="994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B1918C-E472-4C19-9B66-C1290EB65D77}"/>
              </a:ext>
            </a:extLst>
          </p:cNvPr>
          <p:cNvSpPr/>
          <p:nvPr/>
        </p:nvSpPr>
        <p:spPr>
          <a:xfrm>
            <a:off x="1093343" y="4289952"/>
            <a:ext cx="3390672" cy="369332"/>
          </a:xfrm>
          <a:prstGeom prst="rect">
            <a:avLst/>
          </a:prstGeom>
        </p:spPr>
        <p:txBody>
          <a:bodyPr wrap="none">
            <a:spAutoFit/>
          </a:bodyPr>
          <a:lstStyle/>
          <a:p>
            <a:pPr algn="ctr"/>
            <a:r>
              <a:rPr lang="en-US" b="1" dirty="0">
                <a:solidFill>
                  <a:srgbClr val="000000"/>
                </a:solidFill>
                <a:latin typeface="Open Sans"/>
              </a:rPr>
              <a:t>pH = </a:t>
            </a:r>
            <a:r>
              <a:rPr lang="en-US" b="1" dirty="0" err="1">
                <a:solidFill>
                  <a:srgbClr val="000000"/>
                </a:solidFill>
                <a:latin typeface="Open Sans"/>
              </a:rPr>
              <a:t>pKa</a:t>
            </a:r>
            <a:r>
              <a:rPr lang="en-US" b="1" dirty="0">
                <a:solidFill>
                  <a:srgbClr val="000000"/>
                </a:solidFill>
                <a:latin typeface="Open Sans"/>
              </a:rPr>
              <a:t> + log ([Ac</a:t>
            </a:r>
            <a:r>
              <a:rPr lang="en-US" b="1" baseline="30000" dirty="0">
                <a:solidFill>
                  <a:srgbClr val="000000"/>
                </a:solidFill>
                <a:latin typeface="Open Sans"/>
              </a:rPr>
              <a:t>–</a:t>
            </a:r>
            <a:r>
              <a:rPr lang="en-US" b="1" dirty="0">
                <a:solidFill>
                  <a:srgbClr val="000000"/>
                </a:solidFill>
                <a:latin typeface="Open Sans"/>
              </a:rPr>
              <a:t> ]/[</a:t>
            </a:r>
            <a:r>
              <a:rPr lang="en-US" b="1" dirty="0" err="1">
                <a:solidFill>
                  <a:srgbClr val="000000"/>
                </a:solidFill>
                <a:latin typeface="Open Sans"/>
              </a:rPr>
              <a:t>HAc</a:t>
            </a:r>
            <a:r>
              <a:rPr lang="en-US" b="1" dirty="0">
                <a:solidFill>
                  <a:srgbClr val="000000"/>
                </a:solidFill>
                <a:latin typeface="Open Sans"/>
              </a:rPr>
              <a:t>])</a:t>
            </a:r>
            <a:endParaRPr lang="en-US" b="0" i="0" dirty="0">
              <a:solidFill>
                <a:srgbClr val="DB0A29"/>
              </a:solidFill>
              <a:effectLst/>
              <a:latin typeface="Open Sans"/>
            </a:endParaRPr>
          </a:p>
        </p:txBody>
      </p:sp>
      <p:pic>
        <p:nvPicPr>
          <p:cNvPr id="7172" name="Picture 4">
            <a:extLst>
              <a:ext uri="{FF2B5EF4-FFF2-40B4-BE49-F238E27FC236}">
                <a16:creationId xmlns:a16="http://schemas.microsoft.com/office/drawing/2014/main" id="{193437A6-084B-482E-AE46-E2EDFD545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47" y="115165"/>
            <a:ext cx="3465368" cy="569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7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FF7D-6E7B-490F-A14D-C7C99BCD1C2E}"/>
              </a:ext>
            </a:extLst>
          </p:cNvPr>
          <p:cNvSpPr>
            <a:spLocks noGrp="1"/>
          </p:cNvSpPr>
          <p:nvPr>
            <p:ph type="title"/>
          </p:nvPr>
        </p:nvSpPr>
        <p:spPr>
          <a:xfrm>
            <a:off x="1487898" y="224312"/>
            <a:ext cx="7210332" cy="779462"/>
          </a:xfrm>
        </p:spPr>
        <p:txBody>
          <a:bodyPr/>
          <a:lstStyle/>
          <a:p>
            <a:r>
              <a:rPr lang="en-US" b="1" dirty="0" err="1"/>
              <a:t>pKa</a:t>
            </a:r>
            <a:endParaRPr lang="en-US" b="1" dirty="0"/>
          </a:p>
        </p:txBody>
      </p:sp>
      <p:sp>
        <p:nvSpPr>
          <p:cNvPr id="4" name="Rectangle 1">
            <a:extLst>
              <a:ext uri="{FF2B5EF4-FFF2-40B4-BE49-F238E27FC236}">
                <a16:creationId xmlns:a16="http://schemas.microsoft.com/office/drawing/2014/main" id="{776254D9-45D7-4B74-94AB-BC44C590FAF9}"/>
              </a:ext>
            </a:extLst>
          </p:cNvPr>
          <p:cNvSpPr>
            <a:spLocks noChangeArrowheads="1"/>
          </p:cNvSpPr>
          <p:nvPr/>
        </p:nvSpPr>
        <p:spPr bwMode="auto">
          <a:xfrm>
            <a:off x="2190801" y="1225137"/>
            <a:ext cx="4487062" cy="1726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rPr>
              <a:t>For a general acid, HA, which dissociates as</a:t>
            </a:r>
            <a:endParaRPr kumimoji="0" lang="en-US" altLang="en-US" sz="2000" b="0" i="0" u="none" strike="noStrike" cap="none" normalizeH="0" baseline="0" dirty="0">
              <a:ln>
                <a:noFill/>
              </a:ln>
              <a:solidFill>
                <a:srgbClr val="DB0A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0000"/>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Open Sans"/>
              </a:rPr>
              <a:t>HA ⇄ H</a:t>
            </a:r>
            <a:r>
              <a:rPr kumimoji="0" lang="en-US" altLang="en-US" sz="2400" b="1" i="0" u="none" strike="noStrike" cap="none" normalizeH="0" baseline="30000" dirty="0">
                <a:ln>
                  <a:noFill/>
                </a:ln>
                <a:solidFill>
                  <a:srgbClr val="000000"/>
                </a:solidFill>
                <a:effectLst/>
                <a:latin typeface="Open Sans"/>
              </a:rPr>
              <a:t>+</a:t>
            </a:r>
            <a:r>
              <a:rPr kumimoji="0" lang="en-US" altLang="en-US" sz="2400" b="1" i="0" u="none" strike="noStrike" cap="none" normalizeH="0" baseline="0" dirty="0">
                <a:ln>
                  <a:noFill/>
                </a:ln>
                <a:solidFill>
                  <a:srgbClr val="000000"/>
                </a:solidFill>
                <a:effectLst/>
                <a:latin typeface="Open Sans"/>
              </a:rPr>
              <a:t> + A</a:t>
            </a:r>
            <a:r>
              <a:rPr kumimoji="0" lang="en-US" altLang="en-US" sz="2400" b="1" i="0" u="none" strike="noStrike" cap="none" normalizeH="0" baseline="30000" dirty="0">
                <a:ln>
                  <a:noFill/>
                </a:ln>
                <a:solidFill>
                  <a:srgbClr val="000000"/>
                </a:solidFill>
                <a:effectLst/>
                <a:latin typeface="Open Sans"/>
              </a:rPr>
              <a:t> –</a:t>
            </a:r>
            <a:endParaRPr kumimoji="0" lang="en-US" altLang="en-US" sz="2400" b="0" i="0" u="none" strike="noStrike" cap="none" normalizeH="0" baseline="0" dirty="0">
              <a:ln>
                <a:noFill/>
              </a:ln>
              <a:solidFill>
                <a:srgbClr val="DB0A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rPr>
              <a:t>then,</a:t>
            </a:r>
            <a:endParaRPr kumimoji="0" lang="en-US" altLang="en-US" sz="2000" b="0" i="0" u="none" strike="noStrike" cap="none" normalizeH="0" baseline="0" dirty="0">
              <a:ln>
                <a:noFill/>
              </a:ln>
              <a:solidFill>
                <a:schemeClr val="tx1"/>
              </a:solidFill>
              <a:effectLst/>
              <a:latin typeface="+mn-lt"/>
            </a:endParaRPr>
          </a:p>
        </p:txBody>
      </p:sp>
      <p:pic>
        <p:nvPicPr>
          <p:cNvPr id="9218" name="Picture 2">
            <a:hlinkClick r:id="rId3"/>
            <a:extLst>
              <a:ext uri="{FF2B5EF4-FFF2-40B4-BE49-F238E27FC236}">
                <a16:creationId xmlns:a16="http://schemas.microsoft.com/office/drawing/2014/main" id="{CB07E459-F4C9-4467-AF8B-0C9E6F8EE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489" y="2922344"/>
            <a:ext cx="2314705" cy="1279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80B2FD2-511A-4983-97AE-BB8FF37F88F6}"/>
              </a:ext>
            </a:extLst>
          </p:cNvPr>
          <p:cNvSpPr/>
          <p:nvPr/>
        </p:nvSpPr>
        <p:spPr>
          <a:xfrm>
            <a:off x="2930615" y="4746989"/>
            <a:ext cx="2776451" cy="461665"/>
          </a:xfrm>
          <a:prstGeom prst="rect">
            <a:avLst/>
          </a:prstGeom>
        </p:spPr>
        <p:txBody>
          <a:bodyPr wrap="square">
            <a:spAutoFit/>
          </a:bodyPr>
          <a:lstStyle/>
          <a:p>
            <a:pPr algn="ctr"/>
            <a:r>
              <a:rPr lang="en-US" sz="2400" b="1" dirty="0" err="1">
                <a:solidFill>
                  <a:srgbClr val="000000"/>
                </a:solidFill>
                <a:latin typeface="Open Sans"/>
              </a:rPr>
              <a:t>pKa</a:t>
            </a:r>
            <a:r>
              <a:rPr lang="en-US" sz="2400" b="1" dirty="0">
                <a:solidFill>
                  <a:srgbClr val="000000"/>
                </a:solidFill>
                <a:latin typeface="Open Sans"/>
              </a:rPr>
              <a:t> = -Log K</a:t>
            </a:r>
            <a:r>
              <a:rPr lang="en-US" sz="2400" b="1" baseline="-25000" dirty="0">
                <a:solidFill>
                  <a:srgbClr val="000000"/>
                </a:solidFill>
                <a:latin typeface="Open Sans"/>
              </a:rPr>
              <a:t>a</a:t>
            </a:r>
            <a:endParaRPr lang="en-US" sz="2400" b="0" i="0" dirty="0">
              <a:solidFill>
                <a:srgbClr val="DB0A29"/>
              </a:solidFill>
              <a:effectLst/>
              <a:latin typeface="Open Sans"/>
            </a:endParaRPr>
          </a:p>
        </p:txBody>
      </p:sp>
      <p:sp>
        <p:nvSpPr>
          <p:cNvPr id="6" name="Rectangle 5">
            <a:extLst>
              <a:ext uri="{FF2B5EF4-FFF2-40B4-BE49-F238E27FC236}">
                <a16:creationId xmlns:a16="http://schemas.microsoft.com/office/drawing/2014/main" id="{CDE94AA5-B5FE-47E7-B929-E7292325A1B4}"/>
              </a:ext>
            </a:extLst>
          </p:cNvPr>
          <p:cNvSpPr/>
          <p:nvPr/>
        </p:nvSpPr>
        <p:spPr>
          <a:xfrm>
            <a:off x="2190801" y="4108929"/>
            <a:ext cx="538930" cy="369332"/>
          </a:xfrm>
          <a:prstGeom prst="rect">
            <a:avLst/>
          </a:prstGeom>
        </p:spPr>
        <p:txBody>
          <a:bodyPr wrap="none">
            <a:spAutoFit/>
          </a:bodyPr>
          <a:lstStyle/>
          <a:p>
            <a:pPr lvl="0" defTabSz="914400" eaLnBrk="0" fontAlgn="base" hangingPunct="0">
              <a:spcBef>
                <a:spcPct val="0"/>
              </a:spcBef>
              <a:spcAft>
                <a:spcPct val="0"/>
              </a:spcAft>
            </a:pPr>
            <a:r>
              <a:rPr lang="en-US" altLang="en-US" dirty="0">
                <a:solidFill>
                  <a:srgbClr val="000000"/>
                </a:solidFill>
              </a:rPr>
              <a:t>and</a:t>
            </a:r>
            <a:endParaRPr lang="en-US" altLang="en-US" dirty="0"/>
          </a:p>
        </p:txBody>
      </p:sp>
    </p:spTree>
    <p:extLst>
      <p:ext uri="{BB962C8B-B14F-4D97-AF65-F5344CB8AC3E}">
        <p14:creationId xmlns:p14="http://schemas.microsoft.com/office/powerpoint/2010/main" val="539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6E4A-D99E-45B3-A688-3B623A808046}"/>
              </a:ext>
            </a:extLst>
          </p:cNvPr>
          <p:cNvSpPr>
            <a:spLocks noGrp="1"/>
          </p:cNvSpPr>
          <p:nvPr>
            <p:ph type="title"/>
          </p:nvPr>
        </p:nvSpPr>
        <p:spPr/>
        <p:txBody>
          <a:bodyPr/>
          <a:lstStyle/>
          <a:p>
            <a:r>
              <a:rPr lang="en-US" dirty="0"/>
              <a:t>Buffers</a:t>
            </a:r>
          </a:p>
        </p:txBody>
      </p:sp>
      <p:pic>
        <p:nvPicPr>
          <p:cNvPr id="8194" name="Picture 2">
            <a:extLst>
              <a:ext uri="{FF2B5EF4-FFF2-40B4-BE49-F238E27FC236}">
                <a16:creationId xmlns:a16="http://schemas.microsoft.com/office/drawing/2014/main" id="{D0AF7CDD-BC80-4EBE-BAE2-08ECD8BB06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5018" y="957476"/>
            <a:ext cx="6451986" cy="465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5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8A4C-7B90-4CAB-9A80-8BA03C449FF9}"/>
              </a:ext>
            </a:extLst>
          </p:cNvPr>
          <p:cNvSpPr>
            <a:spLocks noGrp="1"/>
          </p:cNvSpPr>
          <p:nvPr>
            <p:ph type="title"/>
          </p:nvPr>
        </p:nvSpPr>
        <p:spPr/>
        <p:txBody>
          <a:bodyPr/>
          <a:lstStyle/>
          <a:p>
            <a:r>
              <a:rPr lang="en-US" dirty="0"/>
              <a:t>Organic Functional Groups</a:t>
            </a:r>
          </a:p>
        </p:txBody>
      </p:sp>
      <p:sp>
        <p:nvSpPr>
          <p:cNvPr id="3" name="Content Placeholder 2">
            <a:extLst>
              <a:ext uri="{FF2B5EF4-FFF2-40B4-BE49-F238E27FC236}">
                <a16:creationId xmlns:a16="http://schemas.microsoft.com/office/drawing/2014/main" id="{8C629177-8A15-4948-A5D5-01CC6A2ECB33}"/>
              </a:ext>
            </a:extLst>
          </p:cNvPr>
          <p:cNvSpPr>
            <a:spLocks noGrp="1"/>
          </p:cNvSpPr>
          <p:nvPr>
            <p:ph idx="1"/>
          </p:nvPr>
        </p:nvSpPr>
        <p:spPr/>
        <p:txBody>
          <a:bodyPr/>
          <a:lstStyle/>
          <a:p>
            <a:r>
              <a:rPr lang="en-US" dirty="0"/>
              <a:t>Name common ones</a:t>
            </a:r>
          </a:p>
          <a:p>
            <a:r>
              <a:rPr lang="en-US" dirty="0"/>
              <a:t>Identify them from structures</a:t>
            </a:r>
          </a:p>
          <a:p>
            <a:r>
              <a:rPr lang="en-US" dirty="0"/>
              <a:t>Understand biological reactions for common ones, especially the carboxylic acid series of reactions.</a:t>
            </a:r>
          </a:p>
        </p:txBody>
      </p:sp>
    </p:spTree>
    <p:extLst>
      <p:ext uri="{BB962C8B-B14F-4D97-AF65-F5344CB8AC3E}">
        <p14:creationId xmlns:p14="http://schemas.microsoft.com/office/powerpoint/2010/main" val="369956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1196-53F1-486D-BD48-4F37C886BD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0793DB-6FB7-4599-9BEE-9107BAA913D0}"/>
              </a:ext>
            </a:extLst>
          </p:cNvPr>
          <p:cNvSpPr>
            <a:spLocks noGrp="1"/>
          </p:cNvSpPr>
          <p:nvPr>
            <p:ph idx="1"/>
          </p:nvPr>
        </p:nvSpPr>
        <p:spPr/>
        <p:txBody>
          <a:bodyPr/>
          <a:lstStyle/>
          <a:p>
            <a:endParaRPr lang="en-US"/>
          </a:p>
        </p:txBody>
      </p:sp>
      <p:pic>
        <p:nvPicPr>
          <p:cNvPr id="10242" name="Picture 2">
            <a:extLst>
              <a:ext uri="{FF2B5EF4-FFF2-40B4-BE49-F238E27FC236}">
                <a16:creationId xmlns:a16="http://schemas.microsoft.com/office/drawing/2014/main" id="{2D7AF4B6-D350-47A5-9281-C4B59308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18" y="0"/>
            <a:ext cx="6927273" cy="593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1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CAC2-BEBA-4FFB-9C4B-7E3BA03BA7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02229C-4DA8-4694-98B0-99D72A8924D6}"/>
              </a:ext>
            </a:extLst>
          </p:cNvPr>
          <p:cNvSpPr>
            <a:spLocks noGrp="1"/>
          </p:cNvSpPr>
          <p:nvPr>
            <p:ph idx="1"/>
          </p:nvPr>
        </p:nvSpPr>
        <p:spPr/>
        <p:txBody>
          <a:bodyPr/>
          <a:lstStyle/>
          <a:p>
            <a:endParaRPr lang="en-US"/>
          </a:p>
        </p:txBody>
      </p:sp>
      <p:pic>
        <p:nvPicPr>
          <p:cNvPr id="11266" name="Picture 2">
            <a:extLst>
              <a:ext uri="{FF2B5EF4-FFF2-40B4-BE49-F238E27FC236}">
                <a16:creationId xmlns:a16="http://schemas.microsoft.com/office/drawing/2014/main" id="{33E3DEDB-FFD2-4274-BB4E-B4D4E9F7A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637" y="106334"/>
            <a:ext cx="6232338" cy="589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7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0F13-66DA-4147-A39C-11954BC9ED45}"/>
              </a:ext>
            </a:extLst>
          </p:cNvPr>
          <p:cNvSpPr>
            <a:spLocks noGrp="1"/>
          </p:cNvSpPr>
          <p:nvPr>
            <p:ph type="title"/>
          </p:nvPr>
        </p:nvSpPr>
        <p:spPr/>
        <p:txBody>
          <a:bodyPr/>
          <a:lstStyle/>
          <a:p>
            <a:r>
              <a:rPr lang="en-US" dirty="0"/>
              <a:t>Intermolecular Forces</a:t>
            </a:r>
          </a:p>
        </p:txBody>
      </p:sp>
      <p:pic>
        <p:nvPicPr>
          <p:cNvPr id="5" name="Content Placeholder 4" descr="A screenshot of a social media post&#10;&#10;Description automatically generated">
            <a:extLst>
              <a:ext uri="{FF2B5EF4-FFF2-40B4-BE49-F238E27FC236}">
                <a16:creationId xmlns:a16="http://schemas.microsoft.com/office/drawing/2014/main" id="{870EEB3C-E9AA-415A-A481-F1A972938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741" y="1250356"/>
            <a:ext cx="8255480" cy="2682452"/>
          </a:xfrm>
        </p:spPr>
      </p:pic>
      <p:pic>
        <p:nvPicPr>
          <p:cNvPr id="7" name="Picture 6" descr="A close up of a logo&#10;&#10;Description automatically generated">
            <a:extLst>
              <a:ext uri="{FF2B5EF4-FFF2-40B4-BE49-F238E27FC236}">
                <a16:creationId xmlns:a16="http://schemas.microsoft.com/office/drawing/2014/main" id="{9968C648-872F-475E-8A02-B445DDEDF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431" y="3849339"/>
            <a:ext cx="4474346" cy="1999574"/>
          </a:xfrm>
          <a:prstGeom prst="rect">
            <a:avLst/>
          </a:prstGeom>
        </p:spPr>
      </p:pic>
    </p:spTree>
    <p:extLst>
      <p:ext uri="{BB962C8B-B14F-4D97-AF65-F5344CB8AC3E}">
        <p14:creationId xmlns:p14="http://schemas.microsoft.com/office/powerpoint/2010/main" val="62570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4E44-B6E5-4A3C-9776-501FD8001D55}"/>
              </a:ext>
            </a:extLst>
          </p:cNvPr>
          <p:cNvSpPr>
            <a:spLocks noGrp="1"/>
          </p:cNvSpPr>
          <p:nvPr>
            <p:ph type="title"/>
          </p:nvPr>
        </p:nvSpPr>
        <p:spPr/>
        <p:txBody>
          <a:bodyPr/>
          <a:lstStyle/>
          <a:p>
            <a:endParaRPr lang="en-US"/>
          </a:p>
        </p:txBody>
      </p:sp>
      <p:pic>
        <p:nvPicPr>
          <p:cNvPr id="12290" name="Picture 2">
            <a:extLst>
              <a:ext uri="{FF2B5EF4-FFF2-40B4-BE49-F238E27FC236}">
                <a16:creationId xmlns:a16="http://schemas.microsoft.com/office/drawing/2014/main" id="{D4F39CD5-89FA-46B1-B8CD-AA76D3DE9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32" y="0"/>
            <a:ext cx="8240684" cy="580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7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CA0251D-E2DA-48E2-BC66-A81649A48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428" y="171796"/>
            <a:ext cx="6992636" cy="561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1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CA0251D-E2DA-48E2-BC66-A81649A48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21" r="78168" b="16288"/>
          <a:stretch/>
        </p:blipFill>
        <p:spPr bwMode="auto">
          <a:xfrm>
            <a:off x="3560516" y="88661"/>
            <a:ext cx="2022968" cy="1197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0254C9-5CCC-4CDA-AE09-9B1608184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67" r="78947" b="49704"/>
          <a:stretch/>
        </p:blipFill>
        <p:spPr bwMode="auto">
          <a:xfrm>
            <a:off x="3560516" y="2643442"/>
            <a:ext cx="1939636" cy="1540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DA3940D-D0CA-41FD-9EA7-C881A0EBA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42" t="67621" b="16288"/>
          <a:stretch/>
        </p:blipFill>
        <p:spPr bwMode="auto">
          <a:xfrm>
            <a:off x="53803" y="1140472"/>
            <a:ext cx="9036393" cy="1491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25D071-0B7E-4B86-8895-CC9B02DEF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42" t="29467" b="49704"/>
          <a:stretch/>
        </p:blipFill>
        <p:spPr bwMode="auto">
          <a:xfrm>
            <a:off x="118342" y="3989857"/>
            <a:ext cx="8907316" cy="188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8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0F13-66DA-4147-A39C-11954BC9ED45}"/>
              </a:ext>
            </a:extLst>
          </p:cNvPr>
          <p:cNvSpPr>
            <a:spLocks noGrp="1"/>
          </p:cNvSpPr>
          <p:nvPr>
            <p:ph type="title"/>
          </p:nvPr>
        </p:nvSpPr>
        <p:spPr/>
        <p:txBody>
          <a:bodyPr/>
          <a:lstStyle/>
          <a:p>
            <a:r>
              <a:rPr lang="en-US" dirty="0"/>
              <a:t>Intermolecular Forces</a:t>
            </a:r>
          </a:p>
        </p:txBody>
      </p:sp>
      <p:pic>
        <p:nvPicPr>
          <p:cNvPr id="5" name="Content Placeholder 4" descr="A screenshot of a social media post&#10;&#10;Description automatically generated">
            <a:extLst>
              <a:ext uri="{FF2B5EF4-FFF2-40B4-BE49-F238E27FC236}">
                <a16:creationId xmlns:a16="http://schemas.microsoft.com/office/drawing/2014/main" id="{870EEB3C-E9AA-415A-A481-F1A972938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504" y="2488791"/>
            <a:ext cx="4594358" cy="1492844"/>
          </a:xfrm>
        </p:spPr>
      </p:pic>
      <p:pic>
        <p:nvPicPr>
          <p:cNvPr id="4" name="Picture 3">
            <a:extLst>
              <a:ext uri="{FF2B5EF4-FFF2-40B4-BE49-F238E27FC236}">
                <a16:creationId xmlns:a16="http://schemas.microsoft.com/office/drawing/2014/main" id="{F2007B67-6C4F-4313-9288-A8A564C1BC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2428" y="1082378"/>
            <a:ext cx="3944068" cy="4305669"/>
          </a:xfrm>
          <a:prstGeom prst="rect">
            <a:avLst/>
          </a:prstGeom>
        </p:spPr>
      </p:pic>
    </p:spTree>
    <p:extLst>
      <p:ext uri="{BB962C8B-B14F-4D97-AF65-F5344CB8AC3E}">
        <p14:creationId xmlns:p14="http://schemas.microsoft.com/office/powerpoint/2010/main" val="17129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0F13-66DA-4147-A39C-11954BC9ED45}"/>
              </a:ext>
            </a:extLst>
          </p:cNvPr>
          <p:cNvSpPr>
            <a:spLocks noGrp="1"/>
          </p:cNvSpPr>
          <p:nvPr>
            <p:ph type="title"/>
          </p:nvPr>
        </p:nvSpPr>
        <p:spPr/>
        <p:txBody>
          <a:bodyPr/>
          <a:lstStyle/>
          <a:p>
            <a:r>
              <a:rPr lang="en-US" dirty="0"/>
              <a:t>Intermolecular Forces</a:t>
            </a:r>
          </a:p>
        </p:txBody>
      </p:sp>
      <p:pic>
        <p:nvPicPr>
          <p:cNvPr id="5" name="Content Placeholder 4" descr="A screenshot of a social media post&#10;&#10;Description automatically generated">
            <a:extLst>
              <a:ext uri="{FF2B5EF4-FFF2-40B4-BE49-F238E27FC236}">
                <a16:creationId xmlns:a16="http://schemas.microsoft.com/office/drawing/2014/main" id="{870EEB3C-E9AA-415A-A481-F1A972938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849" y="2414725"/>
            <a:ext cx="4917926" cy="1597981"/>
          </a:xfrm>
        </p:spPr>
      </p:pic>
      <p:pic>
        <p:nvPicPr>
          <p:cNvPr id="4" name="Picture 3" descr="A drawing of a cartoon character&#10;&#10;Description automatically generated">
            <a:extLst>
              <a:ext uri="{FF2B5EF4-FFF2-40B4-BE49-F238E27FC236}">
                <a16:creationId xmlns:a16="http://schemas.microsoft.com/office/drawing/2014/main" id="{61BE3C26-96C3-4BE9-ABB2-CFF35DA68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394" y="1674727"/>
            <a:ext cx="3602519" cy="2682451"/>
          </a:xfrm>
          <a:prstGeom prst="rect">
            <a:avLst/>
          </a:prstGeom>
        </p:spPr>
      </p:pic>
      <p:sp>
        <p:nvSpPr>
          <p:cNvPr id="6" name="TextBox 5">
            <a:extLst>
              <a:ext uri="{FF2B5EF4-FFF2-40B4-BE49-F238E27FC236}">
                <a16:creationId xmlns:a16="http://schemas.microsoft.com/office/drawing/2014/main" id="{B0B3CACD-98D7-4BF7-A97C-D3B873B8BD59}"/>
              </a:ext>
            </a:extLst>
          </p:cNvPr>
          <p:cNvSpPr txBox="1"/>
          <p:nvPr/>
        </p:nvSpPr>
        <p:spPr>
          <a:xfrm>
            <a:off x="5429249" y="4758431"/>
            <a:ext cx="3086101" cy="369332"/>
          </a:xfrm>
          <a:prstGeom prst="rect">
            <a:avLst/>
          </a:prstGeom>
          <a:noFill/>
        </p:spPr>
        <p:txBody>
          <a:bodyPr wrap="none" rtlCol="0">
            <a:spAutoFit/>
          </a:bodyPr>
          <a:lstStyle/>
          <a:p>
            <a:r>
              <a:rPr lang="en-US" dirty="0"/>
              <a:t>Common of C-H and C-C bonds</a:t>
            </a:r>
          </a:p>
        </p:txBody>
      </p:sp>
    </p:spTree>
    <p:extLst>
      <p:ext uri="{BB962C8B-B14F-4D97-AF65-F5344CB8AC3E}">
        <p14:creationId xmlns:p14="http://schemas.microsoft.com/office/powerpoint/2010/main" val="9802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0F13-66DA-4147-A39C-11954BC9ED45}"/>
              </a:ext>
            </a:extLst>
          </p:cNvPr>
          <p:cNvSpPr>
            <a:spLocks noGrp="1"/>
          </p:cNvSpPr>
          <p:nvPr>
            <p:ph type="title"/>
          </p:nvPr>
        </p:nvSpPr>
        <p:spPr/>
        <p:txBody>
          <a:bodyPr/>
          <a:lstStyle/>
          <a:p>
            <a:r>
              <a:rPr lang="en-US" dirty="0"/>
              <a:t>Intermolecular Forces</a:t>
            </a:r>
          </a:p>
        </p:txBody>
      </p:sp>
      <p:pic>
        <p:nvPicPr>
          <p:cNvPr id="5" name="Content Placeholder 4" descr="A screenshot of a social media post&#10;&#10;Description automatically generated">
            <a:extLst>
              <a:ext uri="{FF2B5EF4-FFF2-40B4-BE49-F238E27FC236}">
                <a16:creationId xmlns:a16="http://schemas.microsoft.com/office/drawing/2014/main" id="{870EEB3C-E9AA-415A-A481-F1A972938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655" y="2590886"/>
            <a:ext cx="4336740" cy="1409136"/>
          </a:xfrm>
        </p:spPr>
      </p:pic>
      <p:pic>
        <p:nvPicPr>
          <p:cNvPr id="4" name="Picture 3" descr="A picture containing food&#10;&#10;Description automatically generated">
            <a:extLst>
              <a:ext uri="{FF2B5EF4-FFF2-40B4-BE49-F238E27FC236}">
                <a16:creationId xmlns:a16="http://schemas.microsoft.com/office/drawing/2014/main" id="{31AA8D0F-B7D5-4AE0-8C60-A70065453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234" y="871919"/>
            <a:ext cx="4566111" cy="4963350"/>
          </a:xfrm>
          <a:prstGeom prst="rect">
            <a:avLst/>
          </a:prstGeom>
        </p:spPr>
      </p:pic>
    </p:spTree>
    <p:extLst>
      <p:ext uri="{BB962C8B-B14F-4D97-AF65-F5344CB8AC3E}">
        <p14:creationId xmlns:p14="http://schemas.microsoft.com/office/powerpoint/2010/main" val="9804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257" y="104660"/>
            <a:ext cx="7886700" cy="833053"/>
          </a:xfrm>
        </p:spPr>
        <p:txBody>
          <a:bodyPr/>
          <a:lstStyle/>
          <a:p>
            <a:r>
              <a:rPr lang="en-US" b="1" dirty="0"/>
              <a:t>1.3 Chemical Foundations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56" y="1866105"/>
            <a:ext cx="3972479" cy="24863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126" y="1866105"/>
            <a:ext cx="3620005" cy="2705478"/>
          </a:xfrm>
          <a:prstGeom prst="rect">
            <a:avLst/>
          </a:prstGeom>
        </p:spPr>
      </p:pic>
      <p:sp>
        <p:nvSpPr>
          <p:cNvPr id="6" name="TextBox 5"/>
          <p:cNvSpPr txBox="1"/>
          <p:nvPr/>
        </p:nvSpPr>
        <p:spPr>
          <a:xfrm>
            <a:off x="2623861" y="4759941"/>
            <a:ext cx="4176208" cy="369332"/>
          </a:xfrm>
          <a:prstGeom prst="rect">
            <a:avLst/>
          </a:prstGeom>
          <a:noFill/>
        </p:spPr>
        <p:txBody>
          <a:bodyPr wrap="none" rtlCol="0">
            <a:spAutoFit/>
          </a:bodyPr>
          <a:lstStyle/>
          <a:p>
            <a:r>
              <a:rPr lang="en-US" dirty="0"/>
              <a:t>Mixing of Water with Nonpolar Substances</a:t>
            </a:r>
          </a:p>
        </p:txBody>
      </p:sp>
    </p:spTree>
    <p:extLst>
      <p:ext uri="{BB962C8B-B14F-4D97-AF65-F5344CB8AC3E}">
        <p14:creationId xmlns:p14="http://schemas.microsoft.com/office/powerpoint/2010/main" val="36636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257" y="104660"/>
            <a:ext cx="7886700" cy="833053"/>
          </a:xfrm>
        </p:spPr>
        <p:txBody>
          <a:bodyPr/>
          <a:lstStyle/>
          <a:p>
            <a:r>
              <a:rPr lang="en-US" b="1" dirty="0"/>
              <a:t>1.3 Chemical Foundations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56" y="1302369"/>
            <a:ext cx="3972479" cy="24863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126" y="1302369"/>
            <a:ext cx="3620005" cy="2705478"/>
          </a:xfrm>
          <a:prstGeom prst="rect">
            <a:avLst/>
          </a:prstGeom>
        </p:spPr>
      </p:pic>
      <p:sp>
        <p:nvSpPr>
          <p:cNvPr id="6" name="TextBox 5"/>
          <p:cNvSpPr txBox="1"/>
          <p:nvPr/>
        </p:nvSpPr>
        <p:spPr>
          <a:xfrm>
            <a:off x="2623861" y="4196205"/>
            <a:ext cx="4176208" cy="369332"/>
          </a:xfrm>
          <a:prstGeom prst="rect">
            <a:avLst/>
          </a:prstGeom>
          <a:noFill/>
        </p:spPr>
        <p:txBody>
          <a:bodyPr wrap="none" rtlCol="0">
            <a:spAutoFit/>
          </a:bodyPr>
          <a:lstStyle/>
          <a:p>
            <a:r>
              <a:rPr lang="en-US" dirty="0"/>
              <a:t>Mixing of Water with Nonpolar Substances</a:t>
            </a:r>
          </a:p>
        </p:txBody>
      </p:sp>
      <p:sp>
        <p:nvSpPr>
          <p:cNvPr id="3" name="TextBox 2">
            <a:extLst>
              <a:ext uri="{FF2B5EF4-FFF2-40B4-BE49-F238E27FC236}">
                <a16:creationId xmlns:a16="http://schemas.microsoft.com/office/drawing/2014/main" id="{807BF31F-6FF1-4D3D-AD2A-B1988038B461}"/>
              </a:ext>
            </a:extLst>
          </p:cNvPr>
          <p:cNvSpPr txBox="1"/>
          <p:nvPr/>
        </p:nvSpPr>
        <p:spPr>
          <a:xfrm>
            <a:off x="2090691" y="4813462"/>
            <a:ext cx="5051394" cy="646331"/>
          </a:xfrm>
          <a:prstGeom prst="rect">
            <a:avLst/>
          </a:prstGeom>
          <a:noFill/>
        </p:spPr>
        <p:txBody>
          <a:bodyPr wrap="square">
            <a:spAutoFit/>
          </a:bodyPr>
          <a:lstStyle/>
          <a:p>
            <a:pPr algn="ctr"/>
            <a:r>
              <a:rPr lang="el-GR" sz="3600" b="1" dirty="0">
                <a:solidFill>
                  <a:srgbClr val="000000"/>
                </a:solidFill>
                <a:effectLst/>
              </a:rPr>
              <a:t>Δ</a:t>
            </a:r>
            <a:r>
              <a:rPr lang="en-US" sz="3600" b="1" dirty="0">
                <a:solidFill>
                  <a:srgbClr val="000000"/>
                </a:solidFill>
                <a:effectLst/>
              </a:rPr>
              <a:t>G = </a:t>
            </a:r>
            <a:r>
              <a:rPr lang="el-GR" sz="3600" b="1" dirty="0">
                <a:solidFill>
                  <a:srgbClr val="000000"/>
                </a:solidFill>
                <a:effectLst/>
              </a:rPr>
              <a:t>Δ</a:t>
            </a:r>
            <a:r>
              <a:rPr lang="en-US" sz="3600" b="1" dirty="0">
                <a:solidFill>
                  <a:srgbClr val="000000"/>
                </a:solidFill>
                <a:effectLst/>
              </a:rPr>
              <a:t>H – T</a:t>
            </a:r>
            <a:r>
              <a:rPr lang="el-GR" sz="3600" b="1" dirty="0">
                <a:solidFill>
                  <a:srgbClr val="000000"/>
                </a:solidFill>
                <a:effectLst/>
              </a:rPr>
              <a:t>Δ</a:t>
            </a:r>
            <a:r>
              <a:rPr lang="en-US" sz="3600" b="1" dirty="0">
                <a:solidFill>
                  <a:srgbClr val="000000"/>
                </a:solidFill>
                <a:effectLst/>
              </a:rPr>
              <a:t>S</a:t>
            </a:r>
            <a:endParaRPr lang="en-US" sz="3600" b="1" dirty="0">
              <a:effectLst/>
            </a:endParaRPr>
          </a:p>
        </p:txBody>
      </p:sp>
    </p:spTree>
    <p:extLst>
      <p:ext uri="{BB962C8B-B14F-4D97-AF65-F5344CB8AC3E}">
        <p14:creationId xmlns:p14="http://schemas.microsoft.com/office/powerpoint/2010/main" val="122194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799" y="290013"/>
            <a:ext cx="7886700" cy="833053"/>
          </a:xfrm>
        </p:spPr>
        <p:txBody>
          <a:bodyPr/>
          <a:lstStyle/>
          <a:p>
            <a:r>
              <a:rPr lang="en-US" b="1" dirty="0"/>
              <a:t>1.3 Chemical Foundations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20" y="1605643"/>
            <a:ext cx="3972479" cy="24863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290" y="1605643"/>
            <a:ext cx="3620005" cy="2705478"/>
          </a:xfrm>
          <a:prstGeom prst="rect">
            <a:avLst/>
          </a:prstGeom>
        </p:spPr>
      </p:pic>
      <p:sp>
        <p:nvSpPr>
          <p:cNvPr id="6" name="TextBox 5"/>
          <p:cNvSpPr txBox="1"/>
          <p:nvPr/>
        </p:nvSpPr>
        <p:spPr>
          <a:xfrm>
            <a:off x="2513025" y="4499479"/>
            <a:ext cx="4176208" cy="369332"/>
          </a:xfrm>
          <a:prstGeom prst="rect">
            <a:avLst/>
          </a:prstGeom>
          <a:noFill/>
        </p:spPr>
        <p:txBody>
          <a:bodyPr wrap="none" rtlCol="0">
            <a:spAutoFit/>
          </a:bodyPr>
          <a:lstStyle/>
          <a:p>
            <a:r>
              <a:rPr lang="en-US" dirty="0"/>
              <a:t>Mixing of Water with Nonpolar Substances</a:t>
            </a:r>
          </a:p>
        </p:txBody>
      </p:sp>
      <p:sp>
        <p:nvSpPr>
          <p:cNvPr id="3" name="TextBox 2">
            <a:extLst>
              <a:ext uri="{FF2B5EF4-FFF2-40B4-BE49-F238E27FC236}">
                <a16:creationId xmlns:a16="http://schemas.microsoft.com/office/drawing/2014/main" id="{B3B12A24-71C4-4EA5-9CF5-856B48918983}"/>
              </a:ext>
            </a:extLst>
          </p:cNvPr>
          <p:cNvSpPr txBox="1"/>
          <p:nvPr/>
        </p:nvSpPr>
        <p:spPr>
          <a:xfrm>
            <a:off x="2075432" y="4929191"/>
            <a:ext cx="5051394" cy="646331"/>
          </a:xfrm>
          <a:prstGeom prst="rect">
            <a:avLst/>
          </a:prstGeom>
          <a:noFill/>
        </p:spPr>
        <p:txBody>
          <a:bodyPr wrap="square">
            <a:spAutoFit/>
          </a:bodyPr>
          <a:lstStyle/>
          <a:p>
            <a:pPr algn="ctr"/>
            <a:r>
              <a:rPr lang="el-GR" sz="3600" b="1" dirty="0">
                <a:solidFill>
                  <a:srgbClr val="000000"/>
                </a:solidFill>
                <a:effectLst/>
              </a:rPr>
              <a:t>Δ</a:t>
            </a:r>
            <a:r>
              <a:rPr lang="en-US" sz="3600" b="1" dirty="0">
                <a:solidFill>
                  <a:srgbClr val="000000"/>
                </a:solidFill>
                <a:effectLst/>
              </a:rPr>
              <a:t>G = </a:t>
            </a:r>
            <a:r>
              <a:rPr lang="el-GR" sz="3600" b="1" dirty="0">
                <a:solidFill>
                  <a:srgbClr val="000000"/>
                </a:solidFill>
                <a:effectLst/>
              </a:rPr>
              <a:t>Δ</a:t>
            </a:r>
            <a:r>
              <a:rPr lang="en-US" sz="3600" b="1" dirty="0">
                <a:solidFill>
                  <a:srgbClr val="000000"/>
                </a:solidFill>
                <a:effectLst/>
              </a:rPr>
              <a:t>H – T</a:t>
            </a:r>
            <a:r>
              <a:rPr lang="el-GR" sz="3600" b="1" dirty="0">
                <a:solidFill>
                  <a:srgbClr val="000000"/>
                </a:solidFill>
                <a:effectLst/>
              </a:rPr>
              <a:t>Δ</a:t>
            </a:r>
            <a:r>
              <a:rPr lang="en-US" sz="3600" b="1" dirty="0">
                <a:solidFill>
                  <a:srgbClr val="000000"/>
                </a:solidFill>
                <a:effectLst/>
              </a:rPr>
              <a:t>S</a:t>
            </a:r>
            <a:endParaRPr lang="en-US" sz="3600" b="1" dirty="0">
              <a:effectLst/>
            </a:endParaRPr>
          </a:p>
        </p:txBody>
      </p:sp>
    </p:spTree>
    <p:extLst>
      <p:ext uri="{BB962C8B-B14F-4D97-AF65-F5344CB8AC3E}">
        <p14:creationId xmlns:p14="http://schemas.microsoft.com/office/powerpoint/2010/main" val="352891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32" y="215496"/>
            <a:ext cx="7886700" cy="833053"/>
          </a:xfrm>
        </p:spPr>
        <p:txBody>
          <a:bodyPr/>
          <a:lstStyle/>
          <a:p>
            <a:r>
              <a:rPr lang="en-US" b="1" dirty="0"/>
              <a:t>1.3 Chemical Foundations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20" y="1605643"/>
            <a:ext cx="3972479" cy="24863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290" y="1605643"/>
            <a:ext cx="3620005" cy="2705478"/>
          </a:xfrm>
          <a:prstGeom prst="rect">
            <a:avLst/>
          </a:prstGeom>
        </p:spPr>
      </p:pic>
      <p:sp>
        <p:nvSpPr>
          <p:cNvPr id="6" name="TextBox 5"/>
          <p:cNvSpPr txBox="1"/>
          <p:nvPr/>
        </p:nvSpPr>
        <p:spPr>
          <a:xfrm>
            <a:off x="2513025" y="4499479"/>
            <a:ext cx="4176208" cy="369332"/>
          </a:xfrm>
          <a:prstGeom prst="rect">
            <a:avLst/>
          </a:prstGeom>
          <a:noFill/>
        </p:spPr>
        <p:txBody>
          <a:bodyPr wrap="none" rtlCol="0">
            <a:spAutoFit/>
          </a:bodyPr>
          <a:lstStyle/>
          <a:p>
            <a:r>
              <a:rPr lang="en-US" dirty="0"/>
              <a:t>Mixing of Water with Nonpolar Substances</a:t>
            </a:r>
          </a:p>
        </p:txBody>
      </p:sp>
    </p:spTree>
    <p:extLst>
      <p:ext uri="{BB962C8B-B14F-4D97-AF65-F5344CB8AC3E}">
        <p14:creationId xmlns:p14="http://schemas.microsoft.com/office/powerpoint/2010/main" val="4068704064"/>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59073</TotalTime>
  <Words>2003</Words>
  <Application>Microsoft Office PowerPoint</Application>
  <PresentationFormat>On-screen Show (4:3)</PresentationFormat>
  <Paragraphs>98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Open Sans</vt:lpstr>
      <vt:lpstr>Biochemistry Theme</vt:lpstr>
      <vt:lpstr>Foundations of Biochemistry</vt:lpstr>
      <vt:lpstr>Intermolecular Forces</vt:lpstr>
      <vt:lpstr>Intermolecular Forces</vt:lpstr>
      <vt:lpstr>Intermolecular Forces</vt:lpstr>
      <vt:lpstr>Intermolecular Forces</vt:lpstr>
      <vt:lpstr>1.3 Chemical Foundations</vt:lpstr>
      <vt:lpstr>1.3 Chemical Foundations</vt:lpstr>
      <vt:lpstr>1.3 Chemical Foundations</vt:lpstr>
      <vt:lpstr>1.3 Chemical Foundations</vt:lpstr>
      <vt:lpstr>Mixing Water with Amphipathic Molecules </vt:lpstr>
      <vt:lpstr>Water is important in the shape of Biological molecules</vt:lpstr>
      <vt:lpstr>Hydrogen Bonding</vt:lpstr>
      <vt:lpstr>Buffers in Biological Systems</vt:lpstr>
      <vt:lpstr>Calculating pH Change</vt:lpstr>
      <vt:lpstr>pKa</vt:lpstr>
      <vt:lpstr>Buffers</vt:lpstr>
      <vt:lpstr>Organic Functional Groups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621</cp:revision>
  <cp:lastPrinted>2020-02-10T04:30:13Z</cp:lastPrinted>
  <dcterms:created xsi:type="dcterms:W3CDTF">2020-01-06T19:40:53Z</dcterms:created>
  <dcterms:modified xsi:type="dcterms:W3CDTF">2020-09-12T16:13:09Z</dcterms:modified>
</cp:coreProperties>
</file>