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45" r:id="rId2"/>
    <p:sldId id="446" r:id="rId3"/>
    <p:sldId id="482" r:id="rId4"/>
    <p:sldId id="258" r:id="rId5"/>
    <p:sldId id="259" r:id="rId6"/>
    <p:sldId id="260" r:id="rId7"/>
    <p:sldId id="462" r:id="rId8"/>
    <p:sldId id="483" r:id="rId9"/>
    <p:sldId id="264" r:id="rId10"/>
    <p:sldId id="468" r:id="rId11"/>
    <p:sldId id="261" r:id="rId12"/>
    <p:sldId id="466" r:id="rId13"/>
    <p:sldId id="465" r:id="rId14"/>
    <p:sldId id="464" r:id="rId15"/>
    <p:sldId id="463" r:id="rId16"/>
    <p:sldId id="262" r:id="rId17"/>
    <p:sldId id="263" r:id="rId18"/>
    <p:sldId id="484" r:id="rId1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0033"/>
    <a:srgbClr val="F8F8F8"/>
    <a:srgbClr val="B36D9C"/>
    <a:srgbClr val="54C2DC"/>
    <a:srgbClr val="E6B0CE"/>
    <a:srgbClr val="D3561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9662" autoAdjust="0"/>
  </p:normalViewPr>
  <p:slideViewPr>
    <p:cSldViewPr snapToGrid="0" showGuides="1">
      <p:cViewPr varScale="1">
        <p:scale>
          <a:sx n="69" d="100"/>
          <a:sy n="69" d="100"/>
        </p:scale>
        <p:origin x="1879" y="43"/>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EB9FD24-5F17-4DC0-8DB8-BA44608A6F77}" type="datetimeFigureOut">
              <a:rPr lang="en-US" smtClean="0"/>
              <a:t>7/1/2020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ED13A92-1542-4DD8-9582-4F65BF3293BF}" type="slidenum">
              <a:rPr lang="en-US" smtClean="0"/>
              <a:t>‹#›</a:t>
            </a:fld>
            <a:endParaRPr lang="en-US"/>
          </a:p>
        </p:txBody>
      </p:sp>
    </p:spTree>
    <p:extLst>
      <p:ext uri="{BB962C8B-B14F-4D97-AF65-F5344CB8AC3E}">
        <p14:creationId xmlns:p14="http://schemas.microsoft.com/office/powerpoint/2010/main" val="143106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reescreenrecording.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CH450 Biochemistry I.  The focus of our lectures this term will be on the macromolecules of DNA, RNA, and Protein.  We will take an in depth look at the structure and major processes associated with these molecules. By the end of the term, you will be familiar with (1) Major biochemistry techniques used in the lab to study DNA, RNA, and proteins, (2) The chemical structure of these major macromolecules and their biosynthesis through the processes of DNA Replication, Transcription, and Translation, (3) Major enzyme classes and enzyme kinetics, and (4) regulatory mechanisms controlling the expression and activity of proteins within the body. Where possible, we will relate these topics to health and medicine.</a:t>
            </a:r>
          </a:p>
        </p:txBody>
      </p:sp>
      <p:sp>
        <p:nvSpPr>
          <p:cNvPr id="4" name="Slide Number Placeholder 3"/>
          <p:cNvSpPr>
            <a:spLocks noGrp="1"/>
          </p:cNvSpPr>
          <p:nvPr>
            <p:ph type="sldNum" sz="quarter" idx="5"/>
          </p:nvPr>
        </p:nvSpPr>
        <p:spPr/>
        <p:txBody>
          <a:bodyPr/>
          <a:lstStyle/>
          <a:p>
            <a:fld id="{2ED13A92-1542-4DD8-9582-4F65BF3293BF}" type="slidenum">
              <a:rPr lang="en-US" smtClean="0"/>
              <a:t>1</a:t>
            </a:fld>
            <a:endParaRPr lang="en-US"/>
          </a:p>
        </p:txBody>
      </p:sp>
    </p:spTree>
    <p:extLst>
      <p:ext uri="{BB962C8B-B14F-4D97-AF65-F5344CB8AC3E}">
        <p14:creationId xmlns:p14="http://schemas.microsoft.com/office/powerpoint/2010/main" val="9585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hydrophobic nature of lipid bilayers, only small, nonpolar molecules can cross the membrane by simple diffusion. This would include molecules like oxygen or carbon dioxide, as well as some steroid hormones such as estrogen. Recall that diffusion is the movement of molecules down their concentration gradient from an area of high concentration to an area of low concentration. This process does not require energy and will happen spontaneously. Larger or more polar molecules cannot cross the membrane without the aid of transport protein. If a polar molecule is moving through a transport protein, down its concentration gradient, this is known as </a:t>
            </a:r>
            <a:r>
              <a:rPr lang="en-US" b="1" i="1" dirty="0"/>
              <a:t>facilitated diffusion </a:t>
            </a:r>
            <a:r>
              <a:rPr lang="en-US" dirty="0"/>
              <a:t>(</a:t>
            </a:r>
            <a:r>
              <a:rPr lang="en-US" dirty="0" err="1"/>
              <a:t>ie</a:t>
            </a:r>
            <a:r>
              <a:rPr lang="en-US" dirty="0"/>
              <a:t> the movement of the molecule is facilitated by the transport protein). No energy is required for this process and it will also proceed spontaneously as long as the transport protein is present and open. Alternatively, molecules are sometimes transported against their concentration gradient from an area of low concentration to an area of high concentration. This is known as </a:t>
            </a:r>
            <a:r>
              <a:rPr lang="en-US" b="1" i="1" dirty="0"/>
              <a:t>active transport </a:t>
            </a:r>
            <a:r>
              <a:rPr lang="en-US" dirty="0"/>
              <a:t>and is a process that requires energy in form of ATP.</a:t>
            </a:r>
          </a:p>
        </p:txBody>
      </p:sp>
      <p:sp>
        <p:nvSpPr>
          <p:cNvPr id="4" name="Slide Number Placeholder 3"/>
          <p:cNvSpPr>
            <a:spLocks noGrp="1"/>
          </p:cNvSpPr>
          <p:nvPr>
            <p:ph type="sldNum" sz="quarter" idx="5"/>
          </p:nvPr>
        </p:nvSpPr>
        <p:spPr/>
        <p:txBody>
          <a:bodyPr/>
          <a:lstStyle/>
          <a:p>
            <a:fld id="{2ED13A92-1542-4DD8-9582-4F65BF3293BF}" type="slidenum">
              <a:rPr lang="en-US" smtClean="0"/>
              <a:t>10</a:t>
            </a:fld>
            <a:endParaRPr lang="en-US"/>
          </a:p>
        </p:txBody>
      </p:sp>
    </p:spTree>
    <p:extLst>
      <p:ext uri="{BB962C8B-B14F-4D97-AF65-F5344CB8AC3E}">
        <p14:creationId xmlns:p14="http://schemas.microsoft.com/office/powerpoint/2010/main" val="281584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 and export of molecules from the cell or within cellular compartments utilizes many different processes and cellular features. This includes the protein transporters we have already discussed in our examples of facilitated diffusion and active transport. In addition protein complexes can form large pores to allow the transport of larger molecules across membrane boundaries. Larger amounts of material can also be transported in small lipid bubbles that can bleb off from or fuse with existing membrane structures. These processes are known as </a:t>
            </a:r>
            <a:r>
              <a:rPr lang="en-US" b="1" i="1" dirty="0"/>
              <a:t>endocytosis</a:t>
            </a:r>
            <a:r>
              <a:rPr lang="en-US" dirty="0"/>
              <a:t> and </a:t>
            </a:r>
            <a:r>
              <a:rPr lang="en-US" b="1" i="1" dirty="0"/>
              <a:t>exocytosis.</a:t>
            </a:r>
          </a:p>
        </p:txBody>
      </p:sp>
      <p:sp>
        <p:nvSpPr>
          <p:cNvPr id="4" name="Slide Number Placeholder 3"/>
          <p:cNvSpPr>
            <a:spLocks noGrp="1"/>
          </p:cNvSpPr>
          <p:nvPr>
            <p:ph type="sldNum" sz="quarter" idx="5"/>
          </p:nvPr>
        </p:nvSpPr>
        <p:spPr/>
        <p:txBody>
          <a:bodyPr/>
          <a:lstStyle/>
          <a:p>
            <a:fld id="{2ED13A92-1542-4DD8-9582-4F65BF3293BF}" type="slidenum">
              <a:rPr lang="en-US" smtClean="0"/>
              <a:t>11</a:t>
            </a:fld>
            <a:endParaRPr lang="en-US"/>
          </a:p>
        </p:txBody>
      </p:sp>
    </p:spTree>
    <p:extLst>
      <p:ext uri="{BB962C8B-B14F-4D97-AF65-F5344CB8AC3E}">
        <p14:creationId xmlns:p14="http://schemas.microsoft.com/office/powerpoint/2010/main" val="90049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a:t>
            </a:r>
            <a:r>
              <a:rPr lang="en-US" b="1" i="1" dirty="0"/>
              <a:t>protein channels </a:t>
            </a:r>
            <a:r>
              <a:rPr lang="en-US" dirty="0"/>
              <a:t>and </a:t>
            </a:r>
            <a:r>
              <a:rPr lang="en-US" b="1" i="1" dirty="0"/>
              <a:t>carrier proteins. </a:t>
            </a:r>
            <a:r>
              <a:rPr lang="en-US" dirty="0"/>
              <a:t>Typically</a:t>
            </a:r>
            <a:r>
              <a:rPr lang="en-US" b="1" i="1" dirty="0"/>
              <a:t> channels </a:t>
            </a:r>
            <a:r>
              <a:rPr lang="en-US" dirty="0"/>
              <a:t>contain a large opening that allow molecules to pass all the way through the protein and across the membrane.</a:t>
            </a:r>
            <a:r>
              <a:rPr lang="en-US" b="1" i="1" dirty="0"/>
              <a:t> Carrier proteins </a:t>
            </a:r>
            <a:r>
              <a:rPr lang="en-US" dirty="0"/>
              <a:t>typically bind to a molecule on one side of the membrane and then have to undergo conformational changes to open up to the other side of the membrane where they will release their load.</a:t>
            </a:r>
          </a:p>
        </p:txBody>
      </p:sp>
      <p:sp>
        <p:nvSpPr>
          <p:cNvPr id="4" name="Slide Number Placeholder 3"/>
          <p:cNvSpPr>
            <a:spLocks noGrp="1"/>
          </p:cNvSpPr>
          <p:nvPr>
            <p:ph type="sldNum" sz="quarter" idx="5"/>
          </p:nvPr>
        </p:nvSpPr>
        <p:spPr/>
        <p:txBody>
          <a:bodyPr/>
          <a:lstStyle/>
          <a:p>
            <a:fld id="{2ED13A92-1542-4DD8-9582-4F65BF3293BF}" type="slidenum">
              <a:rPr lang="en-US" smtClean="0"/>
              <a:t>12</a:t>
            </a:fld>
            <a:endParaRPr lang="en-US"/>
          </a:p>
        </p:txBody>
      </p:sp>
    </p:spTree>
    <p:extLst>
      <p:ext uri="{BB962C8B-B14F-4D97-AF65-F5344CB8AC3E}">
        <p14:creationId xmlns:p14="http://schemas.microsoft.com/office/powerpoint/2010/main" val="128851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an example of a pore complex located in the nuclear membrane. The pore is anchored to the nuclear envelope by a membrane layer that surrounds the scaffold layer. This scaffold layer provides structure and serves as an anchor for </a:t>
            </a:r>
            <a:r>
              <a:rPr lang="en-US" sz="1200" b="0" i="0" kern="1200" dirty="0" err="1">
                <a:solidFill>
                  <a:schemeClr val="tx1"/>
                </a:solidFill>
                <a:effectLst/>
                <a:latin typeface="+mn-lt"/>
                <a:ea typeface="+mn-ea"/>
                <a:cs typeface="+mn-cs"/>
              </a:rPr>
              <a:t>Nups</a:t>
            </a:r>
            <a:r>
              <a:rPr lang="en-US" sz="1200" b="0" i="0" kern="1200" dirty="0">
                <a:solidFill>
                  <a:schemeClr val="tx1"/>
                </a:solidFill>
                <a:effectLst/>
                <a:latin typeface="+mn-lt"/>
                <a:ea typeface="+mn-ea"/>
                <a:cs typeface="+mn-cs"/>
              </a:rPr>
              <a:t> (nuclear pore proteins) that contain both structured domains as well as highly unstructured domains that are thought to form a barrier that excludes non-interacting molecules while allowing for selective transport of others. This central channel exhibits eight-fold rotational symmetry and has eight cytoplasmic filaments as well as eight nuclear filaments protruding into the cytoplasm and nucleoplasm respectively. The nuclear filaments are bound via a ring, resulting in a basket structure. Pores allow for the selective transport of larger molecules through membrane structures, including molecules such as mRNA.</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13</a:t>
            </a:fld>
            <a:endParaRPr lang="en-US"/>
          </a:p>
        </p:txBody>
      </p:sp>
    </p:spTree>
    <p:extLst>
      <p:ext uri="{BB962C8B-B14F-4D97-AF65-F5344CB8AC3E}">
        <p14:creationId xmlns:p14="http://schemas.microsoft.com/office/powerpoint/2010/main" val="211390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Exocytosis </a:t>
            </a:r>
            <a:r>
              <a:rPr lang="en-US" dirty="0"/>
              <a:t>(shown on the left) is an active transport process that requires the fusion of secretory vesicles with the plasma membrane to export molecules into the extracellular matrix or embed molecules into the plasma membrane. </a:t>
            </a:r>
            <a:r>
              <a:rPr lang="en-US" b="1" i="1" dirty="0"/>
              <a:t>Endocytosis </a:t>
            </a:r>
            <a:r>
              <a:rPr lang="en-US" dirty="0"/>
              <a:t>(shown on the right) is the opposite process of engulfing materials from outside the cell through the invagination of the plasma membrane and the formation of membrane-bound vesicles within the cytoplasm.</a:t>
            </a:r>
          </a:p>
        </p:txBody>
      </p:sp>
      <p:sp>
        <p:nvSpPr>
          <p:cNvPr id="4" name="Slide Number Placeholder 3"/>
          <p:cNvSpPr>
            <a:spLocks noGrp="1"/>
          </p:cNvSpPr>
          <p:nvPr>
            <p:ph type="sldNum" sz="quarter" idx="5"/>
          </p:nvPr>
        </p:nvSpPr>
        <p:spPr/>
        <p:txBody>
          <a:bodyPr/>
          <a:lstStyle/>
          <a:p>
            <a:fld id="{2ED13A92-1542-4DD8-9582-4F65BF3293BF}" type="slidenum">
              <a:rPr lang="en-US" smtClean="0"/>
              <a:t>14</a:t>
            </a:fld>
            <a:endParaRPr lang="en-US"/>
          </a:p>
        </p:txBody>
      </p:sp>
    </p:spTree>
    <p:extLst>
      <p:ext uri="{BB962C8B-B14F-4D97-AF65-F5344CB8AC3E}">
        <p14:creationId xmlns:p14="http://schemas.microsoft.com/office/powerpoint/2010/main" val="2029846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endocytic pathway of mammalian cells consists of distinct membrane compartments, which internalize molecules from the plasma membrane and recycle them back to the surface or sort them to degradation.  Endocytosis can occur as Phagocytosis (shown on the left), Pinocytosis (in the middle), or Receptor-mediated endocytosis (shown on the right). </a:t>
            </a:r>
            <a:r>
              <a:rPr lang="en-US" sz="1200" b="1" i="0" kern="1200" dirty="0">
                <a:solidFill>
                  <a:schemeClr val="tx1"/>
                </a:solidFill>
                <a:effectLst/>
                <a:latin typeface="+mn-lt"/>
                <a:ea typeface="+mn-ea"/>
                <a:cs typeface="+mn-cs"/>
              </a:rPr>
              <a:t>Phagocytosis</a:t>
            </a:r>
            <a:r>
              <a:rPr lang="en-US" sz="1200" b="0" i="0" kern="1200" dirty="0">
                <a:solidFill>
                  <a:schemeClr val="tx1"/>
                </a:solidFill>
                <a:effectLst/>
                <a:latin typeface="+mn-lt"/>
                <a:ea typeface="+mn-ea"/>
                <a:cs typeface="+mn-cs"/>
              </a:rPr>
              <a:t> meaning 'to eat', is the process by which a </a:t>
            </a:r>
            <a:r>
              <a:rPr lang="en-US" sz="1200" b="0" i="0" u="none" strike="noStrike" kern="1200" dirty="0">
                <a:solidFill>
                  <a:schemeClr val="tx1"/>
                </a:solidFill>
                <a:effectLst/>
                <a:latin typeface="+mn-lt"/>
                <a:ea typeface="+mn-ea"/>
                <a:cs typeface="+mn-cs"/>
              </a:rPr>
              <a:t>cell</a:t>
            </a:r>
            <a:r>
              <a:rPr lang="en-US" sz="1200" b="0" i="0" kern="1200" dirty="0">
                <a:solidFill>
                  <a:schemeClr val="tx1"/>
                </a:solidFill>
                <a:effectLst/>
                <a:latin typeface="+mn-lt"/>
                <a:ea typeface="+mn-ea"/>
                <a:cs typeface="+mn-cs"/>
              </a:rPr>
              <a:t> uses its </a:t>
            </a:r>
            <a:r>
              <a:rPr lang="en-US" sz="1200" b="0" i="0" u="none" strike="noStrike" kern="1200" dirty="0">
                <a:solidFill>
                  <a:schemeClr val="tx1"/>
                </a:solidFill>
                <a:effectLst/>
                <a:latin typeface="+mn-lt"/>
                <a:ea typeface="+mn-ea"/>
                <a:cs typeface="+mn-cs"/>
              </a:rPr>
              <a:t>plasma membrane</a:t>
            </a:r>
            <a:r>
              <a:rPr lang="en-US" sz="1200" b="0" i="0" kern="1200" dirty="0">
                <a:solidFill>
                  <a:schemeClr val="tx1"/>
                </a:solidFill>
                <a:effectLst/>
                <a:latin typeface="+mn-lt"/>
                <a:ea typeface="+mn-ea"/>
                <a:cs typeface="+mn-cs"/>
              </a:rPr>
              <a:t> to engulf a large particle (≥ 0.5 </a:t>
            </a:r>
            <a:r>
              <a:rPr lang="el-GR" sz="1200" b="0" i="0" kern="1200" dirty="0">
                <a:solidFill>
                  <a:schemeClr val="tx1"/>
                </a:solidFill>
                <a:effectLst/>
                <a:latin typeface="+mn-lt"/>
                <a:ea typeface="+mn-ea"/>
                <a:cs typeface="+mn-cs"/>
              </a:rPr>
              <a:t>μ</a:t>
            </a:r>
            <a:r>
              <a:rPr lang="en-US" sz="1200" b="0" i="0" kern="1200" dirty="0">
                <a:solidFill>
                  <a:schemeClr val="tx1"/>
                </a:solidFill>
                <a:effectLst/>
                <a:latin typeface="+mn-lt"/>
                <a:ea typeface="+mn-ea"/>
                <a:cs typeface="+mn-cs"/>
              </a:rPr>
              <a:t>m), giving rise to an internal compartment called the </a:t>
            </a:r>
            <a:r>
              <a:rPr lang="en-US" sz="1200" b="0" i="0" u="none" strike="noStrike" kern="1200" dirty="0">
                <a:solidFill>
                  <a:schemeClr val="tx1"/>
                </a:solidFill>
                <a:effectLst/>
                <a:latin typeface="+mn-lt"/>
                <a:ea typeface="+mn-ea"/>
                <a:cs typeface="+mn-cs"/>
              </a:rPr>
              <a:t>phagosome. </a:t>
            </a:r>
            <a:r>
              <a:rPr lang="en-US" sz="1200" b="1" i="0" u="none" strike="noStrike" kern="1200" dirty="0">
                <a:solidFill>
                  <a:schemeClr val="tx1"/>
                </a:solidFill>
                <a:effectLst/>
                <a:latin typeface="+mn-lt"/>
                <a:ea typeface="+mn-ea"/>
                <a:cs typeface="+mn-cs"/>
              </a:rPr>
              <a:t>Pinocytosis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a mode of </a:t>
            </a:r>
            <a:r>
              <a:rPr lang="en-US" sz="1200" b="0" i="0" u="none" strike="noStrike" kern="1200" dirty="0">
                <a:solidFill>
                  <a:schemeClr val="tx1"/>
                </a:solidFill>
                <a:effectLst/>
                <a:latin typeface="+mn-lt"/>
                <a:ea typeface="+mn-ea"/>
                <a:cs typeface="+mn-cs"/>
              </a:rPr>
              <a:t>endocytosis</a:t>
            </a:r>
            <a:r>
              <a:rPr lang="en-US" sz="1200" b="0" i="0" kern="1200" dirty="0">
                <a:solidFill>
                  <a:schemeClr val="tx1"/>
                </a:solidFill>
                <a:effectLst/>
                <a:latin typeface="+mn-lt"/>
                <a:ea typeface="+mn-ea"/>
                <a:cs typeface="+mn-cs"/>
              </a:rPr>
              <a:t> in which small particles suspended in extracellular fluid are brought into the cell. </a:t>
            </a:r>
            <a:r>
              <a:rPr lang="en-US" sz="1200" b="1" i="0" kern="1200" dirty="0">
                <a:solidFill>
                  <a:schemeClr val="tx1"/>
                </a:solidFill>
                <a:effectLst/>
                <a:latin typeface="+mn-lt"/>
                <a:ea typeface="+mn-ea"/>
                <a:cs typeface="+mn-cs"/>
              </a:rPr>
              <a:t>Receptor-mediated endocytosis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RME</a:t>
            </a:r>
            <a:r>
              <a:rPr lang="en-US" sz="1200" b="0" i="0" kern="1200" dirty="0">
                <a:solidFill>
                  <a:schemeClr val="tx1"/>
                </a:solidFill>
                <a:effectLst/>
                <a:latin typeface="+mn-lt"/>
                <a:ea typeface="+mn-ea"/>
                <a:cs typeface="+mn-cs"/>
              </a:rPr>
              <a:t>), also called </a:t>
            </a:r>
            <a:r>
              <a:rPr lang="en-US" sz="1200" b="1" i="0" kern="1200" dirty="0" err="1">
                <a:solidFill>
                  <a:schemeClr val="tx1"/>
                </a:solidFill>
                <a:effectLst/>
                <a:latin typeface="+mn-lt"/>
                <a:ea typeface="+mn-ea"/>
                <a:cs typeface="+mn-cs"/>
              </a:rPr>
              <a:t>clathrin</a:t>
            </a:r>
            <a:r>
              <a:rPr lang="en-US" sz="1200" b="1" i="0" kern="1200" dirty="0">
                <a:solidFill>
                  <a:schemeClr val="tx1"/>
                </a:solidFill>
                <a:effectLst/>
                <a:latin typeface="+mn-lt"/>
                <a:ea typeface="+mn-ea"/>
                <a:cs typeface="+mn-cs"/>
              </a:rPr>
              <a:t>-mediated endocytosis</a:t>
            </a:r>
            <a:r>
              <a:rPr lang="en-US" sz="1200" b="0" i="0" kern="1200" dirty="0">
                <a:solidFill>
                  <a:schemeClr val="tx1"/>
                </a:solidFill>
                <a:effectLst/>
                <a:latin typeface="+mn-lt"/>
                <a:ea typeface="+mn-ea"/>
                <a:cs typeface="+mn-cs"/>
              </a:rPr>
              <a:t>, is a process by which cells absorb </a:t>
            </a:r>
            <a:r>
              <a:rPr lang="en-US" sz="1200" b="0" i="0" u="none" strike="noStrike" kern="1200" dirty="0">
                <a:solidFill>
                  <a:schemeClr val="tx1"/>
                </a:solidFill>
                <a:effectLst/>
                <a:latin typeface="+mn-lt"/>
                <a:ea typeface="+mn-ea"/>
                <a:cs typeface="+mn-cs"/>
              </a:rPr>
              <a:t>metabolites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hormones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proteins</a:t>
            </a:r>
            <a:r>
              <a:rPr lang="en-US" sz="1200" b="0" i="0" kern="1200" dirty="0">
                <a:solidFill>
                  <a:schemeClr val="tx1"/>
                </a:solidFill>
                <a:effectLst/>
                <a:latin typeface="+mn-lt"/>
                <a:ea typeface="+mn-ea"/>
                <a:cs typeface="+mn-cs"/>
              </a:rPr>
              <a:t> – and in some cases </a:t>
            </a:r>
            <a:r>
              <a:rPr lang="en-US" sz="1200" b="0" i="0" u="none" strike="noStrike" kern="1200" dirty="0">
                <a:solidFill>
                  <a:schemeClr val="tx1"/>
                </a:solidFill>
                <a:effectLst/>
                <a:latin typeface="+mn-lt"/>
                <a:ea typeface="+mn-ea"/>
                <a:cs typeface="+mn-cs"/>
              </a:rPr>
              <a:t>viruses</a:t>
            </a:r>
            <a:r>
              <a:rPr lang="en-US" sz="1200" b="0" i="0" kern="1200" dirty="0">
                <a:solidFill>
                  <a:schemeClr val="tx1"/>
                </a:solidFill>
                <a:effectLst/>
                <a:latin typeface="+mn-lt"/>
                <a:ea typeface="+mn-ea"/>
                <a:cs typeface="+mn-cs"/>
              </a:rPr>
              <a:t> – by endocytosis. Only the receptor-specific substances can enter the cell through this process (the receptors are shown in white, and the molecules being transported in red).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15</a:t>
            </a:fld>
            <a:endParaRPr lang="en-US"/>
          </a:p>
        </p:txBody>
      </p:sp>
    </p:spTree>
    <p:extLst>
      <p:ext uri="{BB962C8B-B14F-4D97-AF65-F5344CB8AC3E}">
        <p14:creationId xmlns:p14="http://schemas.microsoft.com/office/powerpoint/2010/main" val="59035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noted previously, cells are not bags of unorganized goo…they are more like a highly scaffolded and organized warehouse.  Cells contain protein scaffolds such as tubulin and actin that create a cytoskeleton.  The cytoskeleton is strong and rigid, providing shape for the cell, while also being dynamic in nature, so that the cell is in construct dynamic flux and can change shape dynamics based on its environment.</a:t>
            </a:r>
          </a:p>
        </p:txBody>
      </p:sp>
      <p:sp>
        <p:nvSpPr>
          <p:cNvPr id="4" name="Slide Number Placeholder 3"/>
          <p:cNvSpPr>
            <a:spLocks noGrp="1"/>
          </p:cNvSpPr>
          <p:nvPr>
            <p:ph type="sldNum" sz="quarter" idx="5"/>
          </p:nvPr>
        </p:nvSpPr>
        <p:spPr/>
        <p:txBody>
          <a:bodyPr/>
          <a:lstStyle/>
          <a:p>
            <a:fld id="{2ED13A92-1542-4DD8-9582-4F65BF3293BF}" type="slidenum">
              <a:rPr lang="en-US" smtClean="0"/>
              <a:t>16</a:t>
            </a:fld>
            <a:endParaRPr lang="en-US"/>
          </a:p>
        </p:txBody>
      </p:sp>
    </p:spTree>
    <p:extLst>
      <p:ext uri="{BB962C8B-B14F-4D97-AF65-F5344CB8AC3E}">
        <p14:creationId xmlns:p14="http://schemas.microsoft.com/office/powerpoint/2010/main" val="15783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cells are crowded places.  They are like large cities with millions of people moving around. There is a lot of traffic…thus, cells must be very organized so that the correct molecules are trafficked to the correct locations for key biological activities to occur. Overall, cells are highly organized, highly compartmentalized, and contain complex machinery for the transport of molecules.</a:t>
            </a:r>
          </a:p>
        </p:txBody>
      </p:sp>
      <p:sp>
        <p:nvSpPr>
          <p:cNvPr id="4" name="Slide Number Placeholder 3"/>
          <p:cNvSpPr>
            <a:spLocks noGrp="1"/>
          </p:cNvSpPr>
          <p:nvPr>
            <p:ph type="sldNum" sz="quarter" idx="5"/>
          </p:nvPr>
        </p:nvSpPr>
        <p:spPr/>
        <p:txBody>
          <a:bodyPr/>
          <a:lstStyle/>
          <a:p>
            <a:fld id="{2ED13A92-1542-4DD8-9582-4F65BF3293BF}" type="slidenum">
              <a:rPr lang="en-US" smtClean="0"/>
              <a:t>17</a:t>
            </a:fld>
            <a:endParaRPr lang="en-US"/>
          </a:p>
        </p:txBody>
      </p:sp>
    </p:spTree>
    <p:extLst>
      <p:ext uri="{BB962C8B-B14F-4D97-AF65-F5344CB8AC3E}">
        <p14:creationId xmlns:p14="http://schemas.microsoft.com/office/powerpoint/2010/main" val="2905020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in this section, you have reviewed the cellular framework important for our exploration of biochemistry. You have reviewed the major types of cells (</a:t>
            </a:r>
            <a:r>
              <a:rPr lang="en-US" b="1" i="1" dirty="0"/>
              <a:t>prokaryotic</a:t>
            </a:r>
            <a:r>
              <a:rPr lang="en-US" dirty="0"/>
              <a:t> and </a:t>
            </a:r>
            <a:r>
              <a:rPr lang="en-US" b="1" i="1" dirty="0"/>
              <a:t>eukaryotic</a:t>
            </a:r>
            <a:r>
              <a:rPr lang="en-US" dirty="0"/>
              <a:t>) that make up both the smallest and largest living organisms. You have reviewed the major organelle structures found in eukaryotic cell types and explored the movement of molecules across the plasma membrane boarders that define both cellular and organelle boundaries. Overall, cells are very rich and dynamic places that are capable of doing very specialized functions, such as this white blood cell chasing a bacteria! In the next section, we will review the physical foundations that help lay the groundwork for the field of biochemistry.</a:t>
            </a:r>
            <a:r>
              <a:rPr lang="en-US" dirty="0">
                <a:hlinkClick r:id="rId3"/>
              </a:rPr>
              <a:t>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18</a:t>
            </a:fld>
            <a:endParaRPr lang="en-US"/>
          </a:p>
        </p:txBody>
      </p:sp>
    </p:spTree>
    <p:extLst>
      <p:ext uri="{BB962C8B-B14F-4D97-AF65-F5344CB8AC3E}">
        <p14:creationId xmlns:p14="http://schemas.microsoft.com/office/powerpoint/2010/main" val="114388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chapter, we will focus on an overview of the cellular, physical, chemical, and genetic foundations that provide the underpinnings for studying the processes of biochemistry. Most of this chapter should feel like review material that you have visited before in previous classes. If you find you are struggling with content in these areas, please talk with me and I can provide you with some additional background information. Having a solid foundation will help you with the in depth material covered in later chapters.</a:t>
            </a:r>
          </a:p>
        </p:txBody>
      </p:sp>
      <p:sp>
        <p:nvSpPr>
          <p:cNvPr id="4" name="Slide Number Placeholder 3"/>
          <p:cNvSpPr>
            <a:spLocks noGrp="1"/>
          </p:cNvSpPr>
          <p:nvPr>
            <p:ph type="sldNum" sz="quarter" idx="5"/>
          </p:nvPr>
        </p:nvSpPr>
        <p:spPr/>
        <p:txBody>
          <a:bodyPr/>
          <a:lstStyle/>
          <a:p>
            <a:fld id="{2ED13A92-1542-4DD8-9582-4F65BF3293BF}" type="slidenum">
              <a:rPr lang="en-US" smtClean="0"/>
              <a:t>2</a:t>
            </a:fld>
            <a:endParaRPr lang="en-US"/>
          </a:p>
        </p:txBody>
      </p:sp>
    </p:spTree>
    <p:extLst>
      <p:ext uri="{BB962C8B-B14F-4D97-AF65-F5344CB8AC3E}">
        <p14:creationId xmlns:p14="http://schemas.microsoft.com/office/powerpoint/2010/main" val="348371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Biochemistry studies the cellular processes of living organisms at the molecule level.  Thus, it is critical to know your way around the cell to help you keep track of where and when specific reactions are taking place. </a:t>
            </a:r>
          </a:p>
        </p:txBody>
      </p:sp>
      <p:sp>
        <p:nvSpPr>
          <p:cNvPr id="4" name="Slide Number Placeholder 3"/>
          <p:cNvSpPr>
            <a:spLocks noGrp="1"/>
          </p:cNvSpPr>
          <p:nvPr>
            <p:ph type="sldNum" sz="quarter" idx="5"/>
          </p:nvPr>
        </p:nvSpPr>
        <p:spPr/>
        <p:txBody>
          <a:bodyPr/>
          <a:lstStyle/>
          <a:p>
            <a:fld id="{2ED13A92-1542-4DD8-9582-4F65BF3293BF}" type="slidenum">
              <a:rPr lang="en-US" smtClean="0"/>
              <a:t>3</a:t>
            </a:fld>
            <a:endParaRPr lang="en-US"/>
          </a:p>
        </p:txBody>
      </p:sp>
    </p:spTree>
    <p:extLst>
      <p:ext uri="{BB962C8B-B14F-4D97-AF65-F5344CB8AC3E}">
        <p14:creationId xmlns:p14="http://schemas.microsoft.com/office/powerpoint/2010/main" val="150721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living cells have basic properties that help us define them as living.  Cells can replicate themselves, they can evolve, and they perform basic metabolic functions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eating, creating energy, creating building resources, and disposing of waste products). </a:t>
            </a:r>
            <a:r>
              <a:rPr lang="en-US" sz="1200" b="1" i="1" kern="1200" dirty="0">
                <a:solidFill>
                  <a:schemeClr val="tx1"/>
                </a:solidFill>
                <a:effectLst/>
                <a:latin typeface="+mn-lt"/>
                <a:ea typeface="+mn-ea"/>
                <a:cs typeface="+mn-cs"/>
              </a:rPr>
              <a:t>Catabolic reactions </a:t>
            </a:r>
            <a:r>
              <a:rPr lang="en-US" sz="1200" kern="1200" dirty="0">
                <a:solidFill>
                  <a:schemeClr val="tx1"/>
                </a:solidFill>
                <a:effectLst/>
                <a:latin typeface="+mn-lt"/>
                <a:ea typeface="+mn-ea"/>
                <a:cs typeface="+mn-cs"/>
              </a:rPr>
              <a:t>involve the breakdown of molecules into smaller components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breakdown of food molecules into their basic components – such as proteins to amino acids), whereas </a:t>
            </a:r>
            <a:r>
              <a:rPr lang="en-US" sz="1200" b="1" i="1" kern="1200" dirty="0">
                <a:solidFill>
                  <a:schemeClr val="tx1"/>
                </a:solidFill>
                <a:effectLst/>
                <a:latin typeface="+mn-lt"/>
                <a:ea typeface="+mn-ea"/>
                <a:cs typeface="+mn-cs"/>
              </a:rPr>
              <a:t>anabolic reactions </a:t>
            </a:r>
            <a:r>
              <a:rPr lang="en-US" sz="1200" kern="1200" dirty="0">
                <a:solidFill>
                  <a:schemeClr val="tx1"/>
                </a:solidFill>
                <a:effectLst/>
                <a:latin typeface="+mn-lt"/>
                <a:ea typeface="+mn-ea"/>
                <a:cs typeface="+mn-cs"/>
              </a:rPr>
              <a:t>build larger molecules from smaller molecules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building new proteins from amino acid building blocks). Catabolic reactions usually release energy whereas anabolic processes usually require energy.</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a:t>
            </a:fld>
            <a:endParaRPr lang="en-US"/>
          </a:p>
        </p:txBody>
      </p:sp>
    </p:spTree>
    <p:extLst>
      <p:ext uri="{BB962C8B-B14F-4D97-AF65-F5344CB8AC3E}">
        <p14:creationId xmlns:p14="http://schemas.microsoft.com/office/powerpoint/2010/main" val="92680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Very few chemical reactions that take place within the body occur without the aid of a catalyst to help speed up the reaction.  Biological catalysts are referred to as </a:t>
            </a:r>
            <a:r>
              <a:rPr lang="en-US" sz="1200" b="1" i="1" kern="1200" dirty="0">
                <a:solidFill>
                  <a:schemeClr val="tx1"/>
                </a:solidFill>
                <a:effectLst/>
                <a:latin typeface="+mn-lt"/>
                <a:ea typeface="+mn-ea"/>
                <a:cs typeface="+mn-cs"/>
              </a:rPr>
              <a:t>enzymes</a:t>
            </a:r>
            <a:r>
              <a:rPr lang="en-US" sz="1200" b="0" kern="1200" dirty="0">
                <a:solidFill>
                  <a:schemeClr val="tx1"/>
                </a:solidFill>
                <a:effectLst/>
                <a:latin typeface="+mn-lt"/>
                <a:ea typeface="+mn-ea"/>
                <a:cs typeface="+mn-cs"/>
              </a:rPr>
              <a:t>. Most enzymes are proteins, but some RNA molecules also have catalytic properties. To function, enzymes must be able to bind very specifically with their substrates.  We will find that shape is critical to their function, and will spend a lot of time talking about the key features of protein folding and 3-dimensional structure. Overall, enzymes use two prominent mechanisms to achieve substrate binding. In diagram </a:t>
            </a:r>
            <a:r>
              <a:rPr lang="en-US" sz="1200" kern="1200" dirty="0">
                <a:solidFill>
                  <a:schemeClr val="tx1"/>
                </a:solidFill>
                <a:effectLst/>
                <a:latin typeface="+mn-lt"/>
                <a:ea typeface="+mn-ea"/>
                <a:cs typeface="+mn-cs"/>
              </a:rPr>
              <a:t>(A) the </a:t>
            </a:r>
            <a:r>
              <a:rPr lang="en-US" sz="1200" b="1" i="1" kern="1200" dirty="0">
                <a:solidFill>
                  <a:schemeClr val="tx1"/>
                </a:solidFill>
                <a:effectLst/>
                <a:latin typeface="+mn-lt"/>
                <a:ea typeface="+mn-ea"/>
                <a:cs typeface="+mn-cs"/>
              </a:rPr>
              <a:t>Lock and Key Model</a:t>
            </a:r>
            <a:r>
              <a:rPr lang="en-US" sz="1200" kern="1200" dirty="0">
                <a:solidFill>
                  <a:schemeClr val="tx1"/>
                </a:solidFill>
                <a:effectLst/>
                <a:latin typeface="+mn-lt"/>
                <a:ea typeface="+mn-ea"/>
                <a:cs typeface="+mn-cs"/>
              </a:rPr>
              <a:t>, is shown. Here the substrates fit into the active site of the enzyme with no further modifications to the enzyme shape required. Essentially the shapes of the molecules match just like a key has been designed very specifically to open a specific lock. Figure (B) shows the </a:t>
            </a:r>
            <a:r>
              <a:rPr lang="en-US" sz="1200" b="1" i="1" kern="1200" dirty="0">
                <a:solidFill>
                  <a:schemeClr val="tx1"/>
                </a:solidFill>
                <a:effectLst/>
                <a:latin typeface="+mn-lt"/>
                <a:ea typeface="+mn-ea"/>
                <a:cs typeface="+mn-cs"/>
              </a:rPr>
              <a:t>Induced Fit Model, </a:t>
            </a:r>
            <a:r>
              <a:rPr lang="en-US" sz="1200" b="0" i="0" kern="1200" dirty="0">
                <a:solidFill>
                  <a:schemeClr val="tx1"/>
                </a:solidFill>
                <a:effectLst/>
                <a:latin typeface="+mn-lt"/>
                <a:ea typeface="+mn-ea"/>
                <a:cs typeface="+mn-cs"/>
              </a:rPr>
              <a:t>where the initial interaction of the </a:t>
            </a:r>
            <a:r>
              <a:rPr lang="en-US" sz="1200" kern="1200" dirty="0">
                <a:solidFill>
                  <a:schemeClr val="tx1"/>
                </a:solidFill>
                <a:effectLst/>
                <a:latin typeface="+mn-lt"/>
                <a:ea typeface="+mn-ea"/>
                <a:cs typeface="+mn-cs"/>
              </a:rPr>
              <a:t>substrate with the enzyme causes the shape of the enzyme to change to better fit the substrate and mediate the chemical reaction. Enzymes can use either of these models to perform their biological activity within living systems.</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a:t>
            </a:fld>
            <a:endParaRPr lang="en-US"/>
          </a:p>
        </p:txBody>
      </p:sp>
    </p:spTree>
    <p:extLst>
      <p:ext uri="{BB962C8B-B14F-4D97-AF65-F5344CB8AC3E}">
        <p14:creationId xmlns:p14="http://schemas.microsoft.com/office/powerpoint/2010/main" val="303142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location of biochemical reactions is also very important to maintain biological processes that will support life. For example, oxygen must be taken up in the lungs and delivered to all the cells of the body, and insulin must be made in the pancreas and delivered to the liver when blood glucose levels are high. Thus, cells are highly organized places.  Eukaryotic cells (the cells of animals, plants, fungi, and protists) are the largest and most complex types of cells. Since they are so large, they contain small compartments, called organelles, that do specialized functions. You should review and be able to recall the different organelles and their functions shown in diagram of the animal cell on this slide. Even the simplest prokaryotic, bacterial cells that do not contain organelles are far from bags of liquid goo.  They are not simple homogenous mixtures of proteins, sugars, nucleic acids, and lipids.  Reactions within cells are highly specific and localized to small regions within the cells and are carried and transported by specific cellular machinery to their correct locations. </a:t>
            </a:r>
          </a:p>
        </p:txBody>
      </p:sp>
      <p:sp>
        <p:nvSpPr>
          <p:cNvPr id="4" name="Slide Number Placeholder 3"/>
          <p:cNvSpPr>
            <a:spLocks noGrp="1"/>
          </p:cNvSpPr>
          <p:nvPr>
            <p:ph type="sldNum" sz="quarter" idx="5"/>
          </p:nvPr>
        </p:nvSpPr>
        <p:spPr/>
        <p:txBody>
          <a:bodyPr/>
          <a:lstStyle/>
          <a:p>
            <a:fld id="{2ED13A92-1542-4DD8-9582-4F65BF3293BF}" type="slidenum">
              <a:rPr lang="en-US" smtClean="0"/>
              <a:t>6</a:t>
            </a:fld>
            <a:endParaRPr lang="en-US"/>
          </a:p>
        </p:txBody>
      </p:sp>
    </p:spTree>
    <p:extLst>
      <p:ext uri="{BB962C8B-B14F-4D97-AF65-F5344CB8AC3E}">
        <p14:creationId xmlns:p14="http://schemas.microsoft.com/office/powerpoint/2010/main" val="255279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Within all eukaryotic cells, the genetic material that houses the blueprint for making all the proteins found in the cell is found within two of the major organelle structures. The primary site for most of the eukaryotic DNA is found in the structure of the linear, double-stranded chromosomes that are located in the nucleus of the cell.  This is known as </a:t>
            </a:r>
            <a:r>
              <a:rPr lang="en-US" sz="1200" b="1" i="1" kern="1200" dirty="0">
                <a:solidFill>
                  <a:schemeClr val="tx1"/>
                </a:solidFill>
                <a:effectLst/>
                <a:latin typeface="+mn-lt"/>
                <a:ea typeface="+mn-ea"/>
                <a:cs typeface="+mn-cs"/>
              </a:rPr>
              <a:t>chromosomal DNA</a:t>
            </a:r>
            <a:r>
              <a:rPr lang="en-US" sz="1200" b="0" i="0" kern="1200" dirty="0">
                <a:solidFill>
                  <a:schemeClr val="tx1"/>
                </a:solidFill>
                <a:effectLst/>
                <a:latin typeface="+mn-lt"/>
                <a:ea typeface="+mn-ea"/>
                <a:cs typeface="+mn-cs"/>
              </a:rPr>
              <a:t>. Genetic material is also found within the mitochondria of the cell. This organelle is thought to have been derived from a bacteria that was originally engulfed by an early pre-eukaryotic cell.  The subsequent bacteria, then became a required symbiont within the organism, and evolved into the many eukaryotic cells found throughout the major kingdoms of life. </a:t>
            </a:r>
            <a:r>
              <a:rPr lang="en-US" sz="1200" b="1" i="1" kern="1200" dirty="0">
                <a:solidFill>
                  <a:schemeClr val="tx1"/>
                </a:solidFill>
                <a:effectLst/>
                <a:latin typeface="+mn-lt"/>
                <a:ea typeface="+mn-ea"/>
                <a:cs typeface="+mn-cs"/>
              </a:rPr>
              <a:t>Mitochondrial DNA </a:t>
            </a:r>
            <a:r>
              <a:rPr lang="en-US" sz="1200" b="0" i="0" kern="1200" dirty="0">
                <a:solidFill>
                  <a:schemeClr val="tx1"/>
                </a:solidFill>
                <a:effectLst/>
                <a:latin typeface="+mn-lt"/>
                <a:ea typeface="+mn-ea"/>
                <a:cs typeface="+mn-cs"/>
              </a:rPr>
              <a:t>is the small </a:t>
            </a:r>
            <a:r>
              <a:rPr lang="en-US" sz="1200" b="0" i="0" u="none" strike="noStrike" kern="1200" dirty="0">
                <a:solidFill>
                  <a:schemeClr val="tx1"/>
                </a:solidFill>
                <a:effectLst/>
                <a:latin typeface="+mn-lt"/>
                <a:ea typeface="+mn-ea"/>
                <a:cs typeface="+mn-cs"/>
              </a:rPr>
              <a:t>circular chromosome</a:t>
            </a:r>
            <a:r>
              <a:rPr lang="en-US" sz="1200" b="0" i="0" kern="1200" dirty="0">
                <a:solidFill>
                  <a:schemeClr val="tx1"/>
                </a:solidFill>
                <a:effectLst/>
                <a:latin typeface="+mn-lt"/>
                <a:ea typeface="+mn-ea"/>
                <a:cs typeface="+mn-cs"/>
              </a:rPr>
              <a:t> found inside mitochondria. These </a:t>
            </a:r>
            <a:r>
              <a:rPr lang="en-US" sz="1200" b="0" i="0" u="none" strike="noStrike" kern="1200" dirty="0">
                <a:solidFill>
                  <a:schemeClr val="tx1"/>
                </a:solidFill>
                <a:effectLst/>
                <a:latin typeface="+mn-lt"/>
                <a:ea typeface="+mn-ea"/>
                <a:cs typeface="+mn-cs"/>
              </a:rPr>
              <a:t>organelles</a:t>
            </a:r>
            <a:r>
              <a:rPr lang="en-US" sz="1200" b="0" i="0" kern="1200" dirty="0">
                <a:solidFill>
                  <a:schemeClr val="tx1"/>
                </a:solidFill>
                <a:effectLst/>
                <a:latin typeface="+mn-lt"/>
                <a:ea typeface="+mn-ea"/>
                <a:cs typeface="+mn-cs"/>
              </a:rPr>
              <a:t> found in cells have often been called the powerhouse of the cell, as energy in the form of ATP is created here.</a:t>
            </a:r>
            <a:r>
              <a:rPr lang="en-US" sz="1200" b="0" i="0" u="none" strike="noStrike" kern="1200" baseline="3000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In mammals, t</a:t>
            </a:r>
            <a:r>
              <a:rPr lang="en-US" sz="1200" b="0" i="0" kern="1200" dirty="0">
                <a:solidFill>
                  <a:schemeClr val="tx1"/>
                </a:solidFill>
                <a:effectLst/>
                <a:latin typeface="+mn-lt"/>
                <a:ea typeface="+mn-ea"/>
                <a:cs typeface="+mn-cs"/>
              </a:rPr>
              <a:t>he mitochondria, and thus mitochondrial DNA, are passed almost exclusively from </a:t>
            </a:r>
            <a:r>
              <a:rPr lang="en-US" sz="1200" b="0" i="0" u="none" strike="noStrike" kern="1200" dirty="0">
                <a:solidFill>
                  <a:schemeClr val="tx1"/>
                </a:solidFill>
                <a:effectLst/>
                <a:latin typeface="+mn-lt"/>
                <a:ea typeface="+mn-ea"/>
                <a:cs typeface="+mn-cs"/>
              </a:rPr>
              <a:t>mother</a:t>
            </a:r>
            <a:r>
              <a:rPr lang="en-US" sz="1200" b="0" i="0" kern="1200" dirty="0">
                <a:solidFill>
                  <a:schemeClr val="tx1"/>
                </a:solidFill>
                <a:effectLst/>
                <a:latin typeface="+mn-lt"/>
                <a:ea typeface="+mn-ea"/>
                <a:cs typeface="+mn-cs"/>
              </a:rPr>
              <a:t> to </a:t>
            </a:r>
            <a:r>
              <a:rPr lang="en-US" sz="1200" b="0" i="0" u="none" strike="noStrike" kern="1200" dirty="0">
                <a:solidFill>
                  <a:schemeClr val="tx1"/>
                </a:solidFill>
                <a:effectLst/>
                <a:latin typeface="+mn-lt"/>
                <a:ea typeface="+mn-ea"/>
                <a:cs typeface="+mn-cs"/>
              </a:rPr>
              <a:t>offspring</a:t>
            </a:r>
            <a:r>
              <a:rPr lang="en-US" sz="1200" b="0" i="0" kern="1200" dirty="0">
                <a:solidFill>
                  <a:schemeClr val="tx1"/>
                </a:solidFill>
                <a:effectLst/>
                <a:latin typeface="+mn-lt"/>
                <a:ea typeface="+mn-ea"/>
                <a:cs typeface="+mn-cs"/>
              </a:rPr>
              <a:t> through the </a:t>
            </a:r>
            <a:r>
              <a:rPr lang="en-US" sz="1200" b="0" i="0" u="none" strike="noStrike" kern="1200" dirty="0">
                <a:solidFill>
                  <a:schemeClr val="tx1"/>
                </a:solidFill>
                <a:effectLst/>
                <a:latin typeface="+mn-lt"/>
                <a:ea typeface="+mn-ea"/>
                <a:cs typeface="+mn-cs"/>
              </a:rPr>
              <a:t>egg cell</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7</a:t>
            </a:fld>
            <a:endParaRPr lang="en-US"/>
          </a:p>
        </p:txBody>
      </p:sp>
    </p:spTree>
    <p:extLst>
      <p:ext uri="{BB962C8B-B14F-4D97-AF65-F5344CB8AC3E}">
        <p14:creationId xmlns:p14="http://schemas.microsoft.com/office/powerpoint/2010/main" val="341274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Cells and the organelles that they contain are surrounded and defined by lipid bilayer barriers. Lipid bilayers are defined by the phospholipid structure that contains a polar head group on one side, shown as the red balls in the diagram and the two hydrophobic lipid tails that face inward into the membrane structure. Embedded within the lipid bilayer are proteins and cholesterol.  Notable features of the membrane is that it behaves much like a liquid or a semi-solid. The proteins embedded within it can float around and move in a dynamic way laterally through the membrane.  This is known at the </a:t>
            </a:r>
            <a:r>
              <a:rPr lang="en-US" b="1" i="1" dirty="0"/>
              <a:t>fluid mosaic model. </a:t>
            </a:r>
            <a:r>
              <a:rPr lang="en-US" b="0" i="0" dirty="0"/>
              <a:t>The lipid bilayer provides barrier structures to the cell and internal organelles that determines what molecules can pass into or out of the cell or organelle structure. Thus, lipid bilayers are critical structures for cellular communication and cellular transport of goods.</a:t>
            </a:r>
            <a:endParaRPr lang="en-US" b="1" i="1" dirty="0"/>
          </a:p>
        </p:txBody>
      </p:sp>
      <p:sp>
        <p:nvSpPr>
          <p:cNvPr id="4" name="Slide Number Placeholder 3"/>
          <p:cNvSpPr>
            <a:spLocks noGrp="1"/>
          </p:cNvSpPr>
          <p:nvPr>
            <p:ph type="sldNum" sz="quarter" idx="5"/>
          </p:nvPr>
        </p:nvSpPr>
        <p:spPr/>
        <p:txBody>
          <a:bodyPr/>
          <a:lstStyle/>
          <a:p>
            <a:fld id="{2ED13A92-1542-4DD8-9582-4F65BF3293BF}" type="slidenum">
              <a:rPr lang="en-US" smtClean="0"/>
              <a:t>8</a:t>
            </a:fld>
            <a:endParaRPr lang="en-US"/>
          </a:p>
        </p:txBody>
      </p:sp>
    </p:spTree>
    <p:extLst>
      <p:ext uri="{BB962C8B-B14F-4D97-AF65-F5344CB8AC3E}">
        <p14:creationId xmlns:p14="http://schemas.microsoft.com/office/powerpoint/2010/main" val="252119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dynamic and fluid nature of the membrane structure, substructures within the membrane can occur within localized regions. Thus, compartmentalization of functions can even occur at this level of cellular structure. Essentially, one part of a membrane is not exactly like another part of the membrane.  Thus, some molecules may only pass through the membrane within a select region of the membrane and be blocked from entry in other regions. Areas called </a:t>
            </a:r>
            <a:r>
              <a:rPr lang="en-US" b="1" i="1" dirty="0"/>
              <a:t>lipid rafts, </a:t>
            </a:r>
            <a:r>
              <a:rPr lang="en-US" dirty="0"/>
              <a:t>have a high density of proteins and cholesterol compared with surrounding plasma membrane.  </a:t>
            </a:r>
            <a:r>
              <a:rPr lang="en-US" b="1" i="1" dirty="0"/>
              <a:t>Lipid rafts </a:t>
            </a:r>
            <a:r>
              <a:rPr lang="en-US" dirty="0"/>
              <a:t>can be sites where cellular signaling and communication are heightened.</a:t>
            </a:r>
          </a:p>
        </p:txBody>
      </p:sp>
      <p:sp>
        <p:nvSpPr>
          <p:cNvPr id="4" name="Slide Number Placeholder 3"/>
          <p:cNvSpPr>
            <a:spLocks noGrp="1"/>
          </p:cNvSpPr>
          <p:nvPr>
            <p:ph type="sldNum" sz="quarter" idx="5"/>
          </p:nvPr>
        </p:nvSpPr>
        <p:spPr/>
        <p:txBody>
          <a:bodyPr/>
          <a:lstStyle/>
          <a:p>
            <a:fld id="{2ED13A92-1542-4DD8-9582-4F65BF3293BF}" type="slidenum">
              <a:rPr lang="en-US" smtClean="0"/>
              <a:t>9</a:t>
            </a:fld>
            <a:endParaRPr lang="en-US"/>
          </a:p>
        </p:txBody>
      </p:sp>
    </p:spTree>
    <p:extLst>
      <p:ext uri="{BB962C8B-B14F-4D97-AF65-F5344CB8AC3E}">
        <p14:creationId xmlns:p14="http://schemas.microsoft.com/office/powerpoint/2010/main" val="1910318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iochemistry Backgroun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ctrTitle"/>
          </p:nvPr>
        </p:nvSpPr>
        <p:spPr>
          <a:xfrm>
            <a:off x="577516" y="1431922"/>
            <a:ext cx="7772400" cy="1849437"/>
          </a:xfrm>
          <a:solidFill>
            <a:schemeClr val="accent6">
              <a:lumMod val="60000"/>
              <a:lumOff val="40000"/>
              <a:alpha val="68000"/>
            </a:schemeClr>
          </a:solidFill>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06904" y="3891270"/>
            <a:ext cx="6858000" cy="999293"/>
          </a:xfrm>
          <a:solidFill>
            <a:schemeClr val="accent6">
              <a:lumMod val="60000"/>
              <a:lumOff val="40000"/>
              <a:alpha val="68000"/>
            </a:schemeClr>
          </a:solidFill>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spTree>
    <p:extLst>
      <p:ext uri="{BB962C8B-B14F-4D97-AF65-F5344CB8AC3E}">
        <p14:creationId xmlns:p14="http://schemas.microsoft.com/office/powerpoint/2010/main" val="18037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iochem 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1305018" y="222349"/>
            <a:ext cx="7210332" cy="779462"/>
          </a:xfrm>
        </p:spPr>
        <p:txBody>
          <a:bodyPr/>
          <a:lstStyle/>
          <a:p>
            <a:r>
              <a:rPr lang="en-US"/>
              <a:t>Click to edit Master title style</a:t>
            </a:r>
            <a:endParaRPr lang="en-US" dirty="0"/>
          </a:p>
        </p:txBody>
      </p:sp>
      <p:sp>
        <p:nvSpPr>
          <p:cNvPr id="3" name="Content Placeholder 2"/>
          <p:cNvSpPr>
            <a:spLocks noGrp="1"/>
          </p:cNvSpPr>
          <p:nvPr>
            <p:ph idx="1"/>
          </p:nvPr>
        </p:nvSpPr>
        <p:spPr>
          <a:xfrm>
            <a:off x="319596" y="1278384"/>
            <a:ext cx="8460420" cy="451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6382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Biochem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7363" y="193064"/>
            <a:ext cx="7307987" cy="8380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57452" y="1203159"/>
            <a:ext cx="4257398"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203159"/>
            <a:ext cx="4230765"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10876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ioch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5117" y="98796"/>
            <a:ext cx="7661430" cy="850063"/>
          </a:xfrm>
        </p:spPr>
        <p:txBody>
          <a:body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0973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biochem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29614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ochem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5134"/>
            <a:ext cx="2949178" cy="1042265"/>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4216650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0CD00-9995-4470-B1CF-DB9B98189CB1}" type="datetimeFigureOut">
              <a:rPr lang="en-US" smtClean="0"/>
              <a:t>7/1/2020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CB677-C75E-4884-8358-F53262ACFD19}" type="slidenum">
              <a:rPr lang="en-US" smtClean="0"/>
              <a:t>‹#›</a:t>
            </a:fld>
            <a:endParaRPr lang="en-US"/>
          </a:p>
        </p:txBody>
      </p:sp>
    </p:spTree>
    <p:extLst>
      <p:ext uri="{BB962C8B-B14F-4D97-AF65-F5344CB8AC3E}">
        <p14:creationId xmlns:p14="http://schemas.microsoft.com/office/powerpoint/2010/main" val="289172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ommons.wikimedia.org/wiki/File:Scheme_facilitated_diffusion_in_cell_membrane-en.sv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esearchgate.net/publication/258956167_Higher_Nucleoporin-Importinb_Affinity_at_the_Nuclear_Basket_Increases_Nucleocytoplasmic_Impor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commons.wikimedia.org/wiki/File:Cytosis.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n.wikipedia.org/wiki/Endocytosis#/media/File:A_depiction_of_various_types_of_Endocytosis.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hyperlink" Target="https://www.youtube.com/watch?v=I_xh-bkiv_c"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2012books.lardbucket.org/books/an-introduction-to-nutrition/s14-02-metabolism-overview.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slideplayer.com/slide/6872219/" TargetMode="External"/><Relationship Id="rId4" Type="http://schemas.openxmlformats.org/officeDocument/2006/relationships/hyperlink" Target="https://socratic.org/questions/58f64d5c11ef6b44e4d659b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torresbioclan.pbworks.com/w/page/22377234/Spikefish%20About%20Cells"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OpenStax%20Anatomy%20and%20Physiology" TargetMode="External"/><Relationship Id="rId4" Type="http://schemas.openxmlformats.org/officeDocument/2006/relationships/hyperlink" Target="https://en.wikipedia.org/wiki/Mitochondrial_DNA#/media/File:Mitochondrial_DNA_lg.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ommons.wikimedia.org/wiki/File:0303_Lipid_Bilayer_With_Various_Components.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592641" y="1855535"/>
            <a:ext cx="7772400" cy="216065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r>
              <a:rPr lang="en-US" dirty="0"/>
              <a:t>CH450 Biochemistry I</a:t>
            </a:r>
            <a:br>
              <a:rPr lang="en-US" dirty="0"/>
            </a:br>
            <a:endParaRPr lang="en-US" dirty="0"/>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049841" y="3240987"/>
            <a:ext cx="6858000" cy="658819"/>
          </a:xfrm>
        </p:spPr>
        <p:txBody>
          <a:bodyPr/>
          <a:lstStyle/>
          <a:p>
            <a:r>
              <a:rPr lang="en-US" dirty="0"/>
              <a:t>DNA and Proteins</a:t>
            </a:r>
          </a:p>
        </p:txBody>
      </p:sp>
    </p:spTree>
    <p:extLst>
      <p:ext uri="{BB962C8B-B14F-4D97-AF65-F5344CB8AC3E}">
        <p14:creationId xmlns:p14="http://schemas.microsoft.com/office/powerpoint/2010/main" val="311542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179" y="174046"/>
            <a:ext cx="7886700" cy="1325563"/>
          </a:xfrm>
        </p:spPr>
        <p:txBody>
          <a:bodyPr/>
          <a:lstStyle/>
          <a:p>
            <a:r>
              <a:rPr lang="en-US" dirty="0"/>
              <a:t>Cellular Import/Export Across Membranes</a:t>
            </a:r>
          </a:p>
        </p:txBody>
      </p:sp>
      <p:sp>
        <p:nvSpPr>
          <p:cNvPr id="3" name="Content Placeholder 2"/>
          <p:cNvSpPr>
            <a:spLocks noGrp="1"/>
          </p:cNvSpPr>
          <p:nvPr>
            <p:ph idx="1"/>
          </p:nvPr>
        </p:nvSpPr>
        <p:spPr>
          <a:xfrm>
            <a:off x="341790" y="1565978"/>
            <a:ext cx="8460420" cy="4511353"/>
          </a:xfrm>
        </p:spPr>
        <p:txBody>
          <a:bodyPr>
            <a:normAutofit/>
          </a:bodyPr>
          <a:lstStyle/>
          <a:p>
            <a:pPr marL="0" indent="0">
              <a:buNone/>
            </a:pPr>
            <a:r>
              <a:rPr lang="en-US" b="1" i="1" dirty="0">
                <a:solidFill>
                  <a:srgbClr val="C00000"/>
                </a:solidFill>
              </a:rPr>
              <a:t>Diffusion – </a:t>
            </a:r>
            <a:r>
              <a:rPr lang="en-US" dirty="0"/>
              <a:t>Movement down concentration gradient; no energy required.</a:t>
            </a:r>
          </a:p>
          <a:p>
            <a:r>
              <a:rPr lang="en-US" dirty="0"/>
              <a:t>Simple Diffusion – Nonpolar molecules; No protein required</a:t>
            </a:r>
          </a:p>
          <a:p>
            <a:r>
              <a:rPr lang="en-US" dirty="0"/>
              <a:t>Facilitated Diffusion – Polar molecules; Protein required</a:t>
            </a:r>
          </a:p>
          <a:p>
            <a:pPr marL="0" indent="0">
              <a:buNone/>
            </a:pPr>
            <a:r>
              <a:rPr lang="en-US" b="1" i="1" dirty="0">
                <a:solidFill>
                  <a:srgbClr val="C00000"/>
                </a:solidFill>
              </a:rPr>
              <a:t>Active Transport – </a:t>
            </a:r>
            <a:r>
              <a:rPr lang="en-US" dirty="0"/>
              <a:t>Movement against concentration gradient; requires energy input and a protein pump</a:t>
            </a:r>
          </a:p>
        </p:txBody>
      </p:sp>
    </p:spTree>
    <p:extLst>
      <p:ext uri="{BB962C8B-B14F-4D97-AF65-F5344CB8AC3E}">
        <p14:creationId xmlns:p14="http://schemas.microsoft.com/office/powerpoint/2010/main" val="15407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179" y="174046"/>
            <a:ext cx="7886700" cy="1325563"/>
          </a:xfrm>
        </p:spPr>
        <p:txBody>
          <a:bodyPr/>
          <a:lstStyle/>
          <a:p>
            <a:r>
              <a:rPr lang="en-US" dirty="0"/>
              <a:t>Cellular Import/Export Across Membranes</a:t>
            </a:r>
          </a:p>
        </p:txBody>
      </p:sp>
      <p:sp>
        <p:nvSpPr>
          <p:cNvPr id="3" name="Content Placeholder 2"/>
          <p:cNvSpPr>
            <a:spLocks noGrp="1"/>
          </p:cNvSpPr>
          <p:nvPr>
            <p:ph idx="1"/>
          </p:nvPr>
        </p:nvSpPr>
        <p:spPr>
          <a:xfrm>
            <a:off x="341790" y="1565978"/>
            <a:ext cx="8460420" cy="4511353"/>
          </a:xfrm>
        </p:spPr>
        <p:txBody>
          <a:bodyPr>
            <a:normAutofit/>
          </a:bodyPr>
          <a:lstStyle/>
          <a:p>
            <a:r>
              <a:rPr lang="en-US" dirty="0"/>
              <a:t>Channel Proteins</a:t>
            </a:r>
          </a:p>
          <a:p>
            <a:r>
              <a:rPr lang="en-US" dirty="0"/>
              <a:t>Carrier Proteins</a:t>
            </a:r>
          </a:p>
          <a:p>
            <a:r>
              <a:rPr lang="en-US" dirty="0"/>
              <a:t>Protein Pumps</a:t>
            </a:r>
          </a:p>
          <a:p>
            <a:r>
              <a:rPr lang="en-US" dirty="0"/>
              <a:t>Pores</a:t>
            </a:r>
          </a:p>
          <a:p>
            <a:r>
              <a:rPr lang="en-US" dirty="0"/>
              <a:t>Endocytosis</a:t>
            </a:r>
          </a:p>
          <a:p>
            <a:r>
              <a:rPr lang="en-US" dirty="0"/>
              <a:t>Exocytosis</a:t>
            </a:r>
          </a:p>
        </p:txBody>
      </p:sp>
      <p:sp>
        <p:nvSpPr>
          <p:cNvPr id="4" name="Right Brace 3">
            <a:extLst>
              <a:ext uri="{FF2B5EF4-FFF2-40B4-BE49-F238E27FC236}">
                <a16:creationId xmlns:a16="http://schemas.microsoft.com/office/drawing/2014/main" id="{58DEE527-B631-410E-A385-31B1A379D063}"/>
              </a:ext>
            </a:extLst>
          </p:cNvPr>
          <p:cNvSpPr/>
          <p:nvPr/>
        </p:nvSpPr>
        <p:spPr>
          <a:xfrm>
            <a:off x="3280756" y="1679171"/>
            <a:ext cx="321426" cy="86452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1B62FED-1C1B-4708-91A7-5A8BE2CBF4B2}"/>
              </a:ext>
            </a:extLst>
          </p:cNvPr>
          <p:cNvSpPr txBox="1"/>
          <p:nvPr/>
        </p:nvSpPr>
        <p:spPr>
          <a:xfrm>
            <a:off x="3802706" y="1880599"/>
            <a:ext cx="2738442" cy="461665"/>
          </a:xfrm>
          <a:prstGeom prst="rect">
            <a:avLst/>
          </a:prstGeom>
          <a:noFill/>
        </p:spPr>
        <p:txBody>
          <a:bodyPr wrap="none" rtlCol="0">
            <a:spAutoFit/>
          </a:bodyPr>
          <a:lstStyle/>
          <a:p>
            <a:r>
              <a:rPr lang="en-US" sz="2400" b="1" i="1" dirty="0"/>
              <a:t>Facilitated Diffusion</a:t>
            </a:r>
          </a:p>
        </p:txBody>
      </p:sp>
      <p:sp>
        <p:nvSpPr>
          <p:cNvPr id="6" name="Right Brace 5">
            <a:extLst>
              <a:ext uri="{FF2B5EF4-FFF2-40B4-BE49-F238E27FC236}">
                <a16:creationId xmlns:a16="http://schemas.microsoft.com/office/drawing/2014/main" id="{7E229DD2-2DDA-4E10-8BB2-29250503217D}"/>
              </a:ext>
            </a:extLst>
          </p:cNvPr>
          <p:cNvSpPr/>
          <p:nvPr/>
        </p:nvSpPr>
        <p:spPr>
          <a:xfrm>
            <a:off x="3280756" y="2656887"/>
            <a:ext cx="321426" cy="35232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EDCDE1CC-B2F0-41C3-8708-F4AD4834BB87}"/>
              </a:ext>
            </a:extLst>
          </p:cNvPr>
          <p:cNvSpPr txBox="1"/>
          <p:nvPr/>
        </p:nvSpPr>
        <p:spPr>
          <a:xfrm>
            <a:off x="3697412" y="3123085"/>
            <a:ext cx="5242910" cy="461665"/>
          </a:xfrm>
          <a:prstGeom prst="rect">
            <a:avLst/>
          </a:prstGeom>
          <a:noFill/>
        </p:spPr>
        <p:txBody>
          <a:bodyPr wrap="none" rtlCol="0">
            <a:spAutoFit/>
          </a:bodyPr>
          <a:lstStyle/>
          <a:p>
            <a:r>
              <a:rPr lang="en-US" sz="2400" b="1" i="1" dirty="0"/>
              <a:t>Facilitated Diffusion or Active Transport</a:t>
            </a:r>
          </a:p>
        </p:txBody>
      </p:sp>
      <p:sp>
        <p:nvSpPr>
          <p:cNvPr id="8" name="TextBox 7">
            <a:extLst>
              <a:ext uri="{FF2B5EF4-FFF2-40B4-BE49-F238E27FC236}">
                <a16:creationId xmlns:a16="http://schemas.microsoft.com/office/drawing/2014/main" id="{08778C37-4FF0-4C48-A958-E112DDC8543A}"/>
              </a:ext>
            </a:extLst>
          </p:cNvPr>
          <p:cNvSpPr txBox="1"/>
          <p:nvPr/>
        </p:nvSpPr>
        <p:spPr>
          <a:xfrm>
            <a:off x="3763913" y="2595051"/>
            <a:ext cx="2280368" cy="461665"/>
          </a:xfrm>
          <a:prstGeom prst="rect">
            <a:avLst/>
          </a:prstGeom>
          <a:noFill/>
        </p:spPr>
        <p:txBody>
          <a:bodyPr wrap="none" rtlCol="0">
            <a:spAutoFit/>
          </a:bodyPr>
          <a:lstStyle/>
          <a:p>
            <a:r>
              <a:rPr lang="en-US" sz="2400" b="1" i="1" dirty="0"/>
              <a:t>Active Transport</a:t>
            </a:r>
          </a:p>
        </p:txBody>
      </p:sp>
      <p:sp>
        <p:nvSpPr>
          <p:cNvPr id="9" name="Right Brace 8">
            <a:extLst>
              <a:ext uri="{FF2B5EF4-FFF2-40B4-BE49-F238E27FC236}">
                <a16:creationId xmlns:a16="http://schemas.microsoft.com/office/drawing/2014/main" id="{879A42B4-61A2-4DEB-A220-AC66E7D2DDDE}"/>
              </a:ext>
            </a:extLst>
          </p:cNvPr>
          <p:cNvSpPr/>
          <p:nvPr/>
        </p:nvSpPr>
        <p:spPr>
          <a:xfrm>
            <a:off x="3289069" y="3151672"/>
            <a:ext cx="321426" cy="35232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5E4CF197-2A7B-43CB-92C6-3159406EC6C9}"/>
              </a:ext>
            </a:extLst>
          </p:cNvPr>
          <p:cNvSpPr/>
          <p:nvPr/>
        </p:nvSpPr>
        <p:spPr>
          <a:xfrm>
            <a:off x="3280756" y="3653779"/>
            <a:ext cx="321426" cy="86452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332FDED-EFD5-4886-8DA5-CAD1CEBBB40C}"/>
              </a:ext>
            </a:extLst>
          </p:cNvPr>
          <p:cNvSpPr txBox="1"/>
          <p:nvPr/>
        </p:nvSpPr>
        <p:spPr>
          <a:xfrm>
            <a:off x="3721588" y="3855207"/>
            <a:ext cx="3455882" cy="461665"/>
          </a:xfrm>
          <a:prstGeom prst="rect">
            <a:avLst/>
          </a:prstGeom>
          <a:noFill/>
        </p:spPr>
        <p:txBody>
          <a:bodyPr wrap="none" rtlCol="0">
            <a:spAutoFit/>
          </a:bodyPr>
          <a:lstStyle/>
          <a:p>
            <a:r>
              <a:rPr lang="en-US" sz="2400" b="1" i="1" dirty="0"/>
              <a:t>Typically Active Transport</a:t>
            </a:r>
          </a:p>
        </p:txBody>
      </p:sp>
    </p:spTree>
    <p:extLst>
      <p:ext uri="{BB962C8B-B14F-4D97-AF65-F5344CB8AC3E}">
        <p14:creationId xmlns:p14="http://schemas.microsoft.com/office/powerpoint/2010/main" val="143780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3C31-80B0-4EFE-A2E9-C757929A5FB3}"/>
              </a:ext>
            </a:extLst>
          </p:cNvPr>
          <p:cNvSpPr>
            <a:spLocks noGrp="1"/>
          </p:cNvSpPr>
          <p:nvPr>
            <p:ph type="title"/>
          </p:nvPr>
        </p:nvSpPr>
        <p:spPr>
          <a:xfrm>
            <a:off x="1467250" y="222349"/>
            <a:ext cx="7210332" cy="779462"/>
          </a:xfrm>
        </p:spPr>
        <p:txBody>
          <a:bodyPr>
            <a:normAutofit fontScale="90000"/>
          </a:bodyPr>
          <a:lstStyle/>
          <a:p>
            <a:r>
              <a:rPr lang="en-US" dirty="0"/>
              <a:t>Membrane Channels and Carriers</a:t>
            </a:r>
          </a:p>
        </p:txBody>
      </p:sp>
      <p:sp>
        <p:nvSpPr>
          <p:cNvPr id="3" name="Content Placeholder 2">
            <a:extLst>
              <a:ext uri="{FF2B5EF4-FFF2-40B4-BE49-F238E27FC236}">
                <a16:creationId xmlns:a16="http://schemas.microsoft.com/office/drawing/2014/main" id="{C02E1662-0DAD-4ECA-8896-9E6E461EEDE6}"/>
              </a:ext>
            </a:extLst>
          </p:cNvPr>
          <p:cNvSpPr>
            <a:spLocks noGrp="1"/>
          </p:cNvSpPr>
          <p:nvPr>
            <p:ph idx="1"/>
          </p:nvPr>
        </p:nvSpPr>
        <p:spPr/>
        <p:txBody>
          <a:bodyPr/>
          <a:lstStyle/>
          <a:p>
            <a:endParaRPr lang="en-US" dirty="0"/>
          </a:p>
        </p:txBody>
      </p:sp>
      <p:pic>
        <p:nvPicPr>
          <p:cNvPr id="5122" name="Picture 2">
            <a:extLst>
              <a:ext uri="{FF2B5EF4-FFF2-40B4-BE49-F238E27FC236}">
                <a16:creationId xmlns:a16="http://schemas.microsoft.com/office/drawing/2014/main" id="{017797F1-0F80-4D56-A1AF-0F1255D89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81" y="1806371"/>
            <a:ext cx="8287635" cy="3623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65C7F5B-DB44-48FD-8558-E7CC5CF5CE87}"/>
              </a:ext>
            </a:extLst>
          </p:cNvPr>
          <p:cNvSpPr/>
          <p:nvPr/>
        </p:nvSpPr>
        <p:spPr>
          <a:xfrm>
            <a:off x="6899005" y="5662059"/>
            <a:ext cx="1925399" cy="307777"/>
          </a:xfrm>
          <a:prstGeom prst="rect">
            <a:avLst/>
          </a:prstGeom>
        </p:spPr>
        <p:txBody>
          <a:bodyPr wrap="none">
            <a:spAutoFit/>
          </a:bodyPr>
          <a:lstStyle/>
          <a:p>
            <a:r>
              <a:rPr lang="en-US" sz="1400" dirty="0">
                <a:solidFill>
                  <a:srgbClr val="000000"/>
                </a:solidFill>
              </a:rPr>
              <a:t>Image from: </a:t>
            </a:r>
            <a:r>
              <a:rPr lang="en-US" sz="1400" dirty="0" err="1">
                <a:solidFill>
                  <a:srgbClr val="000000"/>
                </a:solidFill>
                <a:hlinkClick r:id="rId4"/>
              </a:rPr>
              <a:t>LadyofHats</a:t>
            </a:r>
            <a:endParaRPr lang="en-US" sz="1400" dirty="0"/>
          </a:p>
        </p:txBody>
      </p:sp>
    </p:spTree>
    <p:extLst>
      <p:ext uri="{BB962C8B-B14F-4D97-AF65-F5344CB8AC3E}">
        <p14:creationId xmlns:p14="http://schemas.microsoft.com/office/powerpoint/2010/main" val="15396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93EE-41C5-4C59-8388-9E6951C00D17}"/>
              </a:ext>
            </a:extLst>
          </p:cNvPr>
          <p:cNvSpPr>
            <a:spLocks noGrp="1"/>
          </p:cNvSpPr>
          <p:nvPr>
            <p:ph type="title"/>
          </p:nvPr>
        </p:nvSpPr>
        <p:spPr>
          <a:xfrm>
            <a:off x="1518870" y="148607"/>
            <a:ext cx="3318601" cy="779462"/>
          </a:xfrm>
        </p:spPr>
        <p:txBody>
          <a:bodyPr/>
          <a:lstStyle/>
          <a:p>
            <a:r>
              <a:rPr lang="en-US" dirty="0"/>
              <a:t>Nuclear Pore</a:t>
            </a:r>
          </a:p>
        </p:txBody>
      </p:sp>
      <p:sp>
        <p:nvSpPr>
          <p:cNvPr id="4" name="Rectangle 3">
            <a:extLst>
              <a:ext uri="{FF2B5EF4-FFF2-40B4-BE49-F238E27FC236}">
                <a16:creationId xmlns:a16="http://schemas.microsoft.com/office/drawing/2014/main" id="{FB88A4D8-49A6-43AA-B076-B64CC4CFC346}"/>
              </a:ext>
            </a:extLst>
          </p:cNvPr>
          <p:cNvSpPr/>
          <p:nvPr/>
        </p:nvSpPr>
        <p:spPr>
          <a:xfrm>
            <a:off x="3304047" y="5635848"/>
            <a:ext cx="5520357" cy="307777"/>
          </a:xfrm>
          <a:prstGeom prst="rect">
            <a:avLst/>
          </a:prstGeom>
        </p:spPr>
        <p:txBody>
          <a:bodyPr wrap="none">
            <a:spAutoFit/>
          </a:bodyPr>
          <a:lstStyle/>
          <a:p>
            <a:r>
              <a:rPr lang="en-US" sz="1400" dirty="0">
                <a:solidFill>
                  <a:srgbClr val="000000"/>
                </a:solidFill>
              </a:rPr>
              <a:t>Image from: </a:t>
            </a:r>
            <a:r>
              <a:rPr lang="en-US" sz="1400" dirty="0" err="1">
                <a:solidFill>
                  <a:srgbClr val="000000"/>
                </a:solidFill>
                <a:hlinkClick r:id="rId3"/>
              </a:rPr>
              <a:t>Azimi</a:t>
            </a:r>
            <a:r>
              <a:rPr lang="en-US" sz="1400" dirty="0">
                <a:solidFill>
                  <a:srgbClr val="000000"/>
                </a:solidFill>
                <a:hlinkClick r:id="rId3"/>
              </a:rPr>
              <a:t>, M. and </a:t>
            </a:r>
            <a:r>
              <a:rPr lang="en-US" sz="1400" dirty="0" err="1">
                <a:solidFill>
                  <a:srgbClr val="000000"/>
                </a:solidFill>
                <a:hlinkClick r:id="rId3"/>
              </a:rPr>
              <a:t>Mofrad</a:t>
            </a:r>
            <a:r>
              <a:rPr lang="en-US" sz="1400" dirty="0">
                <a:solidFill>
                  <a:srgbClr val="000000"/>
                </a:solidFill>
                <a:hlinkClick r:id="rId3"/>
              </a:rPr>
              <a:t>, M.R.K. (2013) </a:t>
            </a:r>
            <a:r>
              <a:rPr lang="en-US" sz="1400" dirty="0" err="1">
                <a:solidFill>
                  <a:srgbClr val="000000"/>
                </a:solidFill>
                <a:hlinkClick r:id="rId3"/>
              </a:rPr>
              <a:t>PLoS</a:t>
            </a:r>
            <a:r>
              <a:rPr lang="en-US" sz="1400" dirty="0">
                <a:solidFill>
                  <a:srgbClr val="000000"/>
                </a:solidFill>
                <a:hlinkClick r:id="rId3"/>
              </a:rPr>
              <a:t> One 8(11):e81741</a:t>
            </a:r>
            <a:endParaRPr lang="en-US" sz="1400" dirty="0"/>
          </a:p>
        </p:txBody>
      </p:sp>
      <p:pic>
        <p:nvPicPr>
          <p:cNvPr id="4098" name="Picture 2" descr="Schematic of the nuclear pore complex. The pore is anchored to the nuclear envelope by a membrane layer that surrounds the scaffold layer. This scaffold layer provides structure and serves as an anchor for Nups that contain both structured domains as well as highly unstructured domains that are thought to form a barrier that excludes non-interacting molecules while allowing for selective transport of others. This central channel exhibits eight-fold rotational symmetry and has eight cytoplasmic filaments as well as eight nuclear filaments protruding into the cytoplasm and nucleoplasm respectively. The nuclear filaments are bound via a ring, resulting in a basket structure. doi:10.1371/journal.pone.0081741.g001 ">
            <a:extLst>
              <a:ext uri="{FF2B5EF4-FFF2-40B4-BE49-F238E27FC236}">
                <a16:creationId xmlns:a16="http://schemas.microsoft.com/office/drawing/2014/main" id="{468521B2-2702-4F83-B700-2C9E71A65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39" y="928069"/>
            <a:ext cx="6807917" cy="457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513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2348-9CC7-4CD3-B72D-87C5C3F9A62A}"/>
              </a:ext>
            </a:extLst>
          </p:cNvPr>
          <p:cNvSpPr>
            <a:spLocks noGrp="1"/>
          </p:cNvSpPr>
          <p:nvPr>
            <p:ph type="title"/>
          </p:nvPr>
        </p:nvSpPr>
        <p:spPr>
          <a:xfrm>
            <a:off x="1415631" y="207600"/>
            <a:ext cx="7210332" cy="779462"/>
          </a:xfrm>
        </p:spPr>
        <p:txBody>
          <a:bodyPr/>
          <a:lstStyle/>
          <a:p>
            <a:r>
              <a:rPr lang="en-US" dirty="0"/>
              <a:t>Endocytosis and Exocytosis</a:t>
            </a:r>
          </a:p>
        </p:txBody>
      </p:sp>
      <p:pic>
        <p:nvPicPr>
          <p:cNvPr id="3074" name="Picture 2">
            <a:extLst>
              <a:ext uri="{FF2B5EF4-FFF2-40B4-BE49-F238E27FC236}">
                <a16:creationId xmlns:a16="http://schemas.microsoft.com/office/drawing/2014/main" id="{3C1D1331-B60B-487A-B6A6-82C71F033A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316" y="1065569"/>
            <a:ext cx="7934632" cy="44632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8F9BB24-5FFE-4E29-AD03-F3FF3D49FC04}"/>
              </a:ext>
            </a:extLst>
          </p:cNvPr>
          <p:cNvSpPr/>
          <p:nvPr/>
        </p:nvSpPr>
        <p:spPr>
          <a:xfrm>
            <a:off x="6174817" y="5639415"/>
            <a:ext cx="2589491" cy="307777"/>
          </a:xfrm>
          <a:prstGeom prst="rect">
            <a:avLst/>
          </a:prstGeom>
        </p:spPr>
        <p:txBody>
          <a:bodyPr wrap="none">
            <a:spAutoFit/>
          </a:bodyPr>
          <a:lstStyle/>
          <a:p>
            <a:r>
              <a:rPr lang="en-US" sz="1400" dirty="0">
                <a:solidFill>
                  <a:srgbClr val="000000"/>
                </a:solidFill>
              </a:rPr>
              <a:t>Image from </a:t>
            </a:r>
            <a:r>
              <a:rPr lang="en-US" sz="1400" dirty="0">
                <a:solidFill>
                  <a:srgbClr val="FF0000"/>
                </a:solidFill>
                <a:hlinkClick r:id="rId4"/>
              </a:rPr>
              <a:t>Scientific Animations</a:t>
            </a:r>
            <a:endParaRPr lang="en-US" sz="1400" dirty="0"/>
          </a:p>
        </p:txBody>
      </p:sp>
    </p:spTree>
    <p:extLst>
      <p:ext uri="{BB962C8B-B14F-4D97-AF65-F5344CB8AC3E}">
        <p14:creationId xmlns:p14="http://schemas.microsoft.com/office/powerpoint/2010/main" val="56623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0088-AE05-4090-80B5-D4169B49D508}"/>
              </a:ext>
            </a:extLst>
          </p:cNvPr>
          <p:cNvSpPr>
            <a:spLocks noGrp="1"/>
          </p:cNvSpPr>
          <p:nvPr>
            <p:ph type="title"/>
          </p:nvPr>
        </p:nvSpPr>
        <p:spPr>
          <a:xfrm>
            <a:off x="1371385" y="126485"/>
            <a:ext cx="7210332" cy="779462"/>
          </a:xfrm>
        </p:spPr>
        <p:txBody>
          <a:bodyPr/>
          <a:lstStyle/>
          <a:p>
            <a:r>
              <a:rPr lang="en-US" dirty="0"/>
              <a:t> Endocytosis</a:t>
            </a:r>
          </a:p>
        </p:txBody>
      </p:sp>
      <p:pic>
        <p:nvPicPr>
          <p:cNvPr id="2050" name="Picture 2">
            <a:extLst>
              <a:ext uri="{FF2B5EF4-FFF2-40B4-BE49-F238E27FC236}">
                <a16:creationId xmlns:a16="http://schemas.microsoft.com/office/drawing/2014/main" id="{F2320DF2-AA7C-4BFA-BECA-3243F68DF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38" y="997821"/>
            <a:ext cx="8251723" cy="46415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24C83A-4AE0-4222-BBA0-5F1AFDAF5859}"/>
              </a:ext>
            </a:extLst>
          </p:cNvPr>
          <p:cNvSpPr/>
          <p:nvPr/>
        </p:nvSpPr>
        <p:spPr>
          <a:xfrm>
            <a:off x="6174817" y="5639415"/>
            <a:ext cx="2589491" cy="307777"/>
          </a:xfrm>
          <a:prstGeom prst="rect">
            <a:avLst/>
          </a:prstGeom>
        </p:spPr>
        <p:txBody>
          <a:bodyPr wrap="none">
            <a:spAutoFit/>
          </a:bodyPr>
          <a:lstStyle/>
          <a:p>
            <a:r>
              <a:rPr lang="en-US" sz="1400" dirty="0">
                <a:solidFill>
                  <a:srgbClr val="000000"/>
                </a:solidFill>
              </a:rPr>
              <a:t>Image from </a:t>
            </a:r>
            <a:r>
              <a:rPr lang="en-US" sz="1400" dirty="0">
                <a:solidFill>
                  <a:srgbClr val="FF0000"/>
                </a:solidFill>
                <a:hlinkClick r:id="rId4"/>
              </a:rPr>
              <a:t>Scientific Animations</a:t>
            </a:r>
            <a:endParaRPr lang="en-US" sz="1400" dirty="0"/>
          </a:p>
        </p:txBody>
      </p:sp>
    </p:spTree>
    <p:extLst>
      <p:ext uri="{BB962C8B-B14F-4D97-AF65-F5344CB8AC3E}">
        <p14:creationId xmlns:p14="http://schemas.microsoft.com/office/powerpoint/2010/main" val="20486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Cells have Internal Framework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597" y="1262986"/>
            <a:ext cx="4041753" cy="40417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63" y="1565058"/>
            <a:ext cx="3930034" cy="3304452"/>
          </a:xfrm>
          <a:prstGeom prst="rect">
            <a:avLst/>
          </a:prstGeom>
        </p:spPr>
      </p:pic>
    </p:spTree>
    <p:extLst>
      <p:ext uri="{BB962C8B-B14F-4D97-AF65-F5344CB8AC3E}">
        <p14:creationId xmlns:p14="http://schemas.microsoft.com/office/powerpoint/2010/main" val="3783458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018" y="148609"/>
            <a:ext cx="7210332" cy="779462"/>
          </a:xfrm>
        </p:spPr>
        <p:txBody>
          <a:bodyPr/>
          <a:lstStyle/>
          <a:p>
            <a:r>
              <a:rPr lang="en-US" dirty="0"/>
              <a:t>Cells are Crowded Places….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648" y="928071"/>
            <a:ext cx="4667250" cy="4667250"/>
          </a:xfrm>
          <a:prstGeom prst="rect">
            <a:avLst/>
          </a:prstGeom>
        </p:spPr>
      </p:pic>
    </p:spTree>
    <p:extLst>
      <p:ext uri="{BB962C8B-B14F-4D97-AF65-F5344CB8AC3E}">
        <p14:creationId xmlns:p14="http://schemas.microsoft.com/office/powerpoint/2010/main" val="1641748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7F27-B528-4EC9-93CD-74A46A89C7B3}"/>
              </a:ext>
            </a:extLst>
          </p:cNvPr>
          <p:cNvSpPr>
            <a:spLocks noGrp="1"/>
          </p:cNvSpPr>
          <p:nvPr>
            <p:ph type="title"/>
          </p:nvPr>
        </p:nvSpPr>
        <p:spPr>
          <a:xfrm>
            <a:off x="1316101" y="72720"/>
            <a:ext cx="7617309" cy="779462"/>
          </a:xfrm>
        </p:spPr>
        <p:txBody>
          <a:bodyPr>
            <a:noAutofit/>
          </a:bodyPr>
          <a:lstStyle/>
          <a:p>
            <a:r>
              <a:rPr lang="en-US" sz="3600" b="1" dirty="0"/>
              <a:t>Neutrophil Chasing a </a:t>
            </a:r>
            <a:r>
              <a:rPr lang="en-US" sz="3600" b="1" i="1" dirty="0"/>
              <a:t>S. aureus </a:t>
            </a:r>
            <a:r>
              <a:rPr lang="en-US" sz="3600" b="1" dirty="0"/>
              <a:t>Bacteria</a:t>
            </a:r>
          </a:p>
        </p:txBody>
      </p:sp>
      <p:sp>
        <p:nvSpPr>
          <p:cNvPr id="11" name="TextBox 10">
            <a:extLst>
              <a:ext uri="{FF2B5EF4-FFF2-40B4-BE49-F238E27FC236}">
                <a16:creationId xmlns:a16="http://schemas.microsoft.com/office/drawing/2014/main" id="{92937A15-9574-43F9-9DE4-EC8DE47C02FE}"/>
              </a:ext>
            </a:extLst>
          </p:cNvPr>
          <p:cNvSpPr txBox="1"/>
          <p:nvPr/>
        </p:nvSpPr>
        <p:spPr>
          <a:xfrm>
            <a:off x="202196" y="5591694"/>
            <a:ext cx="4794967" cy="369332"/>
          </a:xfrm>
          <a:prstGeom prst="rect">
            <a:avLst/>
          </a:prstGeom>
          <a:noFill/>
        </p:spPr>
        <p:txBody>
          <a:bodyPr wrap="none" rtlCol="0">
            <a:spAutoFit/>
          </a:bodyPr>
          <a:lstStyle/>
          <a:p>
            <a:r>
              <a:rPr lang="en-US" dirty="0"/>
              <a:t>Video by </a:t>
            </a:r>
            <a:r>
              <a:rPr lang="en-US" dirty="0">
                <a:hlinkClick r:id="rId5"/>
              </a:rPr>
              <a:t>David Rogers from Vanderbilt University</a:t>
            </a:r>
            <a:endParaRPr lang="en-US" dirty="0"/>
          </a:p>
        </p:txBody>
      </p:sp>
      <p:pic>
        <p:nvPicPr>
          <p:cNvPr id="14" name="neutrophil chasing bacteria">
            <a:hlinkClick r:id="" action="ppaction://media"/>
            <a:extLst>
              <a:ext uri="{FF2B5EF4-FFF2-40B4-BE49-F238E27FC236}">
                <a16:creationId xmlns:a16="http://schemas.microsoft.com/office/drawing/2014/main" id="{07926110-B600-4C5C-9BA3-1577576DE8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1701" y="896974"/>
            <a:ext cx="6042025" cy="4114800"/>
          </a:xfrm>
          <a:prstGeom prst="rect">
            <a:avLst/>
          </a:prstGeom>
        </p:spPr>
      </p:pic>
    </p:spTree>
    <p:extLst>
      <p:ext uri="{BB962C8B-B14F-4D97-AF65-F5344CB8AC3E}">
        <p14:creationId xmlns:p14="http://schemas.microsoft.com/office/powerpoint/2010/main" val="24637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35A58-5CF0-42A5-8FB8-401851E602FC}"/>
              </a:ext>
            </a:extLst>
          </p:cNvPr>
          <p:cNvSpPr>
            <a:spLocks noGrp="1"/>
          </p:cNvSpPr>
          <p:nvPr>
            <p:ph type="title"/>
          </p:nvPr>
        </p:nvSpPr>
        <p:spPr>
          <a:xfrm>
            <a:off x="1511496" y="229723"/>
            <a:ext cx="7210332" cy="779462"/>
          </a:xfrm>
        </p:spPr>
        <p:txBody>
          <a:bodyPr/>
          <a:lstStyle/>
          <a:p>
            <a:r>
              <a:rPr lang="en-US" dirty="0"/>
              <a:t>Key Topics in Chapter 1</a:t>
            </a:r>
          </a:p>
        </p:txBody>
      </p:sp>
      <p:sp>
        <p:nvSpPr>
          <p:cNvPr id="3" name="Content Placeholder 2">
            <a:extLst>
              <a:ext uri="{FF2B5EF4-FFF2-40B4-BE49-F238E27FC236}">
                <a16:creationId xmlns:a16="http://schemas.microsoft.com/office/drawing/2014/main" id="{F35ED351-2CAA-4DA0-9394-5F62E2EC70A5}"/>
              </a:ext>
            </a:extLst>
          </p:cNvPr>
          <p:cNvSpPr>
            <a:spLocks noGrp="1"/>
          </p:cNvSpPr>
          <p:nvPr>
            <p:ph idx="1"/>
          </p:nvPr>
        </p:nvSpPr>
        <p:spPr/>
        <p:txBody>
          <a:bodyPr/>
          <a:lstStyle/>
          <a:p>
            <a:r>
              <a:rPr lang="en-US" b="1" dirty="0">
                <a:solidFill>
                  <a:srgbClr val="CC3300"/>
                </a:solidFill>
              </a:rPr>
              <a:t>1.1 Cellular Foundations</a:t>
            </a:r>
          </a:p>
          <a:p>
            <a:r>
              <a:rPr lang="en-US" b="1" dirty="0">
                <a:solidFill>
                  <a:srgbClr val="CC3300"/>
                </a:solidFill>
              </a:rPr>
              <a:t>1.2 Physical Foundations</a:t>
            </a:r>
          </a:p>
          <a:p>
            <a:r>
              <a:rPr lang="en-US" b="1" dirty="0">
                <a:solidFill>
                  <a:srgbClr val="CC3300"/>
                </a:solidFill>
              </a:rPr>
              <a:t>1.3 Chemical Foundations</a:t>
            </a:r>
          </a:p>
          <a:p>
            <a:r>
              <a:rPr lang="en-US" b="1" dirty="0">
                <a:solidFill>
                  <a:srgbClr val="CC3300"/>
                </a:solidFill>
              </a:rPr>
              <a:t>1.4 Genetic, Epigenetic and Evolutionary Foundations</a:t>
            </a:r>
          </a:p>
          <a:p>
            <a:endParaRPr lang="en-US" dirty="0"/>
          </a:p>
        </p:txBody>
      </p:sp>
    </p:spTree>
    <p:extLst>
      <p:ext uri="{BB962C8B-B14F-4D97-AF65-F5344CB8AC3E}">
        <p14:creationId xmlns:p14="http://schemas.microsoft.com/office/powerpoint/2010/main" val="285248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1562582"/>
            <a:ext cx="7772400" cy="1794787"/>
          </a:xfrm>
        </p:spPr>
        <p:txBody>
          <a:bodyPr>
            <a:normAutofit/>
          </a:bodyPr>
          <a:lstStyle/>
          <a:p>
            <a:r>
              <a:rPr lang="en-US" dirty="0"/>
              <a:t>Foundations of Biochemistry</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658819"/>
          </a:xfrm>
        </p:spPr>
        <p:txBody>
          <a:bodyPr/>
          <a:lstStyle/>
          <a:p>
            <a:r>
              <a:rPr lang="en-US" dirty="0"/>
              <a:t>1.1 Cellular Foundations</a:t>
            </a:r>
          </a:p>
        </p:txBody>
      </p:sp>
    </p:spTree>
    <p:extLst>
      <p:ext uri="{BB962C8B-B14F-4D97-AF65-F5344CB8AC3E}">
        <p14:creationId xmlns:p14="http://schemas.microsoft.com/office/powerpoint/2010/main" val="316136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925" y="-213851"/>
            <a:ext cx="7886700" cy="1325563"/>
          </a:xfrm>
        </p:spPr>
        <p:txBody>
          <a:bodyPr/>
          <a:lstStyle/>
          <a:p>
            <a:r>
              <a:rPr lang="en-US" dirty="0"/>
              <a:t>1.1 Cellular Foundations</a:t>
            </a:r>
          </a:p>
        </p:txBody>
      </p:sp>
      <p:pic>
        <p:nvPicPr>
          <p:cNvPr id="8" name="Picture 7"/>
          <p:cNvPicPr>
            <a:picLocks noChangeAspect="1"/>
          </p:cNvPicPr>
          <p:nvPr/>
        </p:nvPicPr>
        <p:blipFill>
          <a:blip r:embed="rId3"/>
          <a:stretch>
            <a:fillRect/>
          </a:stretch>
        </p:blipFill>
        <p:spPr>
          <a:xfrm>
            <a:off x="1300041" y="914416"/>
            <a:ext cx="7408831" cy="4639174"/>
          </a:xfrm>
          <a:prstGeom prst="rect">
            <a:avLst/>
          </a:prstGeom>
        </p:spPr>
      </p:pic>
      <p:sp>
        <p:nvSpPr>
          <p:cNvPr id="9" name="TextBox 8"/>
          <p:cNvSpPr txBox="1"/>
          <p:nvPr/>
        </p:nvSpPr>
        <p:spPr>
          <a:xfrm>
            <a:off x="206350" y="4596751"/>
            <a:ext cx="3430747" cy="1077218"/>
          </a:xfrm>
          <a:prstGeom prst="rect">
            <a:avLst/>
          </a:prstGeom>
          <a:noFill/>
        </p:spPr>
        <p:txBody>
          <a:bodyPr wrap="none" rtlCol="0">
            <a:spAutoFit/>
          </a:bodyPr>
          <a:lstStyle/>
          <a:p>
            <a:r>
              <a:rPr lang="en-US" sz="3200" dirty="0"/>
              <a:t>Catabolic Reactions</a:t>
            </a:r>
          </a:p>
          <a:p>
            <a:r>
              <a:rPr lang="en-US" sz="3200" dirty="0"/>
              <a:t>Anabolic Reactions</a:t>
            </a:r>
          </a:p>
        </p:txBody>
      </p:sp>
      <p:sp>
        <p:nvSpPr>
          <p:cNvPr id="3" name="Rectangle 2">
            <a:extLst>
              <a:ext uri="{FF2B5EF4-FFF2-40B4-BE49-F238E27FC236}">
                <a16:creationId xmlns:a16="http://schemas.microsoft.com/office/drawing/2014/main" id="{F3F8D868-BE92-4B06-B9AC-0F156690979C}"/>
              </a:ext>
            </a:extLst>
          </p:cNvPr>
          <p:cNvSpPr/>
          <p:nvPr/>
        </p:nvSpPr>
        <p:spPr>
          <a:xfrm>
            <a:off x="5415275" y="5616068"/>
            <a:ext cx="3522375" cy="307777"/>
          </a:xfrm>
          <a:prstGeom prst="rect">
            <a:avLst/>
          </a:prstGeom>
        </p:spPr>
        <p:txBody>
          <a:bodyPr wrap="none">
            <a:spAutoFit/>
          </a:bodyPr>
          <a:lstStyle/>
          <a:p>
            <a:r>
              <a:rPr lang="en-US" sz="1400" dirty="0">
                <a:solidFill>
                  <a:srgbClr val="000000"/>
                </a:solidFill>
              </a:rPr>
              <a:t>Figure is modified from </a:t>
            </a:r>
            <a:r>
              <a:rPr lang="en-US" sz="1400" dirty="0">
                <a:solidFill>
                  <a:srgbClr val="FF0000"/>
                </a:solidFill>
                <a:hlinkClick r:id="rId4"/>
              </a:rPr>
              <a:t>Metabolism Overview</a:t>
            </a:r>
            <a:endParaRPr lang="en-US" sz="1400" dirty="0"/>
          </a:p>
        </p:txBody>
      </p:sp>
    </p:spTree>
    <p:extLst>
      <p:ext uri="{BB962C8B-B14F-4D97-AF65-F5344CB8AC3E}">
        <p14:creationId xmlns:p14="http://schemas.microsoft.com/office/powerpoint/2010/main" val="71944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747" y="164142"/>
            <a:ext cx="7521892" cy="779462"/>
          </a:xfrm>
        </p:spPr>
        <p:txBody>
          <a:bodyPr>
            <a:normAutofit/>
          </a:bodyPr>
          <a:lstStyle/>
          <a:p>
            <a:r>
              <a:rPr lang="en-US" sz="3600" dirty="0"/>
              <a:t>Enzymes – Catalyze Chemical Reactions</a:t>
            </a:r>
          </a:p>
        </p:txBody>
      </p:sp>
      <p:pic>
        <p:nvPicPr>
          <p:cNvPr id="4" name="Picture 3"/>
          <p:cNvPicPr>
            <a:picLocks noChangeAspect="1"/>
          </p:cNvPicPr>
          <p:nvPr/>
        </p:nvPicPr>
        <p:blipFill>
          <a:blip r:embed="rId3"/>
          <a:stretch>
            <a:fillRect/>
          </a:stretch>
        </p:blipFill>
        <p:spPr>
          <a:xfrm>
            <a:off x="483271" y="773211"/>
            <a:ext cx="6938229" cy="4912585"/>
          </a:xfrm>
          <a:prstGeom prst="rect">
            <a:avLst/>
          </a:prstGeom>
        </p:spPr>
      </p:pic>
      <p:sp>
        <p:nvSpPr>
          <p:cNvPr id="3" name="Content Placeholder 2"/>
          <p:cNvSpPr>
            <a:spLocks noGrp="1"/>
          </p:cNvSpPr>
          <p:nvPr>
            <p:ph idx="1"/>
          </p:nvPr>
        </p:nvSpPr>
        <p:spPr>
          <a:xfrm>
            <a:off x="6428158" y="1837823"/>
            <a:ext cx="2502833" cy="757893"/>
          </a:xfrm>
        </p:spPr>
        <p:txBody>
          <a:bodyPr/>
          <a:lstStyle/>
          <a:p>
            <a:r>
              <a:rPr lang="en-US" dirty="0"/>
              <a:t>Lock and Key</a:t>
            </a:r>
          </a:p>
        </p:txBody>
      </p:sp>
      <p:sp>
        <p:nvSpPr>
          <p:cNvPr id="5" name="Content Placeholder 2"/>
          <p:cNvSpPr txBox="1">
            <a:spLocks/>
          </p:cNvSpPr>
          <p:nvPr/>
        </p:nvSpPr>
        <p:spPr>
          <a:xfrm>
            <a:off x="6813024" y="4262285"/>
            <a:ext cx="2502833" cy="757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Induced Fit</a:t>
            </a:r>
          </a:p>
        </p:txBody>
      </p:sp>
      <p:sp>
        <p:nvSpPr>
          <p:cNvPr id="6" name="Rectangle 5">
            <a:extLst>
              <a:ext uri="{FF2B5EF4-FFF2-40B4-BE49-F238E27FC236}">
                <a16:creationId xmlns:a16="http://schemas.microsoft.com/office/drawing/2014/main" id="{BE14C818-B4F4-484A-88F7-E6B3E9D56742}"/>
              </a:ext>
            </a:extLst>
          </p:cNvPr>
          <p:cNvSpPr/>
          <p:nvPr/>
        </p:nvSpPr>
        <p:spPr>
          <a:xfrm>
            <a:off x="132734" y="5606620"/>
            <a:ext cx="7130845" cy="307777"/>
          </a:xfrm>
          <a:prstGeom prst="rect">
            <a:avLst/>
          </a:prstGeom>
        </p:spPr>
        <p:txBody>
          <a:bodyPr wrap="square">
            <a:spAutoFit/>
          </a:bodyPr>
          <a:lstStyle/>
          <a:p>
            <a:r>
              <a:rPr lang="en-US" sz="1400" dirty="0">
                <a:solidFill>
                  <a:srgbClr val="000000"/>
                </a:solidFill>
              </a:rPr>
              <a:t>Figure 1.2A was modified from</a:t>
            </a:r>
            <a:r>
              <a:rPr lang="en-US" sz="1400" dirty="0"/>
              <a:t> </a:t>
            </a:r>
            <a:r>
              <a:rPr lang="en-US" sz="1400" dirty="0">
                <a:hlinkClick r:id="rId4"/>
              </a:rPr>
              <a:t>Socratic</a:t>
            </a:r>
            <a:r>
              <a:rPr lang="en-US" sz="1400" dirty="0"/>
              <a:t> </a:t>
            </a:r>
            <a:r>
              <a:rPr lang="en-US" sz="1400" dirty="0">
                <a:solidFill>
                  <a:srgbClr val="000000"/>
                </a:solidFill>
              </a:rPr>
              <a:t>and Figure 1.2B was modified from </a:t>
            </a:r>
            <a:r>
              <a:rPr lang="en-US" sz="1400" dirty="0">
                <a:hlinkClick r:id="rId5"/>
              </a:rPr>
              <a:t>Concepts in Biology</a:t>
            </a:r>
            <a:endParaRPr lang="en-US" sz="1400" dirty="0"/>
          </a:p>
        </p:txBody>
      </p:sp>
    </p:spTree>
    <p:extLst>
      <p:ext uri="{BB962C8B-B14F-4D97-AF65-F5344CB8AC3E}">
        <p14:creationId xmlns:p14="http://schemas.microsoft.com/office/powerpoint/2010/main" val="231203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153" y="0"/>
            <a:ext cx="7886700" cy="964850"/>
          </a:xfrm>
        </p:spPr>
        <p:txBody>
          <a:bodyPr/>
          <a:lstStyle/>
          <a:p>
            <a:r>
              <a:rPr lang="en-US" dirty="0"/>
              <a:t>Cell Structure and Function</a:t>
            </a:r>
          </a:p>
        </p:txBody>
      </p:sp>
      <p:pic>
        <p:nvPicPr>
          <p:cNvPr id="5" name="Picture 4"/>
          <p:cNvPicPr>
            <a:picLocks noChangeAspect="1"/>
          </p:cNvPicPr>
          <p:nvPr/>
        </p:nvPicPr>
        <p:blipFill>
          <a:blip r:embed="rId3"/>
          <a:stretch>
            <a:fillRect/>
          </a:stretch>
        </p:blipFill>
        <p:spPr>
          <a:xfrm>
            <a:off x="2022157" y="848510"/>
            <a:ext cx="6377277" cy="5032726"/>
          </a:xfrm>
          <a:prstGeom prst="rect">
            <a:avLst/>
          </a:prstGeom>
        </p:spPr>
      </p:pic>
      <p:sp>
        <p:nvSpPr>
          <p:cNvPr id="3" name="Rectangle 2">
            <a:extLst>
              <a:ext uri="{FF2B5EF4-FFF2-40B4-BE49-F238E27FC236}">
                <a16:creationId xmlns:a16="http://schemas.microsoft.com/office/drawing/2014/main" id="{4929658E-5FC8-46BB-B501-34F96CA6B130}"/>
              </a:ext>
            </a:extLst>
          </p:cNvPr>
          <p:cNvSpPr/>
          <p:nvPr/>
        </p:nvSpPr>
        <p:spPr>
          <a:xfrm>
            <a:off x="199104" y="5701714"/>
            <a:ext cx="3871452" cy="307777"/>
          </a:xfrm>
          <a:prstGeom prst="rect">
            <a:avLst/>
          </a:prstGeom>
        </p:spPr>
        <p:txBody>
          <a:bodyPr wrap="square">
            <a:spAutoFit/>
          </a:bodyPr>
          <a:lstStyle/>
          <a:p>
            <a:r>
              <a:rPr lang="en-US" sz="1400" dirty="0">
                <a:solidFill>
                  <a:srgbClr val="000000"/>
                </a:solidFill>
              </a:rPr>
              <a:t>The original figure was acquired from </a:t>
            </a:r>
            <a:r>
              <a:rPr lang="en-US" sz="1400" dirty="0">
                <a:solidFill>
                  <a:srgbClr val="000000"/>
                </a:solidFill>
                <a:hlinkClick r:id="rId4"/>
              </a:rPr>
              <a:t>Liliana Torres</a:t>
            </a:r>
            <a:endParaRPr lang="en-US" sz="1400" dirty="0"/>
          </a:p>
        </p:txBody>
      </p:sp>
    </p:spTree>
    <p:extLst>
      <p:ext uri="{BB962C8B-B14F-4D97-AF65-F5344CB8AC3E}">
        <p14:creationId xmlns:p14="http://schemas.microsoft.com/office/powerpoint/2010/main" val="276473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E42A-C02B-4E74-9B49-3719C647B87F}"/>
              </a:ext>
            </a:extLst>
          </p:cNvPr>
          <p:cNvSpPr>
            <a:spLocks noGrp="1"/>
          </p:cNvSpPr>
          <p:nvPr>
            <p:ph type="title"/>
          </p:nvPr>
        </p:nvSpPr>
        <p:spPr>
          <a:xfrm>
            <a:off x="1432484" y="26229"/>
            <a:ext cx="7210332" cy="779462"/>
          </a:xfrm>
        </p:spPr>
        <p:txBody>
          <a:bodyPr/>
          <a:lstStyle/>
          <a:p>
            <a:r>
              <a:rPr lang="en-US" dirty="0"/>
              <a:t>Cellular Design</a:t>
            </a:r>
          </a:p>
        </p:txBody>
      </p:sp>
      <p:pic>
        <p:nvPicPr>
          <p:cNvPr id="1026" name="Picture 2">
            <a:extLst>
              <a:ext uri="{FF2B5EF4-FFF2-40B4-BE49-F238E27FC236}">
                <a16:creationId xmlns:a16="http://schemas.microsoft.com/office/drawing/2014/main" id="{7C69ED98-BDA1-495F-B2EC-38E4EDDC04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2728" y="996178"/>
            <a:ext cx="4037293" cy="4511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6C539D3-3C82-4B50-9282-1B907F1461CA}"/>
              </a:ext>
            </a:extLst>
          </p:cNvPr>
          <p:cNvSpPr/>
          <p:nvPr/>
        </p:nvSpPr>
        <p:spPr>
          <a:xfrm>
            <a:off x="35946" y="5634853"/>
            <a:ext cx="9062630" cy="307777"/>
          </a:xfrm>
          <a:prstGeom prst="rect">
            <a:avLst/>
          </a:prstGeom>
        </p:spPr>
        <p:txBody>
          <a:bodyPr wrap="square">
            <a:spAutoFit/>
          </a:bodyPr>
          <a:lstStyle/>
          <a:p>
            <a:r>
              <a:rPr lang="en-US" sz="1400" dirty="0">
                <a:solidFill>
                  <a:srgbClr val="54595D"/>
                </a:solidFill>
                <a:latin typeface="Arial" panose="020B0604020202020204" pitchFamily="34" charset="0"/>
              </a:rPr>
              <a:t> Images modified from:</a:t>
            </a:r>
            <a:r>
              <a:rPr lang="en-US" sz="1400" dirty="0">
                <a:solidFill>
                  <a:srgbClr val="54595D"/>
                </a:solidFill>
                <a:latin typeface="Arial" panose="020B0604020202020204" pitchFamily="34" charset="0"/>
                <a:hlinkClick r:id="rId4"/>
              </a:rPr>
              <a:t> National Human Genome Research Institute at NIH</a:t>
            </a:r>
            <a:r>
              <a:rPr lang="en-US" sz="1400" dirty="0">
                <a:solidFill>
                  <a:srgbClr val="54595D"/>
                </a:solidFill>
                <a:latin typeface="Arial" panose="020B0604020202020204" pitchFamily="34" charset="0"/>
              </a:rPr>
              <a:t> and </a:t>
            </a:r>
            <a:r>
              <a:rPr lang="en-US" sz="1400" dirty="0">
                <a:hlinkClick r:id="rId5" action="ppaction://hlinkfile"/>
              </a:rPr>
              <a:t>OpenStax Anatomy and Physiology</a:t>
            </a:r>
            <a:endParaRPr lang="en-US" sz="1400" dirty="0"/>
          </a:p>
        </p:txBody>
      </p:sp>
      <p:grpSp>
        <p:nvGrpSpPr>
          <p:cNvPr id="25" name="Group 24">
            <a:extLst>
              <a:ext uri="{FF2B5EF4-FFF2-40B4-BE49-F238E27FC236}">
                <a16:creationId xmlns:a16="http://schemas.microsoft.com/office/drawing/2014/main" id="{FEEA68CF-7534-4187-B987-961B38F79363}"/>
              </a:ext>
            </a:extLst>
          </p:cNvPr>
          <p:cNvGrpSpPr/>
          <p:nvPr/>
        </p:nvGrpSpPr>
        <p:grpSpPr>
          <a:xfrm>
            <a:off x="3190106" y="87542"/>
            <a:ext cx="5796984" cy="5431960"/>
            <a:chOff x="3403952" y="-15694"/>
            <a:chExt cx="5796984" cy="5431960"/>
          </a:xfrm>
        </p:grpSpPr>
        <p:pic>
          <p:nvPicPr>
            <p:cNvPr id="1028" name="Picture 4">
              <a:extLst>
                <a:ext uri="{FF2B5EF4-FFF2-40B4-BE49-F238E27FC236}">
                  <a16:creationId xmlns:a16="http://schemas.microsoft.com/office/drawing/2014/main" id="{B544E5E4-E9B3-4701-8F82-6E0F0793B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099" y="2285628"/>
              <a:ext cx="3398371" cy="26711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18044DC-1503-46BA-BF8B-B73644157D4F}"/>
                </a:ext>
              </a:extLst>
            </p:cNvPr>
            <p:cNvCxnSpPr>
              <a:cxnSpLocks/>
            </p:cNvCxnSpPr>
            <p:nvPr/>
          </p:nvCxnSpPr>
          <p:spPr>
            <a:xfrm flipH="1">
              <a:off x="3575757" y="348055"/>
              <a:ext cx="3289727" cy="10302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B91A2A-7E02-42D1-BDDB-CE7D62A281CA}"/>
                </a:ext>
              </a:extLst>
            </p:cNvPr>
            <p:cNvCxnSpPr>
              <a:cxnSpLocks/>
            </p:cNvCxnSpPr>
            <p:nvPr/>
          </p:nvCxnSpPr>
          <p:spPr>
            <a:xfrm flipH="1">
              <a:off x="3403952" y="2078230"/>
              <a:ext cx="3075918" cy="185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4665891-6310-4A3F-9E6C-49B7751ECE54}"/>
                </a:ext>
              </a:extLst>
            </p:cNvPr>
            <p:cNvGrpSpPr/>
            <p:nvPr/>
          </p:nvGrpSpPr>
          <p:grpSpPr>
            <a:xfrm>
              <a:off x="5505671" y="-15694"/>
              <a:ext cx="3695265" cy="2773023"/>
              <a:chOff x="5306569" y="758594"/>
              <a:chExt cx="3695265" cy="2773023"/>
            </a:xfrm>
          </p:grpSpPr>
          <p:pic>
            <p:nvPicPr>
              <p:cNvPr id="1030" name="Picture 6">
                <a:extLst>
                  <a:ext uri="{FF2B5EF4-FFF2-40B4-BE49-F238E27FC236}">
                    <a16:creationId xmlns:a16="http://schemas.microsoft.com/office/drawing/2014/main" id="{13E7A546-FF63-47B1-89A9-207CCA005FD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337" b="89816" l="9910" r="89833">
                            <a14:foregroundMark x1="42342" y1="7179" x2="42342" y2="7179"/>
                            <a14:foregroundMark x1="43887" y1="2337" x2="43887" y2="2337"/>
                          </a14:backgroundRemoval>
                        </a14:imgEffect>
                      </a14:imgLayer>
                    </a14:imgProps>
                  </a:ext>
                  <a:ext uri="{28A0092B-C50C-407E-A947-70E740481C1C}">
                    <a14:useLocalDpi xmlns:a14="http://schemas.microsoft.com/office/drawing/2010/main" val="0"/>
                  </a:ext>
                </a:extLst>
              </a:blip>
              <a:srcRect/>
              <a:stretch>
                <a:fillRect/>
              </a:stretch>
            </p:blipFill>
            <p:spPr bwMode="auto">
              <a:xfrm>
                <a:off x="5657392" y="1059962"/>
                <a:ext cx="3206136" cy="24716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79D3BD-3803-44B3-A1B7-1AE671163E1F}"/>
                  </a:ext>
                </a:extLst>
              </p:cNvPr>
              <p:cNvSpPr txBox="1"/>
              <p:nvPr/>
            </p:nvSpPr>
            <p:spPr>
              <a:xfrm>
                <a:off x="7461082" y="758594"/>
                <a:ext cx="1181734" cy="461665"/>
              </a:xfrm>
              <a:prstGeom prst="rect">
                <a:avLst/>
              </a:prstGeom>
              <a:noFill/>
            </p:spPr>
            <p:txBody>
              <a:bodyPr wrap="none" rtlCol="0">
                <a:spAutoFit/>
              </a:bodyPr>
              <a:lstStyle/>
              <a:p>
                <a:r>
                  <a:rPr lang="en-US" sz="2400" dirty="0"/>
                  <a:t>Nucleus</a:t>
                </a:r>
              </a:p>
            </p:txBody>
          </p:sp>
          <p:cxnSp>
            <p:nvCxnSpPr>
              <p:cNvPr id="11" name="Straight Connector 10">
                <a:extLst>
                  <a:ext uri="{FF2B5EF4-FFF2-40B4-BE49-F238E27FC236}">
                    <a16:creationId xmlns:a16="http://schemas.microsoft.com/office/drawing/2014/main" id="{AE69B6D4-A8B0-476E-A565-6BD2F500F504}"/>
                  </a:ext>
                </a:extLst>
              </p:cNvPr>
              <p:cNvCxnSpPr>
                <a:cxnSpLocks/>
              </p:cNvCxnSpPr>
              <p:nvPr/>
            </p:nvCxnSpPr>
            <p:spPr>
              <a:xfrm flipH="1">
                <a:off x="6201697" y="1563329"/>
                <a:ext cx="8111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FE827A-B1F7-483A-8A53-4E3BAA5FBFA3}"/>
                  </a:ext>
                </a:extLst>
              </p:cNvPr>
              <p:cNvCxnSpPr>
                <a:cxnSpLocks/>
              </p:cNvCxnSpPr>
              <p:nvPr/>
            </p:nvCxnSpPr>
            <p:spPr>
              <a:xfrm flipH="1">
                <a:off x="5926394" y="2010697"/>
                <a:ext cx="8111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39A486-58D2-4BE9-B7B5-45D1B754E5E2}"/>
                  </a:ext>
                </a:extLst>
              </p:cNvPr>
              <p:cNvCxnSpPr>
                <a:cxnSpLocks/>
              </p:cNvCxnSpPr>
              <p:nvPr/>
            </p:nvCxnSpPr>
            <p:spPr>
              <a:xfrm flipH="1">
                <a:off x="7646368" y="1740310"/>
                <a:ext cx="8111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095EA3-0683-4866-AC9E-F2C80D1CCB1E}"/>
                  </a:ext>
                </a:extLst>
              </p:cNvPr>
              <p:cNvSpPr txBox="1"/>
              <p:nvPr/>
            </p:nvSpPr>
            <p:spPr>
              <a:xfrm>
                <a:off x="8413211" y="1540255"/>
                <a:ext cx="588623" cy="400110"/>
              </a:xfrm>
              <a:prstGeom prst="rect">
                <a:avLst/>
              </a:prstGeom>
              <a:noFill/>
            </p:spPr>
            <p:txBody>
              <a:bodyPr wrap="none" rtlCol="0">
                <a:spAutoFit/>
              </a:bodyPr>
              <a:lstStyle/>
              <a:p>
                <a:r>
                  <a:rPr lang="en-US" sz="1000" dirty="0"/>
                  <a:t>Nuclear</a:t>
                </a:r>
              </a:p>
              <a:p>
                <a:r>
                  <a:rPr lang="en-US" sz="1000" dirty="0"/>
                  <a:t>Pores</a:t>
                </a:r>
              </a:p>
            </p:txBody>
          </p:sp>
          <p:sp>
            <p:nvSpPr>
              <p:cNvPr id="19" name="TextBox 18">
                <a:extLst>
                  <a:ext uri="{FF2B5EF4-FFF2-40B4-BE49-F238E27FC236}">
                    <a16:creationId xmlns:a16="http://schemas.microsoft.com/office/drawing/2014/main" id="{BFAC292C-0803-4F17-911D-6BE161D9D89A}"/>
                  </a:ext>
                </a:extLst>
              </p:cNvPr>
              <p:cNvSpPr txBox="1"/>
              <p:nvPr/>
            </p:nvSpPr>
            <p:spPr>
              <a:xfrm>
                <a:off x="5499348" y="1418429"/>
                <a:ext cx="736099" cy="246221"/>
              </a:xfrm>
              <a:prstGeom prst="rect">
                <a:avLst/>
              </a:prstGeom>
              <a:noFill/>
            </p:spPr>
            <p:txBody>
              <a:bodyPr wrap="none" rtlCol="0">
                <a:spAutoFit/>
              </a:bodyPr>
              <a:lstStyle/>
              <a:p>
                <a:r>
                  <a:rPr lang="en-US" sz="1000" dirty="0"/>
                  <a:t>Chromatin</a:t>
                </a:r>
              </a:p>
            </p:txBody>
          </p:sp>
          <p:sp>
            <p:nvSpPr>
              <p:cNvPr id="20" name="TextBox 19">
                <a:extLst>
                  <a:ext uri="{FF2B5EF4-FFF2-40B4-BE49-F238E27FC236}">
                    <a16:creationId xmlns:a16="http://schemas.microsoft.com/office/drawing/2014/main" id="{6365DDBC-0332-48B0-ACF6-9C0ECBA445D9}"/>
                  </a:ext>
                </a:extLst>
              </p:cNvPr>
              <p:cNvSpPr txBox="1"/>
              <p:nvPr/>
            </p:nvSpPr>
            <p:spPr>
              <a:xfrm>
                <a:off x="5306569" y="1886414"/>
                <a:ext cx="696024" cy="246221"/>
              </a:xfrm>
              <a:prstGeom prst="rect">
                <a:avLst/>
              </a:prstGeom>
              <a:noFill/>
            </p:spPr>
            <p:txBody>
              <a:bodyPr wrap="none" rtlCol="0">
                <a:spAutoFit/>
              </a:bodyPr>
              <a:lstStyle/>
              <a:p>
                <a:r>
                  <a:rPr lang="en-US" sz="1000" dirty="0"/>
                  <a:t>Nucleolus</a:t>
                </a:r>
              </a:p>
            </p:txBody>
          </p:sp>
        </p:grpSp>
        <p:sp>
          <p:nvSpPr>
            <p:cNvPr id="28" name="TextBox 27">
              <a:extLst>
                <a:ext uri="{FF2B5EF4-FFF2-40B4-BE49-F238E27FC236}">
                  <a16:creationId xmlns:a16="http://schemas.microsoft.com/office/drawing/2014/main" id="{B8E67AE8-D7BD-4116-BBB6-6E0BF6245891}"/>
                </a:ext>
              </a:extLst>
            </p:cNvPr>
            <p:cNvSpPr txBox="1"/>
            <p:nvPr/>
          </p:nvSpPr>
          <p:spPr>
            <a:xfrm>
              <a:off x="5474571" y="4954601"/>
              <a:ext cx="2615844" cy="461665"/>
            </a:xfrm>
            <a:prstGeom prst="rect">
              <a:avLst/>
            </a:prstGeom>
            <a:noFill/>
          </p:spPr>
          <p:txBody>
            <a:bodyPr wrap="none" rtlCol="0">
              <a:spAutoFit/>
            </a:bodyPr>
            <a:lstStyle/>
            <a:p>
              <a:r>
                <a:rPr lang="en-US" sz="2400" b="1" dirty="0"/>
                <a:t>Chromosomal DNA</a:t>
              </a:r>
            </a:p>
          </p:txBody>
        </p:sp>
      </p:grpSp>
      <p:sp>
        <p:nvSpPr>
          <p:cNvPr id="14" name="Arrow: Curved Down 13">
            <a:extLst>
              <a:ext uri="{FF2B5EF4-FFF2-40B4-BE49-F238E27FC236}">
                <a16:creationId xmlns:a16="http://schemas.microsoft.com/office/drawing/2014/main" id="{585B53F9-13C0-4202-B1BE-5EDCD48C4DAB}"/>
              </a:ext>
            </a:extLst>
          </p:cNvPr>
          <p:cNvSpPr/>
          <p:nvPr/>
        </p:nvSpPr>
        <p:spPr>
          <a:xfrm rot="8313538">
            <a:off x="5754412" y="2283228"/>
            <a:ext cx="1155121" cy="39591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414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2D3E-684C-4B46-BE2A-D4CD7F6CFDA3}"/>
              </a:ext>
            </a:extLst>
          </p:cNvPr>
          <p:cNvSpPr>
            <a:spLocks noGrp="1"/>
          </p:cNvSpPr>
          <p:nvPr>
            <p:ph type="title"/>
          </p:nvPr>
        </p:nvSpPr>
        <p:spPr/>
        <p:txBody>
          <a:bodyPr/>
          <a:lstStyle/>
          <a:p>
            <a:r>
              <a:rPr lang="en-US" dirty="0"/>
              <a:t>The Lipid Bilayer</a:t>
            </a:r>
          </a:p>
        </p:txBody>
      </p:sp>
      <p:pic>
        <p:nvPicPr>
          <p:cNvPr id="1026" name="Picture 2">
            <a:extLst>
              <a:ext uri="{FF2B5EF4-FFF2-40B4-BE49-F238E27FC236}">
                <a16:creationId xmlns:a16="http://schemas.microsoft.com/office/drawing/2014/main" id="{36116F81-94C9-4DF5-95E1-46D0EC675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34" y="1275830"/>
            <a:ext cx="762000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4124EE-F8FE-428C-BBD9-2A157C4E0A92}"/>
              </a:ext>
            </a:extLst>
          </p:cNvPr>
          <p:cNvSpPr/>
          <p:nvPr/>
        </p:nvSpPr>
        <p:spPr>
          <a:xfrm>
            <a:off x="35946" y="5634853"/>
            <a:ext cx="9062630" cy="307777"/>
          </a:xfrm>
          <a:prstGeom prst="rect">
            <a:avLst/>
          </a:prstGeom>
        </p:spPr>
        <p:txBody>
          <a:bodyPr wrap="square">
            <a:spAutoFit/>
          </a:bodyPr>
          <a:lstStyle/>
          <a:p>
            <a:r>
              <a:rPr lang="en-US" sz="1400" dirty="0">
                <a:solidFill>
                  <a:srgbClr val="54595D"/>
                </a:solidFill>
                <a:latin typeface="Arial" panose="020B0604020202020204" pitchFamily="34" charset="0"/>
              </a:rPr>
              <a:t> Images from</a:t>
            </a:r>
            <a:r>
              <a:rPr lang="en-US" sz="1400" dirty="0">
                <a:solidFill>
                  <a:srgbClr val="54595D"/>
                </a:solidFill>
                <a:latin typeface="Arial" panose="020B0604020202020204" pitchFamily="34" charset="0"/>
                <a:hlinkClick r:id="rId4"/>
              </a:rPr>
              <a:t>: </a:t>
            </a:r>
            <a:r>
              <a:rPr lang="en-US" sz="1400" dirty="0" err="1">
                <a:solidFill>
                  <a:srgbClr val="54595D"/>
                </a:solidFill>
                <a:latin typeface="Arial" panose="020B0604020202020204" pitchFamily="34" charset="0"/>
                <a:hlinkClick r:id="rId4"/>
              </a:rPr>
              <a:t>Openstax</a:t>
            </a:r>
            <a:endParaRPr lang="en-US" sz="1400" dirty="0"/>
          </a:p>
        </p:txBody>
      </p:sp>
    </p:spTree>
    <p:extLst>
      <p:ext uri="{BB962C8B-B14F-4D97-AF65-F5344CB8AC3E}">
        <p14:creationId xmlns:p14="http://schemas.microsoft.com/office/powerpoint/2010/main" val="168931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Cellular Substructure Formation</a:t>
            </a:r>
          </a:p>
        </p:txBody>
      </p:sp>
      <p:sp>
        <p:nvSpPr>
          <p:cNvPr id="3" name="Content Placeholder 2"/>
          <p:cNvSpPr>
            <a:spLocks noGrp="1"/>
          </p:cNvSpPr>
          <p:nvPr>
            <p:ph idx="1"/>
          </p:nvPr>
        </p:nvSpPr>
        <p:spPr>
          <a:xfrm>
            <a:off x="680270" y="1142305"/>
            <a:ext cx="7886700" cy="621183"/>
          </a:xfrm>
        </p:spPr>
        <p:txBody>
          <a:bodyPr/>
          <a:lstStyle/>
          <a:p>
            <a:r>
              <a:rPr lang="en-US" dirty="0"/>
              <a:t>Can occur due to phase transitions/separations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2219"/>
            <a:ext cx="9144000" cy="3048000"/>
          </a:xfrm>
          <a:prstGeom prst="rect">
            <a:avLst/>
          </a:prstGeom>
        </p:spPr>
      </p:pic>
      <p:sp>
        <p:nvSpPr>
          <p:cNvPr id="5" name="TextBox 4"/>
          <p:cNvSpPr txBox="1"/>
          <p:nvPr/>
        </p:nvSpPr>
        <p:spPr>
          <a:xfrm>
            <a:off x="521445" y="1763488"/>
            <a:ext cx="1656223" cy="646331"/>
          </a:xfrm>
          <a:prstGeom prst="rect">
            <a:avLst/>
          </a:prstGeom>
          <a:noFill/>
        </p:spPr>
        <p:txBody>
          <a:bodyPr wrap="none" rtlCol="0">
            <a:spAutoFit/>
          </a:bodyPr>
          <a:lstStyle/>
          <a:p>
            <a:r>
              <a:rPr lang="en-US" dirty="0"/>
              <a:t>Normal Plasma </a:t>
            </a:r>
          </a:p>
          <a:p>
            <a:r>
              <a:rPr lang="en-US" dirty="0"/>
              <a:t>Membrane</a:t>
            </a:r>
          </a:p>
        </p:txBody>
      </p:sp>
      <p:sp>
        <p:nvSpPr>
          <p:cNvPr id="6" name="TextBox 5"/>
          <p:cNvSpPr txBox="1"/>
          <p:nvPr/>
        </p:nvSpPr>
        <p:spPr>
          <a:xfrm>
            <a:off x="4038713" y="1957926"/>
            <a:ext cx="1066574" cy="369332"/>
          </a:xfrm>
          <a:prstGeom prst="rect">
            <a:avLst/>
          </a:prstGeom>
          <a:noFill/>
        </p:spPr>
        <p:txBody>
          <a:bodyPr wrap="none" rtlCol="0">
            <a:spAutoFit/>
          </a:bodyPr>
          <a:lstStyle/>
          <a:p>
            <a:r>
              <a:rPr lang="en-US" dirty="0"/>
              <a:t>Lipid Raft</a:t>
            </a:r>
          </a:p>
        </p:txBody>
      </p:sp>
    </p:spTree>
    <p:extLst>
      <p:ext uri="{BB962C8B-B14F-4D97-AF65-F5344CB8AC3E}">
        <p14:creationId xmlns:p14="http://schemas.microsoft.com/office/powerpoint/2010/main" val="3169418356"/>
      </p:ext>
    </p:extLst>
  </p:cSld>
  <p:clrMapOvr>
    <a:masterClrMapping/>
  </p:clrMapOvr>
</p:sld>
</file>

<file path=ppt/theme/theme1.xml><?xml version="1.0" encoding="utf-8"?>
<a:theme xmlns:a="http://schemas.openxmlformats.org/drawingml/2006/main" name="Biochemistr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chemistry" id="{5E58785F-E02B-492D-8FD4-47CBF078E2C5}" vid="{A455487B-C78E-41D4-8232-334E6B94B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54815</TotalTime>
  <Words>2575</Words>
  <Application>Microsoft Office PowerPoint</Application>
  <PresentationFormat>On-screen Show (4:3)</PresentationFormat>
  <Paragraphs>98</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Biochemistry Theme</vt:lpstr>
      <vt:lpstr>        CH450 Biochemistry I </vt:lpstr>
      <vt:lpstr>Key Topics in Chapter 1</vt:lpstr>
      <vt:lpstr>Foundations of Biochemistry</vt:lpstr>
      <vt:lpstr>1.1 Cellular Foundations</vt:lpstr>
      <vt:lpstr>Enzymes – Catalyze Chemical Reactions</vt:lpstr>
      <vt:lpstr>Cell Structure and Function</vt:lpstr>
      <vt:lpstr>Cellular Design</vt:lpstr>
      <vt:lpstr>The Lipid Bilayer</vt:lpstr>
      <vt:lpstr>Cellular Substructure Formation</vt:lpstr>
      <vt:lpstr>Cellular Import/Export Across Membranes</vt:lpstr>
      <vt:lpstr>Cellular Import/Export Across Membranes</vt:lpstr>
      <vt:lpstr>Membrane Channels and Carriers</vt:lpstr>
      <vt:lpstr>Nuclear Pore</vt:lpstr>
      <vt:lpstr>Endocytosis and Exocytosis</vt:lpstr>
      <vt:lpstr> Endocytosis</vt:lpstr>
      <vt:lpstr>Cells have Internal Framework</vt:lpstr>
      <vt:lpstr>Cells are Crowded Places….</vt:lpstr>
      <vt:lpstr>Neutrophil Chasing a S. aureus Bacteria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Biochemical Energy Generation and Utilization</dc:title>
  <dc:creator>Patricia Flatt</dc:creator>
  <cp:lastModifiedBy>Patricia Flatt</cp:lastModifiedBy>
  <cp:revision>607</cp:revision>
  <cp:lastPrinted>2020-02-10T04:30:13Z</cp:lastPrinted>
  <dcterms:created xsi:type="dcterms:W3CDTF">2020-01-06T19:40:53Z</dcterms:created>
  <dcterms:modified xsi:type="dcterms:W3CDTF">2020-07-07T21:49:23Z</dcterms:modified>
</cp:coreProperties>
</file>