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445" r:id="rId2"/>
    <p:sldId id="446" r:id="rId3"/>
    <p:sldId id="447" r:id="rId4"/>
    <p:sldId id="449" r:id="rId5"/>
    <p:sldId id="448" r:id="rId6"/>
    <p:sldId id="450" r:id="rId7"/>
    <p:sldId id="451" r:id="rId8"/>
    <p:sldId id="452" r:id="rId9"/>
    <p:sldId id="453" r:id="rId10"/>
    <p:sldId id="454" r:id="rId11"/>
    <p:sldId id="460" r:id="rId12"/>
    <p:sldId id="461" r:id="rId13"/>
    <p:sldId id="462" r:id="rId14"/>
    <p:sldId id="463" r:id="rId15"/>
    <p:sldId id="459" r:id="rId16"/>
    <p:sldId id="455" r:id="rId17"/>
    <p:sldId id="465" r:id="rId18"/>
    <p:sldId id="456" r:id="rId19"/>
    <p:sldId id="464" r:id="rId20"/>
    <p:sldId id="458" r:id="rId21"/>
    <p:sldId id="466" r:id="rId22"/>
    <p:sldId id="467" r:id="rId23"/>
    <p:sldId id="468" r:id="rId24"/>
    <p:sldId id="457" r:id="rId25"/>
    <p:sldId id="469" r:id="rId26"/>
    <p:sldId id="470" r:id="rId27"/>
    <p:sldId id="471" r:id="rId28"/>
    <p:sldId id="472" r:id="rId29"/>
    <p:sldId id="473" r:id="rId3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3F9"/>
    <a:srgbClr val="1F71E9"/>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6769" autoAdjust="0"/>
  </p:normalViewPr>
  <p:slideViewPr>
    <p:cSldViewPr snapToGrid="0" showGuides="1">
      <p:cViewPr varScale="1">
        <p:scale>
          <a:sx n="56" d="100"/>
          <a:sy n="56" d="100"/>
        </p:scale>
        <p:origin x="2191" y="34"/>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10/31/2020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9 deals with the process of DNA Replication. In this first section, we will discuss the semiconservative nature of DNA replication</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coli has a total of 5 DNA Polymerase enzymes, 3 of which are involved in DNA replication (I, II, and III). </a:t>
            </a:r>
            <a:r>
              <a:rPr lang="en-US" b="0" i="0" dirty="0">
                <a:solidFill>
                  <a:srgbClr val="000000"/>
                </a:solidFill>
                <a:effectLst/>
                <a:latin typeface="Open Sans" panose="020B0606030504020204" pitchFamily="34" charset="0"/>
              </a:rPr>
              <a:t>DNA polymerase III is the main polymerase involved in both leading strand biosynthesis and the synthesis of the Okazaki Fragments during DNA replication. The DNA polymerase III holoenzyme is comprised of 10 different proteins organized into three functionally distinct, but physically interconnected assemblies: (1) the α</a:t>
            </a:r>
            <a:r>
              <a:rPr lang="en-US" b="0" i="0" dirty="0" err="1">
                <a:solidFill>
                  <a:srgbClr val="000000"/>
                </a:solidFill>
                <a:effectLst/>
                <a:latin typeface="Open Sans" panose="020B0606030504020204" pitchFamily="34" charset="0"/>
              </a:rPr>
              <a:t>εθ</a:t>
            </a:r>
            <a:r>
              <a:rPr lang="en-US" b="0" i="0" dirty="0">
                <a:solidFill>
                  <a:srgbClr val="000000"/>
                </a:solidFill>
                <a:effectLst/>
                <a:latin typeface="Open Sans" panose="020B0606030504020204" pitchFamily="34" charset="0"/>
              </a:rPr>
              <a:t> core, (2) the β</a:t>
            </a:r>
            <a:r>
              <a:rPr lang="en-US" b="0" i="0" baseline="-25000" dirty="0">
                <a:solidFill>
                  <a:srgbClr val="000000"/>
                </a:solidFill>
                <a:effectLst/>
                <a:latin typeface="Open Sans" panose="020B0606030504020204" pitchFamily="34" charset="0"/>
              </a:rPr>
              <a:t>2</a:t>
            </a:r>
            <a:r>
              <a:rPr lang="en-US" b="0" i="0" dirty="0">
                <a:solidFill>
                  <a:srgbClr val="000000"/>
                </a:solidFill>
                <a:effectLst/>
                <a:latin typeface="Open Sans" panose="020B0606030504020204" pitchFamily="34" charset="0"/>
              </a:rPr>
              <a:t> sliding clamp, and (3) the δτ</a:t>
            </a:r>
            <a:r>
              <a:rPr lang="en-US" b="0" i="0" baseline="-25000" dirty="0">
                <a:solidFill>
                  <a:srgbClr val="000000"/>
                </a:solidFill>
                <a:effectLst/>
                <a:latin typeface="Open Sans" panose="020B0606030504020204" pitchFamily="34" charset="0"/>
              </a:rPr>
              <a:t>n</a:t>
            </a:r>
            <a:r>
              <a:rPr lang="en-US" b="0" i="0" dirty="0">
                <a:solidFill>
                  <a:srgbClr val="000000"/>
                </a:solidFill>
                <a:effectLst/>
                <a:latin typeface="Open Sans" panose="020B0606030504020204" pitchFamily="34" charset="0"/>
              </a:rPr>
              <a:t>γ</a:t>
            </a:r>
            <a:r>
              <a:rPr lang="en-US" b="0" i="0" baseline="-25000" dirty="0">
                <a:solidFill>
                  <a:srgbClr val="000000"/>
                </a:solidFill>
                <a:effectLst/>
                <a:latin typeface="Open Sans" panose="020B0606030504020204" pitchFamily="34" charset="0"/>
              </a:rPr>
              <a:t>3-n</a:t>
            </a:r>
            <a:r>
              <a:rPr lang="en-US" b="0" i="0" dirty="0">
                <a:solidFill>
                  <a:srgbClr val="000000"/>
                </a:solidFill>
                <a:effectLst/>
                <a:latin typeface="Open Sans" panose="020B0606030504020204" pitchFamily="34" charset="0"/>
              </a:rPr>
              <a:t>δ’Ψ</a:t>
            </a:r>
            <a:r>
              <a:rPr lang="en-US" b="0" i="1" dirty="0">
                <a:solidFill>
                  <a:srgbClr val="000000"/>
                </a:solidFill>
                <a:effectLst/>
                <a:latin typeface="Open Sans" panose="020B0606030504020204" pitchFamily="34" charset="0"/>
              </a:rPr>
              <a:t>X </a:t>
            </a:r>
            <a:r>
              <a:rPr lang="en-US" b="0" i="0" dirty="0">
                <a:solidFill>
                  <a:srgbClr val="000000"/>
                </a:solidFill>
                <a:effectLst/>
                <a:latin typeface="Open Sans" panose="020B0606030504020204" pitchFamily="34" charset="0"/>
              </a:rPr>
              <a:t>clamp loader complex. Figure a, shows the standard textbook model of a DNA Replisome with the coupled and highly coordinated processes of leading strand and lagging strand synthesis. DNA polymerase III is connected to the </a:t>
            </a:r>
            <a:r>
              <a:rPr lang="en-US" b="0" i="0" dirty="0" err="1">
                <a:solidFill>
                  <a:srgbClr val="000000"/>
                </a:solidFill>
                <a:effectLst/>
                <a:latin typeface="Open Sans" panose="020B0606030504020204" pitchFamily="34" charset="0"/>
              </a:rPr>
              <a:t>DnaB</a:t>
            </a:r>
            <a:r>
              <a:rPr lang="en-US" b="0" i="0" dirty="0">
                <a:solidFill>
                  <a:srgbClr val="000000"/>
                </a:solidFill>
                <a:effectLst/>
                <a:latin typeface="Open Sans" panose="020B0606030504020204" pitchFamily="34" charset="0"/>
              </a:rPr>
              <a:t> helicase through the τ subunit of the clamp-loader </a:t>
            </a:r>
            <a:r>
              <a:rPr lang="en-US" b="0" i="0" dirty="0" err="1">
                <a:solidFill>
                  <a:srgbClr val="000000"/>
                </a:solidFill>
                <a:effectLst/>
                <a:latin typeface="Open Sans" panose="020B0606030504020204" pitchFamily="34" charset="0"/>
              </a:rPr>
              <a:t>comples</a:t>
            </a:r>
            <a:r>
              <a:rPr lang="en-US" b="0" i="0" dirty="0">
                <a:solidFill>
                  <a:srgbClr val="000000"/>
                </a:solidFill>
                <a:effectLst/>
                <a:latin typeface="Open Sans" panose="020B0606030504020204" pitchFamily="34" charset="0"/>
              </a:rPr>
              <a:t> and two or three polymerase cores replicate DNA from both leading strand and lagging strand DNA templates concurrently. The ssDNA in the lagging strand loop is bound by ssDNA binding proteins (SSB). However, as shown in Figure b, recent studies have shown that E. coli DNA polymerase III is readily exchangeable at the fork and that leading strand and lagging strand synthesis may not be tightly coupled, or may even be accomplished by different DNA polymerase III holoenzymes. The </a:t>
            </a:r>
            <a:r>
              <a:rPr lang="en-US" b="0" i="0" dirty="0" err="1">
                <a:solidFill>
                  <a:srgbClr val="000000"/>
                </a:solidFill>
                <a:effectLst/>
                <a:latin typeface="Open Sans" panose="020B0606030504020204" pitchFamily="34" charset="0"/>
              </a:rPr>
              <a:t>DnaB</a:t>
            </a:r>
            <a:r>
              <a:rPr lang="en-US" b="0" i="0" dirty="0">
                <a:solidFill>
                  <a:srgbClr val="000000"/>
                </a:solidFill>
                <a:effectLst/>
                <a:latin typeface="Open Sans" panose="020B0606030504020204" pitchFamily="34" charset="0"/>
              </a:rPr>
              <a:t> helicase can also be decoupled from the DNA polymerase complex and translocate ahead of the apex of the fork.</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1613928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DNA Pol III has both DNA Polymerase and Proofreading capabilities which give it really high fidelity.  Typically it has an error rate of 1 in 1 million bases.</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180092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DNA Pol III polymerase activity is shown here with the incorporation of the deoxythymidine triphosphate into the growing chain.</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30156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Occasionally there is an extension error, where the wrong nucleotide is incorporated into the growing chain. Here you can see that an ‘A’ has been incorporated opposite a ‘C’, rather than the correct ‘G’ base. </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1882678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proofreading capabilities of the polymerase utilize 3’ to 5’ exonuclease activity to remove the </a:t>
            </a:r>
            <a:r>
              <a:rPr lang="en-US" dirty="0" err="1"/>
              <a:t>misincorporated</a:t>
            </a:r>
            <a:r>
              <a:rPr lang="en-US" dirty="0"/>
              <a:t> base. Then normal polymerase activity and extension of the new DNA strand can continue.  So overall, DNA polymerase III have 5’ to 3’ polymerase activity and 3’ to 5’ proofreading exonuclease activity.</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2390782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Cryo-EM structures of the DNA Pol III Core, clamp and the </a:t>
            </a:r>
            <a:r>
              <a:rPr lang="en-US" dirty="0" err="1"/>
              <a:t>tao</a:t>
            </a:r>
            <a:r>
              <a:rPr lang="en-US" dirty="0"/>
              <a:t> clamp loader are shown here, with the DNA polymerase in both the polymerization and proofreading modes.  This shows that there is a lot of flexibility in the DNA polymerase, especially in the thumb region, such that the polymerase is essentially adding a base, and then shifting to check the added base, before it moves forward to add the next base. </a:t>
            </a: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4166377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is showing a side view of the DNA polymerase III protein, with special detail shown for the flexible movement of the </a:t>
            </a:r>
            <a:r>
              <a:rPr lang="en-US" dirty="0" err="1"/>
              <a:t>tao</a:t>
            </a:r>
            <a:r>
              <a:rPr lang="en-US" dirty="0"/>
              <a:t> binding domain (TBD) and the oligonucleotide binding domain (OB) when the polymerase is free or with the DNA bound to the structure.</a:t>
            </a:r>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2117060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shows the </a:t>
            </a:r>
            <a:r>
              <a:rPr lang="en-US" dirty="0" err="1"/>
              <a:t>flexibilitiy</a:t>
            </a:r>
            <a:r>
              <a:rPr lang="en-US" dirty="0"/>
              <a:t> of the DNA polymerase III, especially the </a:t>
            </a:r>
            <a:r>
              <a:rPr lang="en-US" dirty="0" err="1"/>
              <a:t>tao</a:t>
            </a:r>
            <a:r>
              <a:rPr lang="en-US" dirty="0"/>
              <a:t> binding domain and the oligonucleotide binding domains.</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2041819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DNA Polymerase I is  mainly involved with primer removal and replacement during DNA replication, as well as with DNA Proofreading. In addition to the 5’ to 3’ polymerase active and the 3’ to 5’ exonuclease proofreading abilities, the DNA pol I enzyme also has 5’ to 3’ exonuclease activity. This means that the DNA Polymerase I can remove the RNA primer sequences that are laid down along the lagging strand during DNA replication, and replace that sequence with DNA. The E. coli DNA Pol I is shown on the left and was crystalized without the 5’ to 3’ exonuclease domain. The green outline shows where this portion of the protein normally would be. The structure of the right is the full DNA pol I enzyme from Thermus aquaticus. Note that DNA Pol II is predominantly utilized in the repair of mismatch bases following DNA replication, and has some overlapping function with DNA Pol I.</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802462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DNA Polymerase III has finished synthesizing the bulk of the DNA, you will notice that the lagging strand of each replication fork, has many RNA primers throughout the DNA. These cannot be removed by DNA polymerase III, as it does not have 5’ – 3’ exonuclease activity. Thus, when DNA polymerase III runs into the downstream primer, it falls off of the DNA and is finished with its synthesis ability. The DNA Polymerase I will link on to the DNA and scan along the sequence checking the 5’ to 3’ strands. It has 5’ to 3’ exonuclease activity and can remove and replace the RNA primers in the Okazaki fragments.  The one thing that it cannot do, it cannot seal the breaks in the backbone between the separate Okazaki fragments. The DNA Ligase enzyme will be required for this purpose, and we’ll take a look at that over the next few slides.</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2820203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nature of DNA replication was known, there were three putative hypotheses that could describe the nature of the DNA replication process. In the fist hypothesis, the daughter strand is created in a completely new manner while retaining the structure of the original parent strands. This is a conservative replication model. The second model is a semiconservative model, where the resulting products each contain one parent strand of DNA and one new strand of DNA. The third model for DNA replication is dispersive, where the parent DNA would be interspersed with newly replicated sequences of DNA. </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588133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DNA Ligase enzyme uses ATP to seals breaks in the sugar-phosphate backbone.</a:t>
            </a:r>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2526617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DNA Ligase enzyme uses an active site lysine residue to mediate the reaction. Before it can actually seal the break. The ATP molecule used in the reaction is first attached as an adenylate to the lysine active site residue. The amine nitrogen mediates nucleophilic attack at the alpha phosphorous atom. This creates an oxyanion intermediate that will rebound and cause the release of the diphosphate. Further hydrolysis of the diphosphate releases energy that will drive the reaction forward. </a:t>
            </a:r>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935832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the double stranded DNA helix, with the break in the sugar phosphate backbone that needs to be sealed.  And here is the activated lysine residue that has been covalently linked with the AMP molecule. As the DNA ligase is scanning the DNA, when it finds a break in the backbone, the active site is aligned so that the free 5’ phosphate group from the DNA backbone is in proximity with the AMP-Lys residue. The phosphorous from the free phosphate group mediates nucleophilic attack at the phosphorous of the AMP-Lys residue. The lysine amine group serves as the leaving group for the reaction. (And yes, what is the intermediate? You guessed it…the oxyanion intermediate.). At this point, the AMP has now been transferred to the downstream phosphate group in the DNA backbone. </a:t>
            </a:r>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2932209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downstream phosphate group is activated, and the 3’-OH group from the upstream nucleotide, can mediate nucleophilic attack onto the downstream 5’ phosphate group. This again creates an oxyanion intermediate that will then rebound and cause the AMP to be a good leaving group. This restores both the enzyme in the process and seals the break in the backbone of the DNA. </a:t>
            </a:r>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387930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crystal structure of the DNA Ligase enzyme bound to DNA. You can see that it forms a clamp-like structure around the DNA. This enables the enzyme to attach to the DNA and then slide along it to check for nicks in the backbone of the DNA. </a:t>
            </a:r>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3459456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takes care of most of the major elements of DNA replication.  However, we need to consider one more aspect of the process. As the helicase and the front of the replication fork unwinds the double helix so that the replication bubble can form and single stranded DNA regions are made available to use as a template, this creates added strain upstream of the replication fork. This strain is caused by increasing the supercoiling of the DNA ahead of the fork to relieve supercoiling and allow helix unwinding at the replication fork. DNA replication would come to a halt, if the continued increasing strain could not be dissipated. Thus, the topoisomerase enzyme system is required to alleviate this increased strain.</a:t>
            </a:r>
          </a:p>
        </p:txBody>
      </p:sp>
      <p:sp>
        <p:nvSpPr>
          <p:cNvPr id="4" name="Slide Number Placeholder 3"/>
          <p:cNvSpPr>
            <a:spLocks noGrp="1"/>
          </p:cNvSpPr>
          <p:nvPr>
            <p:ph type="sldNum" sz="quarter" idx="5"/>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2312085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Topoisomerase enzymes come in two flavors: Type I and Type II. Let’s talk about Type I, first. </a:t>
            </a:r>
            <a:r>
              <a:rPr lang="en-US" b="1" i="1" dirty="0">
                <a:solidFill>
                  <a:srgbClr val="000000"/>
                </a:solidFill>
                <a:effectLst/>
                <a:latin typeface="Open Sans" panose="020B0606030504020204" pitchFamily="34" charset="0"/>
              </a:rPr>
              <a:t>Type I Topoisomerases</a:t>
            </a:r>
            <a:r>
              <a:rPr lang="en-US" b="0" i="0" dirty="0">
                <a:solidFill>
                  <a:srgbClr val="000000"/>
                </a:solidFill>
                <a:effectLst/>
                <a:latin typeface="Open Sans" panose="020B0606030504020204" pitchFamily="34" charset="0"/>
              </a:rPr>
              <a:t> relieve tension caused during the winding and unwinding of DNA.  One way that they can do this is by making a cut or nick in one strand of the DNA double helix as shown in the figure here. The 5′-phosphoryl side of the nicked DNA strand remains covalently bound to the enzyme at a tyrosine residue, while the 3′-end is held noncovalently by the enzyme. The Type I topoisomerases rotate or spin the 3′-end of the DNA around the intact DNA strand. This releases overwinding in the DNA and effectively releases tension. The enzyme completes the reaction by resealing the phosphodiester backbone or </a:t>
            </a:r>
            <a:r>
              <a:rPr lang="en-US" b="1" i="1" dirty="0">
                <a:solidFill>
                  <a:srgbClr val="000000"/>
                </a:solidFill>
                <a:effectLst/>
                <a:latin typeface="Open Sans" panose="020B0606030504020204" pitchFamily="34" charset="0"/>
              </a:rPr>
              <a:t>ligating</a:t>
            </a:r>
            <a:r>
              <a:rPr lang="en-US" b="0" i="0" dirty="0">
                <a:solidFill>
                  <a:srgbClr val="000000"/>
                </a:solidFill>
                <a:effectLst/>
                <a:latin typeface="Open Sans" panose="020B0606030504020204" pitchFamily="34" charset="0"/>
              </a:rPr>
              <a:t> the broken strand back together. So the 3’ end is never released by the enzyme and isn’t just flopping around in the wind. It is a very controlled unwinding and resealing, that is never out of contact with the enzyme.</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Overall, only one strand of the DNA is broken during the reaction mechanism and there is</a:t>
            </a:r>
            <a:r>
              <a:rPr lang="en-US" b="1" i="1" dirty="0">
                <a:solidFill>
                  <a:srgbClr val="000000"/>
                </a:solidFill>
                <a:effectLst/>
                <a:latin typeface="Open Sans" panose="020B0606030504020204" pitchFamily="34" charset="0"/>
              </a:rPr>
              <a:t> NO </a:t>
            </a:r>
            <a:r>
              <a:rPr lang="en-US" b="0" i="0" dirty="0">
                <a:solidFill>
                  <a:srgbClr val="000000"/>
                </a:solidFill>
                <a:effectLst/>
                <a:latin typeface="Open Sans" panose="020B0606030504020204" pitchFamily="34" charset="0"/>
              </a:rPr>
              <a:t>requirement of ATP during the reaction. The </a:t>
            </a:r>
            <a:r>
              <a:rPr lang="en-US" b="0" i="1" dirty="0">
                <a:solidFill>
                  <a:srgbClr val="000000"/>
                </a:solidFill>
                <a:effectLst/>
                <a:latin typeface="Open Sans" panose="020B0606030504020204" pitchFamily="34" charset="0"/>
              </a:rPr>
              <a:t>E. coli</a:t>
            </a:r>
            <a:r>
              <a:rPr lang="en-US" b="0" i="0" dirty="0">
                <a:solidFill>
                  <a:srgbClr val="000000"/>
                </a:solidFill>
                <a:effectLst/>
                <a:latin typeface="Open Sans" panose="020B0606030504020204" pitchFamily="34" charset="0"/>
              </a:rPr>
              <a:t> Topo I enzyme can only remove negative DNA supercoils, but not positive ones. Thus, this enzyme is not involved in relieving the positive supercoiling caused by the DNA helicase during replication. This is in contrast to eukaryotic Topo I that can relieve both positive and negative supercoiling. Although</a:t>
            </a:r>
            <a:r>
              <a:rPr lang="en-US" b="0" i="1" dirty="0">
                <a:solidFill>
                  <a:srgbClr val="000000"/>
                </a:solidFill>
                <a:effectLst/>
                <a:latin typeface="Open Sans" panose="020B0606030504020204" pitchFamily="34" charset="0"/>
              </a:rPr>
              <a:t> E. coli</a:t>
            </a:r>
            <a:r>
              <a:rPr lang="en-US" b="0" i="0" dirty="0">
                <a:solidFill>
                  <a:srgbClr val="000000"/>
                </a:solidFill>
                <a:effectLst/>
                <a:latin typeface="Open Sans" panose="020B0606030504020204" pitchFamily="34" charset="0"/>
              </a:rPr>
              <a:t> Topoisomerase I is not directly involved in relieving the tension caused by DNA replication, it is essential for </a:t>
            </a:r>
            <a:r>
              <a:rPr lang="en-US" b="0" i="1" dirty="0">
                <a:solidFill>
                  <a:srgbClr val="000000"/>
                </a:solidFill>
                <a:effectLst/>
                <a:latin typeface="Open Sans" panose="020B0606030504020204" pitchFamily="34" charset="0"/>
              </a:rPr>
              <a:t>E. coli</a:t>
            </a:r>
            <a:r>
              <a:rPr lang="en-US" b="0" i="0" dirty="0">
                <a:solidFill>
                  <a:srgbClr val="000000"/>
                </a:solidFill>
                <a:effectLst/>
                <a:latin typeface="Open Sans" panose="020B0606030504020204" pitchFamily="34" charset="0"/>
              </a:rPr>
              <a:t> viability. It is thought to help balance the actions of the Type II topoisomerases and help maintain optimal supercoiling density within the chromosomal DNA. Note that the enzyme naming is independent of which family they belong to…they are two separate things. The </a:t>
            </a:r>
            <a:r>
              <a:rPr lang="en-US" b="0" i="1" dirty="0">
                <a:solidFill>
                  <a:srgbClr val="000000"/>
                </a:solidFill>
                <a:effectLst/>
                <a:latin typeface="Open Sans" panose="020B0606030504020204" pitchFamily="34" charset="0"/>
              </a:rPr>
              <a:t>E. coli </a:t>
            </a:r>
            <a:r>
              <a:rPr lang="en-US" b="0" i="0" dirty="0">
                <a:solidFill>
                  <a:srgbClr val="000000"/>
                </a:solidFill>
                <a:effectLst/>
                <a:latin typeface="Open Sans" panose="020B0606030504020204" pitchFamily="34" charset="0"/>
              </a:rPr>
              <a:t>Topo I enzyme happens to fall into the Type I class, but so does the </a:t>
            </a:r>
            <a:r>
              <a:rPr lang="en-US" b="0" i="1" dirty="0">
                <a:solidFill>
                  <a:srgbClr val="000000"/>
                </a:solidFill>
                <a:effectLst/>
                <a:latin typeface="Open Sans" panose="020B0606030504020204" pitchFamily="34" charset="0"/>
              </a:rPr>
              <a:t>E. coli </a:t>
            </a:r>
            <a:r>
              <a:rPr lang="en-US" b="0" i="0" dirty="0">
                <a:solidFill>
                  <a:srgbClr val="000000"/>
                </a:solidFill>
                <a:effectLst/>
                <a:latin typeface="Open Sans" panose="020B0606030504020204" pitchFamily="34" charset="0"/>
              </a:rPr>
              <a:t>Topo III enzyme.  Topo III is also a Type I Topoisomerase. The naming is a little bit unfortunate and can be confusing.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26</a:t>
            </a:fld>
            <a:endParaRPr lang="en-US"/>
          </a:p>
        </p:txBody>
      </p:sp>
    </p:spTree>
    <p:extLst>
      <p:ext uri="{BB962C8B-B14F-4D97-AF65-F5344CB8AC3E}">
        <p14:creationId xmlns:p14="http://schemas.microsoft.com/office/powerpoint/2010/main" val="1856188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Type II Topoisomerases have multiple functions within the cell. They can increase or decrease winding tension within the DNA or they can unknot or </a:t>
            </a:r>
            <a:r>
              <a:rPr lang="en-US" b="0" i="0" dirty="0" err="1">
                <a:solidFill>
                  <a:srgbClr val="000000"/>
                </a:solidFill>
                <a:effectLst/>
                <a:latin typeface="Open Sans" panose="020B0606030504020204" pitchFamily="34" charset="0"/>
              </a:rPr>
              <a:t>decatanate</a:t>
            </a:r>
            <a:r>
              <a:rPr lang="en-US" b="0" i="0" dirty="0">
                <a:solidFill>
                  <a:srgbClr val="000000"/>
                </a:solidFill>
                <a:effectLst/>
                <a:latin typeface="Open Sans" panose="020B0606030504020204" pitchFamily="34" charset="0"/>
              </a:rPr>
              <a:t> DNA that has become tangled with another strand. It does so by a more dangerous method than their Type I counterparts, by breaking both strands of the DNA during their reaction mechanism. The enzyme is covalently attached to both broken sides while the other DNA helix is passed through the break. The double strand break is then resealed. DNA gyrase, is the type II topoisomerase enzyme that is primarily involved in relieving positive supercoiling tension that results due to the helicase unwinding at the replication fork. Type II Topoisomerases, especially Topo IV, also address a key mechanistic challenge that faces the bacterial replisome during termination of DNA replication. The circular nature of the bacterial chromosome dictates that a pair of replisomes that initiate from a single origin of replication will eventually converge on each other in a head-to-head </a:t>
            </a:r>
            <a:r>
              <a:rPr lang="en-US" b="0" i="0" dirty="0" err="1">
                <a:solidFill>
                  <a:srgbClr val="000000"/>
                </a:solidFill>
                <a:effectLst/>
                <a:latin typeface="Open Sans" panose="020B0606030504020204" pitchFamily="34" charset="0"/>
              </a:rPr>
              <a:t>orientation.Positive</a:t>
            </a:r>
            <a:r>
              <a:rPr lang="en-US" b="0" i="0" dirty="0">
                <a:solidFill>
                  <a:srgbClr val="000000"/>
                </a:solidFill>
                <a:effectLst/>
                <a:latin typeface="Open Sans" panose="020B0606030504020204" pitchFamily="34" charset="0"/>
              </a:rPr>
              <a:t> supercoiling accumulates between the two replisomes as they converge, but the activity of DNA gyrase, which normally removes positive supercoils, becomes limited by the decreasing amount of template DNA </a:t>
            </a:r>
            <a:r>
              <a:rPr lang="en-US" b="0" i="0" dirty="0" err="1">
                <a:solidFill>
                  <a:srgbClr val="000000"/>
                </a:solidFill>
                <a:effectLst/>
                <a:latin typeface="Open Sans" panose="020B0606030504020204" pitchFamily="34" charset="0"/>
              </a:rPr>
              <a:t>available.Instead</a:t>
            </a:r>
            <a:r>
              <a:rPr lang="en-US" b="0" i="0" dirty="0">
                <a:solidFill>
                  <a:srgbClr val="000000"/>
                </a:solidFill>
                <a:effectLst/>
                <a:latin typeface="Open Sans" panose="020B0606030504020204" pitchFamily="34" charset="0"/>
              </a:rPr>
              <a:t>, supercoils may diffuse behind the replisomes, forming </a:t>
            </a:r>
            <a:r>
              <a:rPr lang="en-US" b="0" i="0" dirty="0" err="1">
                <a:solidFill>
                  <a:srgbClr val="000000"/>
                </a:solidFill>
                <a:effectLst/>
                <a:latin typeface="Open Sans" panose="020B0606030504020204" pitchFamily="34" charset="0"/>
              </a:rPr>
              <a:t>precatenanes</a:t>
            </a:r>
            <a:r>
              <a:rPr lang="en-US" b="0" i="0" dirty="0">
                <a:solidFill>
                  <a:srgbClr val="000000"/>
                </a:solidFill>
                <a:effectLst/>
                <a:latin typeface="Open Sans" panose="020B0606030504020204" pitchFamily="34" charset="0"/>
              </a:rPr>
              <a:t> between </a:t>
            </a:r>
            <a:r>
              <a:rPr lang="en-US" b="0" i="0" dirty="0" err="1">
                <a:solidFill>
                  <a:srgbClr val="000000"/>
                </a:solidFill>
                <a:effectLst/>
                <a:latin typeface="Open Sans" panose="020B0606030504020204" pitchFamily="34" charset="0"/>
              </a:rPr>
              <a:t>newlyr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eplicated</a:t>
            </a:r>
            <a:r>
              <a:rPr lang="en-US" b="0" i="0" dirty="0">
                <a:solidFill>
                  <a:srgbClr val="000000"/>
                </a:solidFill>
                <a:effectLst/>
                <a:latin typeface="Open Sans" panose="020B0606030504020204" pitchFamily="34" charset="0"/>
              </a:rPr>
              <a:t> DNA; in </a:t>
            </a:r>
            <a:r>
              <a:rPr lang="en-US" b="0" i="1" dirty="0">
                <a:solidFill>
                  <a:srgbClr val="000000"/>
                </a:solidFill>
                <a:effectLst/>
                <a:latin typeface="Open Sans" panose="020B0606030504020204" pitchFamily="34" charset="0"/>
              </a:rPr>
              <a:t>E.coli </a:t>
            </a:r>
            <a:r>
              <a:rPr lang="en-US" b="0" i="0" dirty="0">
                <a:solidFill>
                  <a:srgbClr val="000000"/>
                </a:solidFill>
                <a:effectLst/>
                <a:latin typeface="Open Sans" panose="020B0606030504020204" pitchFamily="34" charset="0"/>
              </a:rPr>
              <a:t>these must be resolved </a:t>
            </a:r>
            <a:r>
              <a:rPr lang="en-US" b="0" i="0" dirty="0" err="1">
                <a:solidFill>
                  <a:srgbClr val="000000"/>
                </a:solidFill>
                <a:effectLst/>
                <a:latin typeface="Open Sans" panose="020B0606030504020204" pitchFamily="34" charset="0"/>
              </a:rPr>
              <a:t>byTopo</a:t>
            </a:r>
            <a:r>
              <a:rPr lang="en-US" b="0" i="0" dirty="0">
                <a:solidFill>
                  <a:srgbClr val="000000"/>
                </a:solidFill>
                <a:effectLst/>
                <a:latin typeface="Open Sans" panose="020B0606030504020204" pitchFamily="34" charset="0"/>
              </a:rPr>
              <a:t> IV for chromosome segregation to occur.</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27</a:t>
            </a:fld>
            <a:endParaRPr lang="en-US"/>
          </a:p>
        </p:txBody>
      </p:sp>
    </p:spTree>
    <p:extLst>
      <p:ext uri="{BB962C8B-B14F-4D97-AF65-F5344CB8AC3E}">
        <p14:creationId xmlns:p14="http://schemas.microsoft.com/office/powerpoint/2010/main" val="1293507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discussed in the previous slide, sometimes knots can develop in the DNA structure, or two newly synthesized bacterial chromosomes can linked together like a chain.  This is called catenation. Type II topoisomerases are able to unknot DNA and to free catenated DNA so that they can be segregated properly into the two new daughter cells following replication.</a:t>
            </a:r>
          </a:p>
        </p:txBody>
      </p:sp>
      <p:sp>
        <p:nvSpPr>
          <p:cNvPr id="4" name="Slide Number Placeholder 3"/>
          <p:cNvSpPr>
            <a:spLocks noGrp="1"/>
          </p:cNvSpPr>
          <p:nvPr>
            <p:ph type="sldNum" sz="quarter" idx="5"/>
          </p:nvPr>
        </p:nvSpPr>
        <p:spPr/>
        <p:txBody>
          <a:bodyPr/>
          <a:lstStyle/>
          <a:p>
            <a:fld id="{2ED13A92-1542-4DD8-9582-4F65BF3293BF}" type="slidenum">
              <a:rPr lang="en-US" smtClean="0"/>
              <a:t>28</a:t>
            </a:fld>
            <a:endParaRPr lang="en-US"/>
          </a:p>
        </p:txBody>
      </p:sp>
    </p:spTree>
    <p:extLst>
      <p:ext uri="{BB962C8B-B14F-4D97-AF65-F5344CB8AC3E}">
        <p14:creationId xmlns:p14="http://schemas.microsoft.com/office/powerpoint/2010/main" val="1147343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Tus proteins are involved with the termination of DNA replication in prokaryotes. </a:t>
            </a:r>
            <a:r>
              <a:rPr lang="en-US" b="0" i="0" dirty="0">
                <a:solidFill>
                  <a:srgbClr val="000000"/>
                </a:solidFill>
                <a:effectLst/>
                <a:latin typeface="Open Sans" panose="020B0606030504020204" pitchFamily="34" charset="0"/>
              </a:rPr>
              <a:t>Proper termination of DNA replication is important for genome stability. </a:t>
            </a:r>
            <a:r>
              <a:rPr lang="en-US" b="0" i="1" dirty="0">
                <a:solidFill>
                  <a:srgbClr val="000000"/>
                </a:solidFill>
                <a:effectLst/>
                <a:latin typeface="Open Sans" panose="020B0606030504020204" pitchFamily="34" charset="0"/>
              </a:rPr>
              <a:t>E. coli</a:t>
            </a:r>
            <a:r>
              <a:rPr lang="en-US" b="0" i="0" dirty="0">
                <a:solidFill>
                  <a:srgbClr val="000000"/>
                </a:solidFill>
                <a:effectLst/>
                <a:latin typeface="Open Sans" panose="020B0606030504020204" pitchFamily="34" charset="0"/>
              </a:rPr>
              <a:t> replication terminates in the region opposite </a:t>
            </a:r>
            <a:r>
              <a:rPr lang="en-US" b="0" i="1" dirty="0" err="1">
                <a:solidFill>
                  <a:srgbClr val="000000"/>
                </a:solidFill>
                <a:effectLst/>
                <a:latin typeface="Open Sans" panose="020B0606030504020204" pitchFamily="34" charset="0"/>
              </a:rPr>
              <a:t>oriC</a:t>
            </a:r>
            <a:r>
              <a:rPr lang="en-US" b="0" i="0" dirty="0">
                <a:solidFill>
                  <a:srgbClr val="000000"/>
                </a:solidFill>
                <a:effectLst/>
                <a:latin typeface="Open Sans" panose="020B0606030504020204" pitchFamily="34" charset="0"/>
              </a:rPr>
              <a:t>. There are ten </a:t>
            </a:r>
            <a:r>
              <a:rPr lang="en-US" b="1" i="1" dirty="0">
                <a:solidFill>
                  <a:srgbClr val="000000"/>
                </a:solidFill>
                <a:effectLst/>
                <a:latin typeface="Open Sans" panose="020B0606030504020204" pitchFamily="34" charset="0"/>
              </a:rPr>
              <a:t>23-bp termination (Ter) sites</a:t>
            </a:r>
            <a:r>
              <a:rPr lang="en-US" b="0" i="0" dirty="0">
                <a:solidFill>
                  <a:srgbClr val="000000"/>
                </a:solidFill>
                <a:effectLst/>
                <a:latin typeface="Open Sans" panose="020B0606030504020204" pitchFamily="34" charset="0"/>
              </a:rPr>
              <a:t> in the region with some sequence variations that determine their binding affinities for the </a:t>
            </a:r>
            <a:r>
              <a:rPr lang="en-US" b="1" i="1" dirty="0">
                <a:solidFill>
                  <a:srgbClr val="000000"/>
                </a:solidFill>
                <a:effectLst/>
                <a:latin typeface="Open Sans" panose="020B0606030504020204" pitchFamily="34" charset="0"/>
              </a:rPr>
              <a:t>monomeric termination protein Tus</a:t>
            </a:r>
            <a:r>
              <a:rPr lang="en-US" b="0" i="0" dirty="0">
                <a:solidFill>
                  <a:srgbClr val="000000"/>
                </a:solidFill>
                <a:effectLst/>
                <a:latin typeface="Open Sans" panose="020B0606030504020204" pitchFamily="34" charset="0"/>
              </a:rPr>
              <a:t>. Tus binds to </a:t>
            </a:r>
            <a:r>
              <a:rPr lang="en-US" b="0" i="1" dirty="0">
                <a:solidFill>
                  <a:srgbClr val="000000"/>
                </a:solidFill>
                <a:effectLst/>
                <a:latin typeface="Open Sans" panose="020B0606030504020204" pitchFamily="34" charset="0"/>
              </a:rPr>
              <a:t>Ter</a:t>
            </a:r>
            <a:r>
              <a:rPr lang="en-US" b="0" i="0" dirty="0">
                <a:solidFill>
                  <a:srgbClr val="000000"/>
                </a:solidFill>
                <a:effectLst/>
                <a:latin typeface="Open Sans" panose="020B0606030504020204" pitchFamily="34" charset="0"/>
              </a:rPr>
              <a:t> with high affinity in 1:1 ratio, and Tus–</a:t>
            </a:r>
            <a:r>
              <a:rPr lang="en-US" b="0" i="1" dirty="0">
                <a:solidFill>
                  <a:srgbClr val="000000"/>
                </a:solidFill>
                <a:effectLst/>
                <a:latin typeface="Open Sans" panose="020B0606030504020204" pitchFamily="34" charset="0"/>
              </a:rPr>
              <a:t>Ter</a:t>
            </a:r>
            <a:r>
              <a:rPr lang="en-US" b="0" i="0" dirty="0">
                <a:solidFill>
                  <a:srgbClr val="000000"/>
                </a:solidFill>
                <a:effectLst/>
                <a:latin typeface="Open Sans" panose="020B0606030504020204" pitchFamily="34" charset="0"/>
              </a:rPr>
              <a:t> can further form a very stable ‘lock’ complex if cytosine-6 of the strictly conserved G–C(6) base pair of </a:t>
            </a:r>
            <a:r>
              <a:rPr lang="en-US" b="0" i="1" dirty="0">
                <a:solidFill>
                  <a:srgbClr val="000000"/>
                </a:solidFill>
                <a:effectLst/>
                <a:latin typeface="Open Sans" panose="020B0606030504020204" pitchFamily="34" charset="0"/>
              </a:rPr>
              <a:t>Ter</a:t>
            </a:r>
            <a:r>
              <a:rPr lang="en-US" b="0" i="0" dirty="0">
                <a:solidFill>
                  <a:srgbClr val="000000"/>
                </a:solidFill>
                <a:effectLst/>
                <a:latin typeface="Open Sans" panose="020B0606030504020204" pitchFamily="34" charset="0"/>
              </a:rPr>
              <a:t> is flipped out of the DNA duplex and bound in a preformed cytosine-binding pocket of Tus. The Tus–</a:t>
            </a:r>
            <a:r>
              <a:rPr lang="en-US" b="0" i="1" dirty="0">
                <a:solidFill>
                  <a:srgbClr val="000000"/>
                </a:solidFill>
                <a:effectLst/>
                <a:latin typeface="Open Sans" panose="020B0606030504020204" pitchFamily="34" charset="0"/>
              </a:rPr>
              <a:t>Ter</a:t>
            </a:r>
            <a:r>
              <a:rPr lang="en-US" b="0" i="0" dirty="0">
                <a:solidFill>
                  <a:srgbClr val="000000"/>
                </a:solidFill>
                <a:effectLst/>
                <a:latin typeface="Open Sans" panose="020B0606030504020204" pitchFamily="34" charset="0"/>
              </a:rPr>
              <a:t> lock complex is polar with a permissive face that allows the replisome to pass unhindered and a non-permissive face that can block the replisome. The ten </a:t>
            </a:r>
            <a:r>
              <a:rPr lang="en-US" b="0" i="1" dirty="0">
                <a:solidFill>
                  <a:srgbClr val="000000"/>
                </a:solidFill>
                <a:effectLst/>
                <a:latin typeface="Open Sans" panose="020B0606030504020204" pitchFamily="34" charset="0"/>
              </a:rPr>
              <a:t>Ter</a:t>
            </a:r>
            <a:r>
              <a:rPr lang="en-US" b="0" i="0" dirty="0">
                <a:solidFill>
                  <a:srgbClr val="000000"/>
                </a:solidFill>
                <a:effectLst/>
                <a:latin typeface="Open Sans" panose="020B0606030504020204" pitchFamily="34" charset="0"/>
              </a:rPr>
              <a:t> sites are organized as two oppositely orientated groups of five, allowing the replisome to pass the first group and be blocked at the second. This ensures that the two replication forks converge in the terminus region for proper chromosome segregation. In the next section, we will talk about the replication of extrachromosomal elements within prokaryotic systems.</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29</a:t>
            </a:fld>
            <a:endParaRPr lang="en-US"/>
          </a:p>
        </p:txBody>
      </p:sp>
    </p:spTree>
    <p:extLst>
      <p:ext uri="{BB962C8B-B14F-4D97-AF65-F5344CB8AC3E}">
        <p14:creationId xmlns:p14="http://schemas.microsoft.com/office/powerpoint/2010/main" val="423467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semiconservative nature of DNA was discovered through a labeling experiment using different isotopes of Nitrogen. In the first part of the experiment, the entire parental DNA is labeled with heavy nitrogen (15N, nitrogen), the culture is then shifted and grown in 14N, nitrogen. If the DNA replication is conservative, all of the heavy nitrogen will stay together and the lighter 14N nitrogen would also stay together after one round of replication. If the DNA is replicated in a semiconservative or a dispersive model, the first round of replication would create a single band of DNA that has both the 14N and 15N mixed together within the product. However, after one round, you wouldn’t be able to tell the difference between the semiconservative and the dispersive models. For this, you would need to do a second round of synthesis. In this case, the semiconservative model would result in products that would either have a mixture of the 15N and 14N or be completely 14N, whereas after a second round of replication, the dispersive model would still only have a single band of DNA that has mixed 15N and 14 N content.  What was observed was the semiconservative predictions of a single band after the first round of replication and two bands after the second round. This was the first indication that the parent DNA molecule serves as a template for the creation of the new daughter strand. </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76064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 that introduction to one of the earliest studies about DNA replication, we will now dive into some of the key details of prokaryotic replication.</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65504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major features of prokaryotic DNA is the it is circular in nature, and the size of the chromosomal DNA is much smaller than eukaryotic counterparts. Thus, replication is typically characterized by having one origin of replication, called Ori, in the diagram. The </a:t>
            </a:r>
            <a:r>
              <a:rPr lang="en-US" dirty="0" err="1"/>
              <a:t>ori</a:t>
            </a:r>
            <a:r>
              <a:rPr lang="en-US" dirty="0"/>
              <a:t> is the site where the DNA double helix opens up and each of the strands is used as a template to synthesize the new daughter strands (shown as the dashed circles in the diagram on the right. Notice the replication is bidirectional and moves outward from the Ori in both directions..</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117909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table is a nice summary of the major enzymes that are required for prokaryotic DNA replication.  We will work our way through the major players. Note that this table has a column where the enzymes are listed, as well as the genes in E. coli, that encode for them.  Some of the diagrams that we look at may refer to the genes that are listed here. So use this table as a guide when you need some clarification. </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960440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gives a nice overview of the major enzymes and proteins involved with DNA replication. Once the Ori has been opened, exposing single stranded DNA a DNA replication fork can form. Leading this way is the DNA helicase enzyme that is involved in unwinding the double stranded DNA to create the single stranded bubble. When the helicase unwinds the DNA, this introduces more tension into the double stranded DNA ahead of the replication fork. The DNA topoisomerase enzymes are used to relieve this supercoiled tension during the replication process. ssDNA binding proteins will bind to the DNA and keep it from reforming the double helix. Note that each strand of DNA is lying in the opposite orientation, one in the 5’ to 3’ direction and the other in the 3’ to 5’ direction. Recall that DNA synthesis only occurs in the 5’ to 3’ direction with the insertion of the new nucleotide at the 3’-OH of the previous base. Thus, for bidirectional synthesis to occur one strand can move easily in the same direction that the replication fork is going. This is the leading strand. This is where the new strand can be built in the 5’ to 3’ direction. The lagging strand has to be built in short bursts in the opposite direction of the replication fork as the lagging strand template must wind itself backwards through the DNA polymerase enzyme to link in bases in the 5’ to 3’ direction. After a short region is completed, the DNA is released and rewound again upstream. This creates multiple smaller DNA fragments on the lagging strand, known as Okazaki fragments, during the replication process. The DNA polymerase enzyme requires a few key components to mediate DNA replication. It must have a template strand to know which base to incorporate into the growing strand, and it must also have a primer to be able to incorporate the next base onto. DNA replication cannot just happen on its own. Thus, small RNA segments will serve as a primer that will enable the start of DNA replication. The RNA primase enzyme mediates this function. Only one primer is needed for the leading strand to start, but multiple small primers will be needed on the lagging strand, each time the sequence is released. Another DNA polymerase enzyme will end up removing the RNA primer sequences and filling them in with the appropriate DNA and the sugar/phosphate backbone will be resealed by the DNA ligase enzyme. Within the next few slides we will take a look at this process in more detail.</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1331857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initiation of replication at the Ori location requires the assembly of a protein complex known as the </a:t>
            </a:r>
            <a:r>
              <a:rPr lang="en-US" dirty="0" err="1"/>
              <a:t>primosome</a:t>
            </a:r>
            <a:r>
              <a:rPr lang="en-US" dirty="0"/>
              <a:t>. </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3740202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the assembly of the DNA </a:t>
            </a:r>
            <a:r>
              <a:rPr lang="en-US" dirty="0" err="1"/>
              <a:t>primosome</a:t>
            </a:r>
            <a:r>
              <a:rPr lang="en-US" dirty="0"/>
              <a:t>. This involves the binding of an initiator protein to the Ori sequence.  In E. coli, this initiator is encoded for by the </a:t>
            </a:r>
            <a:r>
              <a:rPr lang="en-US" dirty="0" err="1"/>
              <a:t>DnaA</a:t>
            </a:r>
            <a:r>
              <a:rPr lang="en-US" dirty="0"/>
              <a:t> gene. The </a:t>
            </a:r>
            <a:r>
              <a:rPr lang="en-US" dirty="0" err="1"/>
              <a:t>DnaA</a:t>
            </a:r>
            <a:r>
              <a:rPr lang="en-US" dirty="0"/>
              <a:t> initiator protein binds to ATP and specific sequences at the Ori. </a:t>
            </a:r>
            <a:r>
              <a:rPr lang="en-US" dirty="0" err="1"/>
              <a:t>DnaA</a:t>
            </a:r>
            <a:r>
              <a:rPr lang="en-US" dirty="0"/>
              <a:t> is a long snake-like protein with multiple subunits. Domains III and IV are the most visible. Binding of </a:t>
            </a:r>
            <a:r>
              <a:rPr lang="en-US" dirty="0" err="1"/>
              <a:t>DnaA</a:t>
            </a:r>
            <a:r>
              <a:rPr lang="en-US" dirty="0"/>
              <a:t> + ATP causes torsional strain at the Ori and initiates the unwinding process. </a:t>
            </a:r>
            <a:r>
              <a:rPr lang="en-US" dirty="0" err="1"/>
              <a:t>DnaC</a:t>
            </a:r>
            <a:r>
              <a:rPr lang="en-US" dirty="0"/>
              <a:t> (the helicase loader) Interacts with </a:t>
            </a:r>
            <a:r>
              <a:rPr lang="en-US" dirty="0" err="1"/>
              <a:t>DnaA</a:t>
            </a:r>
            <a:r>
              <a:rPr lang="en-US" dirty="0"/>
              <a:t> that is bound at the Ori, and also traps the </a:t>
            </a:r>
            <a:r>
              <a:rPr lang="en-US" dirty="0" err="1"/>
              <a:t>DnaB</a:t>
            </a:r>
            <a:r>
              <a:rPr lang="en-US" dirty="0"/>
              <a:t> helicase protein in an open lock washer conformation so that it can load onto the ssDNA.  Domain I of </a:t>
            </a:r>
            <a:r>
              <a:rPr lang="en-US" dirty="0" err="1"/>
              <a:t>DnaA</a:t>
            </a:r>
            <a:r>
              <a:rPr lang="en-US" dirty="0"/>
              <a:t> helps to capture another </a:t>
            </a:r>
            <a:r>
              <a:rPr lang="en-US" dirty="0" err="1"/>
              <a:t>DnaB-DnaC</a:t>
            </a:r>
            <a:r>
              <a:rPr lang="en-US" dirty="0"/>
              <a:t> complex to load on the opposite strand. Once this is assembled, </a:t>
            </a:r>
            <a:r>
              <a:rPr lang="en-US" dirty="0" err="1"/>
              <a:t>DnaC</a:t>
            </a:r>
            <a:r>
              <a:rPr lang="en-US" dirty="0"/>
              <a:t> (the helicase loader) dissociates from the complex and </a:t>
            </a:r>
            <a:r>
              <a:rPr lang="en-US" dirty="0" err="1"/>
              <a:t>DnaB</a:t>
            </a:r>
            <a:r>
              <a:rPr lang="en-US" dirty="0"/>
              <a:t> shifts conformation to a closed ring structure. This forms the functional </a:t>
            </a:r>
            <a:r>
              <a:rPr lang="en-US" dirty="0" err="1"/>
              <a:t>primosome</a:t>
            </a:r>
            <a:r>
              <a:rPr lang="en-US" dirty="0"/>
              <a:t>. The </a:t>
            </a:r>
            <a:r>
              <a:rPr lang="en-US" dirty="0" err="1"/>
              <a:t>DnaB</a:t>
            </a:r>
            <a:r>
              <a:rPr lang="en-US" dirty="0"/>
              <a:t> helicase then begins to unwind the DNA at the new replication fork, and the </a:t>
            </a:r>
            <a:r>
              <a:rPr lang="en-US" dirty="0" err="1"/>
              <a:t>DnaG</a:t>
            </a:r>
            <a:r>
              <a:rPr lang="en-US" dirty="0"/>
              <a:t> primase enzyme adds an RNA primer. </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1671252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10/31/2020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bio.libretexts.org/Bookshelves/Microbiology/Book%3A_Microbiology_(Boundless)/7%3A_Microbial_Genetics/7.03%3A_DNA_Replication/7.3B%3A_DNA_Replication_in_Eukaryot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sz="5000" dirty="0"/>
              <a:t>Chapter 9: DNA Replication </a:t>
            </a:r>
            <a:br>
              <a:rPr lang="en-US" sz="5000" dirty="0"/>
            </a:br>
            <a:endParaRPr lang="en-US" sz="5000" dirty="0"/>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066466" y="2634038"/>
            <a:ext cx="6858000" cy="658819"/>
          </a:xfrm>
        </p:spPr>
        <p:txBody>
          <a:bodyPr>
            <a:normAutofit fontScale="92500"/>
          </a:bodyPr>
          <a:lstStyle/>
          <a:p>
            <a:r>
              <a:rPr lang="en-US" dirty="0"/>
              <a:t>9.1 DNA Replication is Semiconservative</a:t>
            </a:r>
          </a:p>
        </p:txBody>
      </p:sp>
    </p:spTree>
    <p:extLst>
      <p:ext uri="{BB962C8B-B14F-4D97-AF65-F5344CB8AC3E}">
        <p14:creationId xmlns:p14="http://schemas.microsoft.com/office/powerpoint/2010/main" val="31154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1B82-DC4B-42F9-9F9D-CA075FB69664}"/>
              </a:ext>
            </a:extLst>
          </p:cNvPr>
          <p:cNvSpPr>
            <a:spLocks noGrp="1"/>
          </p:cNvSpPr>
          <p:nvPr>
            <p:ph type="title"/>
          </p:nvPr>
        </p:nvSpPr>
        <p:spPr>
          <a:xfrm>
            <a:off x="1489266" y="154109"/>
            <a:ext cx="7210332" cy="779462"/>
          </a:xfrm>
        </p:spPr>
        <p:txBody>
          <a:bodyPr/>
          <a:lstStyle/>
          <a:p>
            <a:r>
              <a:rPr lang="en-US" dirty="0"/>
              <a:t>DNA Polymerase Enzymes</a:t>
            </a:r>
          </a:p>
        </p:txBody>
      </p:sp>
      <p:pic>
        <p:nvPicPr>
          <p:cNvPr id="52226" name="Picture 2">
            <a:extLst>
              <a:ext uri="{FF2B5EF4-FFF2-40B4-BE49-F238E27FC236}">
                <a16:creationId xmlns:a16="http://schemas.microsoft.com/office/drawing/2014/main" id="{D70C1DA5-6473-4A40-9A1B-FC8E68C1F6F7}"/>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726" y="1281593"/>
            <a:ext cx="9159681" cy="427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73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DBECD-F4A7-43C6-9C67-92208DB06E7A}"/>
              </a:ext>
            </a:extLst>
          </p:cNvPr>
          <p:cNvSpPr>
            <a:spLocks noGrp="1"/>
          </p:cNvSpPr>
          <p:nvPr>
            <p:ph type="title"/>
          </p:nvPr>
        </p:nvSpPr>
        <p:spPr>
          <a:xfrm>
            <a:off x="424738" y="1368761"/>
            <a:ext cx="2939435" cy="779462"/>
          </a:xfrm>
        </p:spPr>
        <p:txBody>
          <a:bodyPr/>
          <a:lstStyle/>
          <a:p>
            <a:r>
              <a:rPr lang="en-US" dirty="0"/>
              <a:t>DNA Pol III</a:t>
            </a:r>
          </a:p>
        </p:txBody>
      </p:sp>
      <p:pic>
        <p:nvPicPr>
          <p:cNvPr id="57346" name="Picture 2">
            <a:extLst>
              <a:ext uri="{FF2B5EF4-FFF2-40B4-BE49-F238E27FC236}">
                <a16:creationId xmlns:a16="http://schemas.microsoft.com/office/drawing/2014/main" id="{AE402DFF-442D-4FAA-96A8-DCAE60538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044" y="93828"/>
            <a:ext cx="2857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EBC2915-8353-4DD7-B478-5F6F28AC521B}"/>
              </a:ext>
            </a:extLst>
          </p:cNvPr>
          <p:cNvSpPr txBox="1"/>
          <p:nvPr/>
        </p:nvSpPr>
        <p:spPr>
          <a:xfrm>
            <a:off x="696035" y="2577953"/>
            <a:ext cx="3268639"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Polymerase</a:t>
            </a:r>
          </a:p>
          <a:p>
            <a:pPr marL="285750" indent="-285750">
              <a:buFont typeface="Arial" panose="020B0604020202020204" pitchFamily="34" charset="0"/>
              <a:buChar char="•"/>
            </a:pPr>
            <a:r>
              <a:rPr lang="en-US" sz="3200" dirty="0"/>
              <a:t>Proofreading</a:t>
            </a:r>
          </a:p>
        </p:txBody>
      </p:sp>
    </p:spTree>
    <p:extLst>
      <p:ext uri="{BB962C8B-B14F-4D97-AF65-F5344CB8AC3E}">
        <p14:creationId xmlns:p14="http://schemas.microsoft.com/office/powerpoint/2010/main" val="278070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DBECD-F4A7-43C6-9C67-92208DB06E7A}"/>
              </a:ext>
            </a:extLst>
          </p:cNvPr>
          <p:cNvSpPr>
            <a:spLocks noGrp="1"/>
          </p:cNvSpPr>
          <p:nvPr>
            <p:ph type="title"/>
          </p:nvPr>
        </p:nvSpPr>
        <p:spPr>
          <a:xfrm>
            <a:off x="424738" y="1368761"/>
            <a:ext cx="2939435" cy="779462"/>
          </a:xfrm>
        </p:spPr>
        <p:txBody>
          <a:bodyPr/>
          <a:lstStyle/>
          <a:p>
            <a:r>
              <a:rPr lang="en-US" dirty="0"/>
              <a:t>DNA Pol III</a:t>
            </a:r>
          </a:p>
        </p:txBody>
      </p:sp>
      <p:pic>
        <p:nvPicPr>
          <p:cNvPr id="57346" name="Picture 2">
            <a:extLst>
              <a:ext uri="{FF2B5EF4-FFF2-40B4-BE49-F238E27FC236}">
                <a16:creationId xmlns:a16="http://schemas.microsoft.com/office/drawing/2014/main" id="{AE402DFF-442D-4FAA-96A8-DCAE60538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044" y="93828"/>
            <a:ext cx="2857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EBC2915-8353-4DD7-B478-5F6F28AC521B}"/>
              </a:ext>
            </a:extLst>
          </p:cNvPr>
          <p:cNvSpPr txBox="1"/>
          <p:nvPr/>
        </p:nvSpPr>
        <p:spPr>
          <a:xfrm>
            <a:off x="696035" y="2577953"/>
            <a:ext cx="3268639"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Polymerase</a:t>
            </a:r>
          </a:p>
          <a:p>
            <a:pPr marL="285750" indent="-285750">
              <a:buFont typeface="Arial" panose="020B0604020202020204" pitchFamily="34" charset="0"/>
              <a:buChar char="•"/>
            </a:pPr>
            <a:r>
              <a:rPr lang="en-US" sz="3200" dirty="0"/>
              <a:t>Proofreading</a:t>
            </a:r>
          </a:p>
        </p:txBody>
      </p:sp>
      <p:sp>
        <p:nvSpPr>
          <p:cNvPr id="6" name="Rectangle 5">
            <a:extLst>
              <a:ext uri="{FF2B5EF4-FFF2-40B4-BE49-F238E27FC236}">
                <a16:creationId xmlns:a16="http://schemas.microsoft.com/office/drawing/2014/main" id="{9CA2A9B8-B6A1-43EA-8C11-39FEA2BEC4DB}"/>
              </a:ext>
            </a:extLst>
          </p:cNvPr>
          <p:cNvSpPr/>
          <p:nvPr/>
        </p:nvSpPr>
        <p:spPr>
          <a:xfrm>
            <a:off x="1665027" y="812042"/>
            <a:ext cx="6673755" cy="4462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234660D-3D07-4F67-B6B4-3A0A37E72E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384"/>
          <a:stretch/>
        </p:blipFill>
        <p:spPr bwMode="auto">
          <a:xfrm>
            <a:off x="2330354" y="1020538"/>
            <a:ext cx="5572124" cy="419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540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DBECD-F4A7-43C6-9C67-92208DB06E7A}"/>
              </a:ext>
            </a:extLst>
          </p:cNvPr>
          <p:cNvSpPr>
            <a:spLocks noGrp="1"/>
          </p:cNvSpPr>
          <p:nvPr>
            <p:ph type="title"/>
          </p:nvPr>
        </p:nvSpPr>
        <p:spPr>
          <a:xfrm>
            <a:off x="424738" y="1368761"/>
            <a:ext cx="2939435" cy="779462"/>
          </a:xfrm>
        </p:spPr>
        <p:txBody>
          <a:bodyPr/>
          <a:lstStyle/>
          <a:p>
            <a:r>
              <a:rPr lang="en-US" dirty="0"/>
              <a:t>DNA Pol III</a:t>
            </a:r>
          </a:p>
        </p:txBody>
      </p:sp>
      <p:pic>
        <p:nvPicPr>
          <p:cNvPr id="57346" name="Picture 2">
            <a:extLst>
              <a:ext uri="{FF2B5EF4-FFF2-40B4-BE49-F238E27FC236}">
                <a16:creationId xmlns:a16="http://schemas.microsoft.com/office/drawing/2014/main" id="{AE402DFF-442D-4FAA-96A8-DCAE60538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044" y="93828"/>
            <a:ext cx="2857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EBC2915-8353-4DD7-B478-5F6F28AC521B}"/>
              </a:ext>
            </a:extLst>
          </p:cNvPr>
          <p:cNvSpPr txBox="1"/>
          <p:nvPr/>
        </p:nvSpPr>
        <p:spPr>
          <a:xfrm>
            <a:off x="696035" y="2577953"/>
            <a:ext cx="3268639"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Polymerase</a:t>
            </a:r>
          </a:p>
          <a:p>
            <a:pPr marL="285750" indent="-285750">
              <a:buFont typeface="Arial" panose="020B0604020202020204" pitchFamily="34" charset="0"/>
              <a:buChar char="•"/>
            </a:pPr>
            <a:r>
              <a:rPr lang="en-US" sz="3200" dirty="0"/>
              <a:t>Proofreading</a:t>
            </a:r>
          </a:p>
        </p:txBody>
      </p:sp>
      <p:sp>
        <p:nvSpPr>
          <p:cNvPr id="6" name="Rectangle 5">
            <a:extLst>
              <a:ext uri="{FF2B5EF4-FFF2-40B4-BE49-F238E27FC236}">
                <a16:creationId xmlns:a16="http://schemas.microsoft.com/office/drawing/2014/main" id="{9CA2A9B8-B6A1-43EA-8C11-39FEA2BEC4DB}"/>
              </a:ext>
            </a:extLst>
          </p:cNvPr>
          <p:cNvSpPr/>
          <p:nvPr/>
        </p:nvSpPr>
        <p:spPr>
          <a:xfrm>
            <a:off x="1665027" y="812042"/>
            <a:ext cx="6673755" cy="4462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234660D-3D07-4F67-B6B4-3A0A37E72E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513" b="38871"/>
          <a:stretch/>
        </p:blipFill>
        <p:spPr bwMode="auto">
          <a:xfrm>
            <a:off x="2497541" y="947427"/>
            <a:ext cx="5572124" cy="419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752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DBECD-F4A7-43C6-9C67-92208DB06E7A}"/>
              </a:ext>
            </a:extLst>
          </p:cNvPr>
          <p:cNvSpPr>
            <a:spLocks noGrp="1"/>
          </p:cNvSpPr>
          <p:nvPr>
            <p:ph type="title"/>
          </p:nvPr>
        </p:nvSpPr>
        <p:spPr>
          <a:xfrm>
            <a:off x="424738" y="1368761"/>
            <a:ext cx="2939435" cy="779462"/>
          </a:xfrm>
        </p:spPr>
        <p:txBody>
          <a:bodyPr/>
          <a:lstStyle/>
          <a:p>
            <a:r>
              <a:rPr lang="en-US" dirty="0"/>
              <a:t>DNA Pol III</a:t>
            </a:r>
          </a:p>
        </p:txBody>
      </p:sp>
      <p:pic>
        <p:nvPicPr>
          <p:cNvPr id="57346" name="Picture 2">
            <a:extLst>
              <a:ext uri="{FF2B5EF4-FFF2-40B4-BE49-F238E27FC236}">
                <a16:creationId xmlns:a16="http://schemas.microsoft.com/office/drawing/2014/main" id="{AE402DFF-442D-4FAA-96A8-DCAE60538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044" y="93828"/>
            <a:ext cx="2857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EBC2915-8353-4DD7-B478-5F6F28AC521B}"/>
              </a:ext>
            </a:extLst>
          </p:cNvPr>
          <p:cNvSpPr txBox="1"/>
          <p:nvPr/>
        </p:nvSpPr>
        <p:spPr>
          <a:xfrm>
            <a:off x="696035" y="2577953"/>
            <a:ext cx="3268639"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Polymerase</a:t>
            </a:r>
          </a:p>
          <a:p>
            <a:pPr marL="285750" indent="-285750">
              <a:buFont typeface="Arial" panose="020B0604020202020204" pitchFamily="34" charset="0"/>
              <a:buChar char="•"/>
            </a:pPr>
            <a:r>
              <a:rPr lang="en-US" sz="3200" dirty="0"/>
              <a:t>Proofreading</a:t>
            </a:r>
          </a:p>
        </p:txBody>
      </p:sp>
      <p:sp>
        <p:nvSpPr>
          <p:cNvPr id="6" name="Rectangle 5">
            <a:extLst>
              <a:ext uri="{FF2B5EF4-FFF2-40B4-BE49-F238E27FC236}">
                <a16:creationId xmlns:a16="http://schemas.microsoft.com/office/drawing/2014/main" id="{9CA2A9B8-B6A1-43EA-8C11-39FEA2BEC4DB}"/>
              </a:ext>
            </a:extLst>
          </p:cNvPr>
          <p:cNvSpPr/>
          <p:nvPr/>
        </p:nvSpPr>
        <p:spPr>
          <a:xfrm>
            <a:off x="1665027" y="388961"/>
            <a:ext cx="6673755" cy="48858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234660D-3D07-4F67-B6B4-3A0A37E72E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659" b="-654"/>
          <a:stretch/>
        </p:blipFill>
        <p:spPr bwMode="auto">
          <a:xfrm>
            <a:off x="2215842" y="388961"/>
            <a:ext cx="5572124" cy="4791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476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D03A6953-3720-4B0E-8B3C-F14DD4C6D7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8" t="1435" r="2689" b="29908"/>
          <a:stretch/>
        </p:blipFill>
        <p:spPr bwMode="auto">
          <a:xfrm>
            <a:off x="2852383" y="222349"/>
            <a:ext cx="6074380" cy="53666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63D38F-25D8-47F5-B86D-2B578E4E3083}"/>
              </a:ext>
            </a:extLst>
          </p:cNvPr>
          <p:cNvSpPr>
            <a:spLocks noGrp="1"/>
          </p:cNvSpPr>
          <p:nvPr>
            <p:ph type="title"/>
          </p:nvPr>
        </p:nvSpPr>
        <p:spPr>
          <a:xfrm>
            <a:off x="267788" y="2754598"/>
            <a:ext cx="2816606" cy="779462"/>
          </a:xfrm>
        </p:spPr>
        <p:txBody>
          <a:bodyPr>
            <a:normAutofit fontScale="90000"/>
          </a:bodyPr>
          <a:lstStyle/>
          <a:p>
            <a:pPr algn="ctr"/>
            <a:r>
              <a:rPr lang="en-US" dirty="0"/>
              <a:t>DNA Pol III</a:t>
            </a:r>
            <a:br>
              <a:rPr lang="en-US" dirty="0"/>
            </a:br>
            <a:r>
              <a:rPr lang="en-US" dirty="0"/>
              <a:t>Core</a:t>
            </a:r>
          </a:p>
        </p:txBody>
      </p:sp>
    </p:spTree>
    <p:extLst>
      <p:ext uri="{BB962C8B-B14F-4D97-AF65-F5344CB8AC3E}">
        <p14:creationId xmlns:p14="http://schemas.microsoft.com/office/powerpoint/2010/main" val="4046266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D38F-25D8-47F5-B86D-2B578E4E3083}"/>
              </a:ext>
            </a:extLst>
          </p:cNvPr>
          <p:cNvSpPr>
            <a:spLocks noGrp="1"/>
          </p:cNvSpPr>
          <p:nvPr>
            <p:ph type="title"/>
          </p:nvPr>
        </p:nvSpPr>
        <p:spPr/>
        <p:txBody>
          <a:bodyPr/>
          <a:lstStyle/>
          <a:p>
            <a:r>
              <a:rPr lang="en-US" dirty="0"/>
              <a:t>DNA Polymerase III</a:t>
            </a:r>
          </a:p>
        </p:txBody>
      </p:sp>
      <p:pic>
        <p:nvPicPr>
          <p:cNvPr id="53250" name="Picture 2">
            <a:extLst>
              <a:ext uri="{FF2B5EF4-FFF2-40B4-BE49-F238E27FC236}">
                <a16:creationId xmlns:a16="http://schemas.microsoft.com/office/drawing/2014/main" id="{D03A6953-3720-4B0E-8B3C-F14DD4C6D7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6" t="69055" r="1582" b="398"/>
          <a:stretch/>
        </p:blipFill>
        <p:spPr bwMode="auto">
          <a:xfrm>
            <a:off x="187697" y="2013043"/>
            <a:ext cx="8327653" cy="322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308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981D-0C75-49B5-8D9C-008257CD5AF7}"/>
              </a:ext>
            </a:extLst>
          </p:cNvPr>
          <p:cNvSpPr>
            <a:spLocks noGrp="1"/>
          </p:cNvSpPr>
          <p:nvPr>
            <p:ph type="title"/>
          </p:nvPr>
        </p:nvSpPr>
        <p:spPr/>
        <p:txBody>
          <a:bodyPr/>
          <a:lstStyle/>
          <a:p>
            <a:endParaRPr lang="en-US"/>
          </a:p>
        </p:txBody>
      </p:sp>
      <p:pic>
        <p:nvPicPr>
          <p:cNvPr id="4" name="elife-11134-media3">
            <a:hlinkClick r:id="" action="ppaction://media"/>
            <a:extLst>
              <a:ext uri="{FF2B5EF4-FFF2-40B4-BE49-F238E27FC236}">
                <a16:creationId xmlns:a16="http://schemas.microsoft.com/office/drawing/2014/main" id="{1D977EA7-65B0-4EB7-A30E-7B049A8A66B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751012" y="424953"/>
            <a:ext cx="5641975" cy="4511675"/>
          </a:xfrm>
        </p:spPr>
      </p:pic>
    </p:spTree>
    <p:extLst>
      <p:ext uri="{BB962C8B-B14F-4D97-AF65-F5344CB8AC3E}">
        <p14:creationId xmlns:p14="http://schemas.microsoft.com/office/powerpoint/2010/main" val="47291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1BC5-07BF-49F0-8E17-FDBFA4CF9A40}"/>
              </a:ext>
            </a:extLst>
          </p:cNvPr>
          <p:cNvSpPr>
            <a:spLocks noGrp="1"/>
          </p:cNvSpPr>
          <p:nvPr>
            <p:ph type="title"/>
          </p:nvPr>
        </p:nvSpPr>
        <p:spPr/>
        <p:txBody>
          <a:bodyPr/>
          <a:lstStyle/>
          <a:p>
            <a:r>
              <a:rPr lang="en-US" dirty="0"/>
              <a:t>DNA Polymerase I</a:t>
            </a:r>
          </a:p>
        </p:txBody>
      </p:sp>
      <p:pic>
        <p:nvPicPr>
          <p:cNvPr id="54274" name="Picture 2">
            <a:extLst>
              <a:ext uri="{FF2B5EF4-FFF2-40B4-BE49-F238E27FC236}">
                <a16:creationId xmlns:a16="http://schemas.microsoft.com/office/drawing/2014/main" id="{F2B3E5CE-CAA9-4B78-84FF-0219B4B90DC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6019" y="1277938"/>
            <a:ext cx="6767512"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831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86B8-50A7-4B54-AAAF-AC106644FB65}"/>
              </a:ext>
            </a:extLst>
          </p:cNvPr>
          <p:cNvSpPr>
            <a:spLocks noGrp="1"/>
          </p:cNvSpPr>
          <p:nvPr>
            <p:ph type="title"/>
          </p:nvPr>
        </p:nvSpPr>
        <p:spPr>
          <a:xfrm>
            <a:off x="1721274" y="222349"/>
            <a:ext cx="7210332" cy="779462"/>
          </a:xfrm>
        </p:spPr>
        <p:txBody>
          <a:bodyPr/>
          <a:lstStyle/>
          <a:p>
            <a:r>
              <a:rPr lang="en-US" dirty="0"/>
              <a:t>DNA Polymerase I</a:t>
            </a:r>
          </a:p>
        </p:txBody>
      </p:sp>
      <p:pic>
        <p:nvPicPr>
          <p:cNvPr id="59394" name="Picture 2" descr="7.3B: DNA Replication in Eukaryotes - Biology LibreTexts">
            <a:extLst>
              <a:ext uri="{FF2B5EF4-FFF2-40B4-BE49-F238E27FC236}">
                <a16:creationId xmlns:a16="http://schemas.microsoft.com/office/drawing/2014/main" id="{6F0D98D3-987B-4F18-B9BA-C396CB87E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79" y="1401472"/>
            <a:ext cx="8127575" cy="33705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F7A50D-E8C0-41CC-8EF7-A5B4F58431B5}"/>
              </a:ext>
            </a:extLst>
          </p:cNvPr>
          <p:cNvSpPr txBox="1"/>
          <p:nvPr/>
        </p:nvSpPr>
        <p:spPr>
          <a:xfrm>
            <a:off x="184245" y="5486857"/>
            <a:ext cx="3088346" cy="369332"/>
          </a:xfrm>
          <a:prstGeom prst="rect">
            <a:avLst/>
          </a:prstGeom>
          <a:noFill/>
        </p:spPr>
        <p:txBody>
          <a:bodyPr wrap="none" rtlCol="0">
            <a:spAutoFit/>
          </a:bodyPr>
          <a:lstStyle/>
          <a:p>
            <a:r>
              <a:rPr lang="en-US" i="1" dirty="0"/>
              <a:t>Figure from: </a:t>
            </a:r>
            <a:r>
              <a:rPr lang="en-US" i="1" dirty="0">
                <a:hlinkClick r:id="rId4"/>
              </a:rPr>
              <a:t>Biology. </a:t>
            </a:r>
            <a:r>
              <a:rPr lang="en-US" i="1" dirty="0" err="1">
                <a:hlinkClick r:id="rId4"/>
              </a:rPr>
              <a:t>Libretexts</a:t>
            </a:r>
            <a:endParaRPr lang="en-US" i="1" dirty="0"/>
          </a:p>
        </p:txBody>
      </p:sp>
    </p:spTree>
    <p:extLst>
      <p:ext uri="{BB962C8B-B14F-4D97-AF65-F5344CB8AC3E}">
        <p14:creationId xmlns:p14="http://schemas.microsoft.com/office/powerpoint/2010/main" val="272311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9E55A-74EE-4BDB-B7AE-5FB36B80917F}"/>
              </a:ext>
            </a:extLst>
          </p:cNvPr>
          <p:cNvSpPr>
            <a:spLocks noGrp="1"/>
          </p:cNvSpPr>
          <p:nvPr>
            <p:ph type="title"/>
          </p:nvPr>
        </p:nvSpPr>
        <p:spPr>
          <a:xfrm>
            <a:off x="1305017" y="222349"/>
            <a:ext cx="7647913" cy="779462"/>
          </a:xfrm>
        </p:spPr>
        <p:txBody>
          <a:bodyPr>
            <a:normAutofit fontScale="90000"/>
          </a:bodyPr>
          <a:lstStyle/>
          <a:p>
            <a:r>
              <a:rPr lang="en-US" dirty="0"/>
              <a:t>DNA Replication is Semiconservative</a:t>
            </a:r>
          </a:p>
        </p:txBody>
      </p:sp>
      <p:pic>
        <p:nvPicPr>
          <p:cNvPr id="45058" name="Picture 2" descr="Diagram showing 3 models of DNA replication. In the conservative model the original double helix produces two double helices; one of which has two of the parent strands and one of which has two of the new strands. Another round produces 4 helices; one of which has two of the parent strands and three of which have all new strands. In semiconservative replication the first round leads to two double helices each with one old strand and one new strand. The next round leads to four double helices; two of these have an old and a new strand and two have all new strands. In dispersive replication each new round of replication results in strands with random bits from the parent strand and random bits of new strands.">
            <a:extLst>
              <a:ext uri="{FF2B5EF4-FFF2-40B4-BE49-F238E27FC236}">
                <a16:creationId xmlns:a16="http://schemas.microsoft.com/office/drawing/2014/main" id="{9AF5FA7F-5635-4A2B-92AD-2EE6107FE0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3002" y="1277938"/>
            <a:ext cx="8133547"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828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F673-70D8-4E24-93BD-52B05B271AFE}"/>
              </a:ext>
            </a:extLst>
          </p:cNvPr>
          <p:cNvSpPr>
            <a:spLocks noGrp="1"/>
          </p:cNvSpPr>
          <p:nvPr>
            <p:ph type="title"/>
          </p:nvPr>
        </p:nvSpPr>
        <p:spPr>
          <a:xfrm>
            <a:off x="220021" y="2405991"/>
            <a:ext cx="2932612" cy="779462"/>
          </a:xfrm>
        </p:spPr>
        <p:txBody>
          <a:bodyPr/>
          <a:lstStyle/>
          <a:p>
            <a:r>
              <a:rPr lang="en-US" dirty="0"/>
              <a:t>DNA Ligase</a:t>
            </a:r>
          </a:p>
        </p:txBody>
      </p:sp>
      <p:pic>
        <p:nvPicPr>
          <p:cNvPr id="56322" name="Picture 2" descr="1: Three consecutive nucleotidyl transfers in the mechanism of DNA ligase (catalytic lysine numbering for ASFV ligase, based on sequence alignment). Adenylylated enzyme is the product of transfer 1, adenylylated DNA is the product of transfer 2, and ligated DNA is the product of transfer 3. Nicked DNA is bound subsequent to enzyme adenylylation. &quot;B&quot; indicates a nucleotide base. ">
            <a:extLst>
              <a:ext uri="{FF2B5EF4-FFF2-40B4-BE49-F238E27FC236}">
                <a16:creationId xmlns:a16="http://schemas.microsoft.com/office/drawing/2014/main" id="{800F589F-61E1-4515-A97D-1AB9B1D528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8666" y="222349"/>
            <a:ext cx="5401934" cy="54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2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F673-70D8-4E24-93BD-52B05B271AFE}"/>
              </a:ext>
            </a:extLst>
          </p:cNvPr>
          <p:cNvSpPr>
            <a:spLocks noGrp="1"/>
          </p:cNvSpPr>
          <p:nvPr>
            <p:ph type="title"/>
          </p:nvPr>
        </p:nvSpPr>
        <p:spPr>
          <a:xfrm>
            <a:off x="220021" y="2405991"/>
            <a:ext cx="2932612" cy="779462"/>
          </a:xfrm>
        </p:spPr>
        <p:txBody>
          <a:bodyPr/>
          <a:lstStyle/>
          <a:p>
            <a:r>
              <a:rPr lang="en-US" dirty="0"/>
              <a:t>DNA Ligase</a:t>
            </a:r>
          </a:p>
        </p:txBody>
      </p:sp>
      <p:pic>
        <p:nvPicPr>
          <p:cNvPr id="56322" name="Picture 2" descr="1: Three consecutive nucleotidyl transfers in the mechanism of DNA ligase (catalytic lysine numbering for ASFV ligase, based on sequence alignment). Adenylylated enzyme is the product of transfer 1, adenylylated DNA is the product of transfer 2, and ligated DNA is the product of transfer 3. Nicked DNA is bound subsequent to enzyme adenylylation. &quot;B&quot; indicates a nucleotide base. ">
            <a:extLst>
              <a:ext uri="{FF2B5EF4-FFF2-40B4-BE49-F238E27FC236}">
                <a16:creationId xmlns:a16="http://schemas.microsoft.com/office/drawing/2014/main" id="{800F589F-61E1-4515-A97D-1AB9B1D528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8666" y="222349"/>
            <a:ext cx="5401934" cy="5421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ECE5846-5C18-491E-9CF8-7B8F71A9D568}"/>
              </a:ext>
            </a:extLst>
          </p:cNvPr>
          <p:cNvSpPr/>
          <p:nvPr/>
        </p:nvSpPr>
        <p:spPr>
          <a:xfrm>
            <a:off x="2210937" y="272955"/>
            <a:ext cx="4824484" cy="5124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1: Three consecutive nucleotidyl transfers in the mechanism of DNA ligase (catalytic lysine numbering for ASFV ligase, based on sequence alignment). Adenylylated enzyme is the product of transfer 1, adenylylated DNA is the product of transfer 2, and ligated DNA is the product of transfer 3. Nicked DNA is bound subsequent to enzyme adenylylation. &quot;B&quot; indicates a nucleotide base. ">
            <a:extLst>
              <a:ext uri="{FF2B5EF4-FFF2-40B4-BE49-F238E27FC236}">
                <a16:creationId xmlns:a16="http://schemas.microsoft.com/office/drawing/2014/main" id="{0D05F111-C933-4832-AB89-FF4196DBAB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8" t="6610" r="68782" b="51347"/>
          <a:stretch/>
        </p:blipFill>
        <p:spPr bwMode="auto">
          <a:xfrm>
            <a:off x="2850676" y="388975"/>
            <a:ext cx="3545006" cy="489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211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F673-70D8-4E24-93BD-52B05B271AFE}"/>
              </a:ext>
            </a:extLst>
          </p:cNvPr>
          <p:cNvSpPr>
            <a:spLocks noGrp="1"/>
          </p:cNvSpPr>
          <p:nvPr>
            <p:ph type="title"/>
          </p:nvPr>
        </p:nvSpPr>
        <p:spPr>
          <a:xfrm>
            <a:off x="220021" y="2405991"/>
            <a:ext cx="2932612" cy="779462"/>
          </a:xfrm>
        </p:spPr>
        <p:txBody>
          <a:bodyPr/>
          <a:lstStyle/>
          <a:p>
            <a:r>
              <a:rPr lang="en-US" dirty="0"/>
              <a:t>DNA Ligase</a:t>
            </a:r>
          </a:p>
        </p:txBody>
      </p:sp>
      <p:pic>
        <p:nvPicPr>
          <p:cNvPr id="56322" name="Picture 2" descr="1: Three consecutive nucleotidyl transfers in the mechanism of DNA ligase (catalytic lysine numbering for ASFV ligase, based on sequence alignment). Adenylylated enzyme is the product of transfer 1, adenylylated DNA is the product of transfer 2, and ligated DNA is the product of transfer 3. Nicked DNA is bound subsequent to enzyme adenylylation. &quot;B&quot; indicates a nucleotide base. ">
            <a:extLst>
              <a:ext uri="{FF2B5EF4-FFF2-40B4-BE49-F238E27FC236}">
                <a16:creationId xmlns:a16="http://schemas.microsoft.com/office/drawing/2014/main" id="{800F589F-61E1-4515-A97D-1AB9B1D528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8666" y="222349"/>
            <a:ext cx="5401934" cy="5421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ECE5846-5C18-491E-9CF8-7B8F71A9D568}"/>
              </a:ext>
            </a:extLst>
          </p:cNvPr>
          <p:cNvSpPr/>
          <p:nvPr/>
        </p:nvSpPr>
        <p:spPr>
          <a:xfrm>
            <a:off x="2210937" y="272955"/>
            <a:ext cx="6713042" cy="5124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1: Three consecutive nucleotidyl transfers in the mechanism of DNA ligase (catalytic lysine numbering for ASFV ligase, based on sequence alignment). Adenylylated enzyme is the product of transfer 1, adenylylated DNA is the product of transfer 2, and ligated DNA is the product of transfer 3. Nicked DNA is bound subsequent to enzyme adenylylation. &quot;B&quot; indicates a nucleotide base. ">
            <a:extLst>
              <a:ext uri="{FF2B5EF4-FFF2-40B4-BE49-F238E27FC236}">
                <a16:creationId xmlns:a16="http://schemas.microsoft.com/office/drawing/2014/main" id="{0D05F111-C933-4832-AB89-FF4196DBAB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853" t="771" r="1910" b="46808"/>
          <a:stretch/>
        </p:blipFill>
        <p:spPr bwMode="auto">
          <a:xfrm>
            <a:off x="2504366" y="437298"/>
            <a:ext cx="6086902" cy="4762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416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F673-70D8-4E24-93BD-52B05B271AFE}"/>
              </a:ext>
            </a:extLst>
          </p:cNvPr>
          <p:cNvSpPr>
            <a:spLocks noGrp="1"/>
          </p:cNvSpPr>
          <p:nvPr>
            <p:ph type="title"/>
          </p:nvPr>
        </p:nvSpPr>
        <p:spPr>
          <a:xfrm>
            <a:off x="220021" y="2405991"/>
            <a:ext cx="2932612" cy="779462"/>
          </a:xfrm>
        </p:spPr>
        <p:txBody>
          <a:bodyPr/>
          <a:lstStyle/>
          <a:p>
            <a:r>
              <a:rPr lang="en-US" dirty="0"/>
              <a:t>DNA Ligase</a:t>
            </a:r>
          </a:p>
        </p:txBody>
      </p:sp>
      <p:pic>
        <p:nvPicPr>
          <p:cNvPr id="56322" name="Picture 2" descr="1: Three consecutive nucleotidyl transfers in the mechanism of DNA ligase (catalytic lysine numbering for ASFV ligase, based on sequence alignment). Adenylylated enzyme is the product of transfer 1, adenylylated DNA is the product of transfer 2, and ligated DNA is the product of transfer 3. Nicked DNA is bound subsequent to enzyme adenylylation. &quot;B&quot; indicates a nucleotide base. ">
            <a:extLst>
              <a:ext uri="{FF2B5EF4-FFF2-40B4-BE49-F238E27FC236}">
                <a16:creationId xmlns:a16="http://schemas.microsoft.com/office/drawing/2014/main" id="{800F589F-61E1-4515-A97D-1AB9B1D528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8666" y="222349"/>
            <a:ext cx="5401934" cy="5421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ECE5846-5C18-491E-9CF8-7B8F71A9D568}"/>
              </a:ext>
            </a:extLst>
          </p:cNvPr>
          <p:cNvSpPr/>
          <p:nvPr/>
        </p:nvSpPr>
        <p:spPr>
          <a:xfrm>
            <a:off x="156949" y="272955"/>
            <a:ext cx="8767030" cy="5124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1: Three consecutive nucleotidyl transfers in the mechanism of DNA ligase (catalytic lysine numbering for ASFV ligase, based on sequence alignment). Adenylylated enzyme is the product of transfer 1, adenylylated DNA is the product of transfer 2, and ligated DNA is the product of transfer 3. Nicked DNA is bound subsequent to enzyme adenylylation. &quot;B&quot; indicates a nucleotide base. ">
            <a:extLst>
              <a:ext uri="{FF2B5EF4-FFF2-40B4-BE49-F238E27FC236}">
                <a16:creationId xmlns:a16="http://schemas.microsoft.com/office/drawing/2014/main" id="{0D05F111-C933-4832-AB89-FF4196DBAB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54" t="49665" r="1640" b="392"/>
          <a:stretch/>
        </p:blipFill>
        <p:spPr bwMode="auto">
          <a:xfrm>
            <a:off x="220021" y="437298"/>
            <a:ext cx="8555489" cy="453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633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C828E-F2F3-4895-87A3-76299696744F}"/>
              </a:ext>
            </a:extLst>
          </p:cNvPr>
          <p:cNvSpPr>
            <a:spLocks noGrp="1"/>
          </p:cNvSpPr>
          <p:nvPr>
            <p:ph type="title"/>
          </p:nvPr>
        </p:nvSpPr>
        <p:spPr>
          <a:xfrm>
            <a:off x="1305018" y="222349"/>
            <a:ext cx="2748367" cy="779462"/>
          </a:xfrm>
        </p:spPr>
        <p:txBody>
          <a:bodyPr>
            <a:normAutofit/>
          </a:bodyPr>
          <a:lstStyle/>
          <a:p>
            <a:r>
              <a:rPr lang="en-US" sz="4000" dirty="0"/>
              <a:t>DNA Ligase</a:t>
            </a:r>
          </a:p>
        </p:txBody>
      </p:sp>
      <p:pic>
        <p:nvPicPr>
          <p:cNvPr id="55298" name="Picture 2">
            <a:extLst>
              <a:ext uri="{FF2B5EF4-FFF2-40B4-BE49-F238E27FC236}">
                <a16:creationId xmlns:a16="http://schemas.microsoft.com/office/drawing/2014/main" id="{AFA6229C-326F-4712-9819-0C606B715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816" y="-22111"/>
            <a:ext cx="4910588" cy="5601727"/>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a:extLst>
              <a:ext uri="{FF2B5EF4-FFF2-40B4-BE49-F238E27FC236}">
                <a16:creationId xmlns:a16="http://schemas.microsoft.com/office/drawing/2014/main" id="{62E0AB16-BA54-4B3F-93D4-BD801FD28BF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19596" y="1305233"/>
            <a:ext cx="3513765"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821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iagram of DNA replication. A small inset at the top shows a double strand of DNA separated in the center forming a bubble; the DNA is double stranded on either side of the bubble. The origin of replication is in the midway point of the bubble. On the top strand a solid arrow points to the left from the origin; this is the leading strand. On the right of the origin of replication are short arrows pointing to the left; this is the lagging strand. On the bottom strand a solid arrow pointing to the right from the origin is labeled leading strand and short arrows pointing to the right on the other side of the origin are labeled lagging strands. A larger image shows just the left half of the bubble. The double stranded DNA is no the far left and is labeled 5′ for the top strand and 3′ for the bottom strand. An enzyme to the very far left I is labeled topoisomerase/gyrase. At the point where the double stranded regions splits is a triangle shape labeled helicase. Next to that are smaller shapes labeled single-stranded binding proteins. The top strand shows continuous synthesis of the leading strand; this is shown as a solid arrow under the top strand. The arrow has a 5′ at the right end and a 3′ at the left end. The template strand at the top has a 3′ at the right and a 5′ at the left. At the end of the arrow (near where the DNA is newly being separated by the helicase) is DNA polymerase 3 and a sliding clamp that span both strands. The bottom strand of DNA has more components. Just after the single stranded binding proteins is RNA primase which attaches RNA primer (shown as a green arrow). Further down the lagging strand template is an existing RNA primer with DNA polymerase III and a sliding clamp spanning primer and the template strand. The polymerase is building a new strand of DNA from the left side (5’) to the right side (3’). Further to the right is a long piece made of RNA primer, then new DNA, then RNA primer, then new DNA all connected. Each of the DNA/RNA combinations are okazaki fragments made in the discontinuous synthesis of the lagging strand. DNA polymerase I is attached to the RNA primer in the center and is replacing it with DNA nucleotides. DNA ligase then binds the individual strands of new DNA together. This is shown in a close-up as two double helices that have all the correct letters in place, but one is missing a connection between two of the nucleotides (this is called a single-stranded gap). DNA ligase forms this last bond and the gap is sealed.">
            <a:extLst>
              <a:ext uri="{FF2B5EF4-FFF2-40B4-BE49-F238E27FC236}">
                <a16:creationId xmlns:a16="http://schemas.microsoft.com/office/drawing/2014/main" id="{84ABEA9B-4755-43C5-BA19-CECF9B001E1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5957" y="110135"/>
            <a:ext cx="6712018" cy="55147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FFDAF5-426F-4D74-B8A7-37DC02756516}"/>
              </a:ext>
            </a:extLst>
          </p:cNvPr>
          <p:cNvSpPr txBox="1"/>
          <p:nvPr/>
        </p:nvSpPr>
        <p:spPr>
          <a:xfrm>
            <a:off x="1435696" y="110135"/>
            <a:ext cx="4111638" cy="1077218"/>
          </a:xfrm>
          <a:prstGeom prst="rect">
            <a:avLst/>
          </a:prstGeom>
          <a:noFill/>
        </p:spPr>
        <p:txBody>
          <a:bodyPr wrap="none" rtlCol="0">
            <a:spAutoFit/>
          </a:bodyPr>
          <a:lstStyle/>
          <a:p>
            <a:r>
              <a:rPr lang="en-US" sz="3200" dirty="0"/>
              <a:t>Prokaryotic Replication </a:t>
            </a:r>
          </a:p>
          <a:p>
            <a:r>
              <a:rPr lang="en-US" sz="3200" dirty="0"/>
              <a:t>Overview</a:t>
            </a:r>
          </a:p>
        </p:txBody>
      </p:sp>
    </p:spTree>
    <p:extLst>
      <p:ext uri="{BB962C8B-B14F-4D97-AF65-F5344CB8AC3E}">
        <p14:creationId xmlns:p14="http://schemas.microsoft.com/office/powerpoint/2010/main" val="2991027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B23B-B417-4308-B0B1-B800943FB2E7}"/>
              </a:ext>
            </a:extLst>
          </p:cNvPr>
          <p:cNvSpPr>
            <a:spLocks noGrp="1"/>
          </p:cNvSpPr>
          <p:nvPr>
            <p:ph type="title"/>
          </p:nvPr>
        </p:nvSpPr>
        <p:spPr/>
        <p:txBody>
          <a:bodyPr>
            <a:normAutofit/>
          </a:bodyPr>
          <a:lstStyle/>
          <a:p>
            <a:r>
              <a:rPr lang="en-US" dirty="0"/>
              <a:t>Type I Topoisomerases</a:t>
            </a:r>
          </a:p>
        </p:txBody>
      </p:sp>
      <p:pic>
        <p:nvPicPr>
          <p:cNvPr id="63490" name="Picture 2">
            <a:extLst>
              <a:ext uri="{FF2B5EF4-FFF2-40B4-BE49-F238E27FC236}">
                <a16:creationId xmlns:a16="http://schemas.microsoft.com/office/drawing/2014/main" id="{5CFF26B8-0100-44E2-AD46-5BA11F6B853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3959" y="1277938"/>
            <a:ext cx="7151633"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885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AC12-8D79-4BC8-A187-02E5C923B774}"/>
              </a:ext>
            </a:extLst>
          </p:cNvPr>
          <p:cNvSpPr>
            <a:spLocks noGrp="1"/>
          </p:cNvSpPr>
          <p:nvPr>
            <p:ph type="title"/>
          </p:nvPr>
        </p:nvSpPr>
        <p:spPr/>
        <p:txBody>
          <a:bodyPr>
            <a:normAutofit fontScale="90000"/>
          </a:bodyPr>
          <a:lstStyle/>
          <a:p>
            <a:r>
              <a:rPr lang="en-US" dirty="0"/>
              <a:t>Type II Topoisomerase Enzymes</a:t>
            </a:r>
          </a:p>
        </p:txBody>
      </p:sp>
      <p:pic>
        <p:nvPicPr>
          <p:cNvPr id="68610" name="Picture 2">
            <a:extLst>
              <a:ext uri="{FF2B5EF4-FFF2-40B4-BE49-F238E27FC236}">
                <a16:creationId xmlns:a16="http://schemas.microsoft.com/office/drawing/2014/main" id="{A60D4F16-1D4E-4279-8E8A-BDFBFB72AF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530327"/>
            <a:ext cx="8461375" cy="4006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315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48AA-9801-4503-AE2B-12415B036D15}"/>
              </a:ext>
            </a:extLst>
          </p:cNvPr>
          <p:cNvSpPr>
            <a:spLocks noGrp="1"/>
          </p:cNvSpPr>
          <p:nvPr>
            <p:ph type="title"/>
          </p:nvPr>
        </p:nvSpPr>
        <p:spPr/>
        <p:txBody>
          <a:bodyPr/>
          <a:lstStyle/>
          <a:p>
            <a:r>
              <a:rPr lang="en-US" dirty="0"/>
              <a:t>Catenated and Knotted DNA</a:t>
            </a:r>
          </a:p>
        </p:txBody>
      </p:sp>
      <p:pic>
        <p:nvPicPr>
          <p:cNvPr id="69634" name="Picture 2" descr="Simplification of DNA Topology Below Equilibrium Values by Type II  Topoisomerases | Science">
            <a:extLst>
              <a:ext uri="{FF2B5EF4-FFF2-40B4-BE49-F238E27FC236}">
                <a16:creationId xmlns:a16="http://schemas.microsoft.com/office/drawing/2014/main" id="{8ED00BCA-7616-4DE6-B7FD-D8A30A91046F}"/>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72417" y="1277938"/>
            <a:ext cx="3754716"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719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430D9-8F85-40A8-9609-82E9B0D7D238}"/>
              </a:ext>
            </a:extLst>
          </p:cNvPr>
          <p:cNvSpPr>
            <a:spLocks noGrp="1"/>
          </p:cNvSpPr>
          <p:nvPr>
            <p:ph type="title"/>
          </p:nvPr>
        </p:nvSpPr>
        <p:spPr/>
        <p:txBody>
          <a:bodyPr/>
          <a:lstStyle/>
          <a:p>
            <a:r>
              <a:rPr lang="en-US" dirty="0"/>
              <a:t>Replication Termination</a:t>
            </a:r>
          </a:p>
        </p:txBody>
      </p:sp>
      <p:pic>
        <p:nvPicPr>
          <p:cNvPr id="70658" name="Picture 2" descr="Figure 4">
            <a:extLst>
              <a:ext uri="{FF2B5EF4-FFF2-40B4-BE49-F238E27FC236}">
                <a16:creationId xmlns:a16="http://schemas.microsoft.com/office/drawing/2014/main" id="{62E8144C-D89F-43EF-97D9-BF6FFFED8D6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10" t="1016" r="844" b="52321"/>
          <a:stretch/>
        </p:blipFill>
        <p:spPr bwMode="auto">
          <a:xfrm>
            <a:off x="716507" y="1562669"/>
            <a:ext cx="7533565" cy="39919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105FB51-9640-497E-BD2F-ED71EDE3BF19}"/>
              </a:ext>
            </a:extLst>
          </p:cNvPr>
          <p:cNvSpPr/>
          <p:nvPr/>
        </p:nvSpPr>
        <p:spPr>
          <a:xfrm>
            <a:off x="716507" y="5261212"/>
            <a:ext cx="588511" cy="382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54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F10B4-C6DE-4A02-A701-F31DF8F4753F}"/>
              </a:ext>
            </a:extLst>
          </p:cNvPr>
          <p:cNvSpPr>
            <a:spLocks noGrp="1"/>
          </p:cNvSpPr>
          <p:nvPr>
            <p:ph type="title"/>
          </p:nvPr>
        </p:nvSpPr>
        <p:spPr>
          <a:xfrm>
            <a:off x="1405718" y="222349"/>
            <a:ext cx="7629100" cy="779462"/>
          </a:xfrm>
        </p:spPr>
        <p:txBody>
          <a:bodyPr>
            <a:normAutofit fontScale="90000"/>
          </a:bodyPr>
          <a:lstStyle/>
          <a:p>
            <a:r>
              <a:rPr lang="en-US" dirty="0"/>
              <a:t>DNA Replication is Semiconservative</a:t>
            </a:r>
          </a:p>
        </p:txBody>
      </p:sp>
      <p:pic>
        <p:nvPicPr>
          <p:cNvPr id="46082" name="Picture 2" descr="A diagram explaining the Meselson Stahl experiment. In the first part of the experiment DNA is replicated in the presence of heavy 15N medium. This produces all heavy DNA strands. Next they moved the cells to light 14N medium. If DNA was replicated conservatively, one would expect to see one heavy band and one light band. However, they saw only a medium size band. This is consistent with semiconservative and dispersive replication. Finally, they allowed the bacteria to undergo another round of replication in the light medium. If DNA was replicated dispersively, one would expect only a medium size band. However, they saw a medium band and a light band. The only mechanism that explains these results is semi-conservative replication.">
            <a:extLst>
              <a:ext uri="{FF2B5EF4-FFF2-40B4-BE49-F238E27FC236}">
                <a16:creationId xmlns:a16="http://schemas.microsoft.com/office/drawing/2014/main" id="{904523CB-B25E-4E7F-BA4E-C1AF788DA22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1025" y="1277938"/>
            <a:ext cx="6597500"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68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sz="5000" dirty="0"/>
              <a:t>Chapter 9: DNA Replication </a:t>
            </a:r>
            <a:br>
              <a:rPr lang="en-US" sz="5000" dirty="0"/>
            </a:br>
            <a:endParaRPr lang="en-US" sz="5000" dirty="0"/>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43000" y="2572623"/>
            <a:ext cx="6858000" cy="658819"/>
          </a:xfrm>
        </p:spPr>
        <p:txBody>
          <a:bodyPr>
            <a:normAutofit/>
          </a:bodyPr>
          <a:lstStyle/>
          <a:p>
            <a:r>
              <a:rPr lang="en-US" dirty="0"/>
              <a:t>9.2 DNA Replication in Prokaryotes</a:t>
            </a:r>
          </a:p>
        </p:txBody>
      </p:sp>
    </p:spTree>
    <p:extLst>
      <p:ext uri="{BB962C8B-B14F-4D97-AF65-F5344CB8AC3E}">
        <p14:creationId xmlns:p14="http://schemas.microsoft.com/office/powerpoint/2010/main" val="202541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EEEA-91A3-4D99-A806-F4A42B031B06}"/>
              </a:ext>
            </a:extLst>
          </p:cNvPr>
          <p:cNvSpPr>
            <a:spLocks noGrp="1"/>
          </p:cNvSpPr>
          <p:nvPr>
            <p:ph type="title"/>
          </p:nvPr>
        </p:nvSpPr>
        <p:spPr/>
        <p:txBody>
          <a:bodyPr/>
          <a:lstStyle/>
          <a:p>
            <a:r>
              <a:rPr lang="en-US" dirty="0"/>
              <a:t>Prokaryotic DNA is circular</a:t>
            </a:r>
          </a:p>
        </p:txBody>
      </p:sp>
      <p:pic>
        <p:nvPicPr>
          <p:cNvPr id="47106" name="Picture 2">
            <a:extLst>
              <a:ext uri="{FF2B5EF4-FFF2-40B4-BE49-F238E27FC236}">
                <a16:creationId xmlns:a16="http://schemas.microsoft.com/office/drawing/2014/main" id="{63ABFEC0-CB0B-4A7A-B83B-CFCE7C0E308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2283" y="1485688"/>
            <a:ext cx="2857500" cy="3495675"/>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a:extLst>
              <a:ext uri="{FF2B5EF4-FFF2-40B4-BE49-F238E27FC236}">
                <a16:creationId xmlns:a16="http://schemas.microsoft.com/office/drawing/2014/main" id="{1B3B7F7F-A641-4358-8B1D-8A875BA75B9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96518" y="1760560"/>
            <a:ext cx="4881349" cy="274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17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66F34B00-2C1B-44C2-A023-3B0033189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584" y="136477"/>
            <a:ext cx="6853869" cy="578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76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iagram of DNA replication. A small inset at the top shows a double strand of DNA separated in the center forming a bubble; the DNA is double stranded on either side of the bubble. The origin of replication is in the midway point of the bubble. On the top strand a solid arrow points to the left from the origin; this is the leading strand. On the right of the origin of replication are short arrows pointing to the left; this is the lagging strand. On the bottom strand a solid arrow pointing to the right from the origin is labeled leading strand and short arrows pointing to the right on the other side of the origin are labeled lagging strands. A larger image shows just the left half of the bubble. The double stranded DNA is no the far left and is labeled 5′ for the top strand and 3′ for the bottom strand. An enzyme to the very far left I is labeled topoisomerase/gyrase. At the point where the double stranded regions splits is a triangle shape labeled helicase. Next to that are smaller shapes labeled single-stranded binding proteins. The top strand shows continuous synthesis of the leading strand; this is shown as a solid arrow under the top strand. The arrow has a 5′ at the right end and a 3′ at the left end. The template strand at the top has a 3′ at the right and a 5′ at the left. At the end of the arrow (near where the DNA is newly being separated by the helicase) is DNA polymerase 3 and a sliding clamp that span both strands. The bottom strand of DNA has more components. Just after the single stranded binding proteins is RNA primase which attaches RNA primer (shown as a green arrow). Further down the lagging strand template is an existing RNA primer with DNA polymerase III and a sliding clamp spanning primer and the template strand. The polymerase is building a new strand of DNA from the left side (5’) to the right side (3’). Further to the right is a long piece made of RNA primer, then new DNA, then RNA primer, then new DNA all connected. Each of the DNA/RNA combinations are okazaki fragments made in the discontinuous synthesis of the lagging strand. DNA polymerase I is attached to the RNA primer in the center and is replacing it with DNA nucleotides. DNA ligase then binds the individual strands of new DNA together. This is shown in a close-up as two double helices that have all the correct letters in place, but one is missing a connection between two of the nucleotides (this is called a single-stranded gap). DNA ligase forms this last bond and the gap is sealed.">
            <a:extLst>
              <a:ext uri="{FF2B5EF4-FFF2-40B4-BE49-F238E27FC236}">
                <a16:creationId xmlns:a16="http://schemas.microsoft.com/office/drawing/2014/main" id="{84ABEA9B-4755-43C5-BA19-CECF9B001E1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5957" y="110135"/>
            <a:ext cx="6712018" cy="55147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FFDAF5-426F-4D74-B8A7-37DC02756516}"/>
              </a:ext>
            </a:extLst>
          </p:cNvPr>
          <p:cNvSpPr txBox="1"/>
          <p:nvPr/>
        </p:nvSpPr>
        <p:spPr>
          <a:xfrm>
            <a:off x="1435696" y="110135"/>
            <a:ext cx="4111638" cy="1077218"/>
          </a:xfrm>
          <a:prstGeom prst="rect">
            <a:avLst/>
          </a:prstGeom>
          <a:noFill/>
        </p:spPr>
        <p:txBody>
          <a:bodyPr wrap="none" rtlCol="0">
            <a:spAutoFit/>
          </a:bodyPr>
          <a:lstStyle/>
          <a:p>
            <a:r>
              <a:rPr lang="en-US" sz="3200" dirty="0"/>
              <a:t>Prokaryotic Replication </a:t>
            </a:r>
          </a:p>
          <a:p>
            <a:r>
              <a:rPr lang="en-US" sz="3200" dirty="0"/>
              <a:t>Overview</a:t>
            </a:r>
          </a:p>
        </p:txBody>
      </p:sp>
    </p:spTree>
    <p:extLst>
      <p:ext uri="{BB962C8B-B14F-4D97-AF65-F5344CB8AC3E}">
        <p14:creationId xmlns:p14="http://schemas.microsoft.com/office/powerpoint/2010/main" val="395781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EEEA-91A3-4D99-A806-F4A42B031B06}"/>
              </a:ext>
            </a:extLst>
          </p:cNvPr>
          <p:cNvSpPr>
            <a:spLocks noGrp="1"/>
          </p:cNvSpPr>
          <p:nvPr>
            <p:ph type="title"/>
          </p:nvPr>
        </p:nvSpPr>
        <p:spPr>
          <a:xfrm>
            <a:off x="1667535" y="372474"/>
            <a:ext cx="7210332" cy="779462"/>
          </a:xfrm>
        </p:spPr>
        <p:txBody>
          <a:bodyPr/>
          <a:lstStyle/>
          <a:p>
            <a:r>
              <a:rPr lang="en-US" dirty="0"/>
              <a:t>The </a:t>
            </a:r>
            <a:r>
              <a:rPr lang="en-US" dirty="0" err="1"/>
              <a:t>Primosome</a:t>
            </a:r>
            <a:endParaRPr lang="en-US" dirty="0"/>
          </a:p>
        </p:txBody>
      </p:sp>
      <p:pic>
        <p:nvPicPr>
          <p:cNvPr id="47106" name="Picture 2">
            <a:extLst>
              <a:ext uri="{FF2B5EF4-FFF2-40B4-BE49-F238E27FC236}">
                <a16:creationId xmlns:a16="http://schemas.microsoft.com/office/drawing/2014/main" id="{63ABFEC0-CB0B-4A7A-B83B-CFCE7C0E308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2283" y="1485688"/>
            <a:ext cx="2857500" cy="3495675"/>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a:extLst>
              <a:ext uri="{FF2B5EF4-FFF2-40B4-BE49-F238E27FC236}">
                <a16:creationId xmlns:a16="http://schemas.microsoft.com/office/drawing/2014/main" id="{1B3B7F7F-A641-4358-8B1D-8A875BA75B9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96518" y="1760560"/>
            <a:ext cx="4881349" cy="274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75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38CAA-29F5-4F1F-A978-7F74813E1C57}"/>
              </a:ext>
            </a:extLst>
          </p:cNvPr>
          <p:cNvSpPr>
            <a:spLocks noGrp="1"/>
          </p:cNvSpPr>
          <p:nvPr>
            <p:ph type="title"/>
          </p:nvPr>
        </p:nvSpPr>
        <p:spPr>
          <a:xfrm>
            <a:off x="227874" y="2501525"/>
            <a:ext cx="3122859" cy="779462"/>
          </a:xfrm>
        </p:spPr>
        <p:txBody>
          <a:bodyPr/>
          <a:lstStyle/>
          <a:p>
            <a:r>
              <a:rPr lang="en-US" dirty="0" err="1"/>
              <a:t>Primosome</a:t>
            </a:r>
            <a:endParaRPr lang="en-US" dirty="0"/>
          </a:p>
        </p:txBody>
      </p:sp>
      <p:pic>
        <p:nvPicPr>
          <p:cNvPr id="50178" name="Picture 2">
            <a:extLst>
              <a:ext uri="{FF2B5EF4-FFF2-40B4-BE49-F238E27FC236}">
                <a16:creationId xmlns:a16="http://schemas.microsoft.com/office/drawing/2014/main" id="{688A91C3-84D5-4C1D-8744-BD412B36BCF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09333" y="56464"/>
            <a:ext cx="5695254" cy="572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85503"/>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5686</TotalTime>
  <Words>3762</Words>
  <Application>Microsoft Office PowerPoint</Application>
  <PresentationFormat>On-screen Show (4:3)</PresentationFormat>
  <Paragraphs>100</Paragraphs>
  <Slides>29</Slides>
  <Notes>29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Open Sans</vt:lpstr>
      <vt:lpstr>Biochemistry Theme</vt:lpstr>
      <vt:lpstr>Chapter 9: DNA Replication  </vt:lpstr>
      <vt:lpstr>DNA Replication is Semiconservative</vt:lpstr>
      <vt:lpstr>DNA Replication is Semiconservative</vt:lpstr>
      <vt:lpstr>Chapter 9: DNA Replication  </vt:lpstr>
      <vt:lpstr>Prokaryotic DNA is circular</vt:lpstr>
      <vt:lpstr>PowerPoint Presentation</vt:lpstr>
      <vt:lpstr>PowerPoint Presentation</vt:lpstr>
      <vt:lpstr>The Primosome</vt:lpstr>
      <vt:lpstr>Primosome</vt:lpstr>
      <vt:lpstr>DNA Polymerase Enzymes</vt:lpstr>
      <vt:lpstr>DNA Pol III</vt:lpstr>
      <vt:lpstr>DNA Pol III</vt:lpstr>
      <vt:lpstr>DNA Pol III</vt:lpstr>
      <vt:lpstr>DNA Pol III</vt:lpstr>
      <vt:lpstr>DNA Pol III Core</vt:lpstr>
      <vt:lpstr>DNA Polymerase III</vt:lpstr>
      <vt:lpstr>PowerPoint Presentation</vt:lpstr>
      <vt:lpstr>DNA Polymerase I</vt:lpstr>
      <vt:lpstr>DNA Polymerase I</vt:lpstr>
      <vt:lpstr>DNA Ligase</vt:lpstr>
      <vt:lpstr>DNA Ligase</vt:lpstr>
      <vt:lpstr>DNA Ligase</vt:lpstr>
      <vt:lpstr>DNA Ligase</vt:lpstr>
      <vt:lpstr>DNA Ligase</vt:lpstr>
      <vt:lpstr>PowerPoint Presentation</vt:lpstr>
      <vt:lpstr>Type I Topoisomerases</vt:lpstr>
      <vt:lpstr>Type II Topoisomerase Enzymes</vt:lpstr>
      <vt:lpstr>Catenated and Knotted DNA</vt:lpstr>
      <vt:lpstr>Replication Termination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Protein Regulation and Degradation</dc:title>
  <dc:creator>Patricia Flatt</dc:creator>
  <cp:lastModifiedBy>Patricia Flatt</cp:lastModifiedBy>
  <cp:revision>67</cp:revision>
  <cp:lastPrinted>2020-11-06T07:17:46Z</cp:lastPrinted>
  <dcterms:created xsi:type="dcterms:W3CDTF">2020-11-05T04:52:25Z</dcterms:created>
  <dcterms:modified xsi:type="dcterms:W3CDTF">2020-11-09T03:38:45Z</dcterms:modified>
</cp:coreProperties>
</file>