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45" r:id="rId2"/>
    <p:sldId id="449" r:id="rId3"/>
    <p:sldId id="446" r:id="rId4"/>
    <p:sldId id="450" r:id="rId5"/>
    <p:sldId id="451" r:id="rId6"/>
    <p:sldId id="452" r:id="rId7"/>
    <p:sldId id="453" r:id="rId8"/>
    <p:sldId id="454" r:id="rId9"/>
    <p:sldId id="455" r:id="rId10"/>
    <p:sldId id="457" r:id="rId11"/>
    <p:sldId id="456" r:id="rId12"/>
    <p:sldId id="458" r:id="rId13"/>
    <p:sldId id="459" r:id="rId14"/>
    <p:sldId id="461" r:id="rId15"/>
    <p:sldId id="460" r:id="rId16"/>
    <p:sldId id="462" r:id="rId17"/>
    <p:sldId id="463" r:id="rId18"/>
    <p:sldId id="464" r:id="rId19"/>
    <p:sldId id="465" r:id="rId20"/>
    <p:sldId id="466" r:id="rId21"/>
    <p:sldId id="467" r:id="rId22"/>
    <p:sldId id="468" r:id="rId23"/>
    <p:sldId id="447" r:id="rId24"/>
    <p:sldId id="469" r:id="rId25"/>
    <p:sldId id="471" r:id="rId26"/>
    <p:sldId id="470" r:id="rId27"/>
    <p:sldId id="472" r:id="rId28"/>
    <p:sldId id="448" r:id="rId29"/>
    <p:sldId id="473" r:id="rId30"/>
    <p:sldId id="477" r:id="rId31"/>
    <p:sldId id="474" r:id="rId32"/>
    <p:sldId id="475" r:id="rId33"/>
    <p:sldId id="476" r:id="rId3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3F9"/>
    <a:srgbClr val="1F71E9"/>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6769" autoAdjust="0"/>
  </p:normalViewPr>
  <p:slideViewPr>
    <p:cSldViewPr snapToGrid="0" showGuides="1">
      <p:cViewPr varScale="1">
        <p:scale>
          <a:sx n="56" d="100"/>
          <a:sy n="56" d="100"/>
        </p:scale>
        <p:origin x="2191" y="3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11/10/2020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section 9.3 we will look at one strategy used to replication extrachromosomal materials in prokaryotic organisms. Due to the circular nature of plasmids and the circularization of some viral genomes on infection, rolling circle replication is a common strategy that is used. Other methods can be seen as well, but we will only focus on this one here.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 2 of section 9.4, we will focus on some of the key dynamics of eukaryotic DNA replication that differ from prokaryotic systems.</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194206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Eukaryotic chromosomes tend to be quite a bit longer than prokaryotic ones and are linear in nature. Thus, one key major difference is that they tend to have multiple origins of replication that lead to the generation of the two new daughter stands. This electron micrograph picture </a:t>
            </a:r>
            <a:r>
              <a:rPr lang="en-US" dirty="0" err="1"/>
              <a:t>showns</a:t>
            </a:r>
            <a:r>
              <a:rPr lang="en-US" dirty="0"/>
              <a:t> the formation of multiple replication bubbles along the chromosome during S-phase. The replication machinery will fall off when two </a:t>
            </a:r>
            <a:r>
              <a:rPr lang="en-US" dirty="0" err="1"/>
              <a:t>sytems</a:t>
            </a:r>
            <a:r>
              <a:rPr lang="en-US" dirty="0"/>
              <a:t> run into </a:t>
            </a:r>
            <a:r>
              <a:rPr lang="en-US" dirty="0" err="1"/>
              <a:t>eachother</a:t>
            </a:r>
            <a:r>
              <a:rPr lang="en-US" dirty="0"/>
              <a:t> forming a larger bubble until replication is complete.</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449956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Interestingly, in eukaryotic systems, the helicase enzymes (MCM complexes) are preloaded onto the chromosome at the replication origins (ORCs), in a process known as origin loading. This will occur whether or not the cell is preparing for cell division. </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2052554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 firing will then occur as cell cycle signals develop during late G1 of interphase. Note that in addition to the helicase MCM complexes, that Cdc6 (a cyclin dependent kinase) is also associated with the replication origins.</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147705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as cyclins begin to accumulate, they will activate a Cyclin/CDK cascade, that causes the initiation of origin firing. This will occur at about 10 – 20% of the loaded origins and is sufficient for replication to begin. Note that the phosphorylation of Cdc6 and Cdt1 cause them to dissociate from the helicase complex (which is also phosphorylated in the process). </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3036373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proteins associated with cell cycle such as GINS and Cdc45, aid the helicase complex in unwinding the double stranded DNA so that the replication fork can be assembled.</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1249130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Eukaryotic DNA polymerases are more complex than their prokaryotic counterparts, but essentially serve very similar functions during the replication process. </a:t>
            </a:r>
            <a:r>
              <a:rPr lang="en-US" b="0" i="0" dirty="0">
                <a:solidFill>
                  <a:srgbClr val="000000"/>
                </a:solidFill>
                <a:effectLst/>
                <a:latin typeface="Open Sans" panose="020B0606030504020204" pitchFamily="34" charset="0"/>
              </a:rPr>
              <a:t>Three distinct replicative polymerase complexes contribute to canonical DNA replication: α, δ, and ε. These three polymerases are essential for viability of the cell. Because DNA polymerases require a primer on which to begin DNA synthesis, first, polymerase α (Pol α) acts as a replicative primase. Pol α is associated with an RNA primase and this complex accomplishes the priming task by synthesizing a primer that contains a short ~10-nucleotide RNA stretch</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303706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This is followed by 10 to 20 DNA bases that is extended by pol alpha. Importantly, this priming action occurs at replication initiation at origins to begin leading-strand synthesis and also at the 5′ end of each Okazaki fragment on the lagging strand.</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88326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DNA replication must then be “handed off” to another polymerase to continue synthesis. The polymerase switching requires clamp loaders which are shown in this larger pink circle here and include things like </a:t>
            </a:r>
            <a:r>
              <a:rPr lang="en-US" b="1" i="1" dirty="0">
                <a:solidFill>
                  <a:srgbClr val="000000"/>
                </a:solidFill>
                <a:effectLst/>
                <a:latin typeface="Open Sans" panose="020B0606030504020204" pitchFamily="34" charset="0"/>
              </a:rPr>
              <a:t>Fork Protection Complex (FPC), Claspin, and the Replication Factor C clamp loader (RFC)</a:t>
            </a:r>
            <a:r>
              <a:rPr lang="en-US" b="0" i="0" dirty="0">
                <a:solidFill>
                  <a:srgbClr val="000000"/>
                </a:solidFill>
                <a:effectLst/>
                <a:latin typeface="Open Sans" panose="020B0606030504020204" pitchFamily="34" charset="0"/>
              </a:rPr>
              <a:t>. Mutational studies has revealed that </a:t>
            </a:r>
            <a:r>
              <a:rPr lang="en-US" b="1" i="1" dirty="0">
                <a:solidFill>
                  <a:srgbClr val="000000"/>
                </a:solidFill>
                <a:effectLst/>
                <a:latin typeface="Open Sans" panose="020B0606030504020204" pitchFamily="34" charset="0"/>
              </a:rPr>
              <a:t>Pol epsilon </a:t>
            </a:r>
            <a:r>
              <a:rPr lang="en-US" b="0" i="0" dirty="0">
                <a:solidFill>
                  <a:srgbClr val="000000"/>
                </a:solidFill>
                <a:effectLst/>
                <a:latin typeface="Open Sans" panose="020B0606030504020204" pitchFamily="34" charset="0"/>
              </a:rPr>
              <a:t>is used for leading-strand synthesis and </a:t>
            </a:r>
            <a:r>
              <a:rPr lang="en-US" b="1" i="1" dirty="0">
                <a:solidFill>
                  <a:srgbClr val="000000"/>
                </a:solidFill>
                <a:effectLst/>
                <a:latin typeface="Open Sans" panose="020B0606030504020204" pitchFamily="34" charset="0"/>
              </a:rPr>
              <a:t>Pol delta </a:t>
            </a:r>
            <a:r>
              <a:rPr lang="en-US" b="0" i="0" dirty="0">
                <a:solidFill>
                  <a:srgbClr val="000000"/>
                </a:solidFill>
                <a:effectLst/>
                <a:latin typeface="Open Sans" panose="020B0606030504020204" pitchFamily="34" charset="0"/>
              </a:rPr>
              <a:t>for lagging strand synthesis. In eukaryotes, ssDNA stabilization is maintained by the heterotrimeric complex known as </a:t>
            </a:r>
            <a:r>
              <a:rPr lang="en-US" b="1" i="1" dirty="0">
                <a:solidFill>
                  <a:srgbClr val="000000"/>
                </a:solidFill>
                <a:effectLst/>
                <a:latin typeface="Open Sans" panose="020B0606030504020204" pitchFamily="34" charset="0"/>
              </a:rPr>
              <a:t>replication protein A (RPA). The proliferating cell nuclear antigen (PCNA),</a:t>
            </a:r>
            <a:r>
              <a:rPr lang="en-US" b="0" i="0" dirty="0">
                <a:solidFill>
                  <a:srgbClr val="000000"/>
                </a:solidFill>
                <a:effectLst/>
                <a:latin typeface="Open Sans" panose="020B0606030504020204" pitchFamily="34" charset="0"/>
              </a:rPr>
              <a:t> forms a ring structure that interacts with DNA polymerases and tethers them securely to DNA. PCNA acts as a sliding clamp during the replication process. As a side note, The ATR-Chk1 proteins are involved in cell monitoring. In the case of DNA damage, this system will become active and will inhibit origin firing and also stall active replication fork progression. This allows time for DNA repair process to occur prior to DNA synthesis, reducing the possibility of genetic mutations.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127615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eukaryotes, DNA polymerases are grouped into seven families (A, B, C, D, X, Y, and RT). Crystal structures of the three nuclear replicative DNA polymerases demonstrate that they belong to the B family.  All three replicative DNA polymerases are multi-subunit enzymes. The thumb and palm are critical for 5’ to 3’ polymerase activity, whereas the 3’-5’ exonuclease activity (proofreading) is controlled by the region in cyan. Note that the proofreading domain is inactivated in Pol alpha.</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192152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Rolling circle replication begins with the enzymatic nicking of one strand of the double-stranded circular molecule at the </a:t>
            </a:r>
            <a:r>
              <a:rPr lang="en-US" b="1" i="1" dirty="0">
                <a:solidFill>
                  <a:srgbClr val="000000"/>
                </a:solidFill>
                <a:effectLst/>
                <a:latin typeface="Open Sans" panose="020B0606030504020204" pitchFamily="34" charset="0"/>
              </a:rPr>
              <a:t>double-stranded origin (</a:t>
            </a:r>
            <a:r>
              <a:rPr lang="en-US" b="1" i="1" dirty="0" err="1">
                <a:solidFill>
                  <a:srgbClr val="000000"/>
                </a:solidFill>
                <a:effectLst/>
                <a:latin typeface="Open Sans" panose="020B0606030504020204" pitchFamily="34" charset="0"/>
              </a:rPr>
              <a:t>dso</a:t>
            </a:r>
            <a:r>
              <a:rPr lang="en-US" b="1" i="1" dirty="0">
                <a:solidFill>
                  <a:srgbClr val="000000"/>
                </a:solidFill>
                <a:effectLst/>
                <a:latin typeface="Open Sans" panose="020B0606030504020204" pitchFamily="34" charset="0"/>
              </a:rPr>
              <a:t>) site</a:t>
            </a:r>
            <a:r>
              <a:rPr lang="en-US" b="0" i="1" dirty="0">
                <a:solidFill>
                  <a:srgbClr val="000000"/>
                </a:solidFill>
                <a:effectLst/>
                <a:latin typeface="Open Sans" panose="020B0606030504020204" pitchFamily="34" charset="0"/>
              </a:rPr>
              <a:t>.</a:t>
            </a:r>
            <a:r>
              <a:rPr lang="en-US" b="0" i="0" dirty="0">
                <a:solidFill>
                  <a:srgbClr val="000000"/>
                </a:solidFill>
                <a:effectLst/>
                <a:latin typeface="Open Sans" panose="020B0606030504020204" pitchFamily="34" charset="0"/>
              </a:rPr>
              <a:t> In bacteria, DNA polymerase III binds to the 3′-OH group of the nicked strand and begins to unidirectionally replicate the DNA using the un-nicked strand as a template, displacing the nicked strand as it does so. Completion of DNA replication at the site of the original nick results in full displacement of the nicked strand, which may then </a:t>
            </a:r>
            <a:r>
              <a:rPr lang="en-US" b="0" i="0" dirty="0" err="1">
                <a:solidFill>
                  <a:srgbClr val="000000"/>
                </a:solidFill>
                <a:effectLst/>
                <a:latin typeface="Open Sans" panose="020B0606030504020204" pitchFamily="34" charset="0"/>
              </a:rPr>
              <a:t>recircularize</a:t>
            </a:r>
            <a:r>
              <a:rPr lang="en-US" b="0" i="0" dirty="0">
                <a:solidFill>
                  <a:srgbClr val="000000"/>
                </a:solidFill>
                <a:effectLst/>
                <a:latin typeface="Open Sans" panose="020B0606030504020204" pitchFamily="34" charset="0"/>
              </a:rPr>
              <a:t> into a single-stranded DNA molecule. RNA primase then synthesizes a primer to initiate DNA replication at the </a:t>
            </a:r>
            <a:r>
              <a:rPr lang="en-US" b="1" i="1" dirty="0">
                <a:solidFill>
                  <a:srgbClr val="000000"/>
                </a:solidFill>
                <a:effectLst/>
                <a:latin typeface="Open Sans" panose="020B0606030504020204" pitchFamily="34" charset="0"/>
              </a:rPr>
              <a:t>single-stranded origin (</a:t>
            </a:r>
            <a:r>
              <a:rPr lang="en-US" b="1" i="1" dirty="0" err="1">
                <a:solidFill>
                  <a:srgbClr val="000000"/>
                </a:solidFill>
                <a:effectLst/>
                <a:latin typeface="Open Sans" panose="020B0606030504020204" pitchFamily="34" charset="0"/>
              </a:rPr>
              <a:t>sso</a:t>
            </a:r>
            <a:r>
              <a:rPr lang="en-US" b="1" i="1" dirty="0">
                <a:solidFill>
                  <a:srgbClr val="000000"/>
                </a:solidFill>
                <a:effectLst/>
                <a:latin typeface="Open Sans" panose="020B0606030504020204" pitchFamily="34" charset="0"/>
              </a:rPr>
              <a:t>) site </a:t>
            </a:r>
            <a:r>
              <a:rPr lang="en-US" b="0" i="0" dirty="0">
                <a:solidFill>
                  <a:srgbClr val="000000"/>
                </a:solidFill>
                <a:effectLst/>
                <a:latin typeface="Open Sans" panose="020B0606030504020204" pitchFamily="34" charset="0"/>
              </a:rPr>
              <a:t>of the single-stranded DNA (ssDNA) molecule, resulting in a double-stranded DNA (dsDNA) molecule identical to the other circular DNA molecule.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2517964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noticed in the last slide that I didn’t mention any domains in the three key polymerases that have 5’ to 3’ endonuclease activity. So, Pol alpha, epsilon, and delta are NOT able to remove the primer sequences used during replication. The Flap Endonuclease, FEN1, is largely involved in this process with DNA Ligase being used to seal the sugar-phosphate backbone.</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1723963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Eukaryotic DNA replication is also further complicated by the higher order chromosome structure, especially the nucleosome core structures. Nucleosomes must be displaced and then repositioned following the flow of the replisome. </a:t>
            </a:r>
            <a:r>
              <a:rPr lang="en-US" b="0" i="0" dirty="0">
                <a:solidFill>
                  <a:srgbClr val="000000"/>
                </a:solidFill>
                <a:effectLst/>
                <a:latin typeface="Open Sans" panose="020B0606030504020204" pitchFamily="34" charset="0"/>
              </a:rPr>
              <a:t>Several histone chaperones are known to be involved in replication-coupled nucleosome assembly, including the </a:t>
            </a:r>
            <a:r>
              <a:rPr lang="en-US" b="1" i="1" dirty="0">
                <a:solidFill>
                  <a:srgbClr val="000000"/>
                </a:solidFill>
                <a:effectLst/>
                <a:latin typeface="Open Sans" panose="020B0606030504020204" pitchFamily="34" charset="0"/>
              </a:rPr>
              <a:t>FACT complex</a:t>
            </a:r>
            <a:r>
              <a:rPr lang="en-US" b="0" i="0" dirty="0">
                <a:solidFill>
                  <a:srgbClr val="000000"/>
                </a:solidFill>
                <a:effectLst/>
                <a:latin typeface="Open Sans" panose="020B0606030504020204" pitchFamily="34" charset="0"/>
              </a:rPr>
              <a:t>. The </a:t>
            </a:r>
            <a:r>
              <a:rPr lang="en-US" b="1" i="1" dirty="0">
                <a:solidFill>
                  <a:srgbClr val="000000"/>
                </a:solidFill>
                <a:effectLst/>
                <a:latin typeface="Open Sans" panose="020B0606030504020204" pitchFamily="34" charset="0"/>
              </a:rPr>
              <a:t>FACT complex</a:t>
            </a:r>
            <a:r>
              <a:rPr lang="en-US" b="0" i="0" dirty="0">
                <a:solidFill>
                  <a:srgbClr val="000000"/>
                </a:solidFill>
                <a:effectLst/>
                <a:latin typeface="Open Sans" panose="020B0606030504020204" pitchFamily="34" charset="0"/>
              </a:rPr>
              <a:t> components were originally identified as proteins that greatly stimulate transcription by RNA polymerase II. The FACT complex is a heterodimer that does not hydrolyze ATP, but facilitates the “loosening” of histones in nucleosomes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372952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prokaryotic systems that use the Tus-Ter systems to terminate replication in a distinct region of the chromosome, eukaryotic termination differs. </a:t>
            </a:r>
            <a:r>
              <a:rPr lang="en-US" b="0" i="0" dirty="0">
                <a:solidFill>
                  <a:srgbClr val="000000"/>
                </a:solidFill>
                <a:effectLst/>
                <a:latin typeface="Open Sans" panose="020B0606030504020204" pitchFamily="34" charset="0"/>
              </a:rPr>
              <a:t>Replication termination typically occurs by the collision of two replication forks anywhere between two active replication origins. The location of the collision can vary based on the replication rate of each of the forks and the timing of origin firing. Often, if a replication fork is stalled or collapsed at a specific site, replication of the site can be rescued when a replisome traveling in the opposite direction completes copying the region. Other more complex replication fork barriers also exist within the genome, but we will not go into detail about those here.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2009935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take a look at mitochondrial DNA replication.</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1949601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Mammalian mitochondria contain multiple copies of a circular, double-stranded DNA genome approximately 16.6 kb in length. The two strands of </a:t>
            </a:r>
            <a:r>
              <a:rPr lang="en-US" b="0" i="0" dirty="0" err="1">
                <a:solidFill>
                  <a:srgbClr val="000000"/>
                </a:solidFill>
                <a:effectLst/>
                <a:latin typeface="Open Sans" panose="020B0606030504020204" pitchFamily="34" charset="0"/>
              </a:rPr>
              <a:t>mtDNA</a:t>
            </a:r>
            <a:r>
              <a:rPr lang="en-US" b="0" i="0" dirty="0">
                <a:solidFill>
                  <a:srgbClr val="000000"/>
                </a:solidFill>
                <a:effectLst/>
                <a:latin typeface="Open Sans" panose="020B0606030504020204" pitchFamily="34" charset="0"/>
              </a:rPr>
              <a:t> differ in their base composition, with one being rich in guanines, making it possible to separate a heavy (H) and a light (L) strand by density centrifugation. The </a:t>
            </a:r>
            <a:r>
              <a:rPr lang="en-US" b="0" i="0" dirty="0" err="1">
                <a:solidFill>
                  <a:srgbClr val="000000"/>
                </a:solidFill>
                <a:effectLst/>
                <a:latin typeface="Open Sans" panose="020B0606030504020204" pitchFamily="34" charset="0"/>
              </a:rPr>
              <a:t>mtDNA</a:t>
            </a:r>
            <a:r>
              <a:rPr lang="en-US" b="0" i="0" dirty="0">
                <a:solidFill>
                  <a:srgbClr val="000000"/>
                </a:solidFill>
                <a:effectLst/>
                <a:latin typeface="Open Sans" panose="020B0606030504020204" pitchFamily="34" charset="0"/>
              </a:rPr>
              <a:t> contains one longer </a:t>
            </a:r>
            <a:r>
              <a:rPr lang="en-US" b="1" i="1" dirty="0">
                <a:solidFill>
                  <a:srgbClr val="000000"/>
                </a:solidFill>
                <a:effectLst/>
                <a:latin typeface="Open Sans" panose="020B0606030504020204" pitchFamily="34" charset="0"/>
              </a:rPr>
              <a:t>noncoding region (NCR)</a:t>
            </a:r>
            <a:r>
              <a:rPr lang="en-US" b="0" i="0" dirty="0">
                <a:solidFill>
                  <a:srgbClr val="000000"/>
                </a:solidFill>
                <a:effectLst/>
                <a:latin typeface="Open Sans" panose="020B0606030504020204" pitchFamily="34" charset="0"/>
              </a:rPr>
              <a:t> also referred to as the control region. In the NCR, there are promoters for polycistronic transcription, one for each </a:t>
            </a:r>
            <a:r>
              <a:rPr lang="en-US" b="0" i="0" dirty="0" err="1">
                <a:solidFill>
                  <a:srgbClr val="000000"/>
                </a:solidFill>
                <a:effectLst/>
                <a:latin typeface="Open Sans" panose="020B0606030504020204" pitchFamily="34" charset="0"/>
              </a:rPr>
              <a:t>mtDNA</a:t>
            </a:r>
            <a:r>
              <a:rPr lang="en-US" b="0" i="0" dirty="0">
                <a:solidFill>
                  <a:srgbClr val="000000"/>
                </a:solidFill>
                <a:effectLst/>
                <a:latin typeface="Open Sans" panose="020B0606030504020204" pitchFamily="34" charset="0"/>
              </a:rPr>
              <a:t> strand; the light strand promoter (LSP) and the heavy strand promoter (HSP). The NCR also harbors the origin for H-strand DNA replication (O</a:t>
            </a:r>
            <a:r>
              <a:rPr lang="en-US" b="0" i="0" baseline="-25000" dirty="0">
                <a:solidFill>
                  <a:srgbClr val="000000"/>
                </a:solidFill>
                <a:effectLst/>
                <a:latin typeface="Open Sans" panose="020B0606030504020204" pitchFamily="34" charset="0"/>
              </a:rPr>
              <a:t>H</a:t>
            </a:r>
            <a:r>
              <a:rPr lang="en-US" b="0" i="0" dirty="0">
                <a:solidFill>
                  <a:srgbClr val="000000"/>
                </a:solidFill>
                <a:effectLst/>
                <a:latin typeface="Open Sans" panose="020B0606030504020204" pitchFamily="34" charset="0"/>
              </a:rPr>
              <a:t>). A second origin for L-strand DNA replication (O</a:t>
            </a:r>
            <a:r>
              <a:rPr lang="en-US" b="0" i="0" baseline="-25000" dirty="0">
                <a:solidFill>
                  <a:srgbClr val="000000"/>
                </a:solidFill>
                <a:effectLst/>
                <a:latin typeface="Open Sans" panose="020B0606030504020204" pitchFamily="34" charset="0"/>
              </a:rPr>
              <a:t>L</a:t>
            </a:r>
            <a:r>
              <a:rPr lang="en-US" b="0" i="0" dirty="0">
                <a:solidFill>
                  <a:srgbClr val="000000"/>
                </a:solidFill>
                <a:effectLst/>
                <a:latin typeface="Open Sans" panose="020B0606030504020204" pitchFamily="34" charset="0"/>
              </a:rPr>
              <a:t>) is located outside the NCR, within a tRNA cluster.</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2386364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Mammalian </a:t>
            </a:r>
            <a:r>
              <a:rPr lang="en-US" b="0" i="0" dirty="0" err="1">
                <a:solidFill>
                  <a:srgbClr val="000000"/>
                </a:solidFill>
                <a:effectLst/>
                <a:latin typeface="Open Sans" panose="020B0606030504020204" pitchFamily="34" charset="0"/>
              </a:rPr>
              <a:t>mtDNA</a:t>
            </a:r>
            <a:r>
              <a:rPr lang="en-US" b="0" i="0" dirty="0">
                <a:solidFill>
                  <a:srgbClr val="000000"/>
                </a:solidFill>
                <a:effectLst/>
                <a:latin typeface="Open Sans" panose="020B0606030504020204" pitchFamily="34" charset="0"/>
              </a:rPr>
              <a:t> is replicated by proteins distinct from those used for nuclear DNA replication and many are related to replication factors identified in bacteriophages. DNA polymerase γ (</a:t>
            </a:r>
            <a:r>
              <a:rPr lang="en-US" b="0" i="0" dirty="0" err="1">
                <a:solidFill>
                  <a:srgbClr val="000000"/>
                </a:solidFill>
                <a:effectLst/>
                <a:latin typeface="Open Sans" panose="020B0606030504020204" pitchFamily="34" charset="0"/>
              </a:rPr>
              <a:t>POLγ</a:t>
            </a:r>
            <a:r>
              <a:rPr lang="en-US" b="0" i="0" dirty="0">
                <a:solidFill>
                  <a:srgbClr val="000000"/>
                </a:solidFill>
                <a:effectLst/>
                <a:latin typeface="Open Sans" panose="020B0606030504020204" pitchFamily="34" charset="0"/>
              </a:rPr>
              <a:t>) is the main replicative polymerase in mitochondria. The helicase used in the process is known as TWINKLE and the primase is POLRMT complex</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107302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Mitochondrial DNA replication is initiated at O</a:t>
            </a:r>
            <a:r>
              <a:rPr lang="en-US" b="0" i="0" baseline="-25000" dirty="0">
                <a:solidFill>
                  <a:srgbClr val="000000"/>
                </a:solidFill>
                <a:effectLst/>
                <a:latin typeface="Open Sans" panose="020B0606030504020204" pitchFamily="34" charset="0"/>
              </a:rPr>
              <a:t>H</a:t>
            </a:r>
            <a:r>
              <a:rPr lang="en-US" b="0" i="0" dirty="0">
                <a:solidFill>
                  <a:srgbClr val="000000"/>
                </a:solidFill>
                <a:effectLst/>
                <a:latin typeface="Open Sans" panose="020B0606030504020204" pitchFamily="34" charset="0"/>
              </a:rPr>
              <a:t> and proceeds unidirectionally to produce the full-length nascent H-strand. </a:t>
            </a:r>
            <a:r>
              <a:rPr lang="en-US" b="0" i="0" dirty="0" err="1">
                <a:solidFill>
                  <a:srgbClr val="000000"/>
                </a:solidFill>
                <a:effectLst/>
                <a:latin typeface="Open Sans" panose="020B0606030504020204" pitchFamily="34" charset="0"/>
              </a:rPr>
              <a:t>mtSSB</a:t>
            </a:r>
            <a:r>
              <a:rPr lang="en-US" b="0" i="0" dirty="0">
                <a:solidFill>
                  <a:srgbClr val="000000"/>
                </a:solidFill>
                <a:effectLst/>
                <a:latin typeface="Open Sans" panose="020B0606030504020204" pitchFamily="34" charset="0"/>
              </a:rPr>
              <a:t> binds and protects the exposed, parental H-strand. When the replisome passes O</a:t>
            </a:r>
            <a:r>
              <a:rPr lang="en-US" b="0" i="0" baseline="-25000" dirty="0">
                <a:solidFill>
                  <a:srgbClr val="000000"/>
                </a:solidFill>
                <a:effectLst/>
                <a:latin typeface="Open Sans" panose="020B0606030504020204" pitchFamily="34" charset="0"/>
              </a:rPr>
              <a:t>L</a:t>
            </a:r>
            <a:r>
              <a:rPr lang="en-US" b="0" i="0" dirty="0">
                <a:solidFill>
                  <a:srgbClr val="000000"/>
                </a:solidFill>
                <a:effectLst/>
                <a:latin typeface="Open Sans" panose="020B0606030504020204" pitchFamily="34" charset="0"/>
              </a:rPr>
              <a:t>, a stem–loop structure is formed that blocks </a:t>
            </a:r>
            <a:r>
              <a:rPr lang="en-US" b="0" i="0" dirty="0" err="1">
                <a:solidFill>
                  <a:srgbClr val="000000"/>
                </a:solidFill>
                <a:effectLst/>
                <a:latin typeface="Open Sans" panose="020B0606030504020204" pitchFamily="34" charset="0"/>
              </a:rPr>
              <a:t>mtSSB</a:t>
            </a:r>
            <a:r>
              <a:rPr lang="en-US" b="0" i="0" dirty="0">
                <a:solidFill>
                  <a:srgbClr val="000000"/>
                </a:solidFill>
                <a:effectLst/>
                <a:latin typeface="Open Sans" panose="020B0606030504020204" pitchFamily="34" charset="0"/>
              </a:rPr>
              <a:t> binding, presenting a single-stranded loop-region from which POLRMT can initiate primer synthesis. The transition to L-strand DNA synthesis takes place after about 25 </a:t>
            </a:r>
            <a:r>
              <a:rPr lang="en-US" b="0" i="0" dirty="0" err="1">
                <a:solidFill>
                  <a:srgbClr val="000000"/>
                </a:solidFill>
                <a:effectLst/>
                <a:latin typeface="Open Sans" panose="020B0606030504020204" pitchFamily="34" charset="0"/>
              </a:rPr>
              <a:t>nt</a:t>
            </a:r>
            <a:r>
              <a:rPr lang="en-US" b="0" i="0" dirty="0">
                <a:solidFill>
                  <a:srgbClr val="000000"/>
                </a:solidFill>
                <a:effectLst/>
                <a:latin typeface="Open Sans" panose="020B0606030504020204" pitchFamily="34" charset="0"/>
              </a:rPr>
              <a:t>, when </a:t>
            </a:r>
            <a:r>
              <a:rPr lang="en-US" b="0" i="0" dirty="0" err="1">
                <a:solidFill>
                  <a:srgbClr val="000000"/>
                </a:solidFill>
                <a:effectLst/>
                <a:latin typeface="Open Sans" panose="020B0606030504020204" pitchFamily="34" charset="0"/>
              </a:rPr>
              <a:t>POLγ</a:t>
            </a:r>
            <a:r>
              <a:rPr lang="en-US" b="0" i="0" dirty="0">
                <a:solidFill>
                  <a:srgbClr val="000000"/>
                </a:solidFill>
                <a:effectLst/>
                <a:latin typeface="Open Sans" panose="020B0606030504020204" pitchFamily="34" charset="0"/>
              </a:rPr>
              <a:t> replaces POLRMT at the 3′-end of the primer. Synthesis of the two strands proceeds in a continuous manner until two full, double-stranded DNA molecules have been formed.</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3203724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Curiously, not all replication events initiated at O</a:t>
            </a:r>
            <a:r>
              <a:rPr lang="en-US" b="0" i="0" baseline="-25000" dirty="0">
                <a:solidFill>
                  <a:srgbClr val="000000"/>
                </a:solidFill>
                <a:effectLst/>
                <a:latin typeface="Open Sans" panose="020B0606030504020204" pitchFamily="34" charset="0"/>
              </a:rPr>
              <a:t>H</a:t>
            </a:r>
            <a:r>
              <a:rPr lang="en-US" b="0" i="0" dirty="0">
                <a:solidFill>
                  <a:srgbClr val="000000"/>
                </a:solidFill>
                <a:effectLst/>
                <a:latin typeface="Open Sans" panose="020B0606030504020204" pitchFamily="34" charset="0"/>
              </a:rPr>
              <a:t> continue to full circle. Instead, 95% are terminated after about the first 650 nucleotides at a sequence known as the </a:t>
            </a:r>
            <a:r>
              <a:rPr lang="en-US" b="1" i="1" dirty="0">
                <a:solidFill>
                  <a:srgbClr val="000000"/>
                </a:solidFill>
                <a:effectLst/>
                <a:latin typeface="Open Sans" panose="020B0606030504020204" pitchFamily="34" charset="0"/>
              </a:rPr>
              <a:t>termination associated sequences (TAS)</a:t>
            </a:r>
            <a:r>
              <a:rPr lang="en-US" b="0" i="0" dirty="0">
                <a:solidFill>
                  <a:srgbClr val="000000"/>
                </a:solidFill>
                <a:effectLst/>
                <a:latin typeface="Open Sans" panose="020B0606030504020204" pitchFamily="34" charset="0"/>
              </a:rPr>
              <a:t>. This creates a short DNA fragment known as the 7S DNA, that remains bound to the parental L-strand, while the parental H-strand is displaced. As a result, a triple-stranded </a:t>
            </a:r>
            <a:r>
              <a:rPr lang="en-US" b="1" i="1" dirty="0">
                <a:solidFill>
                  <a:srgbClr val="000000"/>
                </a:solidFill>
                <a:effectLst/>
                <a:latin typeface="Open Sans" panose="020B0606030504020204" pitchFamily="34" charset="0"/>
              </a:rPr>
              <a:t>displacement loop structure, a D-loop,</a:t>
            </a:r>
            <a:r>
              <a:rPr lang="en-US" b="0" i="0" dirty="0">
                <a:solidFill>
                  <a:srgbClr val="000000"/>
                </a:solidFill>
                <a:effectLst/>
                <a:latin typeface="Open Sans" panose="020B0606030504020204" pitchFamily="34" charset="0"/>
              </a:rPr>
              <a:t> is formed. The functional importance of the D-loop structure is unclear and how replication is terminated at TAS is also not known.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1998316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final section of Chapter 9, we will look at how the replication machinery deals with the ends of the linear chromosomes and a potential clue regarding replicative senescence.</a:t>
            </a:r>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326380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 4, you learned about the telomere structures that are present at the ends of linear chromosomes. Recall, that these are repeating TTAGGG sequences at the ends of chromosomes. There can be hundreds to thousands of copies of this sequence repeated at the ends of the chromosome.  Telomeres also form a unique tertiary structure that differs from the normal alpha helix. This is known as T-loop formation, and it protects the ends of the DNA from degradation.</a:t>
            </a:r>
          </a:p>
        </p:txBody>
      </p:sp>
      <p:sp>
        <p:nvSpPr>
          <p:cNvPr id="4" name="Slide Number Placeholder 3"/>
          <p:cNvSpPr>
            <a:spLocks noGrp="1"/>
          </p:cNvSpPr>
          <p:nvPr>
            <p:ph type="sldNum" sz="quarter" idx="5"/>
          </p:nvPr>
        </p:nvSpPr>
        <p:spPr/>
        <p:txBody>
          <a:bodyPr/>
          <a:lstStyle/>
          <a:p>
            <a:fld id="{2ED13A92-1542-4DD8-9582-4F65BF3293BF}" type="slidenum">
              <a:rPr lang="en-US" smtClean="0"/>
              <a:t>29</a:t>
            </a:fld>
            <a:endParaRPr lang="en-US"/>
          </a:p>
        </p:txBody>
      </p:sp>
    </p:spTree>
    <p:extLst>
      <p:ext uri="{BB962C8B-B14F-4D97-AF65-F5344CB8AC3E}">
        <p14:creationId xmlns:p14="http://schemas.microsoft.com/office/powerpoint/2010/main" val="81311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 9.4, we will visit DNA replication in eukaryotic organisms and discuss key differences from that of prokaryotic organisms. In this first part, we will focus on the importance of the cell cycle.</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96535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 The replication of telomeric DNA (</a:t>
            </a:r>
            <a:r>
              <a:rPr lang="en-US" b="0" i="0" dirty="0" err="1">
                <a:solidFill>
                  <a:srgbClr val="000000"/>
                </a:solidFill>
                <a:effectLst/>
                <a:latin typeface="Open Sans" panose="020B0606030504020204" pitchFamily="34" charset="0"/>
              </a:rPr>
              <a:t>telDNA</a:t>
            </a:r>
            <a:r>
              <a:rPr lang="en-US" b="0" i="0" dirty="0">
                <a:solidFill>
                  <a:srgbClr val="000000"/>
                </a:solidFill>
                <a:effectLst/>
                <a:latin typeface="Open Sans" panose="020B0606030504020204" pitchFamily="34" charset="0"/>
              </a:rPr>
              <a:t>) is a real challenge due to the different structural features of telomeres. Firstly, the </a:t>
            </a:r>
            <a:r>
              <a:rPr lang="en-US" b="0" i="0" dirty="0" err="1">
                <a:solidFill>
                  <a:srgbClr val="000000"/>
                </a:solidFill>
                <a:effectLst/>
                <a:latin typeface="Open Sans" panose="020B0606030504020204" pitchFamily="34" charset="0"/>
              </a:rPr>
              <a:t>nucleotidic</a:t>
            </a:r>
            <a:r>
              <a:rPr lang="en-US" b="0" i="0" dirty="0">
                <a:solidFill>
                  <a:srgbClr val="000000"/>
                </a:solidFill>
                <a:effectLst/>
                <a:latin typeface="Open Sans" panose="020B0606030504020204" pitchFamily="34" charset="0"/>
              </a:rPr>
              <a:t> sequence itself consists of an </a:t>
            </a:r>
            <a:r>
              <a:rPr lang="en-US" b="0" i="0" dirty="0" err="1">
                <a:solidFill>
                  <a:srgbClr val="000000"/>
                </a:solidFill>
                <a:effectLst/>
                <a:latin typeface="Open Sans" panose="020B0606030504020204" pitchFamily="34" charset="0"/>
              </a:rPr>
              <a:t>hexanucleotidic</a:t>
            </a:r>
            <a:r>
              <a:rPr lang="en-US" b="0" i="0" dirty="0">
                <a:solidFill>
                  <a:srgbClr val="000000"/>
                </a:solidFill>
                <a:effectLst/>
                <a:latin typeface="Open Sans" panose="020B0606030504020204" pitchFamily="34" charset="0"/>
              </a:rPr>
              <a:t> motif (TTAGGG) repeated over kilobases, with the 5′-3′ strand named the “G-strand” due to its high content in guanine. During the progression of the replication fork, the lagging strand, corresponding to the G-strand, forms G-quadruplex (G4) structures, which have to be resolved to allow fork progression and to complete replication. Secondly, R-loops corresponding to highly stable RNA:DNA hybrids, involving the long non-coding telomeric transcript TERRA (telomeric repeat-containing RNA) also have to be dissociated. Thirdly, the extremity of telomeres adopts a specific loop structure, the T-loop, which forms with a complex of </a:t>
            </a:r>
            <a:r>
              <a:rPr lang="en-US" b="0" i="0" dirty="0" err="1">
                <a:solidFill>
                  <a:srgbClr val="000000"/>
                </a:solidFill>
                <a:effectLst/>
                <a:latin typeface="Open Sans" panose="020B0606030504020204" pitchFamily="34" charset="0"/>
              </a:rPr>
              <a:t>shelterin</a:t>
            </a:r>
            <a:r>
              <a:rPr lang="en-US" b="0" i="0" dirty="0">
                <a:solidFill>
                  <a:srgbClr val="000000"/>
                </a:solidFill>
                <a:effectLst/>
                <a:latin typeface="Open Sans" panose="020B0606030504020204" pitchFamily="34" charset="0"/>
              </a:rPr>
              <a:t> proteins. This has to be unraveled. This is the loop that hides the double strand end from the DNA damage sensors, and is locked by the hybridization of the 3′ single strand overhang extremity with the above 3′-5′ strand, thereby displacing the corresponding 5′-3′ strand to form a D-loop (displacement loop) structure. Lastly, replication also has to deal with barriers encountered elsewhere in the genome, such as torsions and a condensed heterochromatic environment. So there are a huge assortment of DNA replication helping proteins that are enlisted to help resolve these structural barriers and enable replication to proceed. These are shown in green in the lower diagram. You do not need to memorize any of these helper proteins.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30</a:t>
            </a:fld>
            <a:endParaRPr lang="en-US"/>
          </a:p>
        </p:txBody>
      </p:sp>
    </p:spTree>
    <p:extLst>
      <p:ext uri="{BB962C8B-B14F-4D97-AF65-F5344CB8AC3E}">
        <p14:creationId xmlns:p14="http://schemas.microsoft.com/office/powerpoint/2010/main" val="564953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these structural challenges, the ends of the linear chromosomes have a problem being synthesized during DNA replication. At the very ends, there will be an RNA primed region that was used by the DNA polymerase to start replication. However, when this primer is removed, there is no upstream primer to serve as a docking place for the DNA polymerase to replace the missing nucleotides. Thus, the ends of the chromosome will be shortened within this primer region every round of synthesis.  Thus, it is thought that each cell has an inherent mitotic clock, or a maximal amount of times that the cell can enter into DNA replication before it is forced to enter into replicative senescence due to chromosome shortening. This is known as the Hayflick limit.</a:t>
            </a:r>
          </a:p>
        </p:txBody>
      </p:sp>
      <p:sp>
        <p:nvSpPr>
          <p:cNvPr id="4" name="Slide Number Placeholder 3"/>
          <p:cNvSpPr>
            <a:spLocks noGrp="1"/>
          </p:cNvSpPr>
          <p:nvPr>
            <p:ph type="sldNum" sz="quarter" idx="5"/>
          </p:nvPr>
        </p:nvSpPr>
        <p:spPr/>
        <p:txBody>
          <a:bodyPr/>
          <a:lstStyle/>
          <a:p>
            <a:fld id="{2ED13A92-1542-4DD8-9582-4F65BF3293BF}" type="slidenum">
              <a:rPr lang="en-US" smtClean="0"/>
              <a:t>31</a:t>
            </a:fld>
            <a:endParaRPr lang="en-US"/>
          </a:p>
        </p:txBody>
      </p:sp>
    </p:spTree>
    <p:extLst>
      <p:ext uri="{BB962C8B-B14F-4D97-AF65-F5344CB8AC3E}">
        <p14:creationId xmlns:p14="http://schemas.microsoft.com/office/powerpoint/2010/main" val="1930540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way around the Hayflick Limit. This is through the activity of the telomerase enzyme. </a:t>
            </a:r>
            <a:r>
              <a:rPr lang="en-US" b="0" i="0" dirty="0">
                <a:solidFill>
                  <a:srgbClr val="000000"/>
                </a:solidFill>
                <a:effectLst/>
                <a:latin typeface="Open Sans" panose="020B0606030504020204" pitchFamily="34" charset="0"/>
              </a:rPr>
              <a:t>The human</a:t>
            </a:r>
            <a:r>
              <a:rPr lang="en-US" b="1" i="1" dirty="0">
                <a:solidFill>
                  <a:srgbClr val="000000"/>
                </a:solidFill>
                <a:effectLst/>
                <a:latin typeface="Open Sans" panose="020B0606030504020204" pitchFamily="34" charset="0"/>
              </a:rPr>
              <a:t> telomerase enzyme</a:t>
            </a:r>
            <a:r>
              <a:rPr lang="en-US" b="0" i="0" dirty="0">
                <a:solidFill>
                  <a:srgbClr val="000000"/>
                </a:solidFill>
                <a:effectLst/>
                <a:latin typeface="Open Sans" panose="020B0606030504020204" pitchFamily="34" charset="0"/>
              </a:rPr>
              <a:t> is responsible for maintaining and elongating telomeres and consists of an </a:t>
            </a:r>
            <a:r>
              <a:rPr lang="en-US" b="1" i="1" dirty="0">
                <a:solidFill>
                  <a:srgbClr val="000000"/>
                </a:solidFill>
                <a:effectLst/>
                <a:latin typeface="Open Sans" panose="020B0606030504020204" pitchFamily="34" charset="0"/>
              </a:rPr>
              <a:t>RNA component (TERC)</a:t>
            </a:r>
            <a:r>
              <a:rPr lang="en-US" b="0" i="0" dirty="0">
                <a:solidFill>
                  <a:srgbClr val="000000"/>
                </a:solidFill>
                <a:effectLst/>
                <a:latin typeface="Open Sans" panose="020B0606030504020204" pitchFamily="34" charset="0"/>
              </a:rPr>
              <a:t> and a </a:t>
            </a:r>
            <a:r>
              <a:rPr lang="en-US" b="1" i="1" dirty="0">
                <a:solidFill>
                  <a:srgbClr val="000000"/>
                </a:solidFill>
                <a:effectLst/>
                <a:latin typeface="Open Sans" panose="020B0606030504020204" pitchFamily="34" charset="0"/>
              </a:rPr>
              <a:t>reverse transcriptase (TERT)</a:t>
            </a:r>
            <a:r>
              <a:rPr lang="en-US" b="0" i="0" dirty="0">
                <a:solidFill>
                  <a:srgbClr val="000000"/>
                </a:solidFill>
                <a:effectLst/>
                <a:latin typeface="Open Sans" panose="020B0606030504020204" pitchFamily="34" charset="0"/>
              </a:rPr>
              <a:t>, that serves as the catalytic component (Figure 9.26). The </a:t>
            </a:r>
            <a:r>
              <a:rPr lang="en-US" b="1" i="1" dirty="0">
                <a:solidFill>
                  <a:srgbClr val="000000"/>
                </a:solidFill>
                <a:effectLst/>
                <a:latin typeface="Open Sans" panose="020B0606030504020204" pitchFamily="34" charset="0"/>
              </a:rPr>
              <a:t>TERT</a:t>
            </a:r>
            <a:r>
              <a:rPr lang="en-US" b="0" i="0" dirty="0">
                <a:solidFill>
                  <a:srgbClr val="000000"/>
                </a:solidFill>
                <a:effectLst/>
                <a:latin typeface="Open Sans" panose="020B0606030504020204" pitchFamily="34" charset="0"/>
              </a:rPr>
              <a:t> uses the </a:t>
            </a:r>
            <a:r>
              <a:rPr lang="en-US" b="1" i="1" dirty="0">
                <a:solidFill>
                  <a:srgbClr val="000000"/>
                </a:solidFill>
                <a:effectLst/>
                <a:latin typeface="Open Sans" panose="020B0606030504020204" pitchFamily="34" charset="0"/>
              </a:rPr>
              <a:t>TERC</a:t>
            </a:r>
            <a:r>
              <a:rPr lang="en-US" b="0" i="0" dirty="0">
                <a:solidFill>
                  <a:srgbClr val="000000"/>
                </a:solidFill>
                <a:effectLst/>
                <a:latin typeface="Open Sans" panose="020B0606030504020204" pitchFamily="34" charset="0"/>
              </a:rPr>
              <a:t> as a template to synthesize new telomeric DNA repeats at a single-stranded overhang to maintain telomere length (Figure 9.26). Some cells such as germ cells, stem cells, hematopoietic progenitor cells, activated lymphocytes, and most cancer cells constitutively express telomerase and maintain telomerase activity to overcome telomere shortening and cellular senescence. However, most other somatic cells generally have a low or undetectable level of telomerase activity and concomitantly limited longevity. Interestingly, overall telomerase activity decreases with age, but increases markedly in response to injury, suggesting a role for telomerase in cellular regeneration during wound healing.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32</a:t>
            </a:fld>
            <a:endParaRPr lang="en-US"/>
          </a:p>
        </p:txBody>
      </p:sp>
    </p:spTree>
    <p:extLst>
      <p:ext uri="{BB962C8B-B14F-4D97-AF65-F5344CB8AC3E}">
        <p14:creationId xmlns:p14="http://schemas.microsoft.com/office/powerpoint/2010/main" val="3395235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healthy lifespan in humans is positively correlated with longer telomere length and patients suffering from age-related diseases and premature aging have shorter telomeres compared with healthy individuals. An accumulation of unrepaired damage within telomeric regions has also been shown to accumulate in aging mice and non-human primates, suggesting that damage of telomeres with age may also be contributing to age-driven disease states and reduced </a:t>
            </a:r>
            <a:r>
              <a:rPr lang="en-US" b="0" i="0" dirty="0" err="1">
                <a:solidFill>
                  <a:srgbClr val="000000"/>
                </a:solidFill>
                <a:effectLst/>
                <a:latin typeface="Open Sans" panose="020B0606030504020204" pitchFamily="34" charset="0"/>
              </a:rPr>
              <a:t>healthspan</a:t>
            </a:r>
            <a:r>
              <a:rPr lang="en-US" b="0" i="0" dirty="0">
                <a:solidFill>
                  <a:srgbClr val="000000"/>
                </a:solidFill>
                <a:effectLst/>
                <a:latin typeface="Open Sans" panose="020B0606030504020204" pitchFamily="34" charset="0"/>
              </a:rPr>
              <a:t>. </a:t>
            </a:r>
          </a:p>
          <a:p>
            <a:pPr algn="l"/>
            <a:endParaRPr lang="en-US" b="0" i="0" dirty="0">
              <a:solidFill>
                <a:srgbClr val="6E6E6E"/>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Thus, one could argue that the activation and expression of telomerase may be a way of reducing age-related diseases and increasing overall longevity. However, the constitutive expression of telomerase, unfortunately, is a characteristic of almost all cancer cells. It is therefore, no surprise that transgenic animals over-</a:t>
            </a:r>
            <a:r>
              <a:rPr lang="en-US" b="0" i="0" dirty="0" err="1">
                <a:solidFill>
                  <a:srgbClr val="000000"/>
                </a:solidFill>
                <a:effectLst/>
                <a:latin typeface="Open Sans" panose="020B0606030504020204" pitchFamily="34" charset="0"/>
              </a:rPr>
              <a:t>expressiong</a:t>
            </a:r>
            <a:r>
              <a:rPr lang="en-US" b="0" i="0" dirty="0">
                <a:solidFill>
                  <a:srgbClr val="000000"/>
                </a:solidFill>
                <a:effectLst/>
                <a:latin typeface="Open Sans" panose="020B0606030504020204" pitchFamily="34" charset="0"/>
              </a:rPr>
              <a:t> the catalytic subunit of telomerase (</a:t>
            </a:r>
            <a:r>
              <a:rPr lang="en-US" b="0" i="0" dirty="0" err="1">
                <a:solidFill>
                  <a:srgbClr val="000000"/>
                </a:solidFill>
                <a:effectLst/>
                <a:latin typeface="Open Sans" panose="020B0606030504020204" pitchFamily="34" charset="0"/>
              </a:rPr>
              <a:t>mTERT</a:t>
            </a:r>
            <a:r>
              <a:rPr lang="en-US" b="0" i="0" dirty="0">
                <a:solidFill>
                  <a:srgbClr val="000000"/>
                </a:solidFill>
                <a:effectLst/>
                <a:latin typeface="Open Sans" panose="020B0606030504020204" pitchFamily="34" charset="0"/>
              </a:rPr>
              <a:t>), develop cancers earlier in life. However, overexpression of telomerase in mice that are highly resistant to cancers has shown large increases in median lifespan and significantly reduced age-associated disorders. Since humans are not highly resistant to cancer, this is not a feasible option for humans. However, additional studies in mice, where constitutive expression of telomerase is only introduced into a small percentage of host cells using adenovirus gene therapy techniques has yielded more promising results.</a:t>
            </a:r>
            <a:endParaRPr lang="en-US" b="0" i="0" dirty="0">
              <a:solidFill>
                <a:srgbClr val="6E6E6E"/>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33</a:t>
            </a:fld>
            <a:endParaRPr lang="en-US"/>
          </a:p>
        </p:txBody>
      </p:sp>
    </p:spTree>
    <p:extLst>
      <p:ext uri="{BB962C8B-B14F-4D97-AF65-F5344CB8AC3E}">
        <p14:creationId xmlns:p14="http://schemas.microsoft.com/office/powerpoint/2010/main" val="280163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a:t>
            </a:r>
            <a:r>
              <a:rPr lang="en-US" b="1" i="1" dirty="0">
                <a:solidFill>
                  <a:srgbClr val="000000"/>
                </a:solidFill>
                <a:effectLst/>
                <a:latin typeface="Open Sans" panose="020B0606030504020204" pitchFamily="34" charset="0"/>
              </a:rPr>
              <a:t>cell cycle </a:t>
            </a:r>
            <a:r>
              <a:rPr lang="en-US" b="0" i="0" dirty="0">
                <a:solidFill>
                  <a:srgbClr val="000000"/>
                </a:solidFill>
                <a:effectLst/>
                <a:latin typeface="Open Sans" panose="020B0606030504020204" pitchFamily="34" charset="0"/>
              </a:rPr>
              <a:t>is an ordered series of events involving cell growth and cell division that produces two new daughter cells. The cell cycle has two major phases: </a:t>
            </a:r>
            <a:r>
              <a:rPr lang="en-US" b="1" i="1" dirty="0">
                <a:solidFill>
                  <a:srgbClr val="000000"/>
                </a:solidFill>
                <a:effectLst/>
                <a:latin typeface="Open Sans" panose="020B0606030504020204" pitchFamily="34" charset="0"/>
              </a:rPr>
              <a:t>interphase</a:t>
            </a:r>
            <a:r>
              <a:rPr lang="en-US" b="1" i="0"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and the </a:t>
            </a:r>
            <a:r>
              <a:rPr lang="en-US" b="1" i="1" dirty="0">
                <a:solidFill>
                  <a:srgbClr val="000000"/>
                </a:solidFill>
                <a:effectLst/>
                <a:latin typeface="Open Sans" panose="020B0606030504020204" pitchFamily="34" charset="0"/>
              </a:rPr>
              <a:t>mitotic phase</a:t>
            </a:r>
            <a:r>
              <a:rPr lang="en-US" b="0" i="0" dirty="0">
                <a:solidFill>
                  <a:srgbClr val="000000"/>
                </a:solidFill>
                <a:effectLst/>
                <a:latin typeface="Open Sans" panose="020B0606030504020204" pitchFamily="34" charset="0"/>
              </a:rPr>
              <a:t>. During interphase, the cell grows and DNA is replicated. During the mitotic phase, the replicated DNA and cytoplasmic contents are separated and the cell divides. During interphase, G</a:t>
            </a:r>
            <a:r>
              <a:rPr lang="en-US" b="0" i="0" baseline="-25000" dirty="0">
                <a:solidFill>
                  <a:srgbClr val="000000"/>
                </a:solidFill>
                <a:effectLst/>
                <a:latin typeface="Open Sans" panose="020B0606030504020204" pitchFamily="34" charset="0"/>
              </a:rPr>
              <a:t>1 </a:t>
            </a:r>
            <a:r>
              <a:rPr lang="en-US" b="0" i="0" dirty="0">
                <a:solidFill>
                  <a:srgbClr val="000000"/>
                </a:solidFill>
                <a:effectLst/>
                <a:latin typeface="Open Sans" panose="020B0606030504020204" pitchFamily="34" charset="0"/>
              </a:rPr>
              <a:t>involves cell growth and protein synthesis, the S phase involves DNA replication and the replication of the centrosome, and G</a:t>
            </a:r>
            <a:r>
              <a:rPr lang="en-US" b="0" i="0" baseline="-25000" dirty="0">
                <a:solidFill>
                  <a:srgbClr val="000000"/>
                </a:solidFill>
                <a:effectLst/>
                <a:latin typeface="Open Sans" panose="020B0606030504020204" pitchFamily="34" charset="0"/>
              </a:rPr>
              <a:t>2 </a:t>
            </a:r>
            <a:r>
              <a:rPr lang="en-US" b="0" i="0" dirty="0">
                <a:solidFill>
                  <a:srgbClr val="000000"/>
                </a:solidFill>
                <a:effectLst/>
                <a:latin typeface="Open Sans" panose="020B0606030504020204" pitchFamily="34" charset="0"/>
              </a:rPr>
              <a:t>involves further growth and protein synthesis. The mitotic phase follows interphase, and consists of mitosis, where the genetic material is separated to two different poles within the cell, and then cytokinesis, where the cytoplasm is split and the two separate daughter cells are formed.</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59542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prokaryotes, eukaryotes typically have multiple linear chromosomes that make up their genetic material. Recall that these linear chromosomes will have a centromere that hold the two arms of the chromosome together and provide an attachment site for the mitotic spindle. This will allow the replicated chromosomes to be separated from one another after replication. DNA replication occurs during the S-phase, or synthesis phase, of interphase, and will lead to the production of sister chromatids, which are identical copies of one another. This is not to be confused with homologous chromosomes that carry different alleles of the same gene sets. One set of homologous chromosomes comes from the mother and one set from the father. You can see the karyotype from a human here, with the homologous chromosomes free floating around here. The matching homologous chromosome pairs have been aligned in the left corner. Each chromosome is in the linear form and has NOT been replicated (</a:t>
            </a:r>
            <a:r>
              <a:rPr lang="en-US" dirty="0" err="1"/>
              <a:t>ie</a:t>
            </a:r>
            <a:r>
              <a:rPr lang="en-US" dirty="0"/>
              <a:t> no sister chromatids are present). Sister chromatids will have an X-shape to them, as both arms of the chromosome have been replicated and both chromatids are held together at the centromere.</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00058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Progression of cells through the cell cycle requires the coordinated actions of specific protein kinases, known as </a:t>
            </a:r>
            <a:r>
              <a:rPr lang="en-US" b="1" i="1" dirty="0">
                <a:solidFill>
                  <a:srgbClr val="000000"/>
                </a:solidFill>
                <a:effectLst/>
                <a:latin typeface="Open Sans" panose="020B0606030504020204" pitchFamily="34" charset="0"/>
              </a:rPr>
              <a:t>cyclin-dependent kinases</a:t>
            </a:r>
            <a:r>
              <a:rPr lang="en-US" b="0" i="0" dirty="0">
                <a:solidFill>
                  <a:srgbClr val="000000"/>
                </a:solidFill>
                <a:effectLst/>
                <a:latin typeface="Open Sans" panose="020B0606030504020204" pitchFamily="34" charset="0"/>
              </a:rPr>
              <a:t>. Cyclin-dependent kinases are usually abbreviated as CDK or CDC proteins. CDK/CDC proteins require the binding of a regulatory cyclin protein to become activated (Figure 9.17). The major cyclin proteins that drive the cell cycle in the forward direction, are expressed only at discrete times during the cell cycle. When activated by a cyclin counterpart, CDK/CDC enzymes phosphorylate downstream targets involved with cell cycle progression.  For example, the primary cyclin-CDK complex involved in the initiation of DNA replication during S-phase is the CyclinE-CDK2 complex. CDK2 is activated by the expression and binding of Cyclin E during late G1 phase. This causes CDK2 to phosphorylate downstream targets, including the retinoblastoma tumor suppressor protein, </a:t>
            </a:r>
            <a:r>
              <a:rPr lang="en-US" b="0" i="0" dirty="0" err="1">
                <a:solidFill>
                  <a:srgbClr val="000000"/>
                </a:solidFill>
                <a:effectLst/>
                <a:latin typeface="Open Sans" panose="020B0606030504020204" pitchFamily="34" charset="0"/>
              </a:rPr>
              <a:t>pRb</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pRB</a:t>
            </a:r>
            <a:r>
              <a:rPr lang="en-US" b="0" i="0" dirty="0">
                <a:solidFill>
                  <a:srgbClr val="000000"/>
                </a:solidFill>
                <a:effectLst/>
                <a:latin typeface="Open Sans" panose="020B0606030504020204" pitchFamily="34" charset="0"/>
              </a:rPr>
              <a:t> normally binds and inhibits the </a:t>
            </a:r>
            <a:r>
              <a:rPr lang="en-US" b="0" i="0" dirty="0" err="1">
                <a:solidFill>
                  <a:srgbClr val="000000"/>
                </a:solidFill>
                <a:effectLst/>
                <a:latin typeface="Open Sans" panose="020B0606030504020204" pitchFamily="34" charset="0"/>
              </a:rPr>
              <a:t>the</a:t>
            </a:r>
            <a:r>
              <a:rPr lang="en-US" b="0" i="0" dirty="0">
                <a:solidFill>
                  <a:srgbClr val="000000"/>
                </a:solidFill>
                <a:effectLst/>
                <a:latin typeface="Open Sans" panose="020B0606030504020204" pitchFamily="34" charset="0"/>
              </a:rPr>
              <a:t> activity of transcription factors from the E2F family. Following the release of E2F transcription factors from </a:t>
            </a:r>
            <a:r>
              <a:rPr lang="en-US" b="0" i="0" dirty="0" err="1">
                <a:solidFill>
                  <a:srgbClr val="000000"/>
                </a:solidFill>
                <a:effectLst/>
                <a:latin typeface="Open Sans" panose="020B0606030504020204" pitchFamily="34" charset="0"/>
              </a:rPr>
              <a:t>pRb</a:t>
            </a:r>
            <a:r>
              <a:rPr lang="en-US" b="0" i="0" dirty="0">
                <a:solidFill>
                  <a:srgbClr val="000000"/>
                </a:solidFill>
                <a:effectLst/>
                <a:latin typeface="Open Sans" panose="020B0606030504020204" pitchFamily="34" charset="0"/>
              </a:rPr>
              <a:t>, E2Fs activate the transcription of genes involved in DNA replication and the leads to the progression of cells into S-phase.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401122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look at the expression of cyclin levels graphically over time (in this case over the progression through the different phases of the cell cycle). What you see is that the expression of the different cyclins are required for the cell to be able traverse through the different phases of the cell cycle. For example, increases in cyclin D are needed for the cell to enter into the cell cycle and they will remain at high levels throughout the remainder of the cycle. Increases in Cyclin E are required for the cell to move into S-phase and increased Cyclin-A levels are correlated with the G2 phase. Cyclin B expression is then key for the cells to shift from interphase into mitosis and cell division. Notice here that cyclin D levels are not always high within the cell, and that cells do not always have to be traversing the cell cycle.</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5270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cells are not actively undergoing cells cycle and cell division, they can be in a state of quiescence known as G knot. </a:t>
            </a:r>
            <a:r>
              <a:rPr lang="en-US" b="0" i="0" dirty="0">
                <a:solidFill>
                  <a:srgbClr val="000000"/>
                </a:solidFill>
                <a:effectLst/>
                <a:latin typeface="Open Sans" panose="020B0606030504020204" pitchFamily="34" charset="0"/>
              </a:rPr>
              <a:t> If cells enter G</a:t>
            </a:r>
            <a:r>
              <a:rPr lang="en-US" b="0" i="0" baseline="-25000" dirty="0">
                <a:solidFill>
                  <a:srgbClr val="000000"/>
                </a:solidFill>
                <a:effectLst/>
                <a:latin typeface="Open Sans" panose="020B0606030504020204" pitchFamily="34" charset="0"/>
              </a:rPr>
              <a:t>0</a:t>
            </a:r>
            <a:r>
              <a:rPr lang="en-US" b="0" i="0" dirty="0">
                <a:solidFill>
                  <a:srgbClr val="000000"/>
                </a:solidFill>
                <a:effectLst/>
                <a:latin typeface="Open Sans" panose="020B0606030504020204" pitchFamily="34" charset="0"/>
              </a:rPr>
              <a:t> permanently, they are said to have entered a stage of </a:t>
            </a:r>
            <a:r>
              <a:rPr lang="en-US" b="1" i="1" dirty="0">
                <a:solidFill>
                  <a:srgbClr val="000000"/>
                </a:solidFill>
                <a:effectLst/>
                <a:latin typeface="Open Sans" panose="020B0606030504020204" pitchFamily="34" charset="0"/>
              </a:rPr>
              <a:t>replicative senescence</a:t>
            </a:r>
            <a:r>
              <a:rPr lang="en-US" b="0" i="0" dirty="0">
                <a:solidFill>
                  <a:srgbClr val="000000"/>
                </a:solidFill>
                <a:effectLst/>
                <a:latin typeface="Open Sans" panose="020B0606030504020204" pitchFamily="34" charset="0"/>
              </a:rPr>
              <a:t> and will no longer be maintained for long term viability within the organism.  Depending on cell type and location within the body, different cells will be in different states.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1102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you look at a layer of skin cells in the epidermis, what you will see is that there is a set of basal cells that are consistently going through the cell cycle to produce more keratinocyte cells (the most common type of cell within the skin tissue). As these newly made cells move away from the basal layer, they enter into replicative senescence and then the very outer layer of epidermal cells are actually cells that have died and provide a protective sheath between the living cells and the environment. In the next section, we will look more closely at the process of eukaryotic DNA replication during S-phase.</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816419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11/10/2020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ture.com/articles/srep23784#Fig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s://www.nature.com/articles/srep23784#Fig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en.wikipedia.org/wiki/Flap_structure-specific_endonuclease_1#/media/File:Protein_FEN1_PDB_1ul1.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9: DNA Replication </a:t>
            </a:r>
            <a:br>
              <a:rPr lang="en-US" sz="5000" dirty="0"/>
            </a:br>
            <a:endParaRPr lang="en-US" sz="5000" dirty="0"/>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066466" y="2634038"/>
            <a:ext cx="6858000" cy="658819"/>
          </a:xfrm>
        </p:spPr>
        <p:txBody>
          <a:bodyPr>
            <a:normAutofit fontScale="85000" lnSpcReduction="10000"/>
          </a:bodyPr>
          <a:lstStyle/>
          <a:p>
            <a:r>
              <a:rPr lang="en-US" dirty="0"/>
              <a:t>9.3 Replication of Extrachromosomal Elements</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9: DNA Replication </a:t>
            </a:r>
            <a:br>
              <a:rPr lang="en-US" sz="5000" dirty="0"/>
            </a:br>
            <a:endParaRPr lang="en-US" sz="5000" dirty="0"/>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066466" y="2634038"/>
            <a:ext cx="6858000" cy="658819"/>
          </a:xfrm>
        </p:spPr>
        <p:txBody>
          <a:bodyPr>
            <a:normAutofit/>
          </a:bodyPr>
          <a:lstStyle/>
          <a:p>
            <a:r>
              <a:rPr lang="en-US" dirty="0"/>
              <a:t>9.4 DNA Replication in Eukaryotes</a:t>
            </a:r>
          </a:p>
        </p:txBody>
      </p:sp>
      <p:sp>
        <p:nvSpPr>
          <p:cNvPr id="6" name="Subtitle 4">
            <a:extLst>
              <a:ext uri="{FF2B5EF4-FFF2-40B4-BE49-F238E27FC236}">
                <a16:creationId xmlns:a16="http://schemas.microsoft.com/office/drawing/2014/main" id="{6E2BB411-3B1F-48E2-AC46-470709C56F86}"/>
              </a:ext>
            </a:extLst>
          </p:cNvPr>
          <p:cNvSpPr txBox="1">
            <a:spLocks/>
          </p:cNvSpPr>
          <p:nvPr/>
        </p:nvSpPr>
        <p:spPr>
          <a:xfrm>
            <a:off x="1066466" y="3864611"/>
            <a:ext cx="6858000" cy="658819"/>
          </a:xfrm>
          <a:prstGeom prst="rect">
            <a:avLst/>
          </a:prstGeom>
          <a:solidFill>
            <a:schemeClr val="accent6">
              <a:lumMod val="60000"/>
              <a:lumOff val="40000"/>
              <a:alpha val="68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Part 2: S-Phase &amp; DNA Replication</a:t>
            </a:r>
          </a:p>
        </p:txBody>
      </p:sp>
    </p:spTree>
    <p:extLst>
      <p:ext uri="{BB962C8B-B14F-4D97-AF65-F5344CB8AC3E}">
        <p14:creationId xmlns:p14="http://schemas.microsoft.com/office/powerpoint/2010/main" val="344030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4BF6-ECFF-4E28-9D5C-29475D03FE2B}"/>
              </a:ext>
            </a:extLst>
          </p:cNvPr>
          <p:cNvSpPr>
            <a:spLocks noGrp="1"/>
          </p:cNvSpPr>
          <p:nvPr>
            <p:ph type="title"/>
          </p:nvPr>
        </p:nvSpPr>
        <p:spPr>
          <a:xfrm>
            <a:off x="1305018" y="222349"/>
            <a:ext cx="4393634" cy="779462"/>
          </a:xfrm>
        </p:spPr>
        <p:txBody>
          <a:bodyPr>
            <a:normAutofit fontScale="90000"/>
          </a:bodyPr>
          <a:lstStyle/>
          <a:p>
            <a:r>
              <a:rPr lang="en-US" dirty="0"/>
              <a:t>Replication Initiation</a:t>
            </a:r>
          </a:p>
        </p:txBody>
      </p:sp>
      <p:pic>
        <p:nvPicPr>
          <p:cNvPr id="8194" name="Picture 2">
            <a:extLst>
              <a:ext uri="{FF2B5EF4-FFF2-40B4-BE49-F238E27FC236}">
                <a16:creationId xmlns:a16="http://schemas.microsoft.com/office/drawing/2014/main" id="{B3D3ABF5-14A7-4904-AF09-95552EC29E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4809652" y="1501080"/>
            <a:ext cx="49530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 diagram showing two strands of parental DNA. Then an arrow showing multiple replication bubbles with an origin of replication in each. Arrows point to the left and right from each origin of replication. New strands of DNA are shown being formed. One of the bubbles has the left half of the bubble in a box labeled replication fork. The next image shows the replication bubbles getting longer. The final image shows two new DNA strands, each with one old strand and one new strand.">
            <a:extLst>
              <a:ext uri="{FF2B5EF4-FFF2-40B4-BE49-F238E27FC236}">
                <a16:creationId xmlns:a16="http://schemas.microsoft.com/office/drawing/2014/main" id="{ED6B737A-2E85-4DAC-AD6D-2CB22D46F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36" y="1292920"/>
            <a:ext cx="5426267" cy="383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8C6DCC0-23AA-4726-BE1E-F4DED7BE7999}"/>
              </a:ext>
            </a:extLst>
          </p:cNvPr>
          <p:cNvSpPr>
            <a:spLocks noGrp="1"/>
          </p:cNvSpPr>
          <p:nvPr>
            <p:ph type="title"/>
          </p:nvPr>
        </p:nvSpPr>
        <p:spPr>
          <a:xfrm>
            <a:off x="1305018" y="222349"/>
            <a:ext cx="7210332" cy="779462"/>
          </a:xfrm>
        </p:spPr>
        <p:txBody>
          <a:bodyPr>
            <a:normAutofit fontScale="90000"/>
          </a:bodyPr>
          <a:lstStyle/>
          <a:p>
            <a:r>
              <a:rPr lang="en-US" dirty="0"/>
              <a:t>Origin Loading and Origin Firing</a:t>
            </a:r>
          </a:p>
        </p:txBody>
      </p:sp>
      <p:pic>
        <p:nvPicPr>
          <p:cNvPr id="9218" name="Picture 2">
            <a:extLst>
              <a:ext uri="{FF2B5EF4-FFF2-40B4-BE49-F238E27FC236}">
                <a16:creationId xmlns:a16="http://schemas.microsoft.com/office/drawing/2014/main" id="{9051B21E-BD80-49AC-BB2D-E562B0A7A16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9648"/>
          <a:stretch/>
        </p:blipFill>
        <p:spPr bwMode="auto">
          <a:xfrm>
            <a:off x="435746" y="2197212"/>
            <a:ext cx="7917776" cy="236114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2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8C6DCC0-23AA-4726-BE1E-F4DED7BE7999}"/>
              </a:ext>
            </a:extLst>
          </p:cNvPr>
          <p:cNvSpPr>
            <a:spLocks noGrp="1"/>
          </p:cNvSpPr>
          <p:nvPr>
            <p:ph type="title"/>
          </p:nvPr>
        </p:nvSpPr>
        <p:spPr>
          <a:xfrm>
            <a:off x="1305018" y="222349"/>
            <a:ext cx="7210332" cy="779462"/>
          </a:xfrm>
        </p:spPr>
        <p:txBody>
          <a:bodyPr>
            <a:normAutofit fontScale="90000"/>
          </a:bodyPr>
          <a:lstStyle/>
          <a:p>
            <a:r>
              <a:rPr lang="en-US" dirty="0"/>
              <a:t>Origin Loading and Origin Firing</a:t>
            </a:r>
          </a:p>
        </p:txBody>
      </p:sp>
      <p:pic>
        <p:nvPicPr>
          <p:cNvPr id="9218" name="Picture 2">
            <a:extLst>
              <a:ext uri="{FF2B5EF4-FFF2-40B4-BE49-F238E27FC236}">
                <a16:creationId xmlns:a16="http://schemas.microsoft.com/office/drawing/2014/main" id="{9051B21E-BD80-49AC-BB2D-E562B0A7A16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9194"/>
          <a:stretch/>
        </p:blipFill>
        <p:spPr bwMode="auto">
          <a:xfrm>
            <a:off x="316295" y="2188213"/>
            <a:ext cx="8199055" cy="248157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8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8C6DCC0-23AA-4726-BE1E-F4DED7BE7999}"/>
              </a:ext>
            </a:extLst>
          </p:cNvPr>
          <p:cNvSpPr>
            <a:spLocks noGrp="1"/>
          </p:cNvSpPr>
          <p:nvPr>
            <p:ph type="title"/>
          </p:nvPr>
        </p:nvSpPr>
        <p:spPr>
          <a:xfrm>
            <a:off x="1305018" y="222349"/>
            <a:ext cx="7210332" cy="779462"/>
          </a:xfrm>
        </p:spPr>
        <p:txBody>
          <a:bodyPr>
            <a:normAutofit fontScale="90000"/>
          </a:bodyPr>
          <a:lstStyle/>
          <a:p>
            <a:r>
              <a:rPr lang="en-US" dirty="0"/>
              <a:t>Origin Loading and Origin Firing</a:t>
            </a:r>
          </a:p>
        </p:txBody>
      </p:sp>
      <p:pic>
        <p:nvPicPr>
          <p:cNvPr id="9218" name="Picture 2">
            <a:extLst>
              <a:ext uri="{FF2B5EF4-FFF2-40B4-BE49-F238E27FC236}">
                <a16:creationId xmlns:a16="http://schemas.microsoft.com/office/drawing/2014/main" id="{9051B21E-BD80-49AC-BB2D-E562B0A7A16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1833"/>
          <a:stretch/>
        </p:blipFill>
        <p:spPr bwMode="auto">
          <a:xfrm>
            <a:off x="655092" y="1052481"/>
            <a:ext cx="7096836" cy="47530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701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8C6DCC0-23AA-4726-BE1E-F4DED7BE7999}"/>
              </a:ext>
            </a:extLst>
          </p:cNvPr>
          <p:cNvSpPr>
            <a:spLocks noGrp="1"/>
          </p:cNvSpPr>
          <p:nvPr>
            <p:ph type="title"/>
          </p:nvPr>
        </p:nvSpPr>
        <p:spPr>
          <a:xfrm>
            <a:off x="1305018" y="222349"/>
            <a:ext cx="7210332" cy="779462"/>
          </a:xfrm>
        </p:spPr>
        <p:txBody>
          <a:bodyPr>
            <a:normAutofit fontScale="90000"/>
          </a:bodyPr>
          <a:lstStyle/>
          <a:p>
            <a:r>
              <a:rPr lang="en-US" dirty="0"/>
              <a:t>Origin Loading and Origin Firing</a:t>
            </a:r>
          </a:p>
        </p:txBody>
      </p:sp>
      <p:pic>
        <p:nvPicPr>
          <p:cNvPr id="9218" name="Picture 2">
            <a:extLst>
              <a:ext uri="{FF2B5EF4-FFF2-40B4-BE49-F238E27FC236}">
                <a16:creationId xmlns:a16="http://schemas.microsoft.com/office/drawing/2014/main" id="{9051B21E-BD80-49AC-BB2D-E562B0A7A16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0049"/>
          <a:stretch/>
        </p:blipFill>
        <p:spPr bwMode="auto">
          <a:xfrm>
            <a:off x="818866" y="940470"/>
            <a:ext cx="7055893" cy="484926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1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EE56-579A-47F0-A89C-D45F88785A43}"/>
              </a:ext>
            </a:extLst>
          </p:cNvPr>
          <p:cNvSpPr>
            <a:spLocks noGrp="1"/>
          </p:cNvSpPr>
          <p:nvPr>
            <p:ph type="title"/>
          </p:nvPr>
        </p:nvSpPr>
        <p:spPr/>
        <p:txBody>
          <a:bodyPr/>
          <a:lstStyle/>
          <a:p>
            <a:r>
              <a:rPr lang="en-US" dirty="0"/>
              <a:t>Eukaryotic DNA Polymerases</a:t>
            </a:r>
          </a:p>
        </p:txBody>
      </p:sp>
      <p:sp>
        <p:nvSpPr>
          <p:cNvPr id="4" name="TextBox 3">
            <a:extLst>
              <a:ext uri="{FF2B5EF4-FFF2-40B4-BE49-F238E27FC236}">
                <a16:creationId xmlns:a16="http://schemas.microsoft.com/office/drawing/2014/main" id="{76AE4C4D-D0B8-41AD-BF4B-B5812AD346FE}"/>
              </a:ext>
            </a:extLst>
          </p:cNvPr>
          <p:cNvSpPr txBox="1"/>
          <p:nvPr/>
        </p:nvSpPr>
        <p:spPr>
          <a:xfrm>
            <a:off x="286602" y="5609230"/>
            <a:ext cx="6933064" cy="369332"/>
          </a:xfrm>
          <a:prstGeom prst="rect">
            <a:avLst/>
          </a:prstGeom>
          <a:noFill/>
        </p:spPr>
        <p:txBody>
          <a:bodyPr wrap="square" rtlCol="0">
            <a:spAutoFit/>
          </a:bodyPr>
          <a:lstStyle/>
          <a:p>
            <a:r>
              <a:rPr lang="en-US" dirty="0"/>
              <a:t>Figure from: </a:t>
            </a:r>
            <a:r>
              <a:rPr lang="en-US" dirty="0">
                <a:hlinkClick r:id="rId3"/>
              </a:rPr>
              <a:t>Coloma, J., et al. (2016) Scientific Reports 6:23784</a:t>
            </a:r>
            <a:endParaRPr lang="en-US" dirty="0"/>
          </a:p>
        </p:txBody>
      </p:sp>
      <p:pic>
        <p:nvPicPr>
          <p:cNvPr id="6" name="Picture 2" descr="Figure 1">
            <a:extLst>
              <a:ext uri="{FF2B5EF4-FFF2-40B4-BE49-F238E27FC236}">
                <a16:creationId xmlns:a16="http://schemas.microsoft.com/office/drawing/2014/main" id="{D0310B2C-81B5-4B0D-9A6F-03221DA826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241" r="65232"/>
          <a:stretch/>
        </p:blipFill>
        <p:spPr bwMode="auto">
          <a:xfrm>
            <a:off x="197588" y="1871906"/>
            <a:ext cx="3049783" cy="24218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ure 1">
            <a:extLst>
              <a:ext uri="{FF2B5EF4-FFF2-40B4-BE49-F238E27FC236}">
                <a16:creationId xmlns:a16="http://schemas.microsoft.com/office/drawing/2014/main" id="{A5383B9A-B5B5-4D66-B750-3E076137E1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652" t="2480" b="51152"/>
          <a:stretch/>
        </p:blipFill>
        <p:spPr bwMode="auto">
          <a:xfrm>
            <a:off x="3598782" y="1261118"/>
            <a:ext cx="5231624" cy="329198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37C0229-61C4-40E5-B476-BD3B6432E5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8452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EE56-579A-47F0-A89C-D45F88785A43}"/>
              </a:ext>
            </a:extLst>
          </p:cNvPr>
          <p:cNvSpPr>
            <a:spLocks noGrp="1"/>
          </p:cNvSpPr>
          <p:nvPr>
            <p:ph type="title"/>
          </p:nvPr>
        </p:nvSpPr>
        <p:spPr/>
        <p:txBody>
          <a:bodyPr/>
          <a:lstStyle/>
          <a:p>
            <a:r>
              <a:rPr lang="en-US" dirty="0"/>
              <a:t>Eukaryotic DNA Polymerases</a:t>
            </a:r>
          </a:p>
        </p:txBody>
      </p:sp>
      <p:sp>
        <p:nvSpPr>
          <p:cNvPr id="4" name="TextBox 3">
            <a:extLst>
              <a:ext uri="{FF2B5EF4-FFF2-40B4-BE49-F238E27FC236}">
                <a16:creationId xmlns:a16="http://schemas.microsoft.com/office/drawing/2014/main" id="{76AE4C4D-D0B8-41AD-BF4B-B5812AD346FE}"/>
              </a:ext>
            </a:extLst>
          </p:cNvPr>
          <p:cNvSpPr txBox="1"/>
          <p:nvPr/>
        </p:nvSpPr>
        <p:spPr>
          <a:xfrm>
            <a:off x="286602" y="5609230"/>
            <a:ext cx="6933064" cy="369332"/>
          </a:xfrm>
          <a:prstGeom prst="rect">
            <a:avLst/>
          </a:prstGeom>
          <a:noFill/>
        </p:spPr>
        <p:txBody>
          <a:bodyPr wrap="square" rtlCol="0">
            <a:spAutoFit/>
          </a:bodyPr>
          <a:lstStyle/>
          <a:p>
            <a:r>
              <a:rPr lang="en-US" dirty="0"/>
              <a:t>Figure from: </a:t>
            </a:r>
            <a:r>
              <a:rPr lang="en-US" dirty="0">
                <a:hlinkClick r:id="rId3"/>
              </a:rPr>
              <a:t>Coloma, J., et al. (2016) Scientific Reports 6:23784</a:t>
            </a:r>
            <a:endParaRPr lang="en-US" dirty="0"/>
          </a:p>
        </p:txBody>
      </p:sp>
      <p:pic>
        <p:nvPicPr>
          <p:cNvPr id="6" name="Picture 2" descr="Figure 1">
            <a:extLst>
              <a:ext uri="{FF2B5EF4-FFF2-40B4-BE49-F238E27FC236}">
                <a16:creationId xmlns:a16="http://schemas.microsoft.com/office/drawing/2014/main" id="{D0310B2C-81B5-4B0D-9A6F-03221DA826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241" r="65232"/>
          <a:stretch/>
        </p:blipFill>
        <p:spPr bwMode="auto">
          <a:xfrm>
            <a:off x="197588" y="1871906"/>
            <a:ext cx="3049783" cy="24218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ure 1">
            <a:extLst>
              <a:ext uri="{FF2B5EF4-FFF2-40B4-BE49-F238E27FC236}">
                <a16:creationId xmlns:a16="http://schemas.microsoft.com/office/drawing/2014/main" id="{A5383B9A-B5B5-4D66-B750-3E076137E1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014" t="59925" r="-362" b="-6293"/>
          <a:stretch/>
        </p:blipFill>
        <p:spPr bwMode="auto">
          <a:xfrm>
            <a:off x="3598782" y="1261118"/>
            <a:ext cx="5231624" cy="329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9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4FFE3B4A-B722-492F-8179-214C1A18A51D}"/>
              </a:ext>
            </a:extLst>
          </p:cNvPr>
          <p:cNvSpPr>
            <a:spLocks noGrp="1"/>
          </p:cNvSpPr>
          <p:nvPr>
            <p:ph type="title"/>
          </p:nvPr>
        </p:nvSpPr>
        <p:spPr>
          <a:xfrm>
            <a:off x="1305018" y="222349"/>
            <a:ext cx="7210332" cy="779462"/>
          </a:xfrm>
        </p:spPr>
        <p:txBody>
          <a:bodyPr>
            <a:normAutofit/>
          </a:bodyPr>
          <a:lstStyle/>
          <a:p>
            <a:r>
              <a:rPr lang="en-US" dirty="0"/>
              <a:t>Replication Fork</a:t>
            </a:r>
          </a:p>
        </p:txBody>
      </p:sp>
      <p:pic>
        <p:nvPicPr>
          <p:cNvPr id="14338" name="Picture 2">
            <a:extLst>
              <a:ext uri="{FF2B5EF4-FFF2-40B4-BE49-F238E27FC236}">
                <a16:creationId xmlns:a16="http://schemas.microsoft.com/office/drawing/2014/main" id="{CF5B927D-B310-4243-B540-EE2D2DCF59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9596" y="1418955"/>
            <a:ext cx="8460420" cy="423021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2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2FCD-D8F1-43B3-ABC7-AF7CEA383082}"/>
              </a:ext>
            </a:extLst>
          </p:cNvPr>
          <p:cNvSpPr>
            <a:spLocks noGrp="1"/>
          </p:cNvSpPr>
          <p:nvPr>
            <p:ph type="title"/>
          </p:nvPr>
        </p:nvSpPr>
        <p:spPr>
          <a:xfrm>
            <a:off x="1516559" y="288801"/>
            <a:ext cx="7210332" cy="779462"/>
          </a:xfrm>
        </p:spPr>
        <p:txBody>
          <a:bodyPr>
            <a:normAutofit fontScale="90000"/>
          </a:bodyPr>
          <a:lstStyle/>
          <a:p>
            <a:r>
              <a:rPr lang="en-US" dirty="0"/>
              <a:t>Nuclear Polymerases are </a:t>
            </a:r>
            <a:br>
              <a:rPr lang="en-US" dirty="0"/>
            </a:br>
            <a:r>
              <a:rPr lang="en-US" dirty="0"/>
              <a:t>Type B-family Members</a:t>
            </a:r>
          </a:p>
        </p:txBody>
      </p:sp>
      <p:pic>
        <p:nvPicPr>
          <p:cNvPr id="16386" name="Picture 2">
            <a:extLst>
              <a:ext uri="{FF2B5EF4-FFF2-40B4-BE49-F238E27FC236}">
                <a16:creationId xmlns:a16="http://schemas.microsoft.com/office/drawing/2014/main" id="{2E196AC7-E1FF-4C26-8F51-62907FD3C1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011" r="49605"/>
          <a:stretch/>
        </p:blipFill>
        <p:spPr bwMode="auto">
          <a:xfrm>
            <a:off x="6182437" y="1967570"/>
            <a:ext cx="2900148" cy="288311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65B19821-DC23-489E-B930-D538847C52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878"/>
          <a:stretch/>
        </p:blipFill>
        <p:spPr bwMode="auto">
          <a:xfrm>
            <a:off x="114347" y="2077429"/>
            <a:ext cx="5891419" cy="278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8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1FC3-1E1C-459B-9FF2-391599127D2F}"/>
              </a:ext>
            </a:extLst>
          </p:cNvPr>
          <p:cNvSpPr>
            <a:spLocks noGrp="1"/>
          </p:cNvSpPr>
          <p:nvPr>
            <p:ph type="title"/>
          </p:nvPr>
        </p:nvSpPr>
        <p:spPr>
          <a:xfrm>
            <a:off x="1511010" y="388147"/>
            <a:ext cx="7210332" cy="779462"/>
          </a:xfrm>
        </p:spPr>
        <p:txBody>
          <a:bodyPr>
            <a:normAutofit fontScale="90000"/>
          </a:bodyPr>
          <a:lstStyle/>
          <a:p>
            <a:pPr algn="ctr"/>
            <a:r>
              <a:rPr lang="en-US" dirty="0"/>
              <a:t>Plasmids Typically Use Rolling Circle Replication</a:t>
            </a:r>
          </a:p>
        </p:txBody>
      </p:sp>
      <p:pic>
        <p:nvPicPr>
          <p:cNvPr id="1026" name="Picture 2" descr="Diagram of DNA replication. A circle of double stranded DNA has a region labeled SSO near a region labeled DSO. A nick forms in DSO and DNA polymerase III begins copying and displacing the nicked strand. This forms a new ring made of an old and a new strand of DNA; the second old strand of DNA is outside of this ring but eventually rejoins the nicked strand. DNA ligase then separates the dsDNA (synthesis of first strand) and the lone ssDNA. The ssDNA then has the second strand synthesized and become a ds DNA as well.">
            <a:extLst>
              <a:ext uri="{FF2B5EF4-FFF2-40B4-BE49-F238E27FC236}">
                <a16:creationId xmlns:a16="http://schemas.microsoft.com/office/drawing/2014/main" id="{4F6BCC6D-853F-477C-9C1B-B1905A574F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715978"/>
            <a:ext cx="8461375" cy="363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7A38-32DD-422A-88F9-F275E3993571}"/>
              </a:ext>
            </a:extLst>
          </p:cNvPr>
          <p:cNvSpPr>
            <a:spLocks noGrp="1"/>
          </p:cNvSpPr>
          <p:nvPr>
            <p:ph type="title"/>
          </p:nvPr>
        </p:nvSpPr>
        <p:spPr/>
        <p:txBody>
          <a:bodyPr/>
          <a:lstStyle/>
          <a:p>
            <a:r>
              <a:rPr lang="en-US" dirty="0"/>
              <a:t>Flap Endonuclease (FEN1)</a:t>
            </a:r>
          </a:p>
        </p:txBody>
      </p:sp>
      <p:pic>
        <p:nvPicPr>
          <p:cNvPr id="17410" name="Picture 2">
            <a:extLst>
              <a:ext uri="{FF2B5EF4-FFF2-40B4-BE49-F238E27FC236}">
                <a16:creationId xmlns:a16="http://schemas.microsoft.com/office/drawing/2014/main" id="{17037A69-B7A8-426E-B060-14299AC88D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3157" y="1277938"/>
            <a:ext cx="5933236" cy="4511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E5EAEC-3CBF-4DF7-8032-212A379C00B9}"/>
              </a:ext>
            </a:extLst>
          </p:cNvPr>
          <p:cNvSpPr txBox="1"/>
          <p:nvPr/>
        </p:nvSpPr>
        <p:spPr>
          <a:xfrm>
            <a:off x="286602" y="5609230"/>
            <a:ext cx="6933064" cy="369332"/>
          </a:xfrm>
          <a:prstGeom prst="rect">
            <a:avLst/>
          </a:prstGeom>
          <a:noFill/>
        </p:spPr>
        <p:txBody>
          <a:bodyPr wrap="square" rtlCol="0">
            <a:spAutoFit/>
          </a:bodyPr>
          <a:lstStyle/>
          <a:p>
            <a:r>
              <a:rPr lang="en-US" dirty="0"/>
              <a:t>Figure from: </a:t>
            </a:r>
            <a:r>
              <a:rPr lang="en-US" dirty="0" err="1">
                <a:hlinkClick r:id="rId4"/>
              </a:rPr>
              <a:t>Emw</a:t>
            </a:r>
            <a:endParaRPr lang="en-US" dirty="0"/>
          </a:p>
        </p:txBody>
      </p:sp>
    </p:spTree>
    <p:extLst>
      <p:ext uri="{BB962C8B-B14F-4D97-AF65-F5344CB8AC3E}">
        <p14:creationId xmlns:p14="http://schemas.microsoft.com/office/powerpoint/2010/main" val="313980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2668-0261-4262-A963-E85AE7427EDC}"/>
              </a:ext>
            </a:extLst>
          </p:cNvPr>
          <p:cNvSpPr>
            <a:spLocks noGrp="1"/>
          </p:cNvSpPr>
          <p:nvPr>
            <p:ph type="title"/>
          </p:nvPr>
        </p:nvSpPr>
        <p:spPr/>
        <p:txBody>
          <a:bodyPr/>
          <a:lstStyle/>
          <a:p>
            <a:r>
              <a:rPr lang="en-US" dirty="0"/>
              <a:t>Histone Remodeling Required</a:t>
            </a:r>
          </a:p>
        </p:txBody>
      </p:sp>
      <p:pic>
        <p:nvPicPr>
          <p:cNvPr id="18434" name="Picture 2">
            <a:extLst>
              <a:ext uri="{FF2B5EF4-FFF2-40B4-BE49-F238E27FC236}">
                <a16:creationId xmlns:a16="http://schemas.microsoft.com/office/drawing/2014/main" id="{0F2D931C-075C-4B4A-B02F-E3736CA350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7982" y="1134658"/>
            <a:ext cx="6011839" cy="466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68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4BF6-ECFF-4E28-9D5C-29475D03FE2B}"/>
              </a:ext>
            </a:extLst>
          </p:cNvPr>
          <p:cNvSpPr>
            <a:spLocks noGrp="1"/>
          </p:cNvSpPr>
          <p:nvPr>
            <p:ph type="title"/>
          </p:nvPr>
        </p:nvSpPr>
        <p:spPr>
          <a:xfrm>
            <a:off x="1365369" y="317884"/>
            <a:ext cx="4393634" cy="779462"/>
          </a:xfrm>
        </p:spPr>
        <p:txBody>
          <a:bodyPr>
            <a:normAutofit fontScale="90000"/>
          </a:bodyPr>
          <a:lstStyle/>
          <a:p>
            <a:r>
              <a:rPr lang="en-US" dirty="0"/>
              <a:t>Replication Termination</a:t>
            </a:r>
          </a:p>
        </p:txBody>
      </p:sp>
      <p:pic>
        <p:nvPicPr>
          <p:cNvPr id="8194" name="Picture 2">
            <a:extLst>
              <a:ext uri="{FF2B5EF4-FFF2-40B4-BE49-F238E27FC236}">
                <a16:creationId xmlns:a16="http://schemas.microsoft.com/office/drawing/2014/main" id="{B3D3ABF5-14A7-4904-AF09-95552EC29E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4809652" y="1501080"/>
            <a:ext cx="49530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 diagram showing two strands of parental DNA. Then an arrow showing multiple replication bubbles with an origin of replication in each. Arrows point to the left and right from each origin of replication. New strands of DNA are shown being formed. One of the bubbles has the left half of the bubble in a box labeled replication fork. The next image shows the replication bubbles getting longer. The final image shows two new DNA strands, each with one old strand and one new strand.">
            <a:extLst>
              <a:ext uri="{FF2B5EF4-FFF2-40B4-BE49-F238E27FC236}">
                <a16:creationId xmlns:a16="http://schemas.microsoft.com/office/drawing/2014/main" id="{ED6B737A-2E85-4DAC-AD6D-2CB22D46F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36" y="1292920"/>
            <a:ext cx="5426267" cy="383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61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9: DNA Replication </a:t>
            </a:r>
            <a:br>
              <a:rPr lang="en-US" sz="5000" dirty="0"/>
            </a:br>
            <a:endParaRPr lang="en-US" sz="5000" dirty="0"/>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066466" y="2634038"/>
            <a:ext cx="6858000" cy="658819"/>
          </a:xfrm>
        </p:spPr>
        <p:txBody>
          <a:bodyPr>
            <a:normAutofit/>
          </a:bodyPr>
          <a:lstStyle/>
          <a:p>
            <a:r>
              <a:rPr lang="en-US" dirty="0"/>
              <a:t>9.5 Replication of Mitochondrial DNA</a:t>
            </a:r>
          </a:p>
        </p:txBody>
      </p:sp>
    </p:spTree>
    <p:extLst>
      <p:ext uri="{BB962C8B-B14F-4D97-AF65-F5344CB8AC3E}">
        <p14:creationId xmlns:p14="http://schemas.microsoft.com/office/powerpoint/2010/main" val="338197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F4F99479-C794-4BFB-B28D-A4D72881F4BE}"/>
              </a:ext>
            </a:extLst>
          </p:cNvPr>
          <p:cNvSpPr>
            <a:spLocks noGrp="1"/>
          </p:cNvSpPr>
          <p:nvPr>
            <p:ph type="title"/>
          </p:nvPr>
        </p:nvSpPr>
        <p:spPr>
          <a:xfrm>
            <a:off x="159657" y="2303633"/>
            <a:ext cx="4133615" cy="779462"/>
          </a:xfrm>
        </p:spPr>
        <p:txBody>
          <a:bodyPr anchor="ctr">
            <a:normAutofit fontScale="90000"/>
          </a:bodyPr>
          <a:lstStyle/>
          <a:p>
            <a:r>
              <a:rPr lang="en-US" dirty="0"/>
              <a:t>Mitochondrial Genome</a:t>
            </a:r>
          </a:p>
        </p:txBody>
      </p:sp>
      <p:pic>
        <p:nvPicPr>
          <p:cNvPr id="19460" name="Picture 4">
            <a:extLst>
              <a:ext uri="{FF2B5EF4-FFF2-40B4-BE49-F238E27FC236}">
                <a16:creationId xmlns:a16="http://schemas.microsoft.com/office/drawing/2014/main" id="{80AB3EFE-956E-49E8-8E1A-541097317C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7003" y="194539"/>
            <a:ext cx="4468477" cy="549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862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F4F99479-C794-4BFB-B28D-A4D72881F4BE}"/>
              </a:ext>
            </a:extLst>
          </p:cNvPr>
          <p:cNvSpPr>
            <a:spLocks noGrp="1"/>
          </p:cNvSpPr>
          <p:nvPr>
            <p:ph type="title"/>
          </p:nvPr>
        </p:nvSpPr>
        <p:spPr>
          <a:xfrm>
            <a:off x="159657" y="2303633"/>
            <a:ext cx="4133615" cy="779462"/>
          </a:xfrm>
        </p:spPr>
        <p:txBody>
          <a:bodyPr anchor="ctr">
            <a:normAutofit fontScale="90000"/>
          </a:bodyPr>
          <a:lstStyle/>
          <a:p>
            <a:r>
              <a:rPr lang="en-US" dirty="0"/>
              <a:t>Mitochondrial Genome</a:t>
            </a:r>
          </a:p>
        </p:txBody>
      </p:sp>
      <p:pic>
        <p:nvPicPr>
          <p:cNvPr id="19460" name="Picture 4">
            <a:extLst>
              <a:ext uri="{FF2B5EF4-FFF2-40B4-BE49-F238E27FC236}">
                <a16:creationId xmlns:a16="http://schemas.microsoft.com/office/drawing/2014/main" id="{80AB3EFE-956E-49E8-8E1A-541097317C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7003" y="194539"/>
            <a:ext cx="4468477" cy="549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85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D2939BAE-E0D7-4B78-9B1B-862D93C94C20}"/>
              </a:ext>
            </a:extLst>
          </p:cNvPr>
          <p:cNvSpPr>
            <a:spLocks noGrp="1"/>
          </p:cNvSpPr>
          <p:nvPr>
            <p:ph type="title"/>
          </p:nvPr>
        </p:nvSpPr>
        <p:spPr>
          <a:xfrm>
            <a:off x="1305018" y="222349"/>
            <a:ext cx="7210332" cy="779462"/>
          </a:xfrm>
        </p:spPr>
        <p:txBody>
          <a:bodyPr/>
          <a:lstStyle/>
          <a:p>
            <a:r>
              <a:rPr lang="en-US" dirty="0"/>
              <a:t>Mitochondrial DNA Replication</a:t>
            </a:r>
          </a:p>
        </p:txBody>
      </p:sp>
      <p:pic>
        <p:nvPicPr>
          <p:cNvPr id="21506" name="Picture 2">
            <a:extLst>
              <a:ext uri="{FF2B5EF4-FFF2-40B4-BE49-F238E27FC236}">
                <a16:creationId xmlns:a16="http://schemas.microsoft.com/office/drawing/2014/main" id="{6D6FA17D-B786-4646-A104-A30E58D937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9596" y="2106365"/>
            <a:ext cx="8460420" cy="285539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843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F4F99479-C794-4BFB-B28D-A4D72881F4BE}"/>
              </a:ext>
            </a:extLst>
          </p:cNvPr>
          <p:cNvSpPr>
            <a:spLocks noGrp="1"/>
          </p:cNvSpPr>
          <p:nvPr>
            <p:ph type="title"/>
          </p:nvPr>
        </p:nvSpPr>
        <p:spPr>
          <a:xfrm>
            <a:off x="159657" y="2303633"/>
            <a:ext cx="4133615" cy="779462"/>
          </a:xfrm>
        </p:spPr>
        <p:txBody>
          <a:bodyPr anchor="ctr">
            <a:normAutofit fontScale="90000"/>
          </a:bodyPr>
          <a:lstStyle/>
          <a:p>
            <a:r>
              <a:rPr lang="en-US" dirty="0"/>
              <a:t>Mitochondrial Genome</a:t>
            </a:r>
          </a:p>
        </p:txBody>
      </p:sp>
      <p:pic>
        <p:nvPicPr>
          <p:cNvPr id="19460" name="Picture 4">
            <a:extLst>
              <a:ext uri="{FF2B5EF4-FFF2-40B4-BE49-F238E27FC236}">
                <a16:creationId xmlns:a16="http://schemas.microsoft.com/office/drawing/2014/main" id="{80AB3EFE-956E-49E8-8E1A-541097317C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7003" y="194539"/>
            <a:ext cx="4468477" cy="549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05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9: DNA Replication </a:t>
            </a:r>
            <a:br>
              <a:rPr lang="en-US" sz="5000" dirty="0"/>
            </a:br>
            <a:endParaRPr lang="en-US" sz="5000" dirty="0"/>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066466" y="2634038"/>
            <a:ext cx="6858000" cy="658819"/>
          </a:xfrm>
        </p:spPr>
        <p:txBody>
          <a:bodyPr>
            <a:normAutofit fontScale="92500"/>
          </a:bodyPr>
          <a:lstStyle/>
          <a:p>
            <a:r>
              <a:rPr lang="en-US" dirty="0"/>
              <a:t>9.6 Telomeres and Replicative Senescence</a:t>
            </a:r>
          </a:p>
        </p:txBody>
      </p:sp>
    </p:spTree>
    <p:extLst>
      <p:ext uri="{BB962C8B-B14F-4D97-AF65-F5344CB8AC3E}">
        <p14:creationId xmlns:p14="http://schemas.microsoft.com/office/powerpoint/2010/main" val="1639028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6927748-751E-4497-A2EA-7CEFE6016675}"/>
              </a:ext>
            </a:extLst>
          </p:cNvPr>
          <p:cNvSpPr>
            <a:spLocks noGrp="1"/>
          </p:cNvSpPr>
          <p:nvPr>
            <p:ph type="title"/>
          </p:nvPr>
        </p:nvSpPr>
        <p:spPr>
          <a:xfrm>
            <a:off x="1305018" y="222349"/>
            <a:ext cx="7210332" cy="779462"/>
          </a:xfrm>
        </p:spPr>
        <p:txBody>
          <a:bodyPr/>
          <a:lstStyle/>
          <a:p>
            <a:r>
              <a:rPr lang="en-US" dirty="0"/>
              <a:t>Telomere Structures</a:t>
            </a:r>
          </a:p>
        </p:txBody>
      </p:sp>
      <p:pic>
        <p:nvPicPr>
          <p:cNvPr id="23554" name="Picture 2">
            <a:extLst>
              <a:ext uri="{FF2B5EF4-FFF2-40B4-BE49-F238E27FC236}">
                <a16:creationId xmlns:a16="http://schemas.microsoft.com/office/drawing/2014/main" id="{5A1607A1-2ABA-42D6-A2DF-F04BA93414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9596" y="1629640"/>
            <a:ext cx="8460420" cy="380884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6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9: DNA Replication </a:t>
            </a:r>
            <a:br>
              <a:rPr lang="en-US" sz="5000" dirty="0"/>
            </a:br>
            <a:endParaRPr lang="en-US" sz="5000" dirty="0"/>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066466" y="2634038"/>
            <a:ext cx="6858000" cy="658819"/>
          </a:xfrm>
        </p:spPr>
        <p:txBody>
          <a:bodyPr>
            <a:normAutofit/>
          </a:bodyPr>
          <a:lstStyle/>
          <a:p>
            <a:r>
              <a:rPr lang="en-US" dirty="0"/>
              <a:t>9.4 DNA Replication in Eukaryotes</a:t>
            </a:r>
          </a:p>
        </p:txBody>
      </p:sp>
      <p:sp>
        <p:nvSpPr>
          <p:cNvPr id="6" name="Subtitle 4">
            <a:extLst>
              <a:ext uri="{FF2B5EF4-FFF2-40B4-BE49-F238E27FC236}">
                <a16:creationId xmlns:a16="http://schemas.microsoft.com/office/drawing/2014/main" id="{6E2BB411-3B1F-48E2-AC46-470709C56F86}"/>
              </a:ext>
            </a:extLst>
          </p:cNvPr>
          <p:cNvSpPr txBox="1">
            <a:spLocks/>
          </p:cNvSpPr>
          <p:nvPr/>
        </p:nvSpPr>
        <p:spPr>
          <a:xfrm>
            <a:off x="1066466" y="3864611"/>
            <a:ext cx="6858000" cy="658819"/>
          </a:xfrm>
          <a:prstGeom prst="rect">
            <a:avLst/>
          </a:prstGeom>
          <a:solidFill>
            <a:schemeClr val="accent6">
              <a:lumMod val="60000"/>
              <a:lumOff val="40000"/>
              <a:alpha val="68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Part 1: The Cell Cycle</a:t>
            </a:r>
          </a:p>
        </p:txBody>
      </p:sp>
    </p:spTree>
    <p:extLst>
      <p:ext uri="{BB962C8B-B14F-4D97-AF65-F5344CB8AC3E}">
        <p14:creationId xmlns:p14="http://schemas.microsoft.com/office/powerpoint/2010/main" val="2327590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274B-F178-494F-ADCE-19D108C9B422}"/>
              </a:ext>
            </a:extLst>
          </p:cNvPr>
          <p:cNvSpPr>
            <a:spLocks noGrp="1"/>
          </p:cNvSpPr>
          <p:nvPr>
            <p:ph type="title"/>
          </p:nvPr>
        </p:nvSpPr>
        <p:spPr/>
        <p:txBody>
          <a:bodyPr>
            <a:normAutofit fontScale="90000"/>
          </a:bodyPr>
          <a:lstStyle/>
          <a:p>
            <a:r>
              <a:rPr lang="en-US" dirty="0"/>
              <a:t>Obstacles of Telomere Replication</a:t>
            </a:r>
          </a:p>
        </p:txBody>
      </p:sp>
      <p:sp>
        <p:nvSpPr>
          <p:cNvPr id="3" name="Content Placeholder 2">
            <a:extLst>
              <a:ext uri="{FF2B5EF4-FFF2-40B4-BE49-F238E27FC236}">
                <a16:creationId xmlns:a16="http://schemas.microsoft.com/office/drawing/2014/main" id="{36360831-B472-491C-8875-4AA23BA823FB}"/>
              </a:ext>
            </a:extLst>
          </p:cNvPr>
          <p:cNvSpPr>
            <a:spLocks noGrp="1"/>
          </p:cNvSpPr>
          <p:nvPr>
            <p:ph idx="1"/>
          </p:nvPr>
        </p:nvSpPr>
        <p:spPr/>
        <p:txBody>
          <a:bodyPr/>
          <a:lstStyle/>
          <a:p>
            <a:endParaRPr lang="en-US"/>
          </a:p>
        </p:txBody>
      </p:sp>
      <p:pic>
        <p:nvPicPr>
          <p:cNvPr id="28674" name="Picture 2" descr="Ijms 20 04959 g001">
            <a:extLst>
              <a:ext uri="{FF2B5EF4-FFF2-40B4-BE49-F238E27FC236}">
                <a16:creationId xmlns:a16="http://schemas.microsoft.com/office/drawing/2014/main" id="{FDF23A0C-2D85-46B7-8696-56315B8880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49363"/>
            <a:ext cx="9144000" cy="435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58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6927748-751E-4497-A2EA-7CEFE6016675}"/>
              </a:ext>
            </a:extLst>
          </p:cNvPr>
          <p:cNvSpPr>
            <a:spLocks noGrp="1"/>
          </p:cNvSpPr>
          <p:nvPr>
            <p:ph type="title"/>
          </p:nvPr>
        </p:nvSpPr>
        <p:spPr>
          <a:xfrm>
            <a:off x="1305018" y="222349"/>
            <a:ext cx="7210332" cy="779462"/>
          </a:xfrm>
        </p:spPr>
        <p:txBody>
          <a:bodyPr/>
          <a:lstStyle/>
          <a:p>
            <a:r>
              <a:rPr lang="en-US" dirty="0"/>
              <a:t>Telomere Structures</a:t>
            </a:r>
          </a:p>
        </p:txBody>
      </p:sp>
      <p:pic>
        <p:nvPicPr>
          <p:cNvPr id="23554" name="Picture 2">
            <a:extLst>
              <a:ext uri="{FF2B5EF4-FFF2-40B4-BE49-F238E27FC236}">
                <a16:creationId xmlns:a16="http://schemas.microsoft.com/office/drawing/2014/main" id="{5A1607A1-2ABA-42D6-A2DF-F04BA93414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880"/>
          <a:stretch/>
        </p:blipFill>
        <p:spPr bwMode="auto">
          <a:xfrm>
            <a:off x="1220349" y="816625"/>
            <a:ext cx="7473275" cy="501259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12DFD6D-29C0-4570-9F2B-632944C6AFF3}"/>
              </a:ext>
            </a:extLst>
          </p:cNvPr>
          <p:cNvSpPr/>
          <p:nvPr/>
        </p:nvSpPr>
        <p:spPr>
          <a:xfrm>
            <a:off x="8427493" y="1160060"/>
            <a:ext cx="382137" cy="6277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73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289B-E55C-48F9-A8F3-C4745C57FEA0}"/>
              </a:ext>
            </a:extLst>
          </p:cNvPr>
          <p:cNvSpPr>
            <a:spLocks noGrp="1"/>
          </p:cNvSpPr>
          <p:nvPr>
            <p:ph type="title"/>
          </p:nvPr>
        </p:nvSpPr>
        <p:spPr>
          <a:xfrm>
            <a:off x="1305018" y="222349"/>
            <a:ext cx="7210332" cy="779462"/>
          </a:xfrm>
        </p:spPr>
        <p:txBody>
          <a:bodyPr anchor="ctr">
            <a:normAutofit/>
          </a:bodyPr>
          <a:lstStyle/>
          <a:p>
            <a:r>
              <a:rPr lang="en-US" dirty="0"/>
              <a:t>Telomerase Activity</a:t>
            </a:r>
          </a:p>
        </p:txBody>
      </p:sp>
      <p:pic>
        <p:nvPicPr>
          <p:cNvPr id="25602" name="Picture 2" descr="Diagram&#10;&#10;Description automatically generated">
            <a:extLst>
              <a:ext uri="{FF2B5EF4-FFF2-40B4-BE49-F238E27FC236}">
                <a16:creationId xmlns:a16="http://schemas.microsoft.com/office/drawing/2014/main" id="{71A913E1-4571-4456-80E1-CF4796CB10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6" b="9058"/>
          <a:stretch/>
        </p:blipFill>
        <p:spPr bwMode="auto">
          <a:xfrm>
            <a:off x="319596" y="1278384"/>
            <a:ext cx="8460420" cy="451135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70B0-8C09-471A-91CE-63CACFCA8F9E}"/>
              </a:ext>
            </a:extLst>
          </p:cNvPr>
          <p:cNvSpPr>
            <a:spLocks noGrp="1"/>
          </p:cNvSpPr>
          <p:nvPr>
            <p:ph type="title"/>
          </p:nvPr>
        </p:nvSpPr>
        <p:spPr/>
        <p:txBody>
          <a:bodyPr>
            <a:normAutofit fontScale="90000"/>
          </a:bodyPr>
          <a:lstStyle/>
          <a:p>
            <a:r>
              <a:rPr lang="en-US" dirty="0" err="1"/>
              <a:t>Healthspan</a:t>
            </a:r>
            <a:r>
              <a:rPr lang="en-US" dirty="0"/>
              <a:t> and Telomere Length</a:t>
            </a:r>
          </a:p>
        </p:txBody>
      </p:sp>
      <p:sp>
        <p:nvSpPr>
          <p:cNvPr id="3" name="Content Placeholder 2">
            <a:extLst>
              <a:ext uri="{FF2B5EF4-FFF2-40B4-BE49-F238E27FC236}">
                <a16:creationId xmlns:a16="http://schemas.microsoft.com/office/drawing/2014/main" id="{E53EDA17-B9F7-4D28-BD45-A5FD00018FD7}"/>
              </a:ext>
            </a:extLst>
          </p:cNvPr>
          <p:cNvSpPr>
            <a:spLocks noGrp="1"/>
          </p:cNvSpPr>
          <p:nvPr>
            <p:ph idx="1"/>
          </p:nvPr>
        </p:nvSpPr>
        <p:spPr/>
        <p:txBody>
          <a:bodyPr/>
          <a:lstStyle/>
          <a:p>
            <a:endParaRPr lang="en-US"/>
          </a:p>
        </p:txBody>
      </p:sp>
      <p:pic>
        <p:nvPicPr>
          <p:cNvPr id="27650" name="Picture 2">
            <a:extLst>
              <a:ext uri="{FF2B5EF4-FFF2-40B4-BE49-F238E27FC236}">
                <a16:creationId xmlns:a16="http://schemas.microsoft.com/office/drawing/2014/main" id="{6E354AA7-03DA-48F1-8C0C-2E1907D95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88" y="1159314"/>
            <a:ext cx="8345606" cy="453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4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s illustration shows the cell cycle, which consists of interphase and the mitotic phase. Interphase is subdivided into G1, S, and G2 phases. Cell growth occurs during G1 and G2, and DNA synthesis occurs during S. The mitotic phase consists of mitosis, in which the nuclear chromatin is divided, and cytokinesis, in which the cytoplasm is divided resulting in two daughter cells.">
            <a:extLst>
              <a:ext uri="{FF2B5EF4-FFF2-40B4-BE49-F238E27FC236}">
                <a16:creationId xmlns:a16="http://schemas.microsoft.com/office/drawing/2014/main" id="{70C4748D-52E3-4EEA-B3C3-D2A17AB041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7828" y="752916"/>
            <a:ext cx="7307522" cy="5124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D3F796-F169-4058-89EA-C7B84C8DA168}"/>
              </a:ext>
            </a:extLst>
          </p:cNvPr>
          <p:cNvSpPr>
            <a:spLocks noGrp="1"/>
          </p:cNvSpPr>
          <p:nvPr>
            <p:ph type="title"/>
          </p:nvPr>
        </p:nvSpPr>
        <p:spPr/>
        <p:txBody>
          <a:bodyPr/>
          <a:lstStyle/>
          <a:p>
            <a:r>
              <a:rPr lang="en-US" dirty="0"/>
              <a:t>The Cell Cycle</a:t>
            </a:r>
          </a:p>
        </p:txBody>
      </p:sp>
    </p:spTree>
    <p:extLst>
      <p:ext uri="{BB962C8B-B14F-4D97-AF65-F5344CB8AC3E}">
        <p14:creationId xmlns:p14="http://schemas.microsoft.com/office/powerpoint/2010/main" val="34736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D03C-EF35-412C-BB2C-B04DF328DD11}"/>
              </a:ext>
            </a:extLst>
          </p:cNvPr>
          <p:cNvSpPr>
            <a:spLocks noGrp="1"/>
          </p:cNvSpPr>
          <p:nvPr>
            <p:ph type="title"/>
          </p:nvPr>
        </p:nvSpPr>
        <p:spPr>
          <a:xfrm>
            <a:off x="1502911" y="352003"/>
            <a:ext cx="7210332" cy="779462"/>
          </a:xfrm>
        </p:spPr>
        <p:txBody>
          <a:bodyPr/>
          <a:lstStyle/>
          <a:p>
            <a:r>
              <a:rPr lang="en-US" dirty="0"/>
              <a:t>DNA Replication</a:t>
            </a:r>
          </a:p>
        </p:txBody>
      </p:sp>
      <p:pic>
        <p:nvPicPr>
          <p:cNvPr id="3074" name="Picture 2">
            <a:extLst>
              <a:ext uri="{FF2B5EF4-FFF2-40B4-BE49-F238E27FC236}">
                <a16:creationId xmlns:a16="http://schemas.microsoft.com/office/drawing/2014/main" id="{8CA5D342-AA57-4B51-96F3-164F8E80A8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815059"/>
            <a:ext cx="8461375" cy="343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24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7D8E-0C97-45F0-9FC4-65D68988C83D}"/>
              </a:ext>
            </a:extLst>
          </p:cNvPr>
          <p:cNvSpPr>
            <a:spLocks noGrp="1"/>
          </p:cNvSpPr>
          <p:nvPr>
            <p:ph type="title"/>
          </p:nvPr>
        </p:nvSpPr>
        <p:spPr/>
        <p:txBody>
          <a:bodyPr/>
          <a:lstStyle/>
          <a:p>
            <a:r>
              <a:rPr lang="en-US" dirty="0"/>
              <a:t>Cyclin/CDK Complexes</a:t>
            </a:r>
          </a:p>
        </p:txBody>
      </p:sp>
      <p:pic>
        <p:nvPicPr>
          <p:cNvPr id="4098" name="Picture 2">
            <a:extLst>
              <a:ext uri="{FF2B5EF4-FFF2-40B4-BE49-F238E27FC236}">
                <a16:creationId xmlns:a16="http://schemas.microsoft.com/office/drawing/2014/main" id="{7517DCCD-F3E1-4672-84BB-AB456FFF5B6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1206"/>
          <a:stretch/>
        </p:blipFill>
        <p:spPr bwMode="auto">
          <a:xfrm>
            <a:off x="1043769" y="1312057"/>
            <a:ext cx="6919700" cy="442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4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7D8E-0C97-45F0-9FC4-65D68988C83D}"/>
              </a:ext>
            </a:extLst>
          </p:cNvPr>
          <p:cNvSpPr>
            <a:spLocks noGrp="1"/>
          </p:cNvSpPr>
          <p:nvPr>
            <p:ph type="title"/>
          </p:nvPr>
        </p:nvSpPr>
        <p:spPr/>
        <p:txBody>
          <a:bodyPr/>
          <a:lstStyle/>
          <a:p>
            <a:r>
              <a:rPr lang="en-US" dirty="0"/>
              <a:t>Cyclin Expression Patterns</a:t>
            </a:r>
          </a:p>
        </p:txBody>
      </p:sp>
      <p:pic>
        <p:nvPicPr>
          <p:cNvPr id="4098" name="Picture 2">
            <a:extLst>
              <a:ext uri="{FF2B5EF4-FFF2-40B4-BE49-F238E27FC236}">
                <a16:creationId xmlns:a16="http://schemas.microsoft.com/office/drawing/2014/main" id="{7517DCCD-F3E1-4672-84BB-AB456FFF5B6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0307"/>
          <a:stretch/>
        </p:blipFill>
        <p:spPr bwMode="auto">
          <a:xfrm>
            <a:off x="122830" y="1566253"/>
            <a:ext cx="8801423" cy="380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9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7D8E-0C97-45F0-9FC4-65D68988C83D}"/>
              </a:ext>
            </a:extLst>
          </p:cNvPr>
          <p:cNvSpPr>
            <a:spLocks noGrp="1"/>
          </p:cNvSpPr>
          <p:nvPr>
            <p:ph type="title"/>
          </p:nvPr>
        </p:nvSpPr>
        <p:spPr/>
        <p:txBody>
          <a:bodyPr/>
          <a:lstStyle/>
          <a:p>
            <a:r>
              <a:rPr lang="en-US" dirty="0"/>
              <a:t>Cyclin/CDK Complexes</a:t>
            </a:r>
          </a:p>
        </p:txBody>
      </p:sp>
      <p:pic>
        <p:nvPicPr>
          <p:cNvPr id="4098" name="Picture 2">
            <a:extLst>
              <a:ext uri="{FF2B5EF4-FFF2-40B4-BE49-F238E27FC236}">
                <a16:creationId xmlns:a16="http://schemas.microsoft.com/office/drawing/2014/main" id="{7517DCCD-F3E1-4672-84BB-AB456FFF5B6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1206"/>
          <a:stretch/>
        </p:blipFill>
        <p:spPr bwMode="auto">
          <a:xfrm>
            <a:off x="1043769" y="1312057"/>
            <a:ext cx="6919700" cy="442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58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6BB45-9185-4B7B-A0A8-1C472BD857F1}"/>
              </a:ext>
            </a:extLst>
          </p:cNvPr>
          <p:cNvSpPr>
            <a:spLocks noGrp="1"/>
          </p:cNvSpPr>
          <p:nvPr>
            <p:ph type="title"/>
          </p:nvPr>
        </p:nvSpPr>
        <p:spPr>
          <a:xfrm>
            <a:off x="318743" y="2829072"/>
            <a:ext cx="7210332" cy="779462"/>
          </a:xfrm>
        </p:spPr>
        <p:txBody>
          <a:bodyPr/>
          <a:lstStyle/>
          <a:p>
            <a:r>
              <a:rPr lang="en-US" dirty="0"/>
              <a:t>Skin Cells</a:t>
            </a:r>
          </a:p>
        </p:txBody>
      </p:sp>
      <p:pic>
        <p:nvPicPr>
          <p:cNvPr id="5122" name="Picture 2">
            <a:extLst>
              <a:ext uri="{FF2B5EF4-FFF2-40B4-BE49-F238E27FC236}">
                <a16:creationId xmlns:a16="http://schemas.microsoft.com/office/drawing/2014/main" id="{42792663-FFF7-4C26-8827-7EDABEA35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620" y="136478"/>
            <a:ext cx="4780554" cy="578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542002"/>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3745</Words>
  <Application>Microsoft Office PowerPoint</Application>
  <PresentationFormat>On-screen Show (4:3)</PresentationFormat>
  <Paragraphs>111</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Open Sans</vt:lpstr>
      <vt:lpstr>Biochemistry Theme</vt:lpstr>
      <vt:lpstr>Chapter 9: DNA Replication  </vt:lpstr>
      <vt:lpstr>Plasmids Typically Use Rolling Circle Replication</vt:lpstr>
      <vt:lpstr>Chapter 9: DNA Replication  </vt:lpstr>
      <vt:lpstr>The Cell Cycle</vt:lpstr>
      <vt:lpstr>DNA Replication</vt:lpstr>
      <vt:lpstr>Cyclin/CDK Complexes</vt:lpstr>
      <vt:lpstr>Cyclin Expression Patterns</vt:lpstr>
      <vt:lpstr>Cyclin/CDK Complexes</vt:lpstr>
      <vt:lpstr>Skin Cells</vt:lpstr>
      <vt:lpstr>Chapter 9: DNA Replication  </vt:lpstr>
      <vt:lpstr>Replication Initiation</vt:lpstr>
      <vt:lpstr>Origin Loading and Origin Firing</vt:lpstr>
      <vt:lpstr>Origin Loading and Origin Firing</vt:lpstr>
      <vt:lpstr>Origin Loading and Origin Firing</vt:lpstr>
      <vt:lpstr>Origin Loading and Origin Firing</vt:lpstr>
      <vt:lpstr>Eukaryotic DNA Polymerases</vt:lpstr>
      <vt:lpstr>Eukaryotic DNA Polymerases</vt:lpstr>
      <vt:lpstr>Replication Fork</vt:lpstr>
      <vt:lpstr>Nuclear Polymerases are  Type B-family Members</vt:lpstr>
      <vt:lpstr>Flap Endonuclease (FEN1)</vt:lpstr>
      <vt:lpstr>Histone Remodeling Required</vt:lpstr>
      <vt:lpstr>Replication Termination</vt:lpstr>
      <vt:lpstr>Chapter 9: DNA Replication  </vt:lpstr>
      <vt:lpstr>Mitochondrial Genome</vt:lpstr>
      <vt:lpstr>Mitochondrial Genome</vt:lpstr>
      <vt:lpstr>Mitochondrial DNA Replication</vt:lpstr>
      <vt:lpstr>Mitochondrial Genome</vt:lpstr>
      <vt:lpstr>Chapter 9: DNA Replication  </vt:lpstr>
      <vt:lpstr>Telomere Structures</vt:lpstr>
      <vt:lpstr>Obstacles of Telomere Replication</vt:lpstr>
      <vt:lpstr>Telomere Structures</vt:lpstr>
      <vt:lpstr>Telomerase Activity</vt:lpstr>
      <vt:lpstr>Healthspan and Telomere Length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DNA Replication  </dc:title>
  <dc:creator>Patricia Flatt</dc:creator>
  <cp:lastModifiedBy>Patricia Flatt</cp:lastModifiedBy>
  <cp:revision>5</cp:revision>
  <dcterms:created xsi:type="dcterms:W3CDTF">2020-11-11T04:47:03Z</dcterms:created>
  <dcterms:modified xsi:type="dcterms:W3CDTF">2020-11-12T02:17:38Z</dcterms:modified>
</cp:coreProperties>
</file>