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45" r:id="rId2"/>
    <p:sldId id="446" r:id="rId3"/>
    <p:sldId id="447" r:id="rId4"/>
    <p:sldId id="448" r:id="rId5"/>
    <p:sldId id="449" r:id="rId6"/>
    <p:sldId id="450" r:id="rId7"/>
    <p:sldId id="451" r:id="rId8"/>
    <p:sldId id="452" r:id="rId9"/>
    <p:sldId id="453" r:id="rId10"/>
    <p:sldId id="454" r:id="rId11"/>
    <p:sldId id="455" r:id="rId12"/>
    <p:sldId id="456" r:id="rId13"/>
    <p:sldId id="457"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3F9"/>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6769" autoAdjust="0"/>
  </p:normalViewPr>
  <p:slideViewPr>
    <p:cSldViewPr snapToGrid="0" showGuides="1">
      <p:cViewPr varScale="1">
        <p:scale>
          <a:sx n="56" d="100"/>
          <a:sy n="56" d="100"/>
        </p:scale>
        <p:origin x="2191" y="3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10/31/2020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the primary methods of targeted protein degradation within cells.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is just showing the E1 and E2 reactions a little bit more dynamically. Here is the pool of ubiquitin proteins shown in blue. Together with a molecule of ATP, the ubiquitin is able to be covalently linked to E1 through a thioester intermediate. This is transferred to the E2 conjugating enzyme.</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18910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E2 enzyme is covalently modified to carry the ubiquitin peptide, it can bind with an appropriate E3 Ligase enzyme and its target protein substrate. Recall that the family of E3 Ligases is quite large, over 600 have been identified in mammalian genomes. Thus, different subfamilies of E3 Ligases have different methodologies for binding with the loaded E2 conjugating enzyme and the protein target. For example, some E3 Ligases have multiple subunits that are required for substrate binding. Furthermore, the most simplistic E3 ligases will mediate the direct transfer of the ubiquitin peptide from the E2 conjugating enzyme to the target protein. This is mediated by nucleophilic attack of the lysine amine group from the target protein on the carbonyl carbon of ubiquitin. The </a:t>
            </a:r>
            <a:r>
              <a:rPr lang="en-US" dirty="0" err="1"/>
              <a:t>Cys</a:t>
            </a:r>
            <a:r>
              <a:rPr lang="en-US" dirty="0"/>
              <a:t> residue from the E2 conjugating enzyme then serves as the leaving group and the ubiquitin is now covalently linked to the lysine residue of the target protein through an amide linkage. Some E3 Ligases are a little more complicated and form a covalent link with ubiquitin (through a </a:t>
            </a:r>
            <a:r>
              <a:rPr lang="en-US" dirty="0" err="1"/>
              <a:t>Cys</a:t>
            </a:r>
            <a:r>
              <a:rPr lang="en-US" dirty="0"/>
              <a:t> thioester), prior to facilitating the amide bond formation with the target protein.</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29790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ways target proteins can be ubiquitinated. They can have a single </a:t>
            </a:r>
            <a:r>
              <a:rPr lang="en-US" dirty="0" err="1"/>
              <a:t>Ub</a:t>
            </a:r>
            <a:r>
              <a:rPr lang="en-US" dirty="0"/>
              <a:t> added creating a monoubiquitinated substrate. This will usually not be enough of a signal to cause degradation at the proteosome. However, it may have other regulatory effects, such as we already have seen for histone modification. Polyubiquitinated proteins can have multiple single </a:t>
            </a:r>
            <a:r>
              <a:rPr lang="en-US" dirty="0" err="1"/>
              <a:t>Ubs</a:t>
            </a:r>
            <a:r>
              <a:rPr lang="en-US" dirty="0"/>
              <a:t> attached to the molecule, or they can be added in a linear string or contain branching. They can also form a heterologous structure with the addition of SUMO peptides as well, that are shown here in pink.</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62618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polyubiquitinated products are then often targeted for degradation at the 26S proteosome, shown here. Deubiquitinating Enzymes (DUBs) recycle the ubiquitin peptides, so that they can be reused by the E1 Activating Enzymes, while the target protein is cleaved into small peptide fragments and free amino acids. In the next chapter, we will switch gears from learning about how enzymes work and how their regulated, to learning more about the biosynthesis of DNA through the process of replication.</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87171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Proteasomes are distributed throughout the cell, detected in the cytoplasm and in the nucleus, and they can localize to hotspots in distinct intracellular regions or specific sites with high protein metabolism or with specific protein degradation </a:t>
            </a:r>
            <a:r>
              <a:rPr lang="en-US" b="0" i="0" dirty="0" err="1">
                <a:solidFill>
                  <a:srgbClr val="000000"/>
                </a:solidFill>
                <a:effectLst/>
                <a:latin typeface="Open Sans" panose="020B0606030504020204" pitchFamily="34" charset="0"/>
              </a:rPr>
              <a:t>requirements.The</a:t>
            </a:r>
            <a:r>
              <a:rPr lang="en-US" b="0" i="0" dirty="0">
                <a:solidFill>
                  <a:srgbClr val="000000"/>
                </a:solidFill>
                <a:effectLst/>
                <a:latin typeface="Open Sans" panose="020B0606030504020204" pitchFamily="34" charset="0"/>
              </a:rPr>
              <a:t> core particle of the 26S proteosome is shown here in yellow and red.  Within the core, three types of proteases, shown in different shades of red, are present and each have specific affinity for specific peptide sequences.  This ensures maximal breakdown of proteins that are targeted for degradation. ATP binds within the magenta portions of the proteosomes and provides the needed energy to unfold proteins targeted for degradation and prepares them for cleavage in the peptidase-containing core. The regulatory subunits, shown in blue are responsible for the proteosome selectivity, ensuring that only proteins targeted for degradation are processed. </a:t>
            </a:r>
            <a:endParaRPr lang="en-US" b="0" i="0" dirty="0">
              <a:solidFill>
                <a:srgbClr val="6E6E6E"/>
              </a:solidFill>
              <a:effectLst/>
              <a:latin typeface="Open Sans" panose="020B0606030504020204" pitchFamily="34" charset="0"/>
            </a:endParaRPr>
          </a:p>
          <a:p>
            <a:pPr algn="ct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31131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 8.2, you learned about the ubiquitin post-translational modification, where the small peptide known as ubiquitin, can be added to protein targets, altering their function. When proteins are polyubiquitinated (or many ubiquitin peptides are covalently added to the protein, this can serve as a signal for degradation at the 26S proteosome. In this diagram, the protein that is being targeted for degradation is shown in blue. On the upper surface of the protein are several Lysine residues shown as K. The two marked in orange are the ones that are covalently modified with ubiquitin. Additional ubiquitin peptides are then added forming a polyubiquitin structure shown in orange.  The polyubiquitin structure is recognized by the proteosome regulatory domain shown in yellow, and protein unfolding and degradation ensues, beginning with the degradation initiation site on the protein, shown in red. The ubiquitin peptides are released and recycled in the process, rather than degraded.</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81589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are ubiquitin peptides added to proteins? Is this a selective process or are all intracellular proteins targeted equally? The process of protein ubiquitination requires the activity of three enzymes, the E1 (ubiquitin activating enzyme), the E2 (ubiquitin conjugating enzyme, and the E3 (</a:t>
            </a:r>
            <a:r>
              <a:rPr lang="en-US" dirty="0" err="1"/>
              <a:t>uqibuitin</a:t>
            </a:r>
            <a:r>
              <a:rPr lang="en-US" dirty="0"/>
              <a:t> ligase enzyme).  The E3 ligase enzyme is actually a family of enzymes (~600 different E3 ligases exist in mammalian systems).  E3 ligases recognize specific sequences in their target proteins and will only modify specific substrates with the ubiquitin tag. Thus, intracellular protein degradation is a highly complex and regulated system, similar to DNA transcriptional activation. Thus, it provides an elegant way for protein levels (and hence activity) to be post-translationally regulated.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30986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turns out that </a:t>
            </a:r>
            <a:r>
              <a:rPr lang="en-US" dirty="0" err="1"/>
              <a:t>Ub</a:t>
            </a:r>
            <a:r>
              <a:rPr lang="en-US" dirty="0"/>
              <a:t> is added onto target proteins using the C-terminal carboxylic acid group, which happens to be a glycine residue. The peptide is linked with the R-group amine from a lysine residue on the target protein forming an amide bond. So this looks strikingly similar to peptide bond formation that we’ve been studying all term! Except that the amide is formed with an R-group amine rather that with a main chain amine functional group. So it turns out, that amide formation in vivo is not as simple as the dehydration synthesis reaction that we have become familiar with. It is actually quite a bit more complicated. We will see this with true peptide bond formation as well when we dive into the structure and function of the ribosome in a few chapters down the road. Within this reaction, the hydroxyl group of the carboxylic acid is not a good leaving group and amide bond formation is usually energetically unfavorable. Thus, the carboxylic acid functional group needs to be coupled with another reaction and activated first,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13810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E1 Activating enzyme is required to activate the carboxylic acid of ubiquitin. It uses a molecule of ATP in this process.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22667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part of the reaction, the E1 Activating Enzyme uses a molecule of ATP to form a ubiquitin-adenylate intermediate.  Anytime an adenosine monophosphate molecule is added onto another molecule, it is called an adenylate, and it is linked through a </a:t>
            </a:r>
            <a:r>
              <a:rPr lang="en-US" dirty="0" err="1"/>
              <a:t>phosphoester</a:t>
            </a:r>
            <a:r>
              <a:rPr lang="en-US" dirty="0"/>
              <a:t> bond. Note that the diphosphate that is cleaved off of the ATP molecule here, will be hydrolyzed to release the inorganic phosphate molecules and this hydrolysis reaction releases a lot of energy. This hydrolysis reaction provides the energy to make this reaction energetically favorable in vivo.</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96553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adenylate has formed, a cysteine residue on the E1 enzyme can mediate nucleophilic attack on the carbonyl carbon of the </a:t>
            </a:r>
            <a:r>
              <a:rPr lang="en-US" dirty="0" err="1"/>
              <a:t>Ub</a:t>
            </a:r>
            <a:r>
              <a:rPr lang="en-US" dirty="0"/>
              <a:t> glycine residue and form an oxyanion intermediate. Notice that you are seeing a lot of oxyanion intermediates within enzyme reaction mechanisms…these are common! The AMP can then serve as a good leaving group, when the electrons rebound into the molecule and reform the carbonyl group.</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55669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AMP leaves and the E1 enzyme is left covalently linked to ubiquitin through the formation of the thioester linkage with the active site </a:t>
            </a:r>
            <a:r>
              <a:rPr lang="en-US" dirty="0" err="1"/>
              <a:t>Cys</a:t>
            </a:r>
            <a:r>
              <a:rPr lang="en-US" dirty="0"/>
              <a:t> residue. The E2 Conjugating Enzyme, will then recognize the loaded E1 enzyme, and mediate attack at the carbonyl carbon, essentially transferring the ubiquitin protein to a </a:t>
            </a:r>
            <a:r>
              <a:rPr lang="en-US" dirty="0" err="1"/>
              <a:t>Cys</a:t>
            </a:r>
            <a:r>
              <a:rPr lang="en-US" dirty="0"/>
              <a:t> residue on the E2 enzyme. This goes through an oxyanion intermediate as well, and results in the E1 enzyme serving as the leaving group. This restores the E1 Activating Enzyme so that it can activate another molecule of ubiquitin for protein conjugation.</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451606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pdb101.rcsb.org/motm/166" TargetMode="External"/><Relationship Id="rId4" Type="http://schemas.openxmlformats.org/officeDocument/2006/relationships/hyperlink" Target="https://pdb101.rcsb.org/motm/1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nature.com/articles/ncomms10239#rightslin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8: Protein Regulation and Degradation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8.5 Intracellular Protein Degradation</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6EFA-BF79-4743-B37A-12B3CC6E105F}"/>
              </a:ext>
            </a:extLst>
          </p:cNvPr>
          <p:cNvSpPr>
            <a:spLocks noGrp="1"/>
          </p:cNvSpPr>
          <p:nvPr>
            <p:ph type="title"/>
          </p:nvPr>
        </p:nvSpPr>
        <p:spPr/>
        <p:txBody>
          <a:bodyPr/>
          <a:lstStyle/>
          <a:p>
            <a:r>
              <a:rPr lang="en-US" dirty="0"/>
              <a:t>E1 and E2 Enzyme Reactions</a:t>
            </a:r>
          </a:p>
        </p:txBody>
      </p:sp>
      <p:pic>
        <p:nvPicPr>
          <p:cNvPr id="36866" name="Picture 2">
            <a:extLst>
              <a:ext uri="{FF2B5EF4-FFF2-40B4-BE49-F238E27FC236}">
                <a16:creationId xmlns:a16="http://schemas.microsoft.com/office/drawing/2014/main" id="{F9603C66-DB64-4CE6-B1B0-769F12E82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0" r="45165" b="57711"/>
          <a:stretch/>
        </p:blipFill>
        <p:spPr bwMode="auto">
          <a:xfrm>
            <a:off x="593677" y="1207827"/>
            <a:ext cx="7956645" cy="434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6EFA-BF79-4743-B37A-12B3CC6E105F}"/>
              </a:ext>
            </a:extLst>
          </p:cNvPr>
          <p:cNvSpPr>
            <a:spLocks noGrp="1"/>
          </p:cNvSpPr>
          <p:nvPr>
            <p:ph type="title"/>
          </p:nvPr>
        </p:nvSpPr>
        <p:spPr/>
        <p:txBody>
          <a:bodyPr/>
          <a:lstStyle/>
          <a:p>
            <a:r>
              <a:rPr lang="en-US" dirty="0"/>
              <a:t> The E3 Ligase Enzyme Family</a:t>
            </a:r>
          </a:p>
        </p:txBody>
      </p:sp>
      <p:grpSp>
        <p:nvGrpSpPr>
          <p:cNvPr id="6" name="Group 5">
            <a:extLst>
              <a:ext uri="{FF2B5EF4-FFF2-40B4-BE49-F238E27FC236}">
                <a16:creationId xmlns:a16="http://schemas.microsoft.com/office/drawing/2014/main" id="{30038A37-4C97-4796-958C-70619BCB40CD}"/>
              </a:ext>
            </a:extLst>
          </p:cNvPr>
          <p:cNvGrpSpPr/>
          <p:nvPr/>
        </p:nvGrpSpPr>
        <p:grpSpPr>
          <a:xfrm>
            <a:off x="27296" y="1186049"/>
            <a:ext cx="8850573" cy="4476103"/>
            <a:chOff x="27296" y="1186049"/>
            <a:chExt cx="8850573" cy="4476103"/>
          </a:xfrm>
        </p:grpSpPr>
        <p:pic>
          <p:nvPicPr>
            <p:cNvPr id="36866" name="Picture 2">
              <a:extLst>
                <a:ext uri="{FF2B5EF4-FFF2-40B4-BE49-F238E27FC236}">
                  <a16:creationId xmlns:a16="http://schemas.microsoft.com/office/drawing/2014/main" id="{F9603C66-DB64-4CE6-B1B0-769F12E82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148" b="61592"/>
            <a:stretch/>
          </p:blipFill>
          <p:spPr bwMode="auto">
            <a:xfrm>
              <a:off x="252127" y="1186049"/>
              <a:ext cx="8625742" cy="44761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EF8D8E6-8638-4A18-A565-F6CB25E922FE}"/>
                </a:ext>
              </a:extLst>
            </p:cNvPr>
            <p:cNvSpPr/>
            <p:nvPr/>
          </p:nvSpPr>
          <p:spPr>
            <a:xfrm>
              <a:off x="75063" y="3159457"/>
              <a:ext cx="1132300" cy="1009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1EB4AF-F1FC-47A3-A542-6774C9F1637A}"/>
                </a:ext>
              </a:extLst>
            </p:cNvPr>
            <p:cNvSpPr/>
            <p:nvPr/>
          </p:nvSpPr>
          <p:spPr>
            <a:xfrm>
              <a:off x="27296" y="1587552"/>
              <a:ext cx="1132300" cy="1009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400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F9603C66-DB64-4CE6-B1B0-769F12E82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42" t="43379" r="-327" b="-5271"/>
          <a:stretch/>
        </p:blipFill>
        <p:spPr bwMode="auto">
          <a:xfrm>
            <a:off x="3575713" y="168746"/>
            <a:ext cx="5349923" cy="6054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D96EFA-BF79-4743-B37A-12B3CC6E105F}"/>
              </a:ext>
            </a:extLst>
          </p:cNvPr>
          <p:cNvSpPr>
            <a:spLocks noGrp="1"/>
          </p:cNvSpPr>
          <p:nvPr>
            <p:ph type="title"/>
          </p:nvPr>
        </p:nvSpPr>
        <p:spPr>
          <a:xfrm>
            <a:off x="319114" y="2357946"/>
            <a:ext cx="3256599" cy="838032"/>
          </a:xfrm>
        </p:spPr>
        <p:txBody>
          <a:bodyPr>
            <a:normAutofit fontScale="90000"/>
          </a:bodyPr>
          <a:lstStyle/>
          <a:p>
            <a:pPr algn="ctr"/>
            <a:r>
              <a:rPr lang="en-US" dirty="0"/>
              <a:t>Protein Ubiquitination</a:t>
            </a:r>
          </a:p>
        </p:txBody>
      </p:sp>
    </p:spTree>
    <p:extLst>
      <p:ext uri="{BB962C8B-B14F-4D97-AF65-F5344CB8AC3E}">
        <p14:creationId xmlns:p14="http://schemas.microsoft.com/office/powerpoint/2010/main" val="329162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44300314-63F7-4AC4-B78D-B821B1057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521" y="191069"/>
            <a:ext cx="7153611" cy="568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0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0287070-E1FC-42FB-AFD7-EFF61451AA17}"/>
              </a:ext>
            </a:extLst>
          </p:cNvPr>
          <p:cNvSpPr>
            <a:spLocks noGrp="1"/>
          </p:cNvSpPr>
          <p:nvPr>
            <p:ph type="title"/>
          </p:nvPr>
        </p:nvSpPr>
        <p:spPr>
          <a:xfrm>
            <a:off x="1207363" y="193064"/>
            <a:ext cx="3931019" cy="838032"/>
          </a:xfrm>
        </p:spPr>
        <p:txBody>
          <a:bodyPr/>
          <a:lstStyle/>
          <a:p>
            <a:r>
              <a:rPr lang="en-US" dirty="0"/>
              <a:t>The Proteosome</a:t>
            </a:r>
          </a:p>
        </p:txBody>
      </p:sp>
      <p:sp>
        <p:nvSpPr>
          <p:cNvPr id="73" name="Content Placeholder 2">
            <a:extLst>
              <a:ext uri="{FF2B5EF4-FFF2-40B4-BE49-F238E27FC236}">
                <a16:creationId xmlns:a16="http://schemas.microsoft.com/office/drawing/2014/main" id="{83A52227-E7C4-4F0E-85CF-8C9A41FEECC8}"/>
              </a:ext>
            </a:extLst>
          </p:cNvPr>
          <p:cNvSpPr>
            <a:spLocks noGrp="1"/>
          </p:cNvSpPr>
          <p:nvPr>
            <p:ph sz="half" idx="1"/>
          </p:nvPr>
        </p:nvSpPr>
        <p:spPr>
          <a:xfrm>
            <a:off x="583606" y="1633063"/>
            <a:ext cx="4573855" cy="4680284"/>
          </a:xfrm>
        </p:spPr>
        <p:txBody>
          <a:bodyPr>
            <a:normAutofit/>
          </a:bodyPr>
          <a:lstStyle/>
          <a:p>
            <a:r>
              <a:rPr lang="en-US" dirty="0"/>
              <a:t>26S Eukaryotic Proteosome</a:t>
            </a:r>
          </a:p>
          <a:p>
            <a:endParaRPr lang="en-US" dirty="0"/>
          </a:p>
          <a:p>
            <a:r>
              <a:rPr lang="en-US" b="0" i="0" dirty="0">
                <a:solidFill>
                  <a:srgbClr val="000000"/>
                </a:solidFill>
                <a:effectLst/>
              </a:rPr>
              <a:t>required for the degradation of protein factors in multiple cellular pathways and it plays a fundamental role in cell stability.</a:t>
            </a:r>
            <a:endParaRPr lang="en-US" dirty="0"/>
          </a:p>
        </p:txBody>
      </p:sp>
      <p:pic>
        <p:nvPicPr>
          <p:cNvPr id="33794" name="Picture 2">
            <a:extLst>
              <a:ext uri="{FF2B5EF4-FFF2-40B4-BE49-F238E27FC236}">
                <a16:creationId xmlns:a16="http://schemas.microsoft.com/office/drawing/2014/main" id="{AF37A158-2629-4A40-8DD6-0DEEC9B16E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8610" y="126223"/>
            <a:ext cx="2893002" cy="575722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C32AE5-AD53-4C2B-B745-0E13DE56CA37}"/>
              </a:ext>
            </a:extLst>
          </p:cNvPr>
          <p:cNvSpPr txBox="1"/>
          <p:nvPr/>
        </p:nvSpPr>
        <p:spPr>
          <a:xfrm>
            <a:off x="0" y="5661697"/>
            <a:ext cx="6712138" cy="307777"/>
          </a:xfrm>
          <a:prstGeom prst="rect">
            <a:avLst/>
          </a:prstGeom>
          <a:noFill/>
        </p:spPr>
        <p:txBody>
          <a:bodyPr wrap="square">
            <a:spAutoFit/>
          </a:bodyPr>
          <a:lstStyle/>
          <a:p>
            <a:pPr algn="l"/>
            <a:r>
              <a:rPr lang="en-US" sz="1400" b="0" i="0" dirty="0">
                <a:solidFill>
                  <a:srgbClr val="000000"/>
                </a:solidFill>
                <a:effectLst/>
                <a:latin typeface="Open Sans" panose="020B0606030504020204" pitchFamily="34" charset="0"/>
              </a:rPr>
              <a:t>Figure from:</a:t>
            </a:r>
            <a:r>
              <a:rPr lang="en-US" sz="1400" b="0" i="0" dirty="0">
                <a:solidFill>
                  <a:srgbClr val="C42727"/>
                </a:solidFill>
                <a:effectLst/>
                <a:latin typeface="Open Sans" panose="020B0606030504020204" pitchFamily="34" charset="0"/>
              </a:rPr>
              <a:t> </a:t>
            </a:r>
            <a:r>
              <a:rPr lang="en-US" sz="1400" b="0" i="0" u="sng" dirty="0" err="1">
                <a:solidFill>
                  <a:srgbClr val="C42727"/>
                </a:solidFill>
                <a:effectLst/>
                <a:latin typeface="Open Sans" panose="020B0606030504020204" pitchFamily="34" charset="0"/>
                <a:hlinkClick r:id="rId4"/>
              </a:rPr>
              <a:t>Goodsell</a:t>
            </a:r>
            <a:r>
              <a:rPr lang="en-US" sz="1400" b="0" i="0" u="sng" dirty="0">
                <a:solidFill>
                  <a:srgbClr val="C42727"/>
                </a:solidFill>
                <a:effectLst/>
                <a:latin typeface="Open Sans" panose="020B0606030504020204" pitchFamily="34" charset="0"/>
                <a:hlinkClick r:id="rId5"/>
              </a:rPr>
              <a:t>, D. (2012) Molecule of the Month, Protein Database</a:t>
            </a:r>
            <a:endParaRPr lang="en-US" sz="1400" b="0" i="0" dirty="0">
              <a:solidFill>
                <a:srgbClr val="6E6E6E"/>
              </a:solidFill>
              <a:effectLst/>
              <a:latin typeface="Open Sans" panose="020B0606030504020204" pitchFamily="34" charset="0"/>
            </a:endParaRPr>
          </a:p>
        </p:txBody>
      </p:sp>
    </p:spTree>
    <p:extLst>
      <p:ext uri="{BB962C8B-B14F-4D97-AF65-F5344CB8AC3E}">
        <p14:creationId xmlns:p14="http://schemas.microsoft.com/office/powerpoint/2010/main" val="34082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F45856-834A-4275-8F11-474AD998998D}"/>
              </a:ext>
            </a:extLst>
          </p:cNvPr>
          <p:cNvGrpSpPr/>
          <p:nvPr/>
        </p:nvGrpSpPr>
        <p:grpSpPr>
          <a:xfrm>
            <a:off x="1330657" y="955344"/>
            <a:ext cx="6817055" cy="4856850"/>
            <a:chOff x="1576316" y="1272132"/>
            <a:chExt cx="6263932" cy="4540061"/>
          </a:xfrm>
        </p:grpSpPr>
        <p:pic>
          <p:nvPicPr>
            <p:cNvPr id="34818" name="Picture 2" descr="Figure 1">
              <a:extLst>
                <a:ext uri="{FF2B5EF4-FFF2-40B4-BE49-F238E27FC236}">
                  <a16:creationId xmlns:a16="http://schemas.microsoft.com/office/drawing/2014/main" id="{D625C791-DDC4-4373-B0D6-C82F798F0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78" t="38748"/>
            <a:stretch/>
          </p:blipFill>
          <p:spPr bwMode="auto">
            <a:xfrm>
              <a:off x="1698755" y="1272132"/>
              <a:ext cx="6141493" cy="45400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3EA2C12-DF46-4347-A200-86AD9AD9F223}"/>
                </a:ext>
              </a:extLst>
            </p:cNvPr>
            <p:cNvSpPr/>
            <p:nvPr/>
          </p:nvSpPr>
          <p:spPr>
            <a:xfrm>
              <a:off x="1576316" y="1357952"/>
              <a:ext cx="552735" cy="57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856829-53C1-4627-AA5C-3C48CD66514E}"/>
                </a:ext>
              </a:extLst>
            </p:cNvPr>
            <p:cNvSpPr/>
            <p:nvPr/>
          </p:nvSpPr>
          <p:spPr>
            <a:xfrm>
              <a:off x="5038298" y="1428465"/>
              <a:ext cx="552735" cy="57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DDAA826-0245-48DE-8C74-83147DCD1CEC}"/>
              </a:ext>
            </a:extLst>
          </p:cNvPr>
          <p:cNvSpPr>
            <a:spLocks noGrp="1"/>
          </p:cNvSpPr>
          <p:nvPr>
            <p:ph type="title"/>
          </p:nvPr>
        </p:nvSpPr>
        <p:spPr/>
        <p:txBody>
          <a:bodyPr>
            <a:normAutofit fontScale="90000"/>
          </a:bodyPr>
          <a:lstStyle/>
          <a:p>
            <a:pPr algn="ctr"/>
            <a:r>
              <a:rPr lang="en-US" b="1" dirty="0"/>
              <a:t>Polyubiquitination is a </a:t>
            </a:r>
            <a:br>
              <a:rPr lang="en-US" b="1" dirty="0"/>
            </a:br>
            <a:r>
              <a:rPr lang="en-US" b="1" dirty="0"/>
              <a:t>Degradation Signal</a:t>
            </a:r>
          </a:p>
        </p:txBody>
      </p:sp>
      <p:sp>
        <p:nvSpPr>
          <p:cNvPr id="9" name="TextBox 8">
            <a:extLst>
              <a:ext uri="{FF2B5EF4-FFF2-40B4-BE49-F238E27FC236}">
                <a16:creationId xmlns:a16="http://schemas.microsoft.com/office/drawing/2014/main" id="{66EAA052-BD00-478B-AE90-E0704202A32E}"/>
              </a:ext>
            </a:extLst>
          </p:cNvPr>
          <p:cNvSpPr txBox="1"/>
          <p:nvPr/>
        </p:nvSpPr>
        <p:spPr>
          <a:xfrm>
            <a:off x="0" y="5661697"/>
            <a:ext cx="6712138" cy="307777"/>
          </a:xfrm>
          <a:prstGeom prst="rect">
            <a:avLst/>
          </a:prstGeom>
          <a:noFill/>
        </p:spPr>
        <p:txBody>
          <a:bodyPr wrap="square">
            <a:spAutoFit/>
          </a:bodyPr>
          <a:lstStyle/>
          <a:p>
            <a:pPr algn="l"/>
            <a:r>
              <a:rPr lang="en-US" sz="1400" b="0" i="0" dirty="0">
                <a:solidFill>
                  <a:srgbClr val="000000"/>
                </a:solidFill>
                <a:effectLst/>
                <a:latin typeface="Open Sans" panose="020B0606030504020204" pitchFamily="34" charset="0"/>
              </a:rPr>
              <a:t>Figure from</a:t>
            </a:r>
            <a:r>
              <a:rPr lang="en-US" sz="1400" dirty="0">
                <a:solidFill>
                  <a:srgbClr val="000000"/>
                </a:solidFill>
                <a:latin typeface="Open Sans" panose="020B0606030504020204" pitchFamily="34" charset="0"/>
              </a:rPr>
              <a:t>: </a:t>
            </a:r>
            <a:r>
              <a:rPr lang="en-US" sz="1400" dirty="0" err="1">
                <a:solidFill>
                  <a:srgbClr val="000000"/>
                </a:solidFill>
                <a:latin typeface="Open Sans" panose="020B0606030504020204" pitchFamily="34" charset="0"/>
                <a:hlinkClick r:id="rId4"/>
              </a:rPr>
              <a:t>Guharoy</a:t>
            </a:r>
            <a:r>
              <a:rPr lang="en-US" sz="1400" dirty="0">
                <a:solidFill>
                  <a:srgbClr val="000000"/>
                </a:solidFill>
                <a:latin typeface="Open Sans" panose="020B0606030504020204" pitchFamily="34" charset="0"/>
                <a:hlinkClick r:id="rId4"/>
              </a:rPr>
              <a:t>, M., et al. (2016) Nat </a:t>
            </a:r>
            <a:r>
              <a:rPr lang="en-US" sz="1400" dirty="0" err="1">
                <a:solidFill>
                  <a:srgbClr val="000000"/>
                </a:solidFill>
                <a:latin typeface="Open Sans" panose="020B0606030504020204" pitchFamily="34" charset="0"/>
                <a:hlinkClick r:id="rId4"/>
              </a:rPr>
              <a:t>Commun</a:t>
            </a:r>
            <a:r>
              <a:rPr lang="en-US" sz="1400" dirty="0">
                <a:solidFill>
                  <a:srgbClr val="000000"/>
                </a:solidFill>
                <a:latin typeface="Open Sans" panose="020B0606030504020204" pitchFamily="34" charset="0"/>
                <a:hlinkClick r:id="rId4"/>
              </a:rPr>
              <a:t> 7:10239</a:t>
            </a:r>
            <a:endParaRPr lang="en-US" sz="1400" b="0" i="0" dirty="0">
              <a:solidFill>
                <a:srgbClr val="6E6E6E"/>
              </a:solidFill>
              <a:effectLst/>
              <a:latin typeface="Open Sans" panose="020B0606030504020204" pitchFamily="34" charset="0"/>
            </a:endParaRPr>
          </a:p>
        </p:txBody>
      </p:sp>
    </p:spTree>
    <p:extLst>
      <p:ext uri="{BB962C8B-B14F-4D97-AF65-F5344CB8AC3E}">
        <p14:creationId xmlns:p14="http://schemas.microsoft.com/office/powerpoint/2010/main" val="354174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EDB9-B6CC-4402-80E7-B5776E27C750}"/>
              </a:ext>
            </a:extLst>
          </p:cNvPr>
          <p:cNvSpPr>
            <a:spLocks noGrp="1"/>
          </p:cNvSpPr>
          <p:nvPr>
            <p:ph type="title"/>
          </p:nvPr>
        </p:nvSpPr>
        <p:spPr/>
        <p:txBody>
          <a:bodyPr>
            <a:normAutofit fontScale="90000"/>
          </a:bodyPr>
          <a:lstStyle/>
          <a:p>
            <a:r>
              <a:rPr lang="en-US" dirty="0"/>
              <a:t> How are Proteins Ubiquitinated?</a:t>
            </a:r>
          </a:p>
        </p:txBody>
      </p:sp>
      <p:sp>
        <p:nvSpPr>
          <p:cNvPr id="5" name="Rectangle: Rounded Corners 4">
            <a:extLst>
              <a:ext uri="{FF2B5EF4-FFF2-40B4-BE49-F238E27FC236}">
                <a16:creationId xmlns:a16="http://schemas.microsoft.com/office/drawing/2014/main" id="{27602A3F-6A7A-43EE-A370-4E1418EF1F60}"/>
              </a:ext>
            </a:extLst>
          </p:cNvPr>
          <p:cNvSpPr/>
          <p:nvPr/>
        </p:nvSpPr>
        <p:spPr>
          <a:xfrm>
            <a:off x="1719618" y="1510837"/>
            <a:ext cx="1357099" cy="838032"/>
          </a:xfrm>
          <a:prstGeom prst="roundRect">
            <a:avLst/>
          </a:prstGeom>
          <a:solidFill>
            <a:schemeClr val="accent6">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75000"/>
                  </a:schemeClr>
                </a:solidFill>
              </a:rPr>
              <a:t>E1</a:t>
            </a:r>
          </a:p>
        </p:txBody>
      </p:sp>
      <p:sp>
        <p:nvSpPr>
          <p:cNvPr id="6" name="TextBox 5">
            <a:extLst>
              <a:ext uri="{FF2B5EF4-FFF2-40B4-BE49-F238E27FC236}">
                <a16:creationId xmlns:a16="http://schemas.microsoft.com/office/drawing/2014/main" id="{D37ACBFF-C6A5-4907-B035-E71F9FED38B5}"/>
              </a:ext>
            </a:extLst>
          </p:cNvPr>
          <p:cNvSpPr txBox="1"/>
          <p:nvPr/>
        </p:nvSpPr>
        <p:spPr>
          <a:xfrm>
            <a:off x="3357349" y="1589964"/>
            <a:ext cx="4387740" cy="523220"/>
          </a:xfrm>
          <a:prstGeom prst="rect">
            <a:avLst/>
          </a:prstGeom>
          <a:noFill/>
        </p:spPr>
        <p:txBody>
          <a:bodyPr wrap="none" rtlCol="0">
            <a:spAutoFit/>
          </a:bodyPr>
          <a:lstStyle/>
          <a:p>
            <a:r>
              <a:rPr lang="en-US" sz="2800" b="1" dirty="0"/>
              <a:t>Ubiquitin Activating Enzyme</a:t>
            </a:r>
          </a:p>
        </p:txBody>
      </p:sp>
      <p:sp>
        <p:nvSpPr>
          <p:cNvPr id="8" name="Rectangle: Rounded Corners 7">
            <a:extLst>
              <a:ext uri="{FF2B5EF4-FFF2-40B4-BE49-F238E27FC236}">
                <a16:creationId xmlns:a16="http://schemas.microsoft.com/office/drawing/2014/main" id="{678D7683-C794-4033-882A-EB48D07D8A51}"/>
              </a:ext>
            </a:extLst>
          </p:cNvPr>
          <p:cNvSpPr/>
          <p:nvPr/>
        </p:nvSpPr>
        <p:spPr>
          <a:xfrm>
            <a:off x="1715066" y="2796003"/>
            <a:ext cx="1357099" cy="838032"/>
          </a:xfrm>
          <a:prstGeom prst="roundRect">
            <a:avLst/>
          </a:prstGeom>
          <a:solidFill>
            <a:srgbClr val="F6D3F9"/>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30A0"/>
                </a:solidFill>
              </a:rPr>
              <a:t>E2</a:t>
            </a:r>
          </a:p>
        </p:txBody>
      </p:sp>
      <p:sp>
        <p:nvSpPr>
          <p:cNvPr id="10" name="TextBox 9">
            <a:extLst>
              <a:ext uri="{FF2B5EF4-FFF2-40B4-BE49-F238E27FC236}">
                <a16:creationId xmlns:a16="http://schemas.microsoft.com/office/drawing/2014/main" id="{4BB5B7D4-27B6-420C-ABDF-8E952AACFA2C}"/>
              </a:ext>
            </a:extLst>
          </p:cNvPr>
          <p:cNvSpPr txBox="1"/>
          <p:nvPr/>
        </p:nvSpPr>
        <p:spPr>
          <a:xfrm>
            <a:off x="3352797" y="2875130"/>
            <a:ext cx="4664162" cy="523220"/>
          </a:xfrm>
          <a:prstGeom prst="rect">
            <a:avLst/>
          </a:prstGeom>
          <a:noFill/>
        </p:spPr>
        <p:txBody>
          <a:bodyPr wrap="none" rtlCol="0">
            <a:spAutoFit/>
          </a:bodyPr>
          <a:lstStyle/>
          <a:p>
            <a:r>
              <a:rPr lang="en-US" sz="2800" b="1" dirty="0"/>
              <a:t>Ubiquitin Conjugating Enzyme</a:t>
            </a:r>
          </a:p>
        </p:txBody>
      </p:sp>
      <p:sp>
        <p:nvSpPr>
          <p:cNvPr id="12" name="Rectangle: Rounded Corners 11">
            <a:extLst>
              <a:ext uri="{FF2B5EF4-FFF2-40B4-BE49-F238E27FC236}">
                <a16:creationId xmlns:a16="http://schemas.microsoft.com/office/drawing/2014/main" id="{C9E481E4-6789-4706-806F-7C50177B68AC}"/>
              </a:ext>
            </a:extLst>
          </p:cNvPr>
          <p:cNvSpPr/>
          <p:nvPr/>
        </p:nvSpPr>
        <p:spPr>
          <a:xfrm>
            <a:off x="1110924" y="4052089"/>
            <a:ext cx="2565382" cy="838032"/>
          </a:xfrm>
          <a:prstGeom prst="round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E3</a:t>
            </a:r>
          </a:p>
        </p:txBody>
      </p:sp>
      <p:sp>
        <p:nvSpPr>
          <p:cNvPr id="14" name="TextBox 13">
            <a:extLst>
              <a:ext uri="{FF2B5EF4-FFF2-40B4-BE49-F238E27FC236}">
                <a16:creationId xmlns:a16="http://schemas.microsoft.com/office/drawing/2014/main" id="{0BB0CF42-6018-413F-9D5A-18A160DC47DA}"/>
              </a:ext>
            </a:extLst>
          </p:cNvPr>
          <p:cNvSpPr txBox="1"/>
          <p:nvPr/>
        </p:nvSpPr>
        <p:spPr>
          <a:xfrm>
            <a:off x="4033298" y="4209495"/>
            <a:ext cx="2894190" cy="830997"/>
          </a:xfrm>
          <a:prstGeom prst="rect">
            <a:avLst/>
          </a:prstGeom>
          <a:noFill/>
        </p:spPr>
        <p:txBody>
          <a:bodyPr wrap="none" rtlCol="0">
            <a:spAutoFit/>
          </a:bodyPr>
          <a:lstStyle/>
          <a:p>
            <a:pPr algn="ctr"/>
            <a:r>
              <a:rPr lang="en-US" sz="2800" b="1" dirty="0"/>
              <a:t>Ubiquitin Ligase </a:t>
            </a:r>
          </a:p>
          <a:p>
            <a:pPr algn="ctr"/>
            <a:r>
              <a:rPr lang="en-US" sz="2000" b="1" dirty="0"/>
              <a:t>(Binds the Target Protein)</a:t>
            </a:r>
          </a:p>
        </p:txBody>
      </p:sp>
    </p:spTree>
    <p:extLst>
      <p:ext uri="{BB962C8B-B14F-4D97-AF65-F5344CB8AC3E}">
        <p14:creationId xmlns:p14="http://schemas.microsoft.com/office/powerpoint/2010/main" val="174681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4C4C-FBAB-4BB1-AAB7-E20B15633DBD}"/>
              </a:ext>
            </a:extLst>
          </p:cNvPr>
          <p:cNvSpPr>
            <a:spLocks noGrp="1"/>
          </p:cNvSpPr>
          <p:nvPr>
            <p:ph type="title"/>
          </p:nvPr>
        </p:nvSpPr>
        <p:spPr>
          <a:xfrm>
            <a:off x="2074848" y="131365"/>
            <a:ext cx="7307987" cy="838032"/>
          </a:xfrm>
        </p:spPr>
        <p:txBody>
          <a:bodyPr/>
          <a:lstStyle/>
          <a:p>
            <a:r>
              <a:rPr lang="en-US" dirty="0"/>
              <a:t>Ubiquitin Attachment</a:t>
            </a:r>
          </a:p>
        </p:txBody>
      </p:sp>
      <p:pic>
        <p:nvPicPr>
          <p:cNvPr id="35842" name="Picture 2">
            <a:extLst>
              <a:ext uri="{FF2B5EF4-FFF2-40B4-BE49-F238E27FC236}">
                <a16:creationId xmlns:a16="http://schemas.microsoft.com/office/drawing/2014/main" id="{720D5198-DA11-4B8C-8936-97CF26717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48" r="86493" b="50567"/>
          <a:stretch/>
        </p:blipFill>
        <p:spPr bwMode="auto">
          <a:xfrm>
            <a:off x="689212" y="2068691"/>
            <a:ext cx="2558955" cy="1520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FEBFD94-941F-4E97-BBD5-FD210FF9B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48" r="86493" b="45677"/>
          <a:stretch/>
        </p:blipFill>
        <p:spPr bwMode="auto">
          <a:xfrm>
            <a:off x="4089777" y="1959021"/>
            <a:ext cx="2558955" cy="17395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B11553E9-9723-40D2-9F5E-C2FB7C48BAB8}"/>
              </a:ext>
            </a:extLst>
          </p:cNvPr>
          <p:cNvSpPr/>
          <p:nvPr/>
        </p:nvSpPr>
        <p:spPr>
          <a:xfrm>
            <a:off x="7035421" y="1759735"/>
            <a:ext cx="1419367" cy="2163170"/>
          </a:xfrm>
          <a:prstGeom prst="ellipse">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9" name="TextBox 8">
            <a:extLst>
              <a:ext uri="{FF2B5EF4-FFF2-40B4-BE49-F238E27FC236}">
                <a16:creationId xmlns:a16="http://schemas.microsoft.com/office/drawing/2014/main" id="{5B4B1B7C-9FF3-44BF-A7A0-7E4A19DA7E5F}"/>
              </a:ext>
            </a:extLst>
          </p:cNvPr>
          <p:cNvSpPr txBox="1"/>
          <p:nvPr/>
        </p:nvSpPr>
        <p:spPr>
          <a:xfrm>
            <a:off x="5957255" y="2661305"/>
            <a:ext cx="386644" cy="461665"/>
          </a:xfrm>
          <a:prstGeom prst="rect">
            <a:avLst/>
          </a:prstGeom>
          <a:solidFill>
            <a:schemeClr val="bg1"/>
          </a:solidFill>
        </p:spPr>
        <p:txBody>
          <a:bodyPr wrap="none" rtlCol="0">
            <a:spAutoFit/>
          </a:bodyPr>
          <a:lstStyle/>
          <a:p>
            <a:r>
              <a:rPr lang="en-US" sz="2400" b="1" dirty="0">
                <a:solidFill>
                  <a:srgbClr val="00B050"/>
                </a:solidFill>
              </a:rPr>
              <a:t>N</a:t>
            </a:r>
          </a:p>
        </p:txBody>
      </p:sp>
      <p:sp>
        <p:nvSpPr>
          <p:cNvPr id="10" name="TextBox 9">
            <a:extLst>
              <a:ext uri="{FF2B5EF4-FFF2-40B4-BE49-F238E27FC236}">
                <a16:creationId xmlns:a16="http://schemas.microsoft.com/office/drawing/2014/main" id="{84880D6B-E822-43FC-9707-BA8285EB22F4}"/>
              </a:ext>
            </a:extLst>
          </p:cNvPr>
          <p:cNvSpPr txBox="1"/>
          <p:nvPr/>
        </p:nvSpPr>
        <p:spPr>
          <a:xfrm>
            <a:off x="5966346" y="2918270"/>
            <a:ext cx="378630" cy="461665"/>
          </a:xfrm>
          <a:prstGeom prst="rect">
            <a:avLst/>
          </a:prstGeom>
          <a:noFill/>
        </p:spPr>
        <p:txBody>
          <a:bodyPr wrap="none" rtlCol="0">
            <a:spAutoFit/>
          </a:bodyPr>
          <a:lstStyle/>
          <a:p>
            <a:r>
              <a:rPr lang="en-US" sz="2400" b="1" dirty="0">
                <a:solidFill>
                  <a:srgbClr val="00B050"/>
                </a:solidFill>
              </a:rPr>
              <a:t>H</a:t>
            </a:r>
          </a:p>
        </p:txBody>
      </p:sp>
      <p:sp>
        <p:nvSpPr>
          <p:cNvPr id="12" name="TextBox 11">
            <a:extLst>
              <a:ext uri="{FF2B5EF4-FFF2-40B4-BE49-F238E27FC236}">
                <a16:creationId xmlns:a16="http://schemas.microsoft.com/office/drawing/2014/main" id="{61CA40C7-6C5D-44D8-9418-44BACBEEEDB7}"/>
              </a:ext>
            </a:extLst>
          </p:cNvPr>
          <p:cNvSpPr txBox="1"/>
          <p:nvPr/>
        </p:nvSpPr>
        <p:spPr>
          <a:xfrm>
            <a:off x="6474636" y="2595344"/>
            <a:ext cx="409086" cy="584775"/>
          </a:xfrm>
          <a:prstGeom prst="rect">
            <a:avLst/>
          </a:prstGeom>
          <a:noFill/>
        </p:spPr>
        <p:txBody>
          <a:bodyPr wrap="none" rtlCol="0">
            <a:spAutoFit/>
          </a:bodyPr>
          <a:lstStyle/>
          <a:p>
            <a:r>
              <a:rPr lang="en-US" sz="3200" b="1" dirty="0">
                <a:solidFill>
                  <a:srgbClr val="00B050"/>
                </a:solidFill>
              </a:rPr>
              <a:t>K</a:t>
            </a:r>
          </a:p>
        </p:txBody>
      </p:sp>
      <p:cxnSp>
        <p:nvCxnSpPr>
          <p:cNvPr id="15" name="Straight Connector 14">
            <a:extLst>
              <a:ext uri="{FF2B5EF4-FFF2-40B4-BE49-F238E27FC236}">
                <a16:creationId xmlns:a16="http://schemas.microsoft.com/office/drawing/2014/main" id="{3F109935-1EE9-45D9-AC87-18A1B8AD7B74}"/>
              </a:ext>
            </a:extLst>
          </p:cNvPr>
          <p:cNvCxnSpPr/>
          <p:nvPr/>
        </p:nvCxnSpPr>
        <p:spPr>
          <a:xfrm>
            <a:off x="6304036" y="2908203"/>
            <a:ext cx="24566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707A1E-9B09-4D0D-8556-D771CF6997D1}"/>
              </a:ext>
            </a:extLst>
          </p:cNvPr>
          <p:cNvCxnSpPr/>
          <p:nvPr/>
        </p:nvCxnSpPr>
        <p:spPr>
          <a:xfrm>
            <a:off x="6798853" y="2916064"/>
            <a:ext cx="24566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01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4C4C-FBAB-4BB1-AAB7-E20B15633DBD}"/>
              </a:ext>
            </a:extLst>
          </p:cNvPr>
          <p:cNvSpPr>
            <a:spLocks noGrp="1"/>
          </p:cNvSpPr>
          <p:nvPr>
            <p:ph type="title"/>
          </p:nvPr>
        </p:nvSpPr>
        <p:spPr>
          <a:xfrm>
            <a:off x="1836013" y="206711"/>
            <a:ext cx="7307987" cy="838032"/>
          </a:xfrm>
        </p:spPr>
        <p:txBody>
          <a:bodyPr/>
          <a:lstStyle/>
          <a:p>
            <a:r>
              <a:rPr lang="en-US" dirty="0"/>
              <a:t>E1 Activating Enzyme</a:t>
            </a:r>
          </a:p>
        </p:txBody>
      </p:sp>
      <p:pic>
        <p:nvPicPr>
          <p:cNvPr id="35842" name="Picture 2">
            <a:extLst>
              <a:ext uri="{FF2B5EF4-FFF2-40B4-BE49-F238E27FC236}">
                <a16:creationId xmlns:a16="http://schemas.microsoft.com/office/drawing/2014/main" id="{720D5198-DA11-4B8C-8936-97CF26717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7421" y="1274975"/>
            <a:ext cx="8789158" cy="208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9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4C4C-FBAB-4BB1-AAB7-E20B15633DBD}"/>
              </a:ext>
            </a:extLst>
          </p:cNvPr>
          <p:cNvSpPr>
            <a:spLocks noGrp="1"/>
          </p:cNvSpPr>
          <p:nvPr>
            <p:ph type="title"/>
          </p:nvPr>
        </p:nvSpPr>
        <p:spPr>
          <a:xfrm>
            <a:off x="1836013" y="206711"/>
            <a:ext cx="7307987" cy="838032"/>
          </a:xfrm>
        </p:spPr>
        <p:txBody>
          <a:bodyPr/>
          <a:lstStyle/>
          <a:p>
            <a:r>
              <a:rPr lang="en-US" dirty="0"/>
              <a:t>E1 Activating Enzyme</a:t>
            </a:r>
          </a:p>
        </p:txBody>
      </p:sp>
      <p:pic>
        <p:nvPicPr>
          <p:cNvPr id="35842" name="Picture 2">
            <a:extLst>
              <a:ext uri="{FF2B5EF4-FFF2-40B4-BE49-F238E27FC236}">
                <a16:creationId xmlns:a16="http://schemas.microsoft.com/office/drawing/2014/main" id="{720D5198-DA11-4B8C-8936-97CF26717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7421" y="1274975"/>
            <a:ext cx="8789158" cy="2081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32A31A-EB4F-4A37-B78F-4F18026EAB74}"/>
              </a:ext>
            </a:extLst>
          </p:cNvPr>
          <p:cNvSpPr/>
          <p:nvPr/>
        </p:nvSpPr>
        <p:spPr>
          <a:xfrm>
            <a:off x="675565" y="1952833"/>
            <a:ext cx="7936172" cy="3630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4D282C-35F8-4046-A006-A8EC09AFBC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59" b="22019"/>
          <a:stretch/>
        </p:blipFill>
        <p:spPr bwMode="auto">
          <a:xfrm>
            <a:off x="734703" y="2339545"/>
            <a:ext cx="7695064" cy="285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4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4C4C-FBAB-4BB1-AAB7-E20B15633DBD}"/>
              </a:ext>
            </a:extLst>
          </p:cNvPr>
          <p:cNvSpPr>
            <a:spLocks noGrp="1"/>
          </p:cNvSpPr>
          <p:nvPr>
            <p:ph type="title"/>
          </p:nvPr>
        </p:nvSpPr>
        <p:spPr>
          <a:xfrm>
            <a:off x="1836013" y="206711"/>
            <a:ext cx="7307987" cy="838032"/>
          </a:xfrm>
        </p:spPr>
        <p:txBody>
          <a:bodyPr/>
          <a:lstStyle/>
          <a:p>
            <a:r>
              <a:rPr lang="en-US" dirty="0"/>
              <a:t>E1 Activating Enzyme</a:t>
            </a:r>
          </a:p>
        </p:txBody>
      </p:sp>
      <p:pic>
        <p:nvPicPr>
          <p:cNvPr id="35842" name="Picture 2">
            <a:extLst>
              <a:ext uri="{FF2B5EF4-FFF2-40B4-BE49-F238E27FC236}">
                <a16:creationId xmlns:a16="http://schemas.microsoft.com/office/drawing/2014/main" id="{720D5198-DA11-4B8C-8936-97CF26717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7421" y="1274975"/>
            <a:ext cx="8789158" cy="2081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32A31A-EB4F-4A37-B78F-4F18026EAB74}"/>
              </a:ext>
            </a:extLst>
          </p:cNvPr>
          <p:cNvSpPr/>
          <p:nvPr/>
        </p:nvSpPr>
        <p:spPr>
          <a:xfrm>
            <a:off x="122831" y="1842448"/>
            <a:ext cx="8911988" cy="374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F3A995-545F-4D26-BF93-AEE3113E4EFB}"/>
              </a:ext>
            </a:extLst>
          </p:cNvPr>
          <p:cNvSpPr/>
          <p:nvPr/>
        </p:nvSpPr>
        <p:spPr>
          <a:xfrm>
            <a:off x="245661" y="2197290"/>
            <a:ext cx="8659505" cy="586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4D282C-35F8-4046-A006-A8EC09AFBC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87" t="-4175" r="24292" b="19586"/>
          <a:stretch/>
        </p:blipFill>
        <p:spPr bwMode="auto">
          <a:xfrm>
            <a:off x="245661" y="2197290"/>
            <a:ext cx="8666328" cy="307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0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4C4C-FBAB-4BB1-AAB7-E20B15633DBD}"/>
              </a:ext>
            </a:extLst>
          </p:cNvPr>
          <p:cNvSpPr>
            <a:spLocks noGrp="1"/>
          </p:cNvSpPr>
          <p:nvPr>
            <p:ph type="title"/>
          </p:nvPr>
        </p:nvSpPr>
        <p:spPr>
          <a:xfrm>
            <a:off x="1836013" y="206711"/>
            <a:ext cx="7307987" cy="838032"/>
          </a:xfrm>
        </p:spPr>
        <p:txBody>
          <a:bodyPr/>
          <a:lstStyle/>
          <a:p>
            <a:r>
              <a:rPr lang="en-US" dirty="0"/>
              <a:t>E1 Activating Enzyme</a:t>
            </a:r>
          </a:p>
        </p:txBody>
      </p:sp>
      <p:pic>
        <p:nvPicPr>
          <p:cNvPr id="35842" name="Picture 2">
            <a:extLst>
              <a:ext uri="{FF2B5EF4-FFF2-40B4-BE49-F238E27FC236}">
                <a16:creationId xmlns:a16="http://schemas.microsoft.com/office/drawing/2014/main" id="{720D5198-DA11-4B8C-8936-97CF26717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7421" y="1274975"/>
            <a:ext cx="8789158" cy="2081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32A31A-EB4F-4A37-B78F-4F18026EAB74}"/>
              </a:ext>
            </a:extLst>
          </p:cNvPr>
          <p:cNvSpPr/>
          <p:nvPr/>
        </p:nvSpPr>
        <p:spPr>
          <a:xfrm>
            <a:off x="975815" y="1842448"/>
            <a:ext cx="7219666" cy="374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4D282C-35F8-4046-A006-A8EC09AFBC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52" t="-1146" r="-11526" b="7880"/>
          <a:stretch/>
        </p:blipFill>
        <p:spPr bwMode="auto">
          <a:xfrm>
            <a:off x="1245552" y="2019869"/>
            <a:ext cx="8488908" cy="338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201711"/>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1559</Words>
  <Application>Microsoft Office PowerPoint</Application>
  <PresentationFormat>On-screen Show (4:3)</PresentationFormat>
  <Paragraphs>54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Biochemistry Theme</vt:lpstr>
      <vt:lpstr>Chapter 8: Protein Regulation and Degradation</vt:lpstr>
      <vt:lpstr>The Proteosome</vt:lpstr>
      <vt:lpstr>Polyubiquitination is a  Degradation Signal</vt:lpstr>
      <vt:lpstr> How are Proteins Ubiquitinated?</vt:lpstr>
      <vt:lpstr>Ubiquitin Attachment</vt:lpstr>
      <vt:lpstr>E1 Activating Enzyme</vt:lpstr>
      <vt:lpstr>E1 Activating Enzyme</vt:lpstr>
      <vt:lpstr>E1 Activating Enzyme</vt:lpstr>
      <vt:lpstr>E1 Activating Enzyme</vt:lpstr>
      <vt:lpstr>E1 and E2 Enzyme Reactions</vt:lpstr>
      <vt:lpstr> The E3 Ligase Enzyme Family</vt:lpstr>
      <vt:lpstr>Protein Ubiquitination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Protein Regulation and Degradation</dc:title>
  <dc:creator>Patricia Flatt</dc:creator>
  <cp:lastModifiedBy>Patricia Flatt</cp:lastModifiedBy>
  <cp:revision>16</cp:revision>
  <dcterms:created xsi:type="dcterms:W3CDTF">2020-11-05T04:52:25Z</dcterms:created>
  <dcterms:modified xsi:type="dcterms:W3CDTF">2020-11-06T07:16:18Z</dcterms:modified>
</cp:coreProperties>
</file>