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445" r:id="rId2"/>
    <p:sldId id="447" r:id="rId3"/>
    <p:sldId id="449" r:id="rId4"/>
    <p:sldId id="446" r:id="rId5"/>
    <p:sldId id="448" r:id="rId6"/>
    <p:sldId id="458" r:id="rId7"/>
    <p:sldId id="459" r:id="rId8"/>
    <p:sldId id="450" r:id="rId9"/>
    <p:sldId id="456" r:id="rId10"/>
    <p:sldId id="451" r:id="rId11"/>
    <p:sldId id="455" r:id="rId12"/>
    <p:sldId id="452" r:id="rId13"/>
    <p:sldId id="453" r:id="rId14"/>
    <p:sldId id="454" r:id="rId15"/>
    <p:sldId id="460" r:id="rId16"/>
    <p:sldId id="475" r:id="rId17"/>
    <p:sldId id="461" r:id="rId18"/>
    <p:sldId id="476" r:id="rId19"/>
    <p:sldId id="478" r:id="rId20"/>
    <p:sldId id="479" r:id="rId21"/>
    <p:sldId id="462" r:id="rId22"/>
    <p:sldId id="464" r:id="rId23"/>
    <p:sldId id="465" r:id="rId24"/>
    <p:sldId id="466" r:id="rId25"/>
    <p:sldId id="467" r:id="rId26"/>
    <p:sldId id="468" r:id="rId27"/>
    <p:sldId id="469" r:id="rId28"/>
    <p:sldId id="470" r:id="rId29"/>
    <p:sldId id="471" r:id="rId30"/>
    <p:sldId id="472" r:id="rId31"/>
    <p:sldId id="473" r:id="rId32"/>
    <p:sldId id="474" r:id="rId33"/>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71E9"/>
    <a:srgbClr val="CC3300"/>
    <a:srgbClr val="660033"/>
    <a:srgbClr val="F8F8F8"/>
    <a:srgbClr val="B36D9C"/>
    <a:srgbClr val="54C2DC"/>
    <a:srgbClr val="E6B0CE"/>
    <a:srgbClr val="D35617"/>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79662" autoAdjust="0"/>
  </p:normalViewPr>
  <p:slideViewPr>
    <p:cSldViewPr snapToGrid="0" showGuides="1">
      <p:cViewPr varScale="1">
        <p:scale>
          <a:sx n="68" d="100"/>
          <a:sy n="68" d="100"/>
        </p:scale>
        <p:origin x="1843" y="24"/>
      </p:cViewPr>
      <p:guideLst>
        <p:guide orient="horz" pos="218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EB9FD24-5F17-4DC0-8DB8-BA44608A6F77}" type="datetimeFigureOut">
              <a:rPr lang="en-US" smtClean="0"/>
              <a:t>10/25/2020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ED13A92-1542-4DD8-9582-4F65BF3293BF}" type="slidenum">
              <a:rPr lang="en-US" smtClean="0"/>
              <a:t>‹#›</a:t>
            </a:fld>
            <a:endParaRPr lang="en-US"/>
          </a:p>
        </p:txBody>
      </p:sp>
    </p:spTree>
    <p:extLst>
      <p:ext uri="{BB962C8B-B14F-4D97-AF65-F5344CB8AC3E}">
        <p14:creationId xmlns:p14="http://schemas.microsoft.com/office/powerpoint/2010/main" val="1431060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a:t>
            </a:fld>
            <a:endParaRPr lang="en-US"/>
          </a:p>
        </p:txBody>
      </p:sp>
    </p:spTree>
    <p:extLst>
      <p:ext uri="{BB962C8B-B14F-4D97-AF65-F5344CB8AC3E}">
        <p14:creationId xmlns:p14="http://schemas.microsoft.com/office/powerpoint/2010/main" val="958511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classification of </a:t>
            </a:r>
            <a:r>
              <a:rPr lang="en-US" sz="1200" b="1" i="1" kern="1200" dirty="0">
                <a:solidFill>
                  <a:schemeClr val="tx1"/>
                </a:solidFill>
                <a:effectLst/>
                <a:latin typeface="+mn-lt"/>
                <a:ea typeface="+mn-ea"/>
                <a:cs typeface="+mn-cs"/>
              </a:rPr>
              <a:t>hydrolysis reactions</a:t>
            </a:r>
            <a:r>
              <a:rPr lang="en-US" sz="1200" kern="1200" dirty="0">
                <a:solidFill>
                  <a:schemeClr val="tx1"/>
                </a:solidFill>
                <a:effectLst/>
                <a:latin typeface="+mn-lt"/>
                <a:ea typeface="+mn-ea"/>
                <a:cs typeface="+mn-cs"/>
              </a:rPr>
              <a:t> include both the forward reactions that involve the addition of water to a molecule to break it apart or the reverse reaction involving the removal of water to join molecules together, termed </a:t>
            </a:r>
            <a:r>
              <a:rPr lang="en-US" sz="1200" b="1" i="1" kern="1200" dirty="0">
                <a:solidFill>
                  <a:schemeClr val="tx1"/>
                </a:solidFill>
                <a:effectLst/>
                <a:latin typeface="+mn-lt"/>
                <a:ea typeface="+mn-ea"/>
                <a:cs typeface="+mn-cs"/>
              </a:rPr>
              <a:t>dehydration synthesis (or condensation). </a:t>
            </a:r>
            <a:r>
              <a:rPr lang="en-US" sz="1200" b="0" i="0" kern="1200" dirty="0">
                <a:solidFill>
                  <a:schemeClr val="tx1"/>
                </a:solidFill>
                <a:effectLst/>
                <a:latin typeface="+mn-lt"/>
                <a:ea typeface="+mn-ea"/>
                <a:cs typeface="+mn-cs"/>
              </a:rPr>
              <a:t>Recall that the major macromolecules of the body are assembled using this reaction mechanism. </a:t>
            </a:r>
            <a:endParaRPr lang="en-US" b="0" i="0" dirty="0"/>
          </a:p>
        </p:txBody>
      </p:sp>
      <p:sp>
        <p:nvSpPr>
          <p:cNvPr id="4" name="Slide Number Placeholder 3"/>
          <p:cNvSpPr>
            <a:spLocks noGrp="1"/>
          </p:cNvSpPr>
          <p:nvPr>
            <p:ph type="sldNum" sz="quarter" idx="5"/>
          </p:nvPr>
        </p:nvSpPr>
        <p:spPr/>
        <p:txBody>
          <a:bodyPr/>
          <a:lstStyle/>
          <a:p>
            <a:fld id="{2ED13A92-1542-4DD8-9582-4F65BF3293BF}" type="slidenum">
              <a:rPr lang="en-US" smtClean="0"/>
              <a:t>11</a:t>
            </a:fld>
            <a:endParaRPr lang="en-US"/>
          </a:p>
        </p:txBody>
      </p:sp>
    </p:spTree>
    <p:extLst>
      <p:ext uri="{BB962C8B-B14F-4D97-AF65-F5344CB8AC3E}">
        <p14:creationId xmlns:p14="http://schemas.microsoft.com/office/powerpoint/2010/main" val="2586831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Reactions that mediate the formation and removal of carbon-carbon double bonds are also common in biological systems and are catalyzed by a class of enzymes called </a:t>
            </a:r>
            <a:r>
              <a:rPr lang="en-US" sz="1200" b="1" i="1" kern="1200" dirty="0">
                <a:solidFill>
                  <a:schemeClr val="tx1"/>
                </a:solidFill>
                <a:effectLst/>
                <a:latin typeface="+mn-lt"/>
                <a:ea typeface="+mn-ea"/>
                <a:cs typeface="+mn-cs"/>
              </a:rPr>
              <a:t>lyases</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12</a:t>
            </a:fld>
            <a:endParaRPr lang="en-US"/>
          </a:p>
        </p:txBody>
      </p:sp>
    </p:spTree>
    <p:extLst>
      <p:ext uri="{BB962C8B-B14F-4D97-AF65-F5344CB8AC3E}">
        <p14:creationId xmlns:p14="http://schemas.microsoft.com/office/powerpoint/2010/main" val="3424339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a:t>
            </a:r>
            <a:r>
              <a:rPr lang="en-US" sz="1200" b="1" i="1" kern="1200" dirty="0">
                <a:solidFill>
                  <a:schemeClr val="tx1"/>
                </a:solidFill>
                <a:effectLst/>
                <a:latin typeface="+mn-lt"/>
                <a:ea typeface="+mn-ea"/>
                <a:cs typeface="+mn-cs"/>
              </a:rPr>
              <a:t>isomerization reactions</a:t>
            </a:r>
            <a:r>
              <a:rPr lang="en-US" sz="1200" kern="1200" dirty="0">
                <a:solidFill>
                  <a:schemeClr val="tx1"/>
                </a:solidFill>
                <a:effectLst/>
                <a:latin typeface="+mn-lt"/>
                <a:ea typeface="+mn-ea"/>
                <a:cs typeface="+mn-cs"/>
              </a:rPr>
              <a:t> a single molecule is rearranged such that it retains the same molecular formula but now has a different bonding order of the atoms forming a structural or stereoisomer. The conversion of glucose 6-phosphate to fructose 6-phosphate is a good example of an isomerization reaction and is shown</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13</a:t>
            </a:fld>
            <a:endParaRPr lang="en-US"/>
          </a:p>
        </p:txBody>
      </p:sp>
    </p:spTree>
    <p:extLst>
      <p:ext uri="{BB962C8B-B14F-4D97-AF65-F5344CB8AC3E}">
        <p14:creationId xmlns:p14="http://schemas.microsoft.com/office/powerpoint/2010/main" val="3935129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Ligation reactions</a:t>
            </a:r>
            <a:r>
              <a:rPr lang="en-US" sz="1200" kern="1200" dirty="0">
                <a:solidFill>
                  <a:schemeClr val="tx1"/>
                </a:solidFill>
                <a:effectLst/>
                <a:latin typeface="+mn-lt"/>
                <a:ea typeface="+mn-ea"/>
                <a:cs typeface="+mn-cs"/>
              </a:rPr>
              <a:t> use the energy of ATP to join two molecules together. An example of this kind of reaction is the joining of the amino acid with the transfer RNA (tRNA) molecule during protein synthesis.  During protein synthesis the tRNA molecules bring each of the amino acids to the ribosome where they can be incorporated into the newly growing protein sequence. To do this, the tRNA molecules must first be attached to the appropriate amino acid.  Specific enzymes are available called amino acyl – tRNA synthetases that mediate this reaction. The synthetase enzymes use the energy of ATP to covalently attach the amino acid to the tRNA molecule.</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14</a:t>
            </a:fld>
            <a:endParaRPr lang="en-US"/>
          </a:p>
        </p:txBody>
      </p:sp>
    </p:spTree>
    <p:extLst>
      <p:ext uri="{BB962C8B-B14F-4D97-AF65-F5344CB8AC3E}">
        <p14:creationId xmlns:p14="http://schemas.microsoft.com/office/powerpoint/2010/main" val="324609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will focus on an introduction to the major catalytic strategies enzymes use to mediate their reactions and will focus on the serine protease, chymotrypsin, as an example of four of these strategies.</a:t>
            </a:r>
          </a:p>
        </p:txBody>
      </p:sp>
      <p:sp>
        <p:nvSpPr>
          <p:cNvPr id="4" name="Slide Number Placeholder 3"/>
          <p:cNvSpPr>
            <a:spLocks noGrp="1"/>
          </p:cNvSpPr>
          <p:nvPr>
            <p:ph type="sldNum" sz="quarter" idx="5"/>
          </p:nvPr>
        </p:nvSpPr>
        <p:spPr/>
        <p:txBody>
          <a:bodyPr/>
          <a:lstStyle/>
          <a:p>
            <a:fld id="{2ED13A92-1542-4DD8-9582-4F65BF3293BF}" type="slidenum">
              <a:rPr lang="en-US" smtClean="0"/>
              <a:t>15</a:t>
            </a:fld>
            <a:endParaRPr lang="en-US"/>
          </a:p>
        </p:txBody>
      </p:sp>
    </p:spTree>
    <p:extLst>
      <p:ext uri="{BB962C8B-B14F-4D97-AF65-F5344CB8AC3E}">
        <p14:creationId xmlns:p14="http://schemas.microsoft.com/office/powerpoint/2010/main" val="208586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there are seven major catalytic strategies that enzymes use to catalyze reactions. These are:</a:t>
            </a:r>
          </a:p>
        </p:txBody>
      </p:sp>
      <p:sp>
        <p:nvSpPr>
          <p:cNvPr id="4" name="Slide Number Placeholder 3"/>
          <p:cNvSpPr>
            <a:spLocks noGrp="1"/>
          </p:cNvSpPr>
          <p:nvPr>
            <p:ph type="sldNum" sz="quarter" idx="5"/>
          </p:nvPr>
        </p:nvSpPr>
        <p:spPr/>
        <p:txBody>
          <a:bodyPr/>
          <a:lstStyle/>
          <a:p>
            <a:fld id="{2ED13A92-1542-4DD8-9582-4F65BF3293BF}" type="slidenum">
              <a:rPr lang="en-US" smtClean="0"/>
              <a:t>16</a:t>
            </a:fld>
            <a:endParaRPr lang="en-US"/>
          </a:p>
        </p:txBody>
      </p:sp>
    </p:spTree>
    <p:extLst>
      <p:ext uri="{BB962C8B-B14F-4D97-AF65-F5344CB8AC3E}">
        <p14:creationId xmlns:p14="http://schemas.microsoft.com/office/powerpoint/2010/main" val="1306581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our serine proteases, that will be our first enzymatic example, actually uses a combination of four of these strategies. </a:t>
            </a:r>
          </a:p>
        </p:txBody>
      </p:sp>
      <p:sp>
        <p:nvSpPr>
          <p:cNvPr id="4" name="Slide Number Placeholder 3"/>
          <p:cNvSpPr>
            <a:spLocks noGrp="1"/>
          </p:cNvSpPr>
          <p:nvPr>
            <p:ph type="sldNum" sz="quarter" idx="5"/>
          </p:nvPr>
        </p:nvSpPr>
        <p:spPr/>
        <p:txBody>
          <a:bodyPr/>
          <a:lstStyle/>
          <a:p>
            <a:fld id="{2ED13A92-1542-4DD8-9582-4F65BF3293BF}" type="slidenum">
              <a:rPr lang="en-US" smtClean="0"/>
              <a:t>17</a:t>
            </a:fld>
            <a:endParaRPr lang="en-US"/>
          </a:p>
        </p:txBody>
      </p:sp>
    </p:spTree>
    <p:extLst>
      <p:ext uri="{BB962C8B-B14F-4D97-AF65-F5344CB8AC3E}">
        <p14:creationId xmlns:p14="http://schemas.microsoft.com/office/powerpoint/2010/main" val="4126865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Serine proteases use a combination of covalent catalysis, acid-base catalysis, electrostatic interactions, and </a:t>
            </a:r>
            <a:r>
              <a:rPr lang="en-US" dirty="0" err="1"/>
              <a:t>desolvation</a:t>
            </a:r>
            <a:r>
              <a:rPr lang="en-US" dirty="0"/>
              <a:t> during its reaction mechanism.</a:t>
            </a:r>
          </a:p>
        </p:txBody>
      </p:sp>
      <p:sp>
        <p:nvSpPr>
          <p:cNvPr id="4" name="Slide Number Placeholder 3"/>
          <p:cNvSpPr>
            <a:spLocks noGrp="1"/>
          </p:cNvSpPr>
          <p:nvPr>
            <p:ph type="sldNum" sz="quarter" idx="5"/>
          </p:nvPr>
        </p:nvSpPr>
        <p:spPr/>
        <p:txBody>
          <a:bodyPr/>
          <a:lstStyle/>
          <a:p>
            <a:fld id="{2ED13A92-1542-4DD8-9582-4F65BF3293BF}" type="slidenum">
              <a:rPr lang="en-US" smtClean="0"/>
              <a:t>18</a:t>
            </a:fld>
            <a:endParaRPr lang="en-US"/>
          </a:p>
        </p:txBody>
      </p:sp>
    </p:spTree>
    <p:extLst>
      <p:ext uri="{BB962C8B-B14F-4D97-AF65-F5344CB8AC3E}">
        <p14:creationId xmlns:p14="http://schemas.microsoft.com/office/powerpoint/2010/main" val="11408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define these in a little more detail before we look at a specific example.</a:t>
            </a: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19</a:t>
            </a:fld>
            <a:endParaRPr lang="en-US"/>
          </a:p>
        </p:txBody>
      </p:sp>
    </p:spTree>
    <p:extLst>
      <p:ext uri="{BB962C8B-B14F-4D97-AF65-F5344CB8AC3E}">
        <p14:creationId xmlns:p14="http://schemas.microsoft.com/office/powerpoint/2010/main" val="3466351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Serine Proteases are a family of enzymes that mediate the hydrolysis of proteins into smaller peptide units. We have already talked about the activity of two serine proteases, Trypsin and Chymotrypsin during our discussion of techniques used to study proteins. The active site of this family of proteins contains a catalytic triad that consists of an acid (Asp), a base (His), and a nucleophile (Ser). The serine residue is the position where the enzyme forms a covalent linkage with the substrate and is the reason that this protein class is named the Serine Proteases. We will learn about the detailed reaction mechanism of the Chymotrypsin Enzyme as an example. </a:t>
            </a:r>
          </a:p>
        </p:txBody>
      </p:sp>
      <p:sp>
        <p:nvSpPr>
          <p:cNvPr id="4" name="Slide Number Placeholder 3"/>
          <p:cNvSpPr>
            <a:spLocks noGrp="1"/>
          </p:cNvSpPr>
          <p:nvPr>
            <p:ph type="sldNum" sz="quarter" idx="5"/>
          </p:nvPr>
        </p:nvSpPr>
        <p:spPr/>
        <p:txBody>
          <a:bodyPr/>
          <a:lstStyle/>
          <a:p>
            <a:fld id="{2ED13A92-1542-4DD8-9582-4F65BF3293BF}" type="slidenum">
              <a:rPr lang="en-US" smtClean="0"/>
              <a:t>20</a:t>
            </a:fld>
            <a:endParaRPr lang="en-US"/>
          </a:p>
        </p:txBody>
      </p:sp>
    </p:spTree>
    <p:extLst>
      <p:ext uri="{BB962C8B-B14F-4D97-AF65-F5344CB8AC3E}">
        <p14:creationId xmlns:p14="http://schemas.microsoft.com/office/powerpoint/2010/main" val="1307891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Enzymes are catalysts that speed up the rate of a chemical reaction, but are not themselves used up in the process of the reaction. They act by lowering the activation energy required for the reaction to proceed in the forward direction and facilitating the formation of the transition state species. They </a:t>
            </a:r>
            <a:r>
              <a:rPr lang="en-US" b="1" i="1" dirty="0"/>
              <a:t>do NOT </a:t>
            </a:r>
            <a:r>
              <a:rPr lang="en-US" dirty="0"/>
              <a:t>alter the </a:t>
            </a:r>
            <a:r>
              <a:rPr lang="en-US" dirty="0">
                <a:latin typeface="Symbol" panose="05050102010706020507" pitchFamily="18" charset="2"/>
              </a:rPr>
              <a:t>change in free energy </a:t>
            </a:r>
            <a:r>
              <a:rPr lang="en-US" dirty="0"/>
              <a:t>of the reaction and </a:t>
            </a:r>
            <a:r>
              <a:rPr lang="en-US" b="1" i="1" dirty="0"/>
              <a:t>do NOT </a:t>
            </a:r>
            <a:r>
              <a:rPr lang="en-US" dirty="0"/>
              <a:t>determine the spontaneity of a reaction.</a:t>
            </a: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3</a:t>
            </a:fld>
            <a:endParaRPr lang="en-US"/>
          </a:p>
        </p:txBody>
      </p:sp>
    </p:spTree>
    <p:extLst>
      <p:ext uri="{BB962C8B-B14F-4D97-AF65-F5344CB8AC3E}">
        <p14:creationId xmlns:p14="http://schemas.microsoft.com/office/powerpoint/2010/main" val="2339579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This diagram shows an overview of the chemistry that is occurring at the active site of the Chymotrypsin enzyme. Overall, the reaction starts with the peptide to be cleaved, entering the active site. The catalytic triad of the enzyme is shown here. The aspartic acid residue coordinates with the histidine residue, enabling the histidine residue to abstract a proton from the alcohol oxygen of the serine residue. This enables the serine oxygen to act as a nucleophile and attack the carbonyl carbon of the peptide bond. It forms this oxyanion intermediate structure that is the transition state of the reaction. This is stabilized by electrostatic interactions within a region of the protein known as the oxyanion hole. We will discuss this in more detail in the next few slides. As the electrons from the oxyanion rebound into the peptide, the peptide bond (the amide bond) is cleaved, releasing that half of the peptide from the enzyme. This part of the peptide leaves the active site allowing water to enter. The water mediates nucleophilic attack on the carbonyl carbon, recreating the oxyanion intermediate. As the electrons rebound this time, the serine residue acts as the leaving group, which restores the enzyme and forms the carboxylic acid of the cleavage product. The other half of the peptide is then free to diffuse out of the active site of the enzyme. The enzyme is then ready for another round of cleavage. </a:t>
            </a: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21</a:t>
            </a:fld>
            <a:endParaRPr lang="en-US"/>
          </a:p>
        </p:txBody>
      </p:sp>
    </p:spTree>
    <p:extLst>
      <p:ext uri="{BB962C8B-B14F-4D97-AF65-F5344CB8AC3E}">
        <p14:creationId xmlns:p14="http://schemas.microsoft.com/office/powerpoint/2010/main" val="20371335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so that is a lot for a single slide. Let’s slow down and look at this in a little more </a:t>
            </a:r>
            <a:r>
              <a:rPr lang="en-US" dirty="0" err="1"/>
              <a:t>detal</a:t>
            </a:r>
            <a:r>
              <a:rPr lang="en-US" dirty="0"/>
              <a:t>. Here is a model of the Chymotrypsin enzyme shown in blue, with the catalytic triad indicated in green. The histidine-57 residue and aspartic acid-102 residue participate in the acid-base dynamics, while the serine-195 serves as the active site nucleophile and forms a covalent intermediate with the protein substrate.</a:t>
            </a:r>
          </a:p>
        </p:txBody>
      </p:sp>
      <p:sp>
        <p:nvSpPr>
          <p:cNvPr id="4" name="Slide Number Placeholder 3"/>
          <p:cNvSpPr>
            <a:spLocks noGrp="1"/>
          </p:cNvSpPr>
          <p:nvPr>
            <p:ph type="sldNum" sz="quarter" idx="5"/>
          </p:nvPr>
        </p:nvSpPr>
        <p:spPr/>
        <p:txBody>
          <a:bodyPr/>
          <a:lstStyle/>
          <a:p>
            <a:fld id="{2ED13A92-1542-4DD8-9582-4F65BF3293BF}" type="slidenum">
              <a:rPr lang="en-US" smtClean="0"/>
              <a:t>22</a:t>
            </a:fld>
            <a:endParaRPr lang="en-US"/>
          </a:p>
        </p:txBody>
      </p:sp>
    </p:spTree>
    <p:extLst>
      <p:ext uri="{BB962C8B-B14F-4D97-AF65-F5344CB8AC3E}">
        <p14:creationId xmlns:p14="http://schemas.microsoft.com/office/powerpoint/2010/main" val="4146557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protein that will be cleaved enters the active site of the enzyme, the Asp-102 abstracts a proton from the His-57 residue in the </a:t>
            </a:r>
            <a:r>
              <a:rPr lang="en-US" b="1" i="1" dirty="0"/>
              <a:t>acid-base component</a:t>
            </a:r>
            <a:r>
              <a:rPr lang="en-US" dirty="0"/>
              <a:t> of the reaction mechanism. This step also utilized the mechanism of </a:t>
            </a:r>
            <a:r>
              <a:rPr lang="en-US" b="1" i="1" dirty="0" err="1"/>
              <a:t>desolvation</a:t>
            </a:r>
            <a:r>
              <a:rPr lang="en-US" dirty="0"/>
              <a:t>. When the protein to be cleaved enters into the active site, it takes up all the active site space and excludes water from the active site. This creates a dehydrated microenvironment which causes the </a:t>
            </a:r>
            <a:r>
              <a:rPr lang="en-US" dirty="0" err="1"/>
              <a:t>pKa’s</a:t>
            </a:r>
            <a:r>
              <a:rPr lang="en-US" dirty="0"/>
              <a:t> of the active site residues to shift, increasing the </a:t>
            </a:r>
            <a:r>
              <a:rPr lang="en-US" dirty="0" err="1"/>
              <a:t>pKa</a:t>
            </a:r>
            <a:r>
              <a:rPr lang="en-US" dirty="0"/>
              <a:t> of aspartic acid such that it will accept a proton from histidine residue rather than donate it. This enables the histidine-57 to abstract a proton from the Ser-195 residue and activate the alcohol oxygen as a nucleophile. The Ser-195 oxygen then attacks the carbonyl carbon of the amide (peptide) bond that will be cleaved.</a:t>
            </a:r>
          </a:p>
        </p:txBody>
      </p:sp>
      <p:sp>
        <p:nvSpPr>
          <p:cNvPr id="4" name="Slide Number Placeholder 3"/>
          <p:cNvSpPr>
            <a:spLocks noGrp="1"/>
          </p:cNvSpPr>
          <p:nvPr>
            <p:ph type="sldNum" sz="quarter" idx="5"/>
          </p:nvPr>
        </p:nvSpPr>
        <p:spPr/>
        <p:txBody>
          <a:bodyPr/>
          <a:lstStyle/>
          <a:p>
            <a:fld id="{2ED13A92-1542-4DD8-9582-4F65BF3293BF}" type="slidenum">
              <a:rPr lang="en-US" smtClean="0"/>
              <a:t>23</a:t>
            </a:fld>
            <a:endParaRPr lang="en-US"/>
          </a:p>
        </p:txBody>
      </p:sp>
    </p:spTree>
    <p:extLst>
      <p:ext uri="{BB962C8B-B14F-4D97-AF65-F5344CB8AC3E}">
        <p14:creationId xmlns:p14="http://schemas.microsoft.com/office/powerpoint/2010/main" val="1560949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serine oxygen forms a covalent bond with protein substrate, causing the carbonyl oxygen of the substrate to become charged. This charged species is called an oxyanion. This stage begins the </a:t>
            </a:r>
            <a:r>
              <a:rPr lang="en-US" b="1" i="1" dirty="0"/>
              <a:t>covalent catalysis component </a:t>
            </a:r>
            <a:r>
              <a:rPr lang="en-US" dirty="0"/>
              <a:t>of the reaction mechanism and forms the transition state of the reaction.</a:t>
            </a:r>
          </a:p>
        </p:txBody>
      </p:sp>
      <p:sp>
        <p:nvSpPr>
          <p:cNvPr id="4" name="Slide Number Placeholder 3"/>
          <p:cNvSpPr>
            <a:spLocks noGrp="1"/>
          </p:cNvSpPr>
          <p:nvPr>
            <p:ph type="sldNum" sz="quarter" idx="5"/>
          </p:nvPr>
        </p:nvSpPr>
        <p:spPr/>
        <p:txBody>
          <a:bodyPr/>
          <a:lstStyle/>
          <a:p>
            <a:fld id="{2ED13A92-1542-4DD8-9582-4F65BF3293BF}" type="slidenum">
              <a:rPr lang="en-US" smtClean="0"/>
              <a:t>24</a:t>
            </a:fld>
            <a:endParaRPr lang="en-US"/>
          </a:p>
        </p:txBody>
      </p:sp>
    </p:spTree>
    <p:extLst>
      <p:ext uri="{BB962C8B-B14F-4D97-AF65-F5344CB8AC3E}">
        <p14:creationId xmlns:p14="http://schemas.microsoft.com/office/powerpoint/2010/main" val="17331925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oxyanion transition state is stabilized by </a:t>
            </a:r>
            <a:r>
              <a:rPr lang="en-US" b="1" i="1" dirty="0"/>
              <a:t>electrostatic interactions (hydrogen bonding) </a:t>
            </a:r>
            <a:r>
              <a:rPr lang="en-US" dirty="0"/>
              <a:t>with the backbone amine groups of the enzyme. This stabilization area on the enzyme is called the oxyanion hole. This represents the </a:t>
            </a:r>
            <a:r>
              <a:rPr lang="en-US" b="1" i="1" dirty="0"/>
              <a:t>electrostatic interactions component </a:t>
            </a:r>
            <a:r>
              <a:rPr lang="en-US" dirty="0"/>
              <a:t>of the reaction mechanism.</a:t>
            </a:r>
          </a:p>
        </p:txBody>
      </p:sp>
      <p:sp>
        <p:nvSpPr>
          <p:cNvPr id="4" name="Slide Number Placeholder 3"/>
          <p:cNvSpPr>
            <a:spLocks noGrp="1"/>
          </p:cNvSpPr>
          <p:nvPr>
            <p:ph type="sldNum" sz="quarter" idx="5"/>
          </p:nvPr>
        </p:nvSpPr>
        <p:spPr/>
        <p:txBody>
          <a:bodyPr/>
          <a:lstStyle/>
          <a:p>
            <a:fld id="{2ED13A92-1542-4DD8-9582-4F65BF3293BF}" type="slidenum">
              <a:rPr lang="en-US" smtClean="0"/>
              <a:t>25</a:t>
            </a:fld>
            <a:endParaRPr lang="en-US"/>
          </a:p>
        </p:txBody>
      </p:sp>
    </p:spTree>
    <p:extLst>
      <p:ext uri="{BB962C8B-B14F-4D97-AF65-F5344CB8AC3E}">
        <p14:creationId xmlns:p14="http://schemas.microsoft.com/office/powerpoint/2010/main" val="21522567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here, the electrons on the oxyanion rebound back down to reform the carbonyl functional group.  This overloads the carbon atom with five bonds and causes the C-N bond to break. The electrons from the C-N bond take the proton from the Histidine residue. </a:t>
            </a:r>
          </a:p>
        </p:txBody>
      </p:sp>
      <p:sp>
        <p:nvSpPr>
          <p:cNvPr id="4" name="Slide Number Placeholder 3"/>
          <p:cNvSpPr>
            <a:spLocks noGrp="1"/>
          </p:cNvSpPr>
          <p:nvPr>
            <p:ph type="sldNum" sz="quarter" idx="5"/>
          </p:nvPr>
        </p:nvSpPr>
        <p:spPr/>
        <p:txBody>
          <a:bodyPr/>
          <a:lstStyle/>
          <a:p>
            <a:fld id="{2ED13A92-1542-4DD8-9582-4F65BF3293BF}" type="slidenum">
              <a:rPr lang="en-US" smtClean="0"/>
              <a:t>26</a:t>
            </a:fld>
            <a:endParaRPr lang="en-US"/>
          </a:p>
        </p:txBody>
      </p:sp>
    </p:spTree>
    <p:extLst>
      <p:ext uri="{BB962C8B-B14F-4D97-AF65-F5344CB8AC3E}">
        <p14:creationId xmlns:p14="http://schemas.microsoft.com/office/powerpoint/2010/main" val="35609843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product of the reaction can then leave the catalytic site of the enzyme. The carbonyl side of the protein is still covalently attached to the enzyme at the serine residue.</a:t>
            </a:r>
          </a:p>
        </p:txBody>
      </p:sp>
      <p:sp>
        <p:nvSpPr>
          <p:cNvPr id="4" name="Slide Number Placeholder 3"/>
          <p:cNvSpPr>
            <a:spLocks noGrp="1"/>
          </p:cNvSpPr>
          <p:nvPr>
            <p:ph type="sldNum" sz="quarter" idx="5"/>
          </p:nvPr>
        </p:nvSpPr>
        <p:spPr/>
        <p:txBody>
          <a:bodyPr/>
          <a:lstStyle/>
          <a:p>
            <a:fld id="{2ED13A92-1542-4DD8-9582-4F65BF3293BF}" type="slidenum">
              <a:rPr lang="en-US" smtClean="0"/>
              <a:t>27</a:t>
            </a:fld>
            <a:endParaRPr lang="en-US"/>
          </a:p>
        </p:txBody>
      </p:sp>
    </p:spTree>
    <p:extLst>
      <p:ext uri="{BB962C8B-B14F-4D97-AF65-F5344CB8AC3E}">
        <p14:creationId xmlns:p14="http://schemas.microsoft.com/office/powerpoint/2010/main" val="2696207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first product of the reaction leaves the catalytic site of the enzyme, this creates enough space that water can re-enter the active site. </a:t>
            </a:r>
          </a:p>
        </p:txBody>
      </p:sp>
      <p:sp>
        <p:nvSpPr>
          <p:cNvPr id="4" name="Slide Number Placeholder 3"/>
          <p:cNvSpPr>
            <a:spLocks noGrp="1"/>
          </p:cNvSpPr>
          <p:nvPr>
            <p:ph type="sldNum" sz="quarter" idx="5"/>
          </p:nvPr>
        </p:nvSpPr>
        <p:spPr/>
        <p:txBody>
          <a:bodyPr/>
          <a:lstStyle/>
          <a:p>
            <a:fld id="{2ED13A92-1542-4DD8-9582-4F65BF3293BF}" type="slidenum">
              <a:rPr lang="en-US" smtClean="0"/>
              <a:t>28</a:t>
            </a:fld>
            <a:endParaRPr lang="en-US"/>
          </a:p>
        </p:txBody>
      </p:sp>
    </p:spTree>
    <p:extLst>
      <p:ext uri="{BB962C8B-B14F-4D97-AF65-F5344CB8AC3E}">
        <p14:creationId xmlns:p14="http://schemas.microsoft.com/office/powerpoint/2010/main" val="7355793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water interacts electrostatically with the serine-195 and histidine-57 residues and is positioned such that the oxygen can act as a nucleophile and attack the carbonyl carbon of the substrate forming a covalent bond.</a:t>
            </a:r>
          </a:p>
        </p:txBody>
      </p:sp>
      <p:sp>
        <p:nvSpPr>
          <p:cNvPr id="4" name="Slide Number Placeholder 3"/>
          <p:cNvSpPr>
            <a:spLocks noGrp="1"/>
          </p:cNvSpPr>
          <p:nvPr>
            <p:ph type="sldNum" sz="quarter" idx="5"/>
          </p:nvPr>
        </p:nvSpPr>
        <p:spPr/>
        <p:txBody>
          <a:bodyPr/>
          <a:lstStyle/>
          <a:p>
            <a:fld id="{2ED13A92-1542-4DD8-9582-4F65BF3293BF}" type="slidenum">
              <a:rPr lang="en-US" smtClean="0"/>
              <a:t>29</a:t>
            </a:fld>
            <a:endParaRPr lang="en-US"/>
          </a:p>
        </p:txBody>
      </p:sp>
    </p:spTree>
    <p:extLst>
      <p:ext uri="{BB962C8B-B14F-4D97-AF65-F5344CB8AC3E}">
        <p14:creationId xmlns:p14="http://schemas.microsoft.com/office/powerpoint/2010/main" val="37062530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histidine residue bonds with the proton from the water molecule and the oxyanion intermediate reforms.</a:t>
            </a:r>
          </a:p>
        </p:txBody>
      </p:sp>
      <p:sp>
        <p:nvSpPr>
          <p:cNvPr id="4" name="Slide Number Placeholder 3"/>
          <p:cNvSpPr>
            <a:spLocks noGrp="1"/>
          </p:cNvSpPr>
          <p:nvPr>
            <p:ph type="sldNum" sz="quarter" idx="5"/>
          </p:nvPr>
        </p:nvSpPr>
        <p:spPr/>
        <p:txBody>
          <a:bodyPr/>
          <a:lstStyle/>
          <a:p>
            <a:fld id="{2ED13A92-1542-4DD8-9582-4F65BF3293BF}" type="slidenum">
              <a:rPr lang="en-US" smtClean="0"/>
              <a:t>30</a:t>
            </a:fld>
            <a:endParaRPr lang="en-US"/>
          </a:p>
        </p:txBody>
      </p:sp>
    </p:spTree>
    <p:extLst>
      <p:ext uri="{BB962C8B-B14F-4D97-AF65-F5344CB8AC3E}">
        <p14:creationId xmlns:p14="http://schemas.microsoft.com/office/powerpoint/2010/main" val="3950418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Covalent bonds consist of an electron pair shared between to atoms. During heterolytic bond cleavage, the bond pair is broken such that the electron pair remains with one of the atoms. In the case of a carbon-hydrogen bond, if the electrons remain with the hydrogen, this would form the hydride ion and the carbon would hold a positive charge and be a carbocation. If the electrons remain with the carbon, this forms the carbanion and the hydrogen is left as the proton. In homolytic bond cleavage the bond is broken so that the electron pair splits and one electron remains with the carbon and one with the hydrogen producing unstable radical intermediates. This occurs mostly during redox reactions.</a:t>
            </a:r>
          </a:p>
        </p:txBody>
      </p:sp>
      <p:sp>
        <p:nvSpPr>
          <p:cNvPr id="4" name="Slide Number Placeholder 3"/>
          <p:cNvSpPr>
            <a:spLocks noGrp="1"/>
          </p:cNvSpPr>
          <p:nvPr>
            <p:ph type="sldNum" sz="quarter" idx="5"/>
          </p:nvPr>
        </p:nvSpPr>
        <p:spPr/>
        <p:txBody>
          <a:bodyPr/>
          <a:lstStyle/>
          <a:p>
            <a:fld id="{2ED13A92-1542-4DD8-9582-4F65BF3293BF}" type="slidenum">
              <a:rPr lang="en-US" smtClean="0"/>
              <a:t>4</a:t>
            </a:fld>
            <a:endParaRPr lang="en-US"/>
          </a:p>
        </p:txBody>
      </p:sp>
    </p:spTree>
    <p:extLst>
      <p:ext uri="{BB962C8B-B14F-4D97-AF65-F5344CB8AC3E}">
        <p14:creationId xmlns:p14="http://schemas.microsoft.com/office/powerpoint/2010/main" val="38370951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electrons from the oxyanion rebound to reform the carbonyl. This causes the bond between the carbonyl carbon and the serine oxygen to break. The electrons from this bond capture the proton from water and reform the serine residue and histidine-57 is restored.</a:t>
            </a:r>
          </a:p>
        </p:txBody>
      </p:sp>
      <p:sp>
        <p:nvSpPr>
          <p:cNvPr id="4" name="Slide Number Placeholder 3"/>
          <p:cNvSpPr>
            <a:spLocks noGrp="1"/>
          </p:cNvSpPr>
          <p:nvPr>
            <p:ph type="sldNum" sz="quarter" idx="5"/>
          </p:nvPr>
        </p:nvSpPr>
        <p:spPr/>
        <p:txBody>
          <a:bodyPr/>
          <a:lstStyle/>
          <a:p>
            <a:fld id="{2ED13A92-1542-4DD8-9582-4F65BF3293BF}" type="slidenum">
              <a:rPr lang="en-US" smtClean="0"/>
              <a:t>31</a:t>
            </a:fld>
            <a:endParaRPr lang="en-US"/>
          </a:p>
        </p:txBody>
      </p:sp>
    </p:spTree>
    <p:extLst>
      <p:ext uri="{BB962C8B-B14F-4D97-AF65-F5344CB8AC3E}">
        <p14:creationId xmlns:p14="http://schemas.microsoft.com/office/powerpoint/2010/main" val="8743508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product leaves the active site of the enzyme. The enzyme active site is restored and ready for another round of catalysis. Thus, the serine protease catalytic mechanism utilized </a:t>
            </a:r>
            <a:r>
              <a:rPr lang="en-US" b="1" i="1" dirty="0"/>
              <a:t>(1) Acid-Base Catalysis, (2) </a:t>
            </a:r>
            <a:r>
              <a:rPr lang="en-US" b="1" i="1" dirty="0" err="1"/>
              <a:t>Desolvation</a:t>
            </a:r>
            <a:r>
              <a:rPr lang="en-US" b="1" i="1" dirty="0"/>
              <a:t>, (3) Covalent Catalysis, and (4) Electrostatic Interactions</a:t>
            </a:r>
            <a:r>
              <a:rPr lang="en-US" dirty="0"/>
              <a:t> to complete protein hydrolysis.</a:t>
            </a:r>
          </a:p>
        </p:txBody>
      </p:sp>
      <p:sp>
        <p:nvSpPr>
          <p:cNvPr id="4" name="Slide Number Placeholder 3"/>
          <p:cNvSpPr>
            <a:spLocks noGrp="1"/>
          </p:cNvSpPr>
          <p:nvPr>
            <p:ph type="sldNum" sz="quarter" idx="5"/>
          </p:nvPr>
        </p:nvSpPr>
        <p:spPr/>
        <p:txBody>
          <a:bodyPr/>
          <a:lstStyle/>
          <a:p>
            <a:fld id="{2ED13A92-1542-4DD8-9582-4F65BF3293BF}" type="slidenum">
              <a:rPr lang="en-US" smtClean="0"/>
              <a:t>32</a:t>
            </a:fld>
            <a:endParaRPr lang="en-US"/>
          </a:p>
        </p:txBody>
      </p:sp>
    </p:spTree>
    <p:extLst>
      <p:ext uri="{BB962C8B-B14F-4D97-AF65-F5344CB8AC3E}">
        <p14:creationId xmlns:p14="http://schemas.microsoft.com/office/powerpoint/2010/main" val="2714282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t>
            </a:r>
            <a:r>
              <a:rPr lang="en-US" b="1" dirty="0"/>
              <a:t>nucleophile</a:t>
            </a:r>
            <a:r>
              <a:rPr lang="en-US" dirty="0"/>
              <a:t> is a chemical species that donates an electron pair to form a chemical bond in relation to a reaction. All molecules or ions with a free pair of electrons or at least one pi bond can act as nucleophiles. Because nucleophiles donate electrons, they are by definition Lewis bases. In the vast majority of the nucleophilic substitution reactions you will see in this and other organic chemistry texts, the electrophilic atom is a carbon which is bonded to an electronegative atom, usually oxygen, nitrogen, sulfur, or a halogen. The concept of electrophilicity is relatively simple: an electron-poor atom is an attractive target for something that is electron-rich, </a:t>
            </a:r>
            <a:r>
              <a:rPr lang="en-US" i="1" dirty="0"/>
              <a:t>i.e</a:t>
            </a:r>
            <a:r>
              <a:rPr lang="en-US" dirty="0"/>
              <a:t>. a nucleophile.</a:t>
            </a:r>
          </a:p>
        </p:txBody>
      </p:sp>
      <p:sp>
        <p:nvSpPr>
          <p:cNvPr id="4" name="Slide Number Placeholder 3"/>
          <p:cNvSpPr>
            <a:spLocks noGrp="1"/>
          </p:cNvSpPr>
          <p:nvPr>
            <p:ph type="sldNum" sz="quarter" idx="5"/>
          </p:nvPr>
        </p:nvSpPr>
        <p:spPr/>
        <p:txBody>
          <a:bodyPr/>
          <a:lstStyle/>
          <a:p>
            <a:fld id="{2ED13A92-1542-4DD8-9582-4F65BF3293BF}" type="slidenum">
              <a:rPr lang="en-US" smtClean="0"/>
              <a:t>5</a:t>
            </a:fld>
            <a:endParaRPr lang="en-US"/>
          </a:p>
        </p:txBody>
      </p:sp>
    </p:spTree>
    <p:extLst>
      <p:ext uri="{BB962C8B-B14F-4D97-AF65-F5344CB8AC3E}">
        <p14:creationId xmlns:p14="http://schemas.microsoft.com/office/powerpoint/2010/main" val="2687514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a:t>
            </a:r>
            <a:r>
              <a:rPr lang="en-US" b="1" dirty="0"/>
              <a:t>common nucleophilic</a:t>
            </a:r>
            <a:r>
              <a:rPr lang="en-US" dirty="0"/>
              <a:t> atoms are oxygen, nitrogen, and sulfur, and the most </a:t>
            </a:r>
            <a:r>
              <a:rPr lang="en-US" b="1" dirty="0"/>
              <a:t>common nucleophilic</a:t>
            </a:r>
            <a:r>
              <a:rPr lang="en-US" dirty="0"/>
              <a:t> compounds and functional groups are water/hydroxide ion, alcohols, phenols, amines, thiols, and sometimes carboxylates. </a:t>
            </a:r>
          </a:p>
        </p:txBody>
      </p:sp>
      <p:sp>
        <p:nvSpPr>
          <p:cNvPr id="4" name="Slide Number Placeholder 3"/>
          <p:cNvSpPr>
            <a:spLocks noGrp="1"/>
          </p:cNvSpPr>
          <p:nvPr>
            <p:ph type="sldNum" sz="quarter" idx="5"/>
          </p:nvPr>
        </p:nvSpPr>
        <p:spPr/>
        <p:txBody>
          <a:bodyPr/>
          <a:lstStyle/>
          <a:p>
            <a:fld id="{2ED13A92-1542-4DD8-9582-4F65BF3293BF}" type="slidenum">
              <a:rPr lang="en-US" smtClean="0"/>
              <a:t>6</a:t>
            </a:fld>
            <a:endParaRPr lang="en-US"/>
          </a:p>
        </p:txBody>
      </p:sp>
    </p:spTree>
    <p:extLst>
      <p:ext uri="{BB962C8B-B14F-4D97-AF65-F5344CB8AC3E}">
        <p14:creationId xmlns:p14="http://schemas.microsoft.com/office/powerpoint/2010/main" val="3359938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Carbon atoms can also act as nucleophiles, if they are next to an electron withdrawing group that can stabilize the charge state of the carbon atom. This can include the enolate, shown here, where either the carbon or the oxygen can act as the nucleophile.</a:t>
            </a:r>
          </a:p>
        </p:txBody>
      </p:sp>
      <p:sp>
        <p:nvSpPr>
          <p:cNvPr id="4" name="Slide Number Placeholder 3"/>
          <p:cNvSpPr>
            <a:spLocks noGrp="1"/>
          </p:cNvSpPr>
          <p:nvPr>
            <p:ph type="sldNum" sz="quarter" idx="5"/>
          </p:nvPr>
        </p:nvSpPr>
        <p:spPr/>
        <p:txBody>
          <a:bodyPr/>
          <a:lstStyle/>
          <a:p>
            <a:fld id="{2ED13A92-1542-4DD8-9582-4F65BF3293BF}" type="slidenum">
              <a:rPr lang="en-US" smtClean="0"/>
              <a:t>7</a:t>
            </a:fld>
            <a:endParaRPr lang="en-US"/>
          </a:p>
        </p:txBody>
      </p:sp>
    </p:spTree>
    <p:extLst>
      <p:ext uri="{BB962C8B-B14F-4D97-AF65-F5344CB8AC3E}">
        <p14:creationId xmlns:p14="http://schemas.microsoft.com/office/powerpoint/2010/main" val="1340736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chapter six, we were introduced to the 6 main types of enzyme classes. We will continue to see examples of enzymes from these classes throughout this term and next term. So each time you see a new enzyme reaction, you should be thinking about how you should classify it!</a:t>
            </a:r>
          </a:p>
        </p:txBody>
      </p:sp>
      <p:sp>
        <p:nvSpPr>
          <p:cNvPr id="4" name="Slide Number Placeholder 3"/>
          <p:cNvSpPr>
            <a:spLocks noGrp="1"/>
          </p:cNvSpPr>
          <p:nvPr>
            <p:ph type="sldNum" sz="quarter" idx="5"/>
          </p:nvPr>
        </p:nvSpPr>
        <p:spPr/>
        <p:txBody>
          <a:bodyPr/>
          <a:lstStyle/>
          <a:p>
            <a:fld id="{2ED13A92-1542-4DD8-9582-4F65BF3293BF}" type="slidenum">
              <a:rPr lang="en-US" smtClean="0"/>
              <a:t>8</a:t>
            </a:fld>
            <a:endParaRPr lang="en-US"/>
          </a:p>
        </p:txBody>
      </p:sp>
    </p:spTree>
    <p:extLst>
      <p:ext uri="{BB962C8B-B14F-4D97-AF65-F5344CB8AC3E}">
        <p14:creationId xmlns:p14="http://schemas.microsoft.com/office/powerpoint/2010/main" val="3858890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Recall that </a:t>
            </a:r>
            <a:r>
              <a:rPr lang="en-US" sz="1200" b="1" i="1" kern="1200" dirty="0">
                <a:solidFill>
                  <a:schemeClr val="tx1"/>
                </a:solidFill>
                <a:effectLst/>
                <a:latin typeface="+mn-lt"/>
                <a:ea typeface="+mn-ea"/>
                <a:cs typeface="+mn-cs"/>
              </a:rPr>
              <a:t>oxidation-reduction (redox) reaction</a:t>
            </a:r>
            <a:r>
              <a:rPr lang="en-US" sz="1200" kern="1200" dirty="0">
                <a:solidFill>
                  <a:schemeClr val="tx1"/>
                </a:solidFill>
                <a:effectLst/>
                <a:latin typeface="+mn-lt"/>
                <a:ea typeface="+mn-ea"/>
                <a:cs typeface="+mn-cs"/>
              </a:rPr>
              <a:t> are a type of chemical reaction that involves a transfer of electrons between two atoms or compounds.  The substance that loses the electrons is said to be oxidized, while the substance that gains the electrons is said to be reduced. </a:t>
            </a:r>
            <a:r>
              <a:rPr lang="en-US" sz="1200" b="1" i="1" kern="1200" dirty="0">
                <a:solidFill>
                  <a:schemeClr val="tx1"/>
                </a:solidFill>
                <a:effectLst/>
                <a:latin typeface="+mn-lt"/>
                <a:ea typeface="+mn-ea"/>
                <a:cs typeface="+mn-cs"/>
              </a:rPr>
              <a:t>Redox</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reactions always have to occur together. If one molecule is oxidized, then another molecule has to be reduced. In biological systems, protons often move with the electrons during redox reactions, and can be used as a way to easily identify this reaction type. </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9</a:t>
            </a:fld>
            <a:endParaRPr lang="en-US"/>
          </a:p>
        </p:txBody>
      </p:sp>
    </p:spTree>
    <p:extLst>
      <p:ext uri="{BB962C8B-B14F-4D97-AF65-F5344CB8AC3E}">
        <p14:creationId xmlns:p14="http://schemas.microsoft.com/office/powerpoint/2010/main" val="2955844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a:t>
            </a:r>
            <a:r>
              <a:rPr lang="en-US" sz="1200" b="1" i="1" kern="1200" dirty="0">
                <a:solidFill>
                  <a:schemeClr val="tx1"/>
                </a:solidFill>
                <a:effectLst/>
                <a:latin typeface="+mn-lt"/>
                <a:ea typeface="+mn-ea"/>
                <a:cs typeface="+mn-cs"/>
              </a:rPr>
              <a:t>group transfer reactions</a:t>
            </a:r>
            <a:r>
              <a:rPr lang="en-US" sz="1200" kern="1200" dirty="0">
                <a:solidFill>
                  <a:schemeClr val="tx1"/>
                </a:solidFill>
                <a:effectLst/>
                <a:latin typeface="+mn-lt"/>
                <a:ea typeface="+mn-ea"/>
                <a:cs typeface="+mn-cs"/>
              </a:rPr>
              <a:t>, a functional group will be transferred from one molecule that serves as the donor molecule to another molecule that will be the acceptor molecule. The transfer of an amine functional group from one molecule to another is common example of this type of reaction</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10</a:t>
            </a:fld>
            <a:endParaRPr lang="en-US"/>
          </a:p>
        </p:txBody>
      </p:sp>
    </p:spTree>
    <p:extLst>
      <p:ext uri="{BB962C8B-B14F-4D97-AF65-F5344CB8AC3E}">
        <p14:creationId xmlns:p14="http://schemas.microsoft.com/office/powerpoint/2010/main" val="25980632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iochemistry Backgroun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2" name="Title 1"/>
          <p:cNvSpPr>
            <a:spLocks noGrp="1"/>
          </p:cNvSpPr>
          <p:nvPr>
            <p:ph type="ctrTitle"/>
          </p:nvPr>
        </p:nvSpPr>
        <p:spPr>
          <a:xfrm>
            <a:off x="577516" y="1431922"/>
            <a:ext cx="7772400" cy="1849437"/>
          </a:xfrm>
          <a:solidFill>
            <a:schemeClr val="accent6">
              <a:lumMod val="60000"/>
              <a:lumOff val="40000"/>
              <a:alpha val="68000"/>
            </a:schemeClr>
          </a:solidFill>
        </p:spPr>
        <p:txBody>
          <a:bodyPr anchor="b"/>
          <a:lstStyle>
            <a:lvl1pPr algn="ctr">
              <a:defRPr sz="6000" b="1">
                <a:solidFill>
                  <a:schemeClr val="tx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06904" y="3891270"/>
            <a:ext cx="6858000" cy="999293"/>
          </a:xfrm>
          <a:solidFill>
            <a:schemeClr val="accent6">
              <a:lumMod val="60000"/>
              <a:lumOff val="40000"/>
              <a:alpha val="68000"/>
            </a:schemeClr>
          </a:solidFill>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spTree>
    <p:extLst>
      <p:ext uri="{BB962C8B-B14F-4D97-AF65-F5344CB8AC3E}">
        <p14:creationId xmlns:p14="http://schemas.microsoft.com/office/powerpoint/2010/main" val="18037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iochem 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210332" cy="779462"/>
          </a:xfrm>
        </p:spPr>
        <p:txBody>
          <a:bodyPr/>
          <a:lstStyle/>
          <a:p>
            <a:r>
              <a:rPr lang="en-US"/>
              <a:t>Click to edit Master title style</a:t>
            </a:r>
            <a:endParaRPr lang="en-US" dirty="0"/>
          </a:p>
        </p:txBody>
      </p:sp>
      <p:sp>
        <p:nvSpPr>
          <p:cNvPr id="3" name="Content Placeholder 2"/>
          <p:cNvSpPr>
            <a:spLocks noGrp="1"/>
          </p:cNvSpPr>
          <p:nvPr>
            <p:ph idx="1"/>
          </p:nvPr>
        </p:nvSpPr>
        <p:spPr>
          <a:xfrm>
            <a:off x="319596" y="1278384"/>
            <a:ext cx="8460420" cy="45113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6382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Biochem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7363" y="193064"/>
            <a:ext cx="7307987" cy="8380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57452" y="1203159"/>
            <a:ext cx="4257398"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203159"/>
            <a:ext cx="4230765"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10876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ioche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5117" y="98796"/>
            <a:ext cx="7661430" cy="850063"/>
          </a:xfrm>
        </p:spPr>
        <p:txBody>
          <a:bodyPr/>
          <a:lstStyle/>
          <a:p>
            <a:r>
              <a:rPr lang="en-US"/>
              <a:t>Click to edit Master title style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0973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biochem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296142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ochem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5134"/>
            <a:ext cx="2949178" cy="1042265"/>
          </a:xfrm>
        </p:spPr>
        <p:txBody>
          <a:bodyPr anchor="b"/>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4216650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0CD00-9995-4470-B1CF-DB9B98189CB1}" type="datetimeFigureOut">
              <a:rPr lang="en-US" smtClean="0"/>
              <a:t>10/25/2020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CB677-C75E-4884-8358-F53262ACFD19}" type="slidenum">
              <a:rPr lang="en-US" smtClean="0"/>
              <a:t>‹#›</a:t>
            </a:fld>
            <a:endParaRPr lang="en-US"/>
          </a:p>
        </p:txBody>
      </p:sp>
    </p:spTree>
    <p:extLst>
      <p:ext uri="{BB962C8B-B14F-4D97-AF65-F5344CB8AC3E}">
        <p14:creationId xmlns:p14="http://schemas.microsoft.com/office/powerpoint/2010/main" val="2891728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8" r:id="rId5"/>
    <p:sldLayoutId id="214748366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khanacademy.org/science/biology/gene-expression-central-dogma/translation-polypeptides/a/trna-and-ribosome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researchgate.net/publication/307086442_Organocatalysis_Fundamentals_and_Comparisons_to_Metal_and_Enzyme_Catalysis"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1.emf"/><Relationship Id="rId4" Type="http://schemas.openxmlformats.org/officeDocument/2006/relationships/oleObject" Target="../embeddings/oleObject2.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2.emf"/><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3.emf"/><Relationship Id="rId4" Type="http://schemas.openxmlformats.org/officeDocument/2006/relationships/oleObject" Target="../embeddings/oleObject4.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4.emf"/><Relationship Id="rId4" Type="http://schemas.openxmlformats.org/officeDocument/2006/relationships/oleObject" Target="../embeddings/oleObject5.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5.emf"/><Relationship Id="rId4" Type="http://schemas.openxmlformats.org/officeDocument/2006/relationships/oleObject" Target="../embeddings/oleObject6.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6.emf"/><Relationship Id="rId4" Type="http://schemas.openxmlformats.org/officeDocument/2006/relationships/oleObject" Target="../embeddings/oleObject7.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7.emf"/><Relationship Id="rId4" Type="http://schemas.openxmlformats.org/officeDocument/2006/relationships/oleObject" Target="../embeddings/oleObject8.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8.emf"/><Relationship Id="rId4" Type="http://schemas.openxmlformats.org/officeDocument/2006/relationships/oleObject" Target="../embeddings/oleObject9.bin"/></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9.emf"/><Relationship Id="rId4" Type="http://schemas.openxmlformats.org/officeDocument/2006/relationships/oleObject" Target="../embeddings/oleObject10.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30.emf"/><Relationship Id="rId4" Type="http://schemas.openxmlformats.org/officeDocument/2006/relationships/oleObject" Target="../embeddings/oleObject11.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31.emf"/><Relationship Id="rId4" Type="http://schemas.openxmlformats.org/officeDocument/2006/relationships/oleObject" Target="../embeddings/oleObject12.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chem.libretexts.org/Courses/Oregon_Institute_of_Technology/OIT%3A_CHE_332_--_Organic_Chemistry_II_(Lund)/8%3A_Nucleophilic_Substitution_Reactions/03%3A_Nucleophil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chem.libretexts.org/Courses/Oregon_Institute_of_Technology/OIT%3A_CHE_332_--_Organic_Chemistry_II_(Lund)/8%3A_Nucleophilic_Substitution_Reactions/03%3A_Nucleophile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1562582"/>
            <a:ext cx="7772400" cy="1794787"/>
          </a:xfrm>
        </p:spPr>
        <p:txBody>
          <a:bodyPr>
            <a:normAutofit fontScale="90000"/>
          </a:bodyPr>
          <a:lstStyle/>
          <a:p>
            <a:r>
              <a:rPr lang="en-US" dirty="0"/>
              <a:t>Chapter 7: Catalytic Mechanisms of Enzymes</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658819"/>
          </a:xfrm>
        </p:spPr>
        <p:txBody>
          <a:bodyPr>
            <a:normAutofit fontScale="92500"/>
          </a:bodyPr>
          <a:lstStyle/>
          <a:p>
            <a:r>
              <a:rPr lang="en-US" dirty="0"/>
              <a:t>7.1 Review of Organic Chemistry Concepts</a:t>
            </a:r>
          </a:p>
        </p:txBody>
      </p:sp>
    </p:spTree>
    <p:extLst>
      <p:ext uri="{BB962C8B-B14F-4D97-AF65-F5344CB8AC3E}">
        <p14:creationId xmlns:p14="http://schemas.microsoft.com/office/powerpoint/2010/main" val="3115422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FDDB5-6797-4B7F-AF07-04310CFB1DDA}"/>
              </a:ext>
            </a:extLst>
          </p:cNvPr>
          <p:cNvSpPr>
            <a:spLocks noGrp="1"/>
          </p:cNvSpPr>
          <p:nvPr>
            <p:ph type="title"/>
          </p:nvPr>
        </p:nvSpPr>
        <p:spPr/>
        <p:txBody>
          <a:bodyPr/>
          <a:lstStyle/>
          <a:p>
            <a:r>
              <a:rPr lang="en-US" dirty="0"/>
              <a:t>Transferases</a:t>
            </a:r>
          </a:p>
        </p:txBody>
      </p:sp>
      <p:pic>
        <p:nvPicPr>
          <p:cNvPr id="5" name="Picture 4" descr="A picture containing device, meter&#10;&#10;Description automatically generated">
            <a:extLst>
              <a:ext uri="{FF2B5EF4-FFF2-40B4-BE49-F238E27FC236}">
                <a16:creationId xmlns:a16="http://schemas.microsoft.com/office/drawing/2014/main" id="{BFA6D444-0ECD-40AD-B633-B311DC7BA8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672" y="1629846"/>
            <a:ext cx="8557701" cy="3025281"/>
          </a:xfrm>
          <a:prstGeom prst="rect">
            <a:avLst/>
          </a:prstGeom>
        </p:spPr>
      </p:pic>
    </p:spTree>
    <p:extLst>
      <p:ext uri="{BB962C8B-B14F-4D97-AF65-F5344CB8AC3E}">
        <p14:creationId xmlns:p14="http://schemas.microsoft.com/office/powerpoint/2010/main" val="1951652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7CC27-BD6D-4DFE-A307-1544613D63CC}"/>
              </a:ext>
            </a:extLst>
          </p:cNvPr>
          <p:cNvSpPr>
            <a:spLocks noGrp="1"/>
          </p:cNvSpPr>
          <p:nvPr>
            <p:ph type="title"/>
          </p:nvPr>
        </p:nvSpPr>
        <p:spPr/>
        <p:txBody>
          <a:bodyPr/>
          <a:lstStyle/>
          <a:p>
            <a:r>
              <a:rPr lang="en-US" dirty="0"/>
              <a:t>Hydrolases</a:t>
            </a:r>
          </a:p>
        </p:txBody>
      </p:sp>
      <p:pic>
        <p:nvPicPr>
          <p:cNvPr id="7" name="Picture 6" descr="A picture containing computer, laptop, drawing&#10;&#10;Description automatically generated">
            <a:extLst>
              <a:ext uri="{FF2B5EF4-FFF2-40B4-BE49-F238E27FC236}">
                <a16:creationId xmlns:a16="http://schemas.microsoft.com/office/drawing/2014/main" id="{ECC12AB0-6C36-422E-BD21-991F824A0D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495" y="1556558"/>
            <a:ext cx="8199831" cy="3212870"/>
          </a:xfrm>
          <a:prstGeom prst="rect">
            <a:avLst/>
          </a:prstGeom>
        </p:spPr>
      </p:pic>
    </p:spTree>
    <p:extLst>
      <p:ext uri="{BB962C8B-B14F-4D97-AF65-F5344CB8AC3E}">
        <p14:creationId xmlns:p14="http://schemas.microsoft.com/office/powerpoint/2010/main" val="3271162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794D3-0D89-4C66-8261-3B9FD0A0BAF2}"/>
              </a:ext>
            </a:extLst>
          </p:cNvPr>
          <p:cNvSpPr>
            <a:spLocks noGrp="1"/>
          </p:cNvSpPr>
          <p:nvPr>
            <p:ph type="title"/>
          </p:nvPr>
        </p:nvSpPr>
        <p:spPr/>
        <p:txBody>
          <a:bodyPr/>
          <a:lstStyle/>
          <a:p>
            <a:r>
              <a:rPr lang="en-US" dirty="0"/>
              <a:t>Lyases</a:t>
            </a:r>
          </a:p>
        </p:txBody>
      </p:sp>
      <p:pic>
        <p:nvPicPr>
          <p:cNvPr id="5" name="Picture 4" descr="A picture containing table, food, sitting, black&#10;&#10;Description automatically generated">
            <a:extLst>
              <a:ext uri="{FF2B5EF4-FFF2-40B4-BE49-F238E27FC236}">
                <a16:creationId xmlns:a16="http://schemas.microsoft.com/office/drawing/2014/main" id="{0D98EFA9-6100-4C7C-81B8-9AB5B96FF4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272" y="1058743"/>
            <a:ext cx="6960524" cy="4635818"/>
          </a:xfrm>
          <a:prstGeom prst="rect">
            <a:avLst/>
          </a:prstGeom>
        </p:spPr>
      </p:pic>
    </p:spTree>
    <p:extLst>
      <p:ext uri="{BB962C8B-B14F-4D97-AF65-F5344CB8AC3E}">
        <p14:creationId xmlns:p14="http://schemas.microsoft.com/office/powerpoint/2010/main" val="4084162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60065-6317-4734-A891-101382BBC664}"/>
              </a:ext>
            </a:extLst>
          </p:cNvPr>
          <p:cNvSpPr>
            <a:spLocks noGrp="1"/>
          </p:cNvSpPr>
          <p:nvPr>
            <p:ph type="title"/>
          </p:nvPr>
        </p:nvSpPr>
        <p:spPr/>
        <p:txBody>
          <a:bodyPr/>
          <a:lstStyle/>
          <a:p>
            <a:r>
              <a:rPr lang="en-US" dirty="0"/>
              <a:t>Isomerases</a:t>
            </a:r>
          </a:p>
        </p:txBody>
      </p:sp>
      <p:pic>
        <p:nvPicPr>
          <p:cNvPr id="5" name="Picture 4" descr="A picture containing clock, star&#10;&#10;Description automatically generated">
            <a:extLst>
              <a:ext uri="{FF2B5EF4-FFF2-40B4-BE49-F238E27FC236}">
                <a16:creationId xmlns:a16="http://schemas.microsoft.com/office/drawing/2014/main" id="{DE2451E4-85CD-467E-8D02-05A454FA70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8131" y="1550191"/>
            <a:ext cx="6547738" cy="3911432"/>
          </a:xfrm>
          <a:prstGeom prst="rect">
            <a:avLst/>
          </a:prstGeom>
        </p:spPr>
      </p:pic>
    </p:spTree>
    <p:extLst>
      <p:ext uri="{BB962C8B-B14F-4D97-AF65-F5344CB8AC3E}">
        <p14:creationId xmlns:p14="http://schemas.microsoft.com/office/powerpoint/2010/main" val="2525065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A91C9-A5A0-4EE2-B6C0-43535A40651F}"/>
              </a:ext>
            </a:extLst>
          </p:cNvPr>
          <p:cNvSpPr>
            <a:spLocks noGrp="1"/>
          </p:cNvSpPr>
          <p:nvPr>
            <p:ph type="title"/>
          </p:nvPr>
        </p:nvSpPr>
        <p:spPr/>
        <p:txBody>
          <a:bodyPr/>
          <a:lstStyle/>
          <a:p>
            <a:r>
              <a:rPr lang="en-US" dirty="0"/>
              <a:t>Ligases</a:t>
            </a:r>
          </a:p>
        </p:txBody>
      </p:sp>
      <p:pic>
        <p:nvPicPr>
          <p:cNvPr id="5" name="Content Placeholder 4" descr="A close up of graphics&#10;&#10;Description automatically generated">
            <a:extLst>
              <a:ext uri="{FF2B5EF4-FFF2-40B4-BE49-F238E27FC236}">
                <a16:creationId xmlns:a16="http://schemas.microsoft.com/office/drawing/2014/main" id="{EEBA0BD9-9F8E-4F0A-B9C8-495FE4BA877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18313" y="139815"/>
            <a:ext cx="5126182" cy="5715113"/>
          </a:xfrm>
        </p:spPr>
      </p:pic>
      <p:sp>
        <p:nvSpPr>
          <p:cNvPr id="6" name="Rectangle 5">
            <a:extLst>
              <a:ext uri="{FF2B5EF4-FFF2-40B4-BE49-F238E27FC236}">
                <a16:creationId xmlns:a16="http://schemas.microsoft.com/office/drawing/2014/main" id="{40F9DC52-400D-415F-9A0D-6CA6D7461F19}"/>
              </a:ext>
            </a:extLst>
          </p:cNvPr>
          <p:cNvSpPr/>
          <p:nvPr/>
        </p:nvSpPr>
        <p:spPr>
          <a:xfrm>
            <a:off x="275666" y="2385398"/>
            <a:ext cx="3836363" cy="1384995"/>
          </a:xfrm>
          <a:prstGeom prst="rect">
            <a:avLst/>
          </a:prstGeom>
        </p:spPr>
        <p:txBody>
          <a:bodyPr wrap="square">
            <a:spAutoFit/>
          </a:bodyPr>
          <a:lstStyle/>
          <a:p>
            <a:r>
              <a:rPr lang="en-US" sz="2800" b="1" i="1" dirty="0"/>
              <a:t>Ligation reactions</a:t>
            </a:r>
            <a:r>
              <a:rPr lang="en-US" sz="2800" dirty="0"/>
              <a:t> use the energy of ATP to join two molecules together</a:t>
            </a:r>
          </a:p>
        </p:txBody>
      </p:sp>
      <p:sp>
        <p:nvSpPr>
          <p:cNvPr id="7" name="Rectangle 6">
            <a:extLst>
              <a:ext uri="{FF2B5EF4-FFF2-40B4-BE49-F238E27FC236}">
                <a16:creationId xmlns:a16="http://schemas.microsoft.com/office/drawing/2014/main" id="{B7E45BC4-5196-4E38-8D61-6391F5A403EA}"/>
              </a:ext>
            </a:extLst>
          </p:cNvPr>
          <p:cNvSpPr/>
          <p:nvPr/>
        </p:nvSpPr>
        <p:spPr>
          <a:xfrm>
            <a:off x="108845" y="5612464"/>
            <a:ext cx="2944781" cy="307777"/>
          </a:xfrm>
          <a:prstGeom prst="rect">
            <a:avLst/>
          </a:prstGeom>
        </p:spPr>
        <p:txBody>
          <a:bodyPr wrap="none">
            <a:spAutoFit/>
          </a:bodyPr>
          <a:lstStyle/>
          <a:p>
            <a:r>
              <a:rPr lang="en-US" sz="1400" dirty="0">
                <a:solidFill>
                  <a:srgbClr val="000000"/>
                </a:solidFill>
              </a:rPr>
              <a:t>Figure provided by the</a:t>
            </a:r>
            <a:r>
              <a:rPr lang="en-US" sz="1400" dirty="0"/>
              <a:t> </a:t>
            </a:r>
            <a:r>
              <a:rPr lang="en-US" sz="1400" dirty="0">
                <a:hlinkClick r:id="rId4"/>
              </a:rPr>
              <a:t>Kahn Academy</a:t>
            </a:r>
            <a:endParaRPr lang="en-US" sz="1400" dirty="0"/>
          </a:p>
        </p:txBody>
      </p:sp>
    </p:spTree>
    <p:extLst>
      <p:ext uri="{BB962C8B-B14F-4D97-AF65-F5344CB8AC3E}">
        <p14:creationId xmlns:p14="http://schemas.microsoft.com/office/powerpoint/2010/main" val="102073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1562582"/>
            <a:ext cx="7772400" cy="1794787"/>
          </a:xfrm>
        </p:spPr>
        <p:txBody>
          <a:bodyPr>
            <a:normAutofit fontScale="90000"/>
          </a:bodyPr>
          <a:lstStyle/>
          <a:p>
            <a:r>
              <a:rPr lang="en-US" dirty="0"/>
              <a:t>Chapter 7: Catalytic Mechanisms of Enzymes</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658819"/>
          </a:xfrm>
        </p:spPr>
        <p:txBody>
          <a:bodyPr>
            <a:normAutofit fontScale="85000" lnSpcReduction="10000"/>
          </a:bodyPr>
          <a:lstStyle/>
          <a:p>
            <a:r>
              <a:rPr lang="en-US" dirty="0"/>
              <a:t>7.2 and 7.3 Overview of Catalytic Mechanisms</a:t>
            </a:r>
          </a:p>
        </p:txBody>
      </p:sp>
    </p:spTree>
    <p:extLst>
      <p:ext uri="{BB962C8B-B14F-4D97-AF65-F5344CB8AC3E}">
        <p14:creationId xmlns:p14="http://schemas.microsoft.com/office/powerpoint/2010/main" val="270404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97E43-2AF6-47E1-83FA-64D9B6B21584}"/>
              </a:ext>
            </a:extLst>
          </p:cNvPr>
          <p:cNvSpPr>
            <a:spLocks noGrp="1"/>
          </p:cNvSpPr>
          <p:nvPr>
            <p:ph type="title"/>
          </p:nvPr>
        </p:nvSpPr>
        <p:spPr/>
        <p:txBody>
          <a:bodyPr/>
          <a:lstStyle/>
          <a:p>
            <a:r>
              <a:rPr lang="en-US" dirty="0"/>
              <a:t>Types of Catalytic Mechanisms</a:t>
            </a:r>
          </a:p>
        </p:txBody>
      </p:sp>
      <p:sp>
        <p:nvSpPr>
          <p:cNvPr id="3" name="Content Placeholder 2">
            <a:extLst>
              <a:ext uri="{FF2B5EF4-FFF2-40B4-BE49-F238E27FC236}">
                <a16:creationId xmlns:a16="http://schemas.microsoft.com/office/drawing/2014/main" id="{D312C34C-0B92-4113-BA30-2D97DF08187D}"/>
              </a:ext>
            </a:extLst>
          </p:cNvPr>
          <p:cNvSpPr>
            <a:spLocks noGrp="1"/>
          </p:cNvSpPr>
          <p:nvPr>
            <p:ph idx="1"/>
          </p:nvPr>
        </p:nvSpPr>
        <p:spPr/>
        <p:txBody>
          <a:bodyPr/>
          <a:lstStyle/>
          <a:p>
            <a:r>
              <a:rPr lang="en-US" dirty="0"/>
              <a:t>Covalent Catalysis</a:t>
            </a:r>
          </a:p>
          <a:p>
            <a:r>
              <a:rPr lang="en-US" dirty="0"/>
              <a:t>Acid-Base Catalysis</a:t>
            </a:r>
          </a:p>
          <a:p>
            <a:r>
              <a:rPr lang="en-US" dirty="0"/>
              <a:t>Electrostatic Catalysis</a:t>
            </a:r>
          </a:p>
          <a:p>
            <a:r>
              <a:rPr lang="en-US" dirty="0" err="1"/>
              <a:t>Desolvation</a:t>
            </a:r>
            <a:endParaRPr lang="en-US" dirty="0"/>
          </a:p>
          <a:p>
            <a:r>
              <a:rPr lang="en-US" dirty="0"/>
              <a:t>Catalysis by Approximation</a:t>
            </a:r>
          </a:p>
          <a:p>
            <a:r>
              <a:rPr lang="en-US" dirty="0"/>
              <a:t>Strain Distortion</a:t>
            </a:r>
          </a:p>
          <a:p>
            <a:r>
              <a:rPr lang="en-US" dirty="0"/>
              <a:t>Cofactor Catalysis</a:t>
            </a:r>
          </a:p>
        </p:txBody>
      </p:sp>
    </p:spTree>
    <p:extLst>
      <p:ext uri="{BB962C8B-B14F-4D97-AF65-F5344CB8AC3E}">
        <p14:creationId xmlns:p14="http://schemas.microsoft.com/office/powerpoint/2010/main" val="250075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1562582"/>
            <a:ext cx="7772400" cy="1794787"/>
          </a:xfrm>
        </p:spPr>
        <p:txBody>
          <a:bodyPr>
            <a:normAutofit fontScale="90000"/>
          </a:bodyPr>
          <a:lstStyle/>
          <a:p>
            <a:r>
              <a:rPr lang="en-US" dirty="0"/>
              <a:t>Chapter 7: Catalytic Mechanisms of Enzymes</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658819"/>
          </a:xfrm>
        </p:spPr>
        <p:txBody>
          <a:bodyPr>
            <a:normAutofit/>
          </a:bodyPr>
          <a:lstStyle/>
          <a:p>
            <a:r>
              <a:rPr lang="en-US" dirty="0"/>
              <a:t>Serine Proteases</a:t>
            </a:r>
          </a:p>
        </p:txBody>
      </p:sp>
    </p:spTree>
    <p:extLst>
      <p:ext uri="{BB962C8B-B14F-4D97-AF65-F5344CB8AC3E}">
        <p14:creationId xmlns:p14="http://schemas.microsoft.com/office/powerpoint/2010/main" val="3887432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97E43-2AF6-47E1-83FA-64D9B6B21584}"/>
              </a:ext>
            </a:extLst>
          </p:cNvPr>
          <p:cNvSpPr>
            <a:spLocks noGrp="1"/>
          </p:cNvSpPr>
          <p:nvPr>
            <p:ph type="title"/>
          </p:nvPr>
        </p:nvSpPr>
        <p:spPr/>
        <p:txBody>
          <a:bodyPr/>
          <a:lstStyle/>
          <a:p>
            <a:r>
              <a:rPr lang="en-US" dirty="0"/>
              <a:t>Types of Catalytic Mechanisms</a:t>
            </a:r>
          </a:p>
        </p:txBody>
      </p:sp>
      <p:sp>
        <p:nvSpPr>
          <p:cNvPr id="3" name="Content Placeholder 2">
            <a:extLst>
              <a:ext uri="{FF2B5EF4-FFF2-40B4-BE49-F238E27FC236}">
                <a16:creationId xmlns:a16="http://schemas.microsoft.com/office/drawing/2014/main" id="{D312C34C-0B92-4113-BA30-2D97DF08187D}"/>
              </a:ext>
            </a:extLst>
          </p:cNvPr>
          <p:cNvSpPr>
            <a:spLocks noGrp="1"/>
          </p:cNvSpPr>
          <p:nvPr>
            <p:ph idx="1"/>
          </p:nvPr>
        </p:nvSpPr>
        <p:spPr/>
        <p:txBody>
          <a:bodyPr/>
          <a:lstStyle/>
          <a:p>
            <a:r>
              <a:rPr lang="en-US" b="1" dirty="0">
                <a:solidFill>
                  <a:srgbClr val="C00000"/>
                </a:solidFill>
              </a:rPr>
              <a:t>Covalent Catalysis</a:t>
            </a:r>
          </a:p>
          <a:p>
            <a:r>
              <a:rPr lang="en-US" b="1" dirty="0">
                <a:solidFill>
                  <a:srgbClr val="C00000"/>
                </a:solidFill>
              </a:rPr>
              <a:t>Acid-Base Catalysis</a:t>
            </a:r>
          </a:p>
          <a:p>
            <a:r>
              <a:rPr lang="en-US" b="1" dirty="0">
                <a:solidFill>
                  <a:srgbClr val="C00000"/>
                </a:solidFill>
              </a:rPr>
              <a:t>Electrostatic Catalysis</a:t>
            </a:r>
          </a:p>
          <a:p>
            <a:r>
              <a:rPr lang="en-US" b="1" dirty="0" err="1">
                <a:solidFill>
                  <a:srgbClr val="C00000"/>
                </a:solidFill>
              </a:rPr>
              <a:t>Desolvation</a:t>
            </a:r>
            <a:endParaRPr lang="en-US" b="1" dirty="0">
              <a:solidFill>
                <a:srgbClr val="C00000"/>
              </a:solidFill>
            </a:endParaRPr>
          </a:p>
          <a:p>
            <a:r>
              <a:rPr lang="en-US" dirty="0"/>
              <a:t>Catalysis by Approximation</a:t>
            </a:r>
          </a:p>
          <a:p>
            <a:r>
              <a:rPr lang="en-US" dirty="0"/>
              <a:t>Strain Distortion</a:t>
            </a:r>
          </a:p>
          <a:p>
            <a:r>
              <a:rPr lang="en-US" dirty="0"/>
              <a:t>Cofactor Catalysis</a:t>
            </a:r>
          </a:p>
        </p:txBody>
      </p:sp>
    </p:spTree>
    <p:extLst>
      <p:ext uri="{BB962C8B-B14F-4D97-AF65-F5344CB8AC3E}">
        <p14:creationId xmlns:p14="http://schemas.microsoft.com/office/powerpoint/2010/main" val="447547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97E43-2AF6-47E1-83FA-64D9B6B21584}"/>
              </a:ext>
            </a:extLst>
          </p:cNvPr>
          <p:cNvSpPr>
            <a:spLocks noGrp="1"/>
          </p:cNvSpPr>
          <p:nvPr>
            <p:ph type="title"/>
          </p:nvPr>
        </p:nvSpPr>
        <p:spPr/>
        <p:txBody>
          <a:bodyPr/>
          <a:lstStyle/>
          <a:p>
            <a:r>
              <a:rPr lang="en-US" dirty="0"/>
              <a:t>Types of Catalytic Mechanisms</a:t>
            </a:r>
          </a:p>
        </p:txBody>
      </p:sp>
      <p:sp>
        <p:nvSpPr>
          <p:cNvPr id="3" name="Content Placeholder 2">
            <a:extLst>
              <a:ext uri="{FF2B5EF4-FFF2-40B4-BE49-F238E27FC236}">
                <a16:creationId xmlns:a16="http://schemas.microsoft.com/office/drawing/2014/main" id="{D312C34C-0B92-4113-BA30-2D97DF08187D}"/>
              </a:ext>
            </a:extLst>
          </p:cNvPr>
          <p:cNvSpPr>
            <a:spLocks noGrp="1"/>
          </p:cNvSpPr>
          <p:nvPr>
            <p:ph idx="1"/>
          </p:nvPr>
        </p:nvSpPr>
        <p:spPr>
          <a:xfrm>
            <a:off x="319596" y="1278384"/>
            <a:ext cx="8656110" cy="4982171"/>
          </a:xfrm>
        </p:spPr>
        <p:txBody>
          <a:bodyPr>
            <a:normAutofit fontScale="62500" lnSpcReduction="20000"/>
          </a:bodyPr>
          <a:lstStyle/>
          <a:p>
            <a:r>
              <a:rPr lang="en-US" b="1" dirty="0">
                <a:solidFill>
                  <a:srgbClr val="C00000"/>
                </a:solidFill>
              </a:rPr>
              <a:t>Covalent Catalysis</a:t>
            </a:r>
          </a:p>
          <a:p>
            <a:pPr lvl="1">
              <a:lnSpc>
                <a:spcPct val="120000"/>
              </a:lnSpc>
              <a:spcBef>
                <a:spcPts val="0"/>
              </a:spcBef>
            </a:pPr>
            <a:r>
              <a:rPr lang="en-US" b="0" i="0" dirty="0">
                <a:solidFill>
                  <a:srgbClr val="000000"/>
                </a:solidFill>
                <a:effectLst/>
                <a:latin typeface="Open Sans" panose="020B0606030504020204" pitchFamily="34" charset="0"/>
              </a:rPr>
              <a:t>involves the formation of a covalent bond between the enzyme and at least one of the substrates involved in the reaction.</a:t>
            </a:r>
            <a:endParaRPr lang="en-US" b="1" dirty="0">
              <a:solidFill>
                <a:srgbClr val="C00000"/>
              </a:solidFill>
            </a:endParaRPr>
          </a:p>
          <a:p>
            <a:r>
              <a:rPr lang="en-US" b="1" dirty="0">
                <a:solidFill>
                  <a:srgbClr val="C00000"/>
                </a:solidFill>
              </a:rPr>
              <a:t>Acid-Base Catalysis</a:t>
            </a:r>
          </a:p>
          <a:p>
            <a:pPr lvl="1">
              <a:lnSpc>
                <a:spcPct val="120000"/>
              </a:lnSpc>
              <a:spcBef>
                <a:spcPts val="0"/>
              </a:spcBef>
            </a:pPr>
            <a:r>
              <a:rPr lang="en-US" b="0" i="0" dirty="0">
                <a:solidFill>
                  <a:srgbClr val="000000"/>
                </a:solidFill>
                <a:effectLst/>
                <a:latin typeface="Open Sans" panose="020B0606030504020204" pitchFamily="34" charset="0"/>
              </a:rPr>
              <a:t>is involved in any reaction mechanism that requires the transfer of a proton from one molecule to another. It is very common to see this mechanism combined with Covalent Catalysis as many nucleophiles are activated by the removal of a proton, including alcohol, thiol, and amine functional groups. </a:t>
            </a:r>
            <a:endParaRPr lang="en-US" b="1" dirty="0">
              <a:solidFill>
                <a:srgbClr val="C00000"/>
              </a:solidFill>
            </a:endParaRPr>
          </a:p>
          <a:p>
            <a:r>
              <a:rPr lang="en-US" b="1" dirty="0">
                <a:solidFill>
                  <a:srgbClr val="C00000"/>
                </a:solidFill>
              </a:rPr>
              <a:t>Electrostatic Catalysis</a:t>
            </a:r>
          </a:p>
          <a:p>
            <a:pPr lvl="1">
              <a:lnSpc>
                <a:spcPct val="120000"/>
              </a:lnSpc>
              <a:spcBef>
                <a:spcPts val="0"/>
              </a:spcBef>
            </a:pPr>
            <a:r>
              <a:rPr lang="en-US" b="0" i="0" dirty="0">
                <a:solidFill>
                  <a:srgbClr val="000000"/>
                </a:solidFill>
                <a:effectLst/>
                <a:latin typeface="Open Sans" panose="020B0606030504020204" pitchFamily="34" charset="0"/>
              </a:rPr>
              <a:t>occurs when the enzyme active site stabilizes the transition state of the reaction by forming electrostatic interactions with the substrate. The electrostatic interactions can be ionic, ionic-dipole, dipole-dipole, or hydrophobic interactions. Hydrogen bonding is one of the most common electrostatic interactions formed in the active site.</a:t>
            </a:r>
            <a:endParaRPr lang="en-US" b="1" dirty="0">
              <a:solidFill>
                <a:srgbClr val="C00000"/>
              </a:solidFill>
            </a:endParaRPr>
          </a:p>
          <a:p>
            <a:r>
              <a:rPr lang="en-US" b="1" dirty="0" err="1">
                <a:solidFill>
                  <a:srgbClr val="C00000"/>
                </a:solidFill>
              </a:rPr>
              <a:t>Desolvation</a:t>
            </a:r>
            <a:endParaRPr lang="en-US" b="1" dirty="0">
              <a:solidFill>
                <a:srgbClr val="C00000"/>
              </a:solidFill>
            </a:endParaRPr>
          </a:p>
          <a:p>
            <a:pPr lvl="1">
              <a:lnSpc>
                <a:spcPct val="120000"/>
              </a:lnSpc>
              <a:spcBef>
                <a:spcPts val="0"/>
              </a:spcBef>
            </a:pPr>
            <a:r>
              <a:rPr lang="en-US" b="0" i="0" dirty="0">
                <a:solidFill>
                  <a:srgbClr val="000000"/>
                </a:solidFill>
                <a:effectLst/>
                <a:latin typeface="Open Sans" panose="020B0606030504020204" pitchFamily="34" charset="0"/>
              </a:rPr>
              <a:t>Enzyme active sites can become devoid of water and mimic the reaction characteristics of the gas phase. This can destabilize the polarized state of charged groups such as acids and bases. Thus, the neutral form of these types of residues becomes the favored state. This is due to significant alterations in the </a:t>
            </a:r>
            <a:r>
              <a:rPr lang="en-US" b="0" i="0" dirty="0" err="1">
                <a:solidFill>
                  <a:srgbClr val="000000"/>
                </a:solidFill>
                <a:effectLst/>
                <a:latin typeface="Open Sans" panose="020B0606030504020204" pitchFamily="34" charset="0"/>
              </a:rPr>
              <a:t>pKa</a:t>
            </a:r>
            <a:r>
              <a:rPr lang="en-US" b="0" i="0" dirty="0">
                <a:solidFill>
                  <a:srgbClr val="000000"/>
                </a:solidFill>
                <a:effectLst/>
                <a:latin typeface="Open Sans" panose="020B0606030504020204" pitchFamily="34" charset="0"/>
              </a:rPr>
              <a:t> of the active site residues within the nonpolar environment.</a:t>
            </a:r>
            <a:endParaRPr lang="en-US" b="1" dirty="0">
              <a:solidFill>
                <a:srgbClr val="C00000"/>
              </a:solidFill>
            </a:endParaRPr>
          </a:p>
        </p:txBody>
      </p:sp>
    </p:spTree>
    <p:extLst>
      <p:ext uri="{BB962C8B-B14F-4D97-AF65-F5344CB8AC3E}">
        <p14:creationId xmlns:p14="http://schemas.microsoft.com/office/powerpoint/2010/main" val="582901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D2CFE-052F-4C96-9AA5-CC8060878FCC}"/>
              </a:ext>
            </a:extLst>
          </p:cNvPr>
          <p:cNvSpPr>
            <a:spLocks noGrp="1"/>
          </p:cNvSpPr>
          <p:nvPr>
            <p:ph type="title"/>
          </p:nvPr>
        </p:nvSpPr>
        <p:spPr/>
        <p:txBody>
          <a:bodyPr>
            <a:normAutofit fontScale="90000"/>
          </a:bodyPr>
          <a:lstStyle/>
          <a:p>
            <a:r>
              <a:rPr lang="en-US" dirty="0"/>
              <a:t>Brief Review of Organic Principles</a:t>
            </a:r>
          </a:p>
        </p:txBody>
      </p:sp>
      <p:sp>
        <p:nvSpPr>
          <p:cNvPr id="3" name="Content Placeholder 2">
            <a:extLst>
              <a:ext uri="{FF2B5EF4-FFF2-40B4-BE49-F238E27FC236}">
                <a16:creationId xmlns:a16="http://schemas.microsoft.com/office/drawing/2014/main" id="{847E0760-6629-453C-B63F-0574DDCC2362}"/>
              </a:ext>
            </a:extLst>
          </p:cNvPr>
          <p:cNvSpPr>
            <a:spLocks noGrp="1"/>
          </p:cNvSpPr>
          <p:nvPr>
            <p:ph idx="1"/>
          </p:nvPr>
        </p:nvSpPr>
        <p:spPr/>
        <p:txBody>
          <a:bodyPr/>
          <a:lstStyle/>
          <a:p>
            <a:r>
              <a:rPr lang="en-US" dirty="0"/>
              <a:t>Definition of an Enzyme</a:t>
            </a:r>
          </a:p>
          <a:p>
            <a:r>
              <a:rPr lang="en-US" dirty="0"/>
              <a:t>Homolytic vs Heterolytic Bond Cleavage</a:t>
            </a:r>
          </a:p>
          <a:p>
            <a:r>
              <a:rPr lang="en-US" dirty="0"/>
              <a:t>Nucleophiles and Electrophiles</a:t>
            </a:r>
          </a:p>
          <a:p>
            <a:r>
              <a:rPr lang="en-US" dirty="0"/>
              <a:t>Electron Pushing</a:t>
            </a:r>
          </a:p>
          <a:p>
            <a:r>
              <a:rPr lang="en-US" dirty="0"/>
              <a:t>Acid Dissociation Constants (</a:t>
            </a:r>
            <a:r>
              <a:rPr lang="en-US" dirty="0" err="1"/>
              <a:t>pKa</a:t>
            </a:r>
            <a:r>
              <a:rPr lang="en-US" dirty="0"/>
              <a:t>)</a:t>
            </a:r>
          </a:p>
          <a:p>
            <a:r>
              <a:rPr lang="en-US" dirty="0"/>
              <a:t>Primary Enzyme Classifications</a:t>
            </a:r>
          </a:p>
        </p:txBody>
      </p:sp>
    </p:spTree>
    <p:extLst>
      <p:ext uri="{BB962C8B-B14F-4D97-AF65-F5344CB8AC3E}">
        <p14:creationId xmlns:p14="http://schemas.microsoft.com/office/powerpoint/2010/main" val="2055341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83B69-10C2-4CFF-B178-77C93A2A7908}"/>
              </a:ext>
            </a:extLst>
          </p:cNvPr>
          <p:cNvSpPr>
            <a:spLocks noGrp="1"/>
          </p:cNvSpPr>
          <p:nvPr>
            <p:ph type="title"/>
          </p:nvPr>
        </p:nvSpPr>
        <p:spPr/>
        <p:txBody>
          <a:bodyPr/>
          <a:lstStyle/>
          <a:p>
            <a:r>
              <a:rPr lang="en-US" dirty="0"/>
              <a:t>Serine Proteases</a:t>
            </a:r>
          </a:p>
        </p:txBody>
      </p:sp>
      <p:pic>
        <p:nvPicPr>
          <p:cNvPr id="4" name="Picture 3" descr="Diagram&#10;&#10;Description automatically generated">
            <a:extLst>
              <a:ext uri="{FF2B5EF4-FFF2-40B4-BE49-F238E27FC236}">
                <a16:creationId xmlns:a16="http://schemas.microsoft.com/office/drawing/2014/main" id="{3B3028E4-0DF8-404D-8B60-8E45AC9E58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791" y="1033267"/>
            <a:ext cx="8534417" cy="4791466"/>
          </a:xfrm>
          <a:prstGeom prst="rect">
            <a:avLst/>
          </a:prstGeom>
        </p:spPr>
      </p:pic>
    </p:spTree>
    <p:extLst>
      <p:ext uri="{BB962C8B-B14F-4D97-AF65-F5344CB8AC3E}">
        <p14:creationId xmlns:p14="http://schemas.microsoft.com/office/powerpoint/2010/main" val="67042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E4A33-0A4F-42E2-8D9C-6DACD3B20144}"/>
              </a:ext>
            </a:extLst>
          </p:cNvPr>
          <p:cNvSpPr>
            <a:spLocks noGrp="1"/>
          </p:cNvSpPr>
          <p:nvPr>
            <p:ph type="title"/>
          </p:nvPr>
        </p:nvSpPr>
        <p:spPr/>
        <p:txBody>
          <a:bodyPr>
            <a:normAutofit fontScale="90000"/>
          </a:bodyPr>
          <a:lstStyle/>
          <a:p>
            <a:r>
              <a:rPr lang="en-US" dirty="0"/>
              <a:t>Chymotrypsin active site catalysis</a:t>
            </a:r>
          </a:p>
        </p:txBody>
      </p:sp>
      <p:pic>
        <p:nvPicPr>
          <p:cNvPr id="5" name="Content Placeholder 4" descr="A close up of text on a white background&#10;&#10;Description automatically generated">
            <a:extLst>
              <a:ext uri="{FF2B5EF4-FFF2-40B4-BE49-F238E27FC236}">
                <a16:creationId xmlns:a16="http://schemas.microsoft.com/office/drawing/2014/main" id="{D60CFA4F-400C-483B-BD73-E9AE3914525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25730" y="896973"/>
            <a:ext cx="6799510" cy="4511675"/>
          </a:xfrm>
        </p:spPr>
      </p:pic>
      <p:sp>
        <p:nvSpPr>
          <p:cNvPr id="6" name="TextBox 5">
            <a:extLst>
              <a:ext uri="{FF2B5EF4-FFF2-40B4-BE49-F238E27FC236}">
                <a16:creationId xmlns:a16="http://schemas.microsoft.com/office/drawing/2014/main" id="{9967E980-1BFB-4B4F-8196-5016D142EE59}"/>
              </a:ext>
            </a:extLst>
          </p:cNvPr>
          <p:cNvSpPr txBox="1"/>
          <p:nvPr/>
        </p:nvSpPr>
        <p:spPr>
          <a:xfrm>
            <a:off x="83127" y="5591695"/>
            <a:ext cx="5064913" cy="369332"/>
          </a:xfrm>
          <a:prstGeom prst="rect">
            <a:avLst/>
          </a:prstGeom>
          <a:noFill/>
        </p:spPr>
        <p:txBody>
          <a:bodyPr wrap="none" rtlCol="0">
            <a:spAutoFit/>
          </a:bodyPr>
          <a:lstStyle/>
          <a:p>
            <a:r>
              <a:rPr lang="en-US" dirty="0"/>
              <a:t>Figure from: </a:t>
            </a:r>
            <a:r>
              <a:rPr lang="en-US" dirty="0">
                <a:hlinkClick r:id="rId4"/>
              </a:rPr>
              <a:t>Vogel, P., et al (2016) </a:t>
            </a:r>
            <a:r>
              <a:rPr lang="en-US" i="1" dirty="0">
                <a:hlinkClick r:id="rId4"/>
              </a:rPr>
              <a:t>Catalysts</a:t>
            </a:r>
            <a:r>
              <a:rPr lang="en-US" dirty="0">
                <a:hlinkClick r:id="rId4"/>
              </a:rPr>
              <a:t> 6(9):128</a:t>
            </a:r>
            <a:endParaRPr lang="en-US" dirty="0"/>
          </a:p>
        </p:txBody>
      </p:sp>
    </p:spTree>
    <p:extLst>
      <p:ext uri="{BB962C8B-B14F-4D97-AF65-F5344CB8AC3E}">
        <p14:creationId xmlns:p14="http://schemas.microsoft.com/office/powerpoint/2010/main" val="3236546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93B1B4C-B3C6-4848-BBCD-BC2C2C8AD747}"/>
              </a:ext>
            </a:extLst>
          </p:cNvPr>
          <p:cNvSpPr/>
          <p:nvPr/>
        </p:nvSpPr>
        <p:spPr>
          <a:xfrm>
            <a:off x="1474124" y="947651"/>
            <a:ext cx="5225934" cy="4577542"/>
          </a:xfrm>
          <a:custGeom>
            <a:avLst/>
            <a:gdLst>
              <a:gd name="connsiteX0" fmla="*/ 2238894 w 5225934"/>
              <a:gd name="connsiteY0" fmla="*/ 4167447 h 4577542"/>
              <a:gd name="connsiteX1" fmla="*/ 2017221 w 5225934"/>
              <a:gd name="connsiteY1" fmla="*/ 4577542 h 4577542"/>
              <a:gd name="connsiteX2" fmla="*/ 720436 w 5225934"/>
              <a:gd name="connsiteY2" fmla="*/ 4250574 h 4577542"/>
              <a:gd name="connsiteX3" fmla="*/ 936567 w 5225934"/>
              <a:gd name="connsiteY3" fmla="*/ 3491345 h 4577542"/>
              <a:gd name="connsiteX4" fmla="*/ 548640 w 5225934"/>
              <a:gd name="connsiteY4" fmla="*/ 3175462 h 4577542"/>
              <a:gd name="connsiteX5" fmla="*/ 465512 w 5225934"/>
              <a:gd name="connsiteY5" fmla="*/ 2421774 h 4577542"/>
              <a:gd name="connsiteX6" fmla="*/ 1036320 w 5225934"/>
              <a:gd name="connsiteY6" fmla="*/ 2067098 h 4577542"/>
              <a:gd name="connsiteX7" fmla="*/ 820189 w 5225934"/>
              <a:gd name="connsiteY7" fmla="*/ 1673629 h 4577542"/>
              <a:gd name="connsiteX8" fmla="*/ 0 w 5225934"/>
              <a:gd name="connsiteY8" fmla="*/ 1828800 h 4577542"/>
              <a:gd name="connsiteX9" fmla="*/ 365760 w 5225934"/>
              <a:gd name="connsiteY9" fmla="*/ 543098 h 4577542"/>
              <a:gd name="connsiteX10" fmla="*/ 892232 w 5225934"/>
              <a:gd name="connsiteY10" fmla="*/ 836814 h 4577542"/>
              <a:gd name="connsiteX11" fmla="*/ 1590501 w 5225934"/>
              <a:gd name="connsiteY11" fmla="*/ 465513 h 4577542"/>
              <a:gd name="connsiteX12" fmla="*/ 1784465 w 5225934"/>
              <a:gd name="connsiteY12" fmla="*/ 72044 h 4577542"/>
              <a:gd name="connsiteX13" fmla="*/ 2177934 w 5225934"/>
              <a:gd name="connsiteY13" fmla="*/ 232756 h 4577542"/>
              <a:gd name="connsiteX14" fmla="*/ 2721032 w 5225934"/>
              <a:gd name="connsiteY14" fmla="*/ 138545 h 4577542"/>
              <a:gd name="connsiteX15" fmla="*/ 3330632 w 5225934"/>
              <a:gd name="connsiteY15" fmla="*/ 238298 h 4577542"/>
              <a:gd name="connsiteX16" fmla="*/ 3779520 w 5225934"/>
              <a:gd name="connsiteY16" fmla="*/ 0 h 4577542"/>
              <a:gd name="connsiteX17" fmla="*/ 4422371 w 5225934"/>
              <a:gd name="connsiteY17" fmla="*/ 238298 h 4577542"/>
              <a:gd name="connsiteX18" fmla="*/ 5054138 w 5225934"/>
              <a:gd name="connsiteY18" fmla="*/ 665018 h 4577542"/>
              <a:gd name="connsiteX19" fmla="*/ 5225934 w 5225934"/>
              <a:gd name="connsiteY19" fmla="*/ 1025236 h 4577542"/>
              <a:gd name="connsiteX20" fmla="*/ 4954385 w 5225934"/>
              <a:gd name="connsiteY20" fmla="*/ 1197033 h 4577542"/>
              <a:gd name="connsiteX21" fmla="*/ 3951316 w 5225934"/>
              <a:gd name="connsiteY21" fmla="*/ 205047 h 4577542"/>
              <a:gd name="connsiteX22" fmla="*/ 3779520 w 5225934"/>
              <a:gd name="connsiteY22" fmla="*/ 831273 h 4577542"/>
              <a:gd name="connsiteX23" fmla="*/ 2914996 w 5225934"/>
              <a:gd name="connsiteY23" fmla="*/ 399011 h 4577542"/>
              <a:gd name="connsiteX24" fmla="*/ 2172392 w 5225934"/>
              <a:gd name="connsiteY24" fmla="*/ 620684 h 4577542"/>
              <a:gd name="connsiteX25" fmla="*/ 1895301 w 5225934"/>
              <a:gd name="connsiteY25" fmla="*/ 515389 h 4577542"/>
              <a:gd name="connsiteX26" fmla="*/ 1712421 w 5225934"/>
              <a:gd name="connsiteY26" fmla="*/ 825731 h 4577542"/>
              <a:gd name="connsiteX27" fmla="*/ 1634836 w 5225934"/>
              <a:gd name="connsiteY27" fmla="*/ 1341120 h 4577542"/>
              <a:gd name="connsiteX28" fmla="*/ 1463040 w 5225934"/>
              <a:gd name="connsiteY28" fmla="*/ 1795549 h 4577542"/>
              <a:gd name="connsiteX29" fmla="*/ 1385454 w 5225934"/>
              <a:gd name="connsiteY29" fmla="*/ 2322022 h 4577542"/>
              <a:gd name="connsiteX30" fmla="*/ 1817716 w 5225934"/>
              <a:gd name="connsiteY30" fmla="*/ 2748742 h 4577542"/>
              <a:gd name="connsiteX31" fmla="*/ 1784465 w 5225934"/>
              <a:gd name="connsiteY31" fmla="*/ 3103418 h 4577542"/>
              <a:gd name="connsiteX32" fmla="*/ 1546167 w 5225934"/>
              <a:gd name="connsiteY32" fmla="*/ 3374967 h 4577542"/>
              <a:gd name="connsiteX33" fmla="*/ 1923011 w 5225934"/>
              <a:gd name="connsiteY33" fmla="*/ 3524596 h 4577542"/>
              <a:gd name="connsiteX34" fmla="*/ 2294312 w 5225934"/>
              <a:gd name="connsiteY34" fmla="*/ 3929149 h 4577542"/>
              <a:gd name="connsiteX35" fmla="*/ 2238894 w 5225934"/>
              <a:gd name="connsiteY35" fmla="*/ 4167447 h 457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225934" h="4577542">
                <a:moveTo>
                  <a:pt x="2238894" y="4167447"/>
                </a:moveTo>
                <a:lnTo>
                  <a:pt x="2017221" y="4577542"/>
                </a:lnTo>
                <a:lnTo>
                  <a:pt x="720436" y="4250574"/>
                </a:lnTo>
                <a:lnTo>
                  <a:pt x="936567" y="3491345"/>
                </a:lnTo>
                <a:lnTo>
                  <a:pt x="548640" y="3175462"/>
                </a:lnTo>
                <a:lnTo>
                  <a:pt x="465512" y="2421774"/>
                </a:lnTo>
                <a:lnTo>
                  <a:pt x="1036320" y="2067098"/>
                </a:lnTo>
                <a:lnTo>
                  <a:pt x="820189" y="1673629"/>
                </a:lnTo>
                <a:lnTo>
                  <a:pt x="0" y="1828800"/>
                </a:lnTo>
                <a:lnTo>
                  <a:pt x="365760" y="543098"/>
                </a:lnTo>
                <a:lnTo>
                  <a:pt x="892232" y="836814"/>
                </a:lnTo>
                <a:lnTo>
                  <a:pt x="1590501" y="465513"/>
                </a:lnTo>
                <a:lnTo>
                  <a:pt x="1784465" y="72044"/>
                </a:lnTo>
                <a:lnTo>
                  <a:pt x="2177934" y="232756"/>
                </a:lnTo>
                <a:lnTo>
                  <a:pt x="2721032" y="138545"/>
                </a:lnTo>
                <a:lnTo>
                  <a:pt x="3330632" y="238298"/>
                </a:lnTo>
                <a:lnTo>
                  <a:pt x="3779520" y="0"/>
                </a:lnTo>
                <a:lnTo>
                  <a:pt x="4422371" y="238298"/>
                </a:lnTo>
                <a:lnTo>
                  <a:pt x="5054138" y="665018"/>
                </a:lnTo>
                <a:lnTo>
                  <a:pt x="5225934" y="1025236"/>
                </a:lnTo>
                <a:lnTo>
                  <a:pt x="4954385" y="1197033"/>
                </a:lnTo>
                <a:lnTo>
                  <a:pt x="3951316" y="205047"/>
                </a:lnTo>
                <a:lnTo>
                  <a:pt x="3779520" y="831273"/>
                </a:lnTo>
                <a:lnTo>
                  <a:pt x="2914996" y="399011"/>
                </a:lnTo>
                <a:lnTo>
                  <a:pt x="2172392" y="620684"/>
                </a:lnTo>
                <a:lnTo>
                  <a:pt x="1895301" y="515389"/>
                </a:lnTo>
                <a:lnTo>
                  <a:pt x="1712421" y="825731"/>
                </a:lnTo>
                <a:lnTo>
                  <a:pt x="1634836" y="1341120"/>
                </a:lnTo>
                <a:lnTo>
                  <a:pt x="1463040" y="1795549"/>
                </a:lnTo>
                <a:lnTo>
                  <a:pt x="1385454" y="2322022"/>
                </a:lnTo>
                <a:lnTo>
                  <a:pt x="1817716" y="2748742"/>
                </a:lnTo>
                <a:lnTo>
                  <a:pt x="1784465" y="3103418"/>
                </a:lnTo>
                <a:lnTo>
                  <a:pt x="1546167" y="3374967"/>
                </a:lnTo>
                <a:lnTo>
                  <a:pt x="1923011" y="3524596"/>
                </a:lnTo>
                <a:lnTo>
                  <a:pt x="2294312" y="3929149"/>
                </a:lnTo>
                <a:lnTo>
                  <a:pt x="2238894" y="416744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CEA821-40CA-4783-8210-E6AFFC3CF038}"/>
              </a:ext>
            </a:extLst>
          </p:cNvPr>
          <p:cNvSpPr>
            <a:spLocks noGrp="1"/>
          </p:cNvSpPr>
          <p:nvPr>
            <p:ph type="title"/>
          </p:nvPr>
        </p:nvSpPr>
        <p:spPr>
          <a:xfrm>
            <a:off x="1864741" y="87812"/>
            <a:ext cx="7210332" cy="779462"/>
          </a:xfrm>
        </p:spPr>
        <p:txBody>
          <a:bodyPr/>
          <a:lstStyle/>
          <a:p>
            <a:r>
              <a:rPr lang="en-US" dirty="0"/>
              <a:t>Chymotrypsin Active Site</a:t>
            </a:r>
          </a:p>
        </p:txBody>
      </p:sp>
      <p:graphicFrame>
        <p:nvGraphicFramePr>
          <p:cNvPr id="4" name="Object 3">
            <a:extLst>
              <a:ext uri="{FF2B5EF4-FFF2-40B4-BE49-F238E27FC236}">
                <a16:creationId xmlns:a16="http://schemas.microsoft.com/office/drawing/2014/main" id="{BF9157D5-C718-4B2A-B81C-F33B77C2B406}"/>
              </a:ext>
            </a:extLst>
          </p:cNvPr>
          <p:cNvGraphicFramePr>
            <a:graphicFrameLocks noChangeAspect="1"/>
          </p:cNvGraphicFramePr>
          <p:nvPr>
            <p:extLst>
              <p:ext uri="{D42A27DB-BD31-4B8C-83A1-F6EECF244321}">
                <p14:modId xmlns:p14="http://schemas.microsoft.com/office/powerpoint/2010/main" val="401626672"/>
              </p:ext>
            </p:extLst>
          </p:nvPr>
        </p:nvGraphicFramePr>
        <p:xfrm>
          <a:off x="2874530" y="2166765"/>
          <a:ext cx="1403350" cy="2827337"/>
        </p:xfrm>
        <a:graphic>
          <a:graphicData uri="http://schemas.openxmlformats.org/presentationml/2006/ole">
            <mc:AlternateContent xmlns:mc="http://schemas.openxmlformats.org/markup-compatibility/2006">
              <mc:Choice xmlns:v="urn:schemas-microsoft-com:vml" Requires="v">
                <p:oleObj spid="_x0000_s2067" name="CS ChemDraw Drawing" r:id="rId4" imgW="1403072" imgH="2827758" progId="ChemDraw.Document.6.0">
                  <p:embed/>
                </p:oleObj>
              </mc:Choice>
              <mc:Fallback>
                <p:oleObj name="CS ChemDraw Drawing" r:id="rId4" imgW="1403072" imgH="2827758" progId="ChemDraw.Document.6.0">
                  <p:embed/>
                  <p:pic>
                    <p:nvPicPr>
                      <p:cNvPr id="0" name=""/>
                      <p:cNvPicPr/>
                      <p:nvPr/>
                    </p:nvPicPr>
                    <p:blipFill>
                      <a:blip r:embed="rId5"/>
                      <a:stretch>
                        <a:fillRect/>
                      </a:stretch>
                    </p:blipFill>
                    <p:spPr>
                      <a:xfrm>
                        <a:off x="2874530" y="2166765"/>
                        <a:ext cx="1403350" cy="2827337"/>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BC0A20E5-526C-462A-9FB0-52D6C354FB8D}"/>
              </a:ext>
            </a:extLst>
          </p:cNvPr>
          <p:cNvSpPr txBox="1"/>
          <p:nvPr/>
        </p:nvSpPr>
        <p:spPr>
          <a:xfrm>
            <a:off x="2068889" y="2067098"/>
            <a:ext cx="947651" cy="382385"/>
          </a:xfrm>
          <a:prstGeom prst="rect">
            <a:avLst/>
          </a:prstGeom>
          <a:solidFill>
            <a:schemeClr val="accent6">
              <a:lumMod val="75000"/>
            </a:schemeClr>
          </a:solidFill>
          <a:ln>
            <a:solidFill>
              <a:schemeClr val="accent6">
                <a:lumMod val="50000"/>
              </a:schemeClr>
            </a:solidFill>
          </a:ln>
        </p:spPr>
        <p:txBody>
          <a:bodyPr wrap="square" rtlCol="0">
            <a:spAutoFit/>
          </a:bodyPr>
          <a:lstStyle/>
          <a:p>
            <a:r>
              <a:rPr lang="en-US" b="1" dirty="0">
                <a:solidFill>
                  <a:schemeClr val="bg1"/>
                </a:solidFill>
              </a:rPr>
              <a:t>Ser-195</a:t>
            </a:r>
          </a:p>
        </p:txBody>
      </p:sp>
      <p:sp>
        <p:nvSpPr>
          <p:cNvPr id="11" name="TextBox 10">
            <a:extLst>
              <a:ext uri="{FF2B5EF4-FFF2-40B4-BE49-F238E27FC236}">
                <a16:creationId xmlns:a16="http://schemas.microsoft.com/office/drawing/2014/main" id="{60291009-8B87-4F65-9559-07EDABC8078D}"/>
              </a:ext>
            </a:extLst>
          </p:cNvPr>
          <p:cNvSpPr txBox="1"/>
          <p:nvPr/>
        </p:nvSpPr>
        <p:spPr>
          <a:xfrm>
            <a:off x="2182496" y="3580433"/>
            <a:ext cx="947651" cy="382385"/>
          </a:xfrm>
          <a:prstGeom prst="rect">
            <a:avLst/>
          </a:prstGeom>
          <a:solidFill>
            <a:schemeClr val="accent6">
              <a:lumMod val="75000"/>
            </a:schemeClr>
          </a:solidFill>
          <a:ln>
            <a:solidFill>
              <a:schemeClr val="accent6">
                <a:lumMod val="50000"/>
              </a:schemeClr>
            </a:solidFill>
          </a:ln>
        </p:spPr>
        <p:txBody>
          <a:bodyPr wrap="square" rtlCol="0">
            <a:spAutoFit/>
          </a:bodyPr>
          <a:lstStyle/>
          <a:p>
            <a:r>
              <a:rPr lang="en-US" b="1" dirty="0">
                <a:solidFill>
                  <a:schemeClr val="bg1"/>
                </a:solidFill>
              </a:rPr>
              <a:t>His- 57</a:t>
            </a:r>
          </a:p>
        </p:txBody>
      </p:sp>
      <p:sp>
        <p:nvSpPr>
          <p:cNvPr id="12" name="TextBox 11">
            <a:extLst>
              <a:ext uri="{FF2B5EF4-FFF2-40B4-BE49-F238E27FC236}">
                <a16:creationId xmlns:a16="http://schemas.microsoft.com/office/drawing/2014/main" id="{9D245BD3-827E-4428-B9F4-A6A3D4A9644C}"/>
              </a:ext>
            </a:extLst>
          </p:cNvPr>
          <p:cNvSpPr txBox="1"/>
          <p:nvPr/>
        </p:nvSpPr>
        <p:spPr>
          <a:xfrm>
            <a:off x="2554779" y="4705147"/>
            <a:ext cx="1020503" cy="369332"/>
          </a:xfrm>
          <a:prstGeom prst="rect">
            <a:avLst/>
          </a:prstGeom>
          <a:solidFill>
            <a:schemeClr val="accent6">
              <a:lumMod val="75000"/>
            </a:schemeClr>
          </a:solidFill>
          <a:ln>
            <a:solidFill>
              <a:schemeClr val="accent6">
                <a:lumMod val="50000"/>
              </a:schemeClr>
            </a:solidFill>
          </a:ln>
        </p:spPr>
        <p:txBody>
          <a:bodyPr wrap="square" rtlCol="0">
            <a:spAutoFit/>
          </a:bodyPr>
          <a:lstStyle/>
          <a:p>
            <a:r>
              <a:rPr lang="en-US" b="1" dirty="0">
                <a:solidFill>
                  <a:schemeClr val="bg1"/>
                </a:solidFill>
              </a:rPr>
              <a:t>Asp-102</a:t>
            </a:r>
          </a:p>
        </p:txBody>
      </p:sp>
      <p:sp>
        <p:nvSpPr>
          <p:cNvPr id="17" name="TextBox 16">
            <a:extLst>
              <a:ext uri="{FF2B5EF4-FFF2-40B4-BE49-F238E27FC236}">
                <a16:creationId xmlns:a16="http://schemas.microsoft.com/office/drawing/2014/main" id="{6D11287C-2CC9-4D46-94B3-5385F99142B7}"/>
              </a:ext>
            </a:extLst>
          </p:cNvPr>
          <p:cNvSpPr txBox="1"/>
          <p:nvPr/>
        </p:nvSpPr>
        <p:spPr>
          <a:xfrm>
            <a:off x="4530553" y="3236422"/>
            <a:ext cx="3233065" cy="369332"/>
          </a:xfrm>
          <a:prstGeom prst="rect">
            <a:avLst/>
          </a:prstGeom>
          <a:noFill/>
        </p:spPr>
        <p:txBody>
          <a:bodyPr wrap="none" rtlCol="0">
            <a:spAutoFit/>
          </a:bodyPr>
          <a:lstStyle/>
          <a:p>
            <a:r>
              <a:rPr lang="en-US" b="1" dirty="0"/>
              <a:t>Empty Chymotrypsin Active Site</a:t>
            </a:r>
          </a:p>
        </p:txBody>
      </p:sp>
    </p:spTree>
    <p:extLst>
      <p:ext uri="{BB962C8B-B14F-4D97-AF65-F5344CB8AC3E}">
        <p14:creationId xmlns:p14="http://schemas.microsoft.com/office/powerpoint/2010/main" val="1785946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93B1B4C-B3C6-4848-BBCD-BC2C2C8AD747}"/>
              </a:ext>
            </a:extLst>
          </p:cNvPr>
          <p:cNvSpPr/>
          <p:nvPr/>
        </p:nvSpPr>
        <p:spPr>
          <a:xfrm>
            <a:off x="1474124" y="947651"/>
            <a:ext cx="5225934" cy="4577542"/>
          </a:xfrm>
          <a:custGeom>
            <a:avLst/>
            <a:gdLst>
              <a:gd name="connsiteX0" fmla="*/ 2238894 w 5225934"/>
              <a:gd name="connsiteY0" fmla="*/ 4167447 h 4577542"/>
              <a:gd name="connsiteX1" fmla="*/ 2017221 w 5225934"/>
              <a:gd name="connsiteY1" fmla="*/ 4577542 h 4577542"/>
              <a:gd name="connsiteX2" fmla="*/ 720436 w 5225934"/>
              <a:gd name="connsiteY2" fmla="*/ 4250574 h 4577542"/>
              <a:gd name="connsiteX3" fmla="*/ 936567 w 5225934"/>
              <a:gd name="connsiteY3" fmla="*/ 3491345 h 4577542"/>
              <a:gd name="connsiteX4" fmla="*/ 548640 w 5225934"/>
              <a:gd name="connsiteY4" fmla="*/ 3175462 h 4577542"/>
              <a:gd name="connsiteX5" fmla="*/ 465512 w 5225934"/>
              <a:gd name="connsiteY5" fmla="*/ 2421774 h 4577542"/>
              <a:gd name="connsiteX6" fmla="*/ 1036320 w 5225934"/>
              <a:gd name="connsiteY6" fmla="*/ 2067098 h 4577542"/>
              <a:gd name="connsiteX7" fmla="*/ 820189 w 5225934"/>
              <a:gd name="connsiteY7" fmla="*/ 1673629 h 4577542"/>
              <a:gd name="connsiteX8" fmla="*/ 0 w 5225934"/>
              <a:gd name="connsiteY8" fmla="*/ 1828800 h 4577542"/>
              <a:gd name="connsiteX9" fmla="*/ 365760 w 5225934"/>
              <a:gd name="connsiteY9" fmla="*/ 543098 h 4577542"/>
              <a:gd name="connsiteX10" fmla="*/ 892232 w 5225934"/>
              <a:gd name="connsiteY10" fmla="*/ 836814 h 4577542"/>
              <a:gd name="connsiteX11" fmla="*/ 1590501 w 5225934"/>
              <a:gd name="connsiteY11" fmla="*/ 465513 h 4577542"/>
              <a:gd name="connsiteX12" fmla="*/ 1784465 w 5225934"/>
              <a:gd name="connsiteY12" fmla="*/ 72044 h 4577542"/>
              <a:gd name="connsiteX13" fmla="*/ 2177934 w 5225934"/>
              <a:gd name="connsiteY13" fmla="*/ 232756 h 4577542"/>
              <a:gd name="connsiteX14" fmla="*/ 2721032 w 5225934"/>
              <a:gd name="connsiteY14" fmla="*/ 138545 h 4577542"/>
              <a:gd name="connsiteX15" fmla="*/ 3330632 w 5225934"/>
              <a:gd name="connsiteY15" fmla="*/ 238298 h 4577542"/>
              <a:gd name="connsiteX16" fmla="*/ 3779520 w 5225934"/>
              <a:gd name="connsiteY16" fmla="*/ 0 h 4577542"/>
              <a:gd name="connsiteX17" fmla="*/ 4422371 w 5225934"/>
              <a:gd name="connsiteY17" fmla="*/ 238298 h 4577542"/>
              <a:gd name="connsiteX18" fmla="*/ 5054138 w 5225934"/>
              <a:gd name="connsiteY18" fmla="*/ 665018 h 4577542"/>
              <a:gd name="connsiteX19" fmla="*/ 5225934 w 5225934"/>
              <a:gd name="connsiteY19" fmla="*/ 1025236 h 4577542"/>
              <a:gd name="connsiteX20" fmla="*/ 4954385 w 5225934"/>
              <a:gd name="connsiteY20" fmla="*/ 1197033 h 4577542"/>
              <a:gd name="connsiteX21" fmla="*/ 3951316 w 5225934"/>
              <a:gd name="connsiteY21" fmla="*/ 205047 h 4577542"/>
              <a:gd name="connsiteX22" fmla="*/ 3779520 w 5225934"/>
              <a:gd name="connsiteY22" fmla="*/ 831273 h 4577542"/>
              <a:gd name="connsiteX23" fmla="*/ 2914996 w 5225934"/>
              <a:gd name="connsiteY23" fmla="*/ 399011 h 4577542"/>
              <a:gd name="connsiteX24" fmla="*/ 2172392 w 5225934"/>
              <a:gd name="connsiteY24" fmla="*/ 620684 h 4577542"/>
              <a:gd name="connsiteX25" fmla="*/ 1895301 w 5225934"/>
              <a:gd name="connsiteY25" fmla="*/ 515389 h 4577542"/>
              <a:gd name="connsiteX26" fmla="*/ 1712421 w 5225934"/>
              <a:gd name="connsiteY26" fmla="*/ 825731 h 4577542"/>
              <a:gd name="connsiteX27" fmla="*/ 1634836 w 5225934"/>
              <a:gd name="connsiteY27" fmla="*/ 1341120 h 4577542"/>
              <a:gd name="connsiteX28" fmla="*/ 1463040 w 5225934"/>
              <a:gd name="connsiteY28" fmla="*/ 1795549 h 4577542"/>
              <a:gd name="connsiteX29" fmla="*/ 1385454 w 5225934"/>
              <a:gd name="connsiteY29" fmla="*/ 2322022 h 4577542"/>
              <a:gd name="connsiteX30" fmla="*/ 1817716 w 5225934"/>
              <a:gd name="connsiteY30" fmla="*/ 2748742 h 4577542"/>
              <a:gd name="connsiteX31" fmla="*/ 1784465 w 5225934"/>
              <a:gd name="connsiteY31" fmla="*/ 3103418 h 4577542"/>
              <a:gd name="connsiteX32" fmla="*/ 1546167 w 5225934"/>
              <a:gd name="connsiteY32" fmla="*/ 3374967 h 4577542"/>
              <a:gd name="connsiteX33" fmla="*/ 1923011 w 5225934"/>
              <a:gd name="connsiteY33" fmla="*/ 3524596 h 4577542"/>
              <a:gd name="connsiteX34" fmla="*/ 2294312 w 5225934"/>
              <a:gd name="connsiteY34" fmla="*/ 3929149 h 4577542"/>
              <a:gd name="connsiteX35" fmla="*/ 2238894 w 5225934"/>
              <a:gd name="connsiteY35" fmla="*/ 4167447 h 457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225934" h="4577542">
                <a:moveTo>
                  <a:pt x="2238894" y="4167447"/>
                </a:moveTo>
                <a:lnTo>
                  <a:pt x="2017221" y="4577542"/>
                </a:lnTo>
                <a:lnTo>
                  <a:pt x="720436" y="4250574"/>
                </a:lnTo>
                <a:lnTo>
                  <a:pt x="936567" y="3491345"/>
                </a:lnTo>
                <a:lnTo>
                  <a:pt x="548640" y="3175462"/>
                </a:lnTo>
                <a:lnTo>
                  <a:pt x="465512" y="2421774"/>
                </a:lnTo>
                <a:lnTo>
                  <a:pt x="1036320" y="2067098"/>
                </a:lnTo>
                <a:lnTo>
                  <a:pt x="820189" y="1673629"/>
                </a:lnTo>
                <a:lnTo>
                  <a:pt x="0" y="1828800"/>
                </a:lnTo>
                <a:lnTo>
                  <a:pt x="365760" y="543098"/>
                </a:lnTo>
                <a:lnTo>
                  <a:pt x="892232" y="836814"/>
                </a:lnTo>
                <a:lnTo>
                  <a:pt x="1590501" y="465513"/>
                </a:lnTo>
                <a:lnTo>
                  <a:pt x="1784465" y="72044"/>
                </a:lnTo>
                <a:lnTo>
                  <a:pt x="2177934" y="232756"/>
                </a:lnTo>
                <a:lnTo>
                  <a:pt x="2721032" y="138545"/>
                </a:lnTo>
                <a:lnTo>
                  <a:pt x="3330632" y="238298"/>
                </a:lnTo>
                <a:lnTo>
                  <a:pt x="3779520" y="0"/>
                </a:lnTo>
                <a:lnTo>
                  <a:pt x="4422371" y="238298"/>
                </a:lnTo>
                <a:lnTo>
                  <a:pt x="5054138" y="665018"/>
                </a:lnTo>
                <a:lnTo>
                  <a:pt x="5225934" y="1025236"/>
                </a:lnTo>
                <a:lnTo>
                  <a:pt x="4954385" y="1197033"/>
                </a:lnTo>
                <a:lnTo>
                  <a:pt x="3951316" y="205047"/>
                </a:lnTo>
                <a:lnTo>
                  <a:pt x="3779520" y="831273"/>
                </a:lnTo>
                <a:lnTo>
                  <a:pt x="2914996" y="399011"/>
                </a:lnTo>
                <a:lnTo>
                  <a:pt x="2172392" y="620684"/>
                </a:lnTo>
                <a:lnTo>
                  <a:pt x="1895301" y="515389"/>
                </a:lnTo>
                <a:lnTo>
                  <a:pt x="1712421" y="825731"/>
                </a:lnTo>
                <a:lnTo>
                  <a:pt x="1634836" y="1341120"/>
                </a:lnTo>
                <a:lnTo>
                  <a:pt x="1463040" y="1795549"/>
                </a:lnTo>
                <a:lnTo>
                  <a:pt x="1385454" y="2322022"/>
                </a:lnTo>
                <a:lnTo>
                  <a:pt x="1817716" y="2748742"/>
                </a:lnTo>
                <a:lnTo>
                  <a:pt x="1784465" y="3103418"/>
                </a:lnTo>
                <a:lnTo>
                  <a:pt x="1546167" y="3374967"/>
                </a:lnTo>
                <a:lnTo>
                  <a:pt x="1923011" y="3524596"/>
                </a:lnTo>
                <a:lnTo>
                  <a:pt x="2294312" y="3929149"/>
                </a:lnTo>
                <a:lnTo>
                  <a:pt x="2238894" y="416744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CEA821-40CA-4783-8210-E6AFFC3CF038}"/>
              </a:ext>
            </a:extLst>
          </p:cNvPr>
          <p:cNvSpPr>
            <a:spLocks noGrp="1"/>
          </p:cNvSpPr>
          <p:nvPr>
            <p:ph type="title"/>
          </p:nvPr>
        </p:nvSpPr>
        <p:spPr>
          <a:xfrm>
            <a:off x="1864741" y="87812"/>
            <a:ext cx="7210332" cy="779462"/>
          </a:xfrm>
        </p:spPr>
        <p:txBody>
          <a:bodyPr/>
          <a:lstStyle/>
          <a:p>
            <a:r>
              <a:rPr lang="en-US" dirty="0"/>
              <a:t>Chymotrypsin Active Site</a:t>
            </a:r>
          </a:p>
        </p:txBody>
      </p:sp>
      <p:graphicFrame>
        <p:nvGraphicFramePr>
          <p:cNvPr id="3" name="Object 2">
            <a:extLst>
              <a:ext uri="{FF2B5EF4-FFF2-40B4-BE49-F238E27FC236}">
                <a16:creationId xmlns:a16="http://schemas.microsoft.com/office/drawing/2014/main" id="{3BF25BD9-4B5F-4A3D-A675-B04EA8327C6F}"/>
              </a:ext>
            </a:extLst>
          </p:cNvPr>
          <p:cNvGraphicFramePr>
            <a:graphicFrameLocks noChangeAspect="1"/>
          </p:cNvGraphicFramePr>
          <p:nvPr>
            <p:extLst>
              <p:ext uri="{D42A27DB-BD31-4B8C-83A1-F6EECF244321}">
                <p14:modId xmlns:p14="http://schemas.microsoft.com/office/powerpoint/2010/main" val="1085077628"/>
              </p:ext>
            </p:extLst>
          </p:nvPr>
        </p:nvGraphicFramePr>
        <p:xfrm>
          <a:off x="2941638" y="1527175"/>
          <a:ext cx="1792287" cy="3625850"/>
        </p:xfrm>
        <a:graphic>
          <a:graphicData uri="http://schemas.openxmlformats.org/presentationml/2006/ole">
            <mc:AlternateContent xmlns:mc="http://schemas.openxmlformats.org/markup-compatibility/2006">
              <mc:Choice xmlns:v="urn:schemas-microsoft-com:vml" Requires="v">
                <p:oleObj spid="_x0000_s3091" name="CS ChemDraw Drawing" r:id="rId4" imgW="1793075" imgH="3626539" progId="ChemDraw.Document.6.0">
                  <p:embed/>
                </p:oleObj>
              </mc:Choice>
              <mc:Fallback>
                <p:oleObj name="CS ChemDraw Drawing" r:id="rId4" imgW="1793075" imgH="3626539" progId="ChemDraw.Document.6.0">
                  <p:embed/>
                  <p:pic>
                    <p:nvPicPr>
                      <p:cNvPr id="0" name=""/>
                      <p:cNvPicPr/>
                      <p:nvPr/>
                    </p:nvPicPr>
                    <p:blipFill>
                      <a:blip r:embed="rId5"/>
                      <a:stretch>
                        <a:fillRect/>
                      </a:stretch>
                    </p:blipFill>
                    <p:spPr>
                      <a:xfrm>
                        <a:off x="2941638" y="1527175"/>
                        <a:ext cx="1792287" cy="3625850"/>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BC0A20E5-526C-462A-9FB0-52D6C354FB8D}"/>
              </a:ext>
            </a:extLst>
          </p:cNvPr>
          <p:cNvSpPr txBox="1"/>
          <p:nvPr/>
        </p:nvSpPr>
        <p:spPr>
          <a:xfrm>
            <a:off x="2041180" y="2144893"/>
            <a:ext cx="947651" cy="382385"/>
          </a:xfrm>
          <a:prstGeom prst="rect">
            <a:avLst/>
          </a:prstGeom>
          <a:solidFill>
            <a:schemeClr val="accent6">
              <a:lumMod val="75000"/>
            </a:schemeClr>
          </a:solidFill>
          <a:ln>
            <a:solidFill>
              <a:schemeClr val="accent6">
                <a:lumMod val="50000"/>
              </a:schemeClr>
            </a:solidFill>
          </a:ln>
        </p:spPr>
        <p:txBody>
          <a:bodyPr wrap="square" rtlCol="0">
            <a:spAutoFit/>
          </a:bodyPr>
          <a:lstStyle/>
          <a:p>
            <a:pPr algn="ctr"/>
            <a:r>
              <a:rPr lang="en-US" b="1" dirty="0">
                <a:solidFill>
                  <a:schemeClr val="bg1"/>
                </a:solidFill>
              </a:rPr>
              <a:t>Ser-195</a:t>
            </a:r>
          </a:p>
        </p:txBody>
      </p:sp>
      <p:sp>
        <p:nvSpPr>
          <p:cNvPr id="11" name="TextBox 10">
            <a:extLst>
              <a:ext uri="{FF2B5EF4-FFF2-40B4-BE49-F238E27FC236}">
                <a16:creationId xmlns:a16="http://schemas.microsoft.com/office/drawing/2014/main" id="{60291009-8B87-4F65-9559-07EDABC8078D}"/>
              </a:ext>
            </a:extLst>
          </p:cNvPr>
          <p:cNvSpPr txBox="1"/>
          <p:nvPr/>
        </p:nvSpPr>
        <p:spPr>
          <a:xfrm>
            <a:off x="2165871" y="3724520"/>
            <a:ext cx="947651" cy="382385"/>
          </a:xfrm>
          <a:prstGeom prst="rect">
            <a:avLst/>
          </a:prstGeom>
          <a:solidFill>
            <a:schemeClr val="accent6">
              <a:lumMod val="75000"/>
            </a:schemeClr>
          </a:solidFill>
          <a:ln>
            <a:solidFill>
              <a:schemeClr val="accent6">
                <a:lumMod val="50000"/>
              </a:schemeClr>
            </a:solidFill>
          </a:ln>
        </p:spPr>
        <p:txBody>
          <a:bodyPr wrap="square" rtlCol="0">
            <a:spAutoFit/>
          </a:bodyPr>
          <a:lstStyle/>
          <a:p>
            <a:pPr algn="ctr"/>
            <a:r>
              <a:rPr lang="en-US" b="1" dirty="0">
                <a:solidFill>
                  <a:schemeClr val="bg1"/>
                </a:solidFill>
              </a:rPr>
              <a:t>His- 57</a:t>
            </a:r>
          </a:p>
        </p:txBody>
      </p:sp>
      <p:sp>
        <p:nvSpPr>
          <p:cNvPr id="12" name="TextBox 11">
            <a:extLst>
              <a:ext uri="{FF2B5EF4-FFF2-40B4-BE49-F238E27FC236}">
                <a16:creationId xmlns:a16="http://schemas.microsoft.com/office/drawing/2014/main" id="{9D245BD3-827E-4428-B9F4-A6A3D4A9644C}"/>
              </a:ext>
            </a:extLst>
          </p:cNvPr>
          <p:cNvSpPr txBox="1"/>
          <p:nvPr/>
        </p:nvSpPr>
        <p:spPr>
          <a:xfrm>
            <a:off x="2603270" y="4783924"/>
            <a:ext cx="1020503" cy="369332"/>
          </a:xfrm>
          <a:prstGeom prst="rect">
            <a:avLst/>
          </a:prstGeom>
          <a:solidFill>
            <a:schemeClr val="accent6">
              <a:lumMod val="75000"/>
            </a:schemeClr>
          </a:solidFill>
          <a:ln>
            <a:solidFill>
              <a:schemeClr val="accent6">
                <a:lumMod val="50000"/>
              </a:schemeClr>
            </a:solidFill>
          </a:ln>
        </p:spPr>
        <p:txBody>
          <a:bodyPr wrap="square" rtlCol="0">
            <a:spAutoFit/>
          </a:bodyPr>
          <a:lstStyle/>
          <a:p>
            <a:pPr algn="ctr"/>
            <a:r>
              <a:rPr lang="en-US" b="1" dirty="0">
                <a:solidFill>
                  <a:schemeClr val="bg1"/>
                </a:solidFill>
              </a:rPr>
              <a:t>Asp-102</a:t>
            </a:r>
          </a:p>
        </p:txBody>
      </p:sp>
      <p:sp>
        <p:nvSpPr>
          <p:cNvPr id="5" name="TextBox 4">
            <a:extLst>
              <a:ext uri="{FF2B5EF4-FFF2-40B4-BE49-F238E27FC236}">
                <a16:creationId xmlns:a16="http://schemas.microsoft.com/office/drawing/2014/main" id="{89D7942D-41DE-4AAC-9617-9CA64D6A4202}"/>
              </a:ext>
            </a:extLst>
          </p:cNvPr>
          <p:cNvSpPr txBox="1"/>
          <p:nvPr/>
        </p:nvSpPr>
        <p:spPr>
          <a:xfrm>
            <a:off x="4389427" y="2202490"/>
            <a:ext cx="2489912" cy="369332"/>
          </a:xfrm>
          <a:prstGeom prst="rect">
            <a:avLst/>
          </a:prstGeom>
          <a:noFill/>
        </p:spPr>
        <p:txBody>
          <a:bodyPr wrap="none" rtlCol="0">
            <a:spAutoFit/>
          </a:bodyPr>
          <a:lstStyle/>
          <a:p>
            <a:r>
              <a:rPr lang="en-US" b="1" dirty="0">
                <a:solidFill>
                  <a:srgbClr val="1F71E9"/>
                </a:solidFill>
              </a:rPr>
              <a:t>Protein Substrate Enters</a:t>
            </a:r>
          </a:p>
        </p:txBody>
      </p:sp>
      <p:sp>
        <p:nvSpPr>
          <p:cNvPr id="4" name="TextBox 3">
            <a:extLst>
              <a:ext uri="{FF2B5EF4-FFF2-40B4-BE49-F238E27FC236}">
                <a16:creationId xmlns:a16="http://schemas.microsoft.com/office/drawing/2014/main" id="{74852BBA-2C2F-4762-B453-153A65EB5E28}"/>
              </a:ext>
            </a:extLst>
          </p:cNvPr>
          <p:cNvSpPr txBox="1"/>
          <p:nvPr/>
        </p:nvSpPr>
        <p:spPr>
          <a:xfrm>
            <a:off x="5634383" y="4061507"/>
            <a:ext cx="2289986" cy="646331"/>
          </a:xfrm>
          <a:prstGeom prst="rect">
            <a:avLst/>
          </a:prstGeom>
          <a:noFill/>
          <a:ln>
            <a:solidFill>
              <a:srgbClr val="C00000"/>
            </a:solidFill>
          </a:ln>
        </p:spPr>
        <p:txBody>
          <a:bodyPr wrap="none" rtlCol="0">
            <a:spAutoFit/>
          </a:bodyPr>
          <a:lstStyle/>
          <a:p>
            <a:pPr marL="285750" indent="-285750">
              <a:buFont typeface="Arial" panose="020B0604020202020204" pitchFamily="34" charset="0"/>
              <a:buChar char="•"/>
            </a:pPr>
            <a:r>
              <a:rPr lang="en-US" b="1" i="1" dirty="0" err="1">
                <a:solidFill>
                  <a:srgbClr val="C00000"/>
                </a:solidFill>
              </a:rPr>
              <a:t>Desolvation</a:t>
            </a:r>
            <a:endParaRPr lang="en-US" b="1" i="1" dirty="0">
              <a:solidFill>
                <a:srgbClr val="C00000"/>
              </a:solidFill>
            </a:endParaRPr>
          </a:p>
          <a:p>
            <a:pPr marL="285750" indent="-285750">
              <a:buFont typeface="Arial" panose="020B0604020202020204" pitchFamily="34" charset="0"/>
              <a:buChar char="•"/>
            </a:pPr>
            <a:r>
              <a:rPr lang="en-US" b="1" i="1" dirty="0">
                <a:solidFill>
                  <a:srgbClr val="C00000"/>
                </a:solidFill>
              </a:rPr>
              <a:t>Acid-Base Catalysis</a:t>
            </a:r>
          </a:p>
        </p:txBody>
      </p:sp>
    </p:spTree>
    <p:extLst>
      <p:ext uri="{BB962C8B-B14F-4D97-AF65-F5344CB8AC3E}">
        <p14:creationId xmlns:p14="http://schemas.microsoft.com/office/powerpoint/2010/main" val="3305077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93B1B4C-B3C6-4848-BBCD-BC2C2C8AD747}"/>
              </a:ext>
            </a:extLst>
          </p:cNvPr>
          <p:cNvSpPr/>
          <p:nvPr/>
        </p:nvSpPr>
        <p:spPr>
          <a:xfrm>
            <a:off x="1474124" y="947651"/>
            <a:ext cx="5225934" cy="4577542"/>
          </a:xfrm>
          <a:custGeom>
            <a:avLst/>
            <a:gdLst>
              <a:gd name="connsiteX0" fmla="*/ 2238894 w 5225934"/>
              <a:gd name="connsiteY0" fmla="*/ 4167447 h 4577542"/>
              <a:gd name="connsiteX1" fmla="*/ 2017221 w 5225934"/>
              <a:gd name="connsiteY1" fmla="*/ 4577542 h 4577542"/>
              <a:gd name="connsiteX2" fmla="*/ 720436 w 5225934"/>
              <a:gd name="connsiteY2" fmla="*/ 4250574 h 4577542"/>
              <a:gd name="connsiteX3" fmla="*/ 936567 w 5225934"/>
              <a:gd name="connsiteY3" fmla="*/ 3491345 h 4577542"/>
              <a:gd name="connsiteX4" fmla="*/ 548640 w 5225934"/>
              <a:gd name="connsiteY4" fmla="*/ 3175462 h 4577542"/>
              <a:gd name="connsiteX5" fmla="*/ 465512 w 5225934"/>
              <a:gd name="connsiteY5" fmla="*/ 2421774 h 4577542"/>
              <a:gd name="connsiteX6" fmla="*/ 1036320 w 5225934"/>
              <a:gd name="connsiteY6" fmla="*/ 2067098 h 4577542"/>
              <a:gd name="connsiteX7" fmla="*/ 820189 w 5225934"/>
              <a:gd name="connsiteY7" fmla="*/ 1673629 h 4577542"/>
              <a:gd name="connsiteX8" fmla="*/ 0 w 5225934"/>
              <a:gd name="connsiteY8" fmla="*/ 1828800 h 4577542"/>
              <a:gd name="connsiteX9" fmla="*/ 365760 w 5225934"/>
              <a:gd name="connsiteY9" fmla="*/ 543098 h 4577542"/>
              <a:gd name="connsiteX10" fmla="*/ 892232 w 5225934"/>
              <a:gd name="connsiteY10" fmla="*/ 836814 h 4577542"/>
              <a:gd name="connsiteX11" fmla="*/ 1590501 w 5225934"/>
              <a:gd name="connsiteY11" fmla="*/ 465513 h 4577542"/>
              <a:gd name="connsiteX12" fmla="*/ 1784465 w 5225934"/>
              <a:gd name="connsiteY12" fmla="*/ 72044 h 4577542"/>
              <a:gd name="connsiteX13" fmla="*/ 2177934 w 5225934"/>
              <a:gd name="connsiteY13" fmla="*/ 232756 h 4577542"/>
              <a:gd name="connsiteX14" fmla="*/ 2721032 w 5225934"/>
              <a:gd name="connsiteY14" fmla="*/ 138545 h 4577542"/>
              <a:gd name="connsiteX15" fmla="*/ 3330632 w 5225934"/>
              <a:gd name="connsiteY15" fmla="*/ 238298 h 4577542"/>
              <a:gd name="connsiteX16" fmla="*/ 3779520 w 5225934"/>
              <a:gd name="connsiteY16" fmla="*/ 0 h 4577542"/>
              <a:gd name="connsiteX17" fmla="*/ 4422371 w 5225934"/>
              <a:gd name="connsiteY17" fmla="*/ 238298 h 4577542"/>
              <a:gd name="connsiteX18" fmla="*/ 5054138 w 5225934"/>
              <a:gd name="connsiteY18" fmla="*/ 665018 h 4577542"/>
              <a:gd name="connsiteX19" fmla="*/ 5225934 w 5225934"/>
              <a:gd name="connsiteY19" fmla="*/ 1025236 h 4577542"/>
              <a:gd name="connsiteX20" fmla="*/ 4954385 w 5225934"/>
              <a:gd name="connsiteY20" fmla="*/ 1197033 h 4577542"/>
              <a:gd name="connsiteX21" fmla="*/ 3951316 w 5225934"/>
              <a:gd name="connsiteY21" fmla="*/ 205047 h 4577542"/>
              <a:gd name="connsiteX22" fmla="*/ 3779520 w 5225934"/>
              <a:gd name="connsiteY22" fmla="*/ 831273 h 4577542"/>
              <a:gd name="connsiteX23" fmla="*/ 2914996 w 5225934"/>
              <a:gd name="connsiteY23" fmla="*/ 399011 h 4577542"/>
              <a:gd name="connsiteX24" fmla="*/ 2172392 w 5225934"/>
              <a:gd name="connsiteY24" fmla="*/ 620684 h 4577542"/>
              <a:gd name="connsiteX25" fmla="*/ 1895301 w 5225934"/>
              <a:gd name="connsiteY25" fmla="*/ 515389 h 4577542"/>
              <a:gd name="connsiteX26" fmla="*/ 1712421 w 5225934"/>
              <a:gd name="connsiteY26" fmla="*/ 825731 h 4577542"/>
              <a:gd name="connsiteX27" fmla="*/ 1634836 w 5225934"/>
              <a:gd name="connsiteY27" fmla="*/ 1341120 h 4577542"/>
              <a:gd name="connsiteX28" fmla="*/ 1463040 w 5225934"/>
              <a:gd name="connsiteY28" fmla="*/ 1795549 h 4577542"/>
              <a:gd name="connsiteX29" fmla="*/ 1385454 w 5225934"/>
              <a:gd name="connsiteY29" fmla="*/ 2322022 h 4577542"/>
              <a:gd name="connsiteX30" fmla="*/ 1817716 w 5225934"/>
              <a:gd name="connsiteY30" fmla="*/ 2748742 h 4577542"/>
              <a:gd name="connsiteX31" fmla="*/ 1784465 w 5225934"/>
              <a:gd name="connsiteY31" fmla="*/ 3103418 h 4577542"/>
              <a:gd name="connsiteX32" fmla="*/ 1546167 w 5225934"/>
              <a:gd name="connsiteY32" fmla="*/ 3374967 h 4577542"/>
              <a:gd name="connsiteX33" fmla="*/ 1923011 w 5225934"/>
              <a:gd name="connsiteY33" fmla="*/ 3524596 h 4577542"/>
              <a:gd name="connsiteX34" fmla="*/ 2294312 w 5225934"/>
              <a:gd name="connsiteY34" fmla="*/ 3929149 h 4577542"/>
              <a:gd name="connsiteX35" fmla="*/ 2238894 w 5225934"/>
              <a:gd name="connsiteY35" fmla="*/ 4167447 h 457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225934" h="4577542">
                <a:moveTo>
                  <a:pt x="2238894" y="4167447"/>
                </a:moveTo>
                <a:lnTo>
                  <a:pt x="2017221" y="4577542"/>
                </a:lnTo>
                <a:lnTo>
                  <a:pt x="720436" y="4250574"/>
                </a:lnTo>
                <a:lnTo>
                  <a:pt x="936567" y="3491345"/>
                </a:lnTo>
                <a:lnTo>
                  <a:pt x="548640" y="3175462"/>
                </a:lnTo>
                <a:lnTo>
                  <a:pt x="465512" y="2421774"/>
                </a:lnTo>
                <a:lnTo>
                  <a:pt x="1036320" y="2067098"/>
                </a:lnTo>
                <a:lnTo>
                  <a:pt x="820189" y="1673629"/>
                </a:lnTo>
                <a:lnTo>
                  <a:pt x="0" y="1828800"/>
                </a:lnTo>
                <a:lnTo>
                  <a:pt x="365760" y="543098"/>
                </a:lnTo>
                <a:lnTo>
                  <a:pt x="892232" y="836814"/>
                </a:lnTo>
                <a:lnTo>
                  <a:pt x="1590501" y="465513"/>
                </a:lnTo>
                <a:lnTo>
                  <a:pt x="1784465" y="72044"/>
                </a:lnTo>
                <a:lnTo>
                  <a:pt x="2177934" y="232756"/>
                </a:lnTo>
                <a:lnTo>
                  <a:pt x="2721032" y="138545"/>
                </a:lnTo>
                <a:lnTo>
                  <a:pt x="3330632" y="238298"/>
                </a:lnTo>
                <a:lnTo>
                  <a:pt x="3779520" y="0"/>
                </a:lnTo>
                <a:lnTo>
                  <a:pt x="4422371" y="238298"/>
                </a:lnTo>
                <a:lnTo>
                  <a:pt x="5054138" y="665018"/>
                </a:lnTo>
                <a:lnTo>
                  <a:pt x="5225934" y="1025236"/>
                </a:lnTo>
                <a:lnTo>
                  <a:pt x="4954385" y="1197033"/>
                </a:lnTo>
                <a:lnTo>
                  <a:pt x="3951316" y="205047"/>
                </a:lnTo>
                <a:lnTo>
                  <a:pt x="3779520" y="831273"/>
                </a:lnTo>
                <a:lnTo>
                  <a:pt x="2914996" y="399011"/>
                </a:lnTo>
                <a:lnTo>
                  <a:pt x="2172392" y="620684"/>
                </a:lnTo>
                <a:lnTo>
                  <a:pt x="1895301" y="515389"/>
                </a:lnTo>
                <a:lnTo>
                  <a:pt x="1712421" y="825731"/>
                </a:lnTo>
                <a:lnTo>
                  <a:pt x="1634836" y="1341120"/>
                </a:lnTo>
                <a:lnTo>
                  <a:pt x="1463040" y="1795549"/>
                </a:lnTo>
                <a:lnTo>
                  <a:pt x="1385454" y="2322022"/>
                </a:lnTo>
                <a:lnTo>
                  <a:pt x="1817716" y="2748742"/>
                </a:lnTo>
                <a:lnTo>
                  <a:pt x="1784465" y="3103418"/>
                </a:lnTo>
                <a:lnTo>
                  <a:pt x="1546167" y="3374967"/>
                </a:lnTo>
                <a:lnTo>
                  <a:pt x="1923011" y="3524596"/>
                </a:lnTo>
                <a:lnTo>
                  <a:pt x="2294312" y="3929149"/>
                </a:lnTo>
                <a:lnTo>
                  <a:pt x="2238894" y="416744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CEA821-40CA-4783-8210-E6AFFC3CF038}"/>
              </a:ext>
            </a:extLst>
          </p:cNvPr>
          <p:cNvSpPr>
            <a:spLocks noGrp="1"/>
          </p:cNvSpPr>
          <p:nvPr>
            <p:ph type="title"/>
          </p:nvPr>
        </p:nvSpPr>
        <p:spPr>
          <a:xfrm>
            <a:off x="1864741" y="87812"/>
            <a:ext cx="7210332" cy="779462"/>
          </a:xfrm>
        </p:spPr>
        <p:txBody>
          <a:bodyPr/>
          <a:lstStyle/>
          <a:p>
            <a:r>
              <a:rPr lang="en-US" dirty="0"/>
              <a:t>Chymotrypsin Active Site</a:t>
            </a:r>
          </a:p>
        </p:txBody>
      </p:sp>
      <p:graphicFrame>
        <p:nvGraphicFramePr>
          <p:cNvPr id="4" name="Object 3">
            <a:extLst>
              <a:ext uri="{FF2B5EF4-FFF2-40B4-BE49-F238E27FC236}">
                <a16:creationId xmlns:a16="http://schemas.microsoft.com/office/drawing/2014/main" id="{804C9BD0-A138-4553-9013-334DCD50056E}"/>
              </a:ext>
            </a:extLst>
          </p:cNvPr>
          <p:cNvGraphicFramePr>
            <a:graphicFrameLocks noChangeAspect="1"/>
          </p:cNvGraphicFramePr>
          <p:nvPr>
            <p:extLst>
              <p:ext uri="{D42A27DB-BD31-4B8C-83A1-F6EECF244321}">
                <p14:modId xmlns:p14="http://schemas.microsoft.com/office/powerpoint/2010/main" val="132278464"/>
              </p:ext>
            </p:extLst>
          </p:nvPr>
        </p:nvGraphicFramePr>
        <p:xfrm>
          <a:off x="2930641" y="1712912"/>
          <a:ext cx="1516063" cy="3432175"/>
        </p:xfrm>
        <a:graphic>
          <a:graphicData uri="http://schemas.openxmlformats.org/presentationml/2006/ole">
            <mc:AlternateContent xmlns:mc="http://schemas.openxmlformats.org/markup-compatibility/2006">
              <mc:Choice xmlns:v="urn:schemas-microsoft-com:vml" Requires="v">
                <p:oleObj spid="_x0000_s4113" name="CS ChemDraw Drawing" r:id="rId4" imgW="1515777" imgH="3432676" progId="ChemDraw.Document.6.0">
                  <p:embed/>
                </p:oleObj>
              </mc:Choice>
              <mc:Fallback>
                <p:oleObj name="CS ChemDraw Drawing" r:id="rId4" imgW="1515777" imgH="3432676" progId="ChemDraw.Document.6.0">
                  <p:embed/>
                  <p:pic>
                    <p:nvPicPr>
                      <p:cNvPr id="0" name=""/>
                      <p:cNvPicPr/>
                      <p:nvPr/>
                    </p:nvPicPr>
                    <p:blipFill>
                      <a:blip r:embed="rId5"/>
                      <a:stretch>
                        <a:fillRect/>
                      </a:stretch>
                    </p:blipFill>
                    <p:spPr>
                      <a:xfrm>
                        <a:off x="2930641" y="1712912"/>
                        <a:ext cx="1516063" cy="3432175"/>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BC0A20E5-526C-462A-9FB0-52D6C354FB8D}"/>
              </a:ext>
            </a:extLst>
          </p:cNvPr>
          <p:cNvSpPr txBox="1"/>
          <p:nvPr/>
        </p:nvSpPr>
        <p:spPr>
          <a:xfrm>
            <a:off x="2041180" y="2144893"/>
            <a:ext cx="947651" cy="382385"/>
          </a:xfrm>
          <a:prstGeom prst="rect">
            <a:avLst/>
          </a:prstGeom>
          <a:solidFill>
            <a:schemeClr val="accent6">
              <a:lumMod val="75000"/>
            </a:schemeClr>
          </a:solidFill>
          <a:ln>
            <a:solidFill>
              <a:schemeClr val="accent6">
                <a:lumMod val="50000"/>
              </a:schemeClr>
            </a:solidFill>
          </a:ln>
        </p:spPr>
        <p:txBody>
          <a:bodyPr wrap="square" rtlCol="0">
            <a:spAutoFit/>
          </a:bodyPr>
          <a:lstStyle/>
          <a:p>
            <a:pPr algn="ctr"/>
            <a:r>
              <a:rPr lang="en-US" b="1" dirty="0">
                <a:solidFill>
                  <a:schemeClr val="bg1"/>
                </a:solidFill>
              </a:rPr>
              <a:t>Ser-195</a:t>
            </a:r>
          </a:p>
        </p:txBody>
      </p:sp>
      <p:sp>
        <p:nvSpPr>
          <p:cNvPr id="11" name="TextBox 10">
            <a:extLst>
              <a:ext uri="{FF2B5EF4-FFF2-40B4-BE49-F238E27FC236}">
                <a16:creationId xmlns:a16="http://schemas.microsoft.com/office/drawing/2014/main" id="{60291009-8B87-4F65-9559-07EDABC8078D}"/>
              </a:ext>
            </a:extLst>
          </p:cNvPr>
          <p:cNvSpPr txBox="1"/>
          <p:nvPr/>
        </p:nvSpPr>
        <p:spPr>
          <a:xfrm>
            <a:off x="2129444" y="3792784"/>
            <a:ext cx="947651" cy="382385"/>
          </a:xfrm>
          <a:prstGeom prst="rect">
            <a:avLst/>
          </a:prstGeom>
          <a:solidFill>
            <a:schemeClr val="accent6">
              <a:lumMod val="75000"/>
            </a:schemeClr>
          </a:solidFill>
          <a:ln>
            <a:solidFill>
              <a:schemeClr val="accent6">
                <a:lumMod val="50000"/>
              </a:schemeClr>
            </a:solidFill>
          </a:ln>
        </p:spPr>
        <p:txBody>
          <a:bodyPr wrap="square" rtlCol="0">
            <a:spAutoFit/>
          </a:bodyPr>
          <a:lstStyle/>
          <a:p>
            <a:pPr algn="ctr"/>
            <a:r>
              <a:rPr lang="en-US" b="1" dirty="0">
                <a:solidFill>
                  <a:schemeClr val="bg1"/>
                </a:solidFill>
              </a:rPr>
              <a:t>His- 57</a:t>
            </a:r>
          </a:p>
        </p:txBody>
      </p:sp>
      <p:sp>
        <p:nvSpPr>
          <p:cNvPr id="12" name="TextBox 11">
            <a:extLst>
              <a:ext uri="{FF2B5EF4-FFF2-40B4-BE49-F238E27FC236}">
                <a16:creationId xmlns:a16="http://schemas.microsoft.com/office/drawing/2014/main" id="{9D245BD3-827E-4428-B9F4-A6A3D4A9644C}"/>
              </a:ext>
            </a:extLst>
          </p:cNvPr>
          <p:cNvSpPr txBox="1"/>
          <p:nvPr/>
        </p:nvSpPr>
        <p:spPr>
          <a:xfrm>
            <a:off x="2566843" y="4847644"/>
            <a:ext cx="1020503" cy="369332"/>
          </a:xfrm>
          <a:prstGeom prst="rect">
            <a:avLst/>
          </a:prstGeom>
          <a:solidFill>
            <a:schemeClr val="accent6">
              <a:lumMod val="75000"/>
            </a:schemeClr>
          </a:solidFill>
          <a:ln>
            <a:solidFill>
              <a:schemeClr val="accent6">
                <a:lumMod val="50000"/>
              </a:schemeClr>
            </a:solidFill>
          </a:ln>
        </p:spPr>
        <p:txBody>
          <a:bodyPr wrap="square" rtlCol="0">
            <a:spAutoFit/>
          </a:bodyPr>
          <a:lstStyle/>
          <a:p>
            <a:pPr algn="ctr"/>
            <a:r>
              <a:rPr lang="en-US" b="1" dirty="0">
                <a:solidFill>
                  <a:schemeClr val="bg1"/>
                </a:solidFill>
              </a:rPr>
              <a:t>Asp-102</a:t>
            </a:r>
          </a:p>
        </p:txBody>
      </p:sp>
      <p:cxnSp>
        <p:nvCxnSpPr>
          <p:cNvPr id="6" name="Straight Arrow Connector 5">
            <a:extLst>
              <a:ext uri="{FF2B5EF4-FFF2-40B4-BE49-F238E27FC236}">
                <a16:creationId xmlns:a16="http://schemas.microsoft.com/office/drawing/2014/main" id="{E42C40FC-BA49-4155-B486-53250FE5F517}"/>
              </a:ext>
            </a:extLst>
          </p:cNvPr>
          <p:cNvCxnSpPr>
            <a:cxnSpLocks/>
          </p:cNvCxnSpPr>
          <p:nvPr/>
        </p:nvCxnSpPr>
        <p:spPr>
          <a:xfrm flipH="1" flipV="1">
            <a:off x="3967942" y="1845425"/>
            <a:ext cx="729356" cy="24938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A803799-C756-434F-BE75-F0F22BD067C8}"/>
              </a:ext>
            </a:extLst>
          </p:cNvPr>
          <p:cNvSpPr txBox="1"/>
          <p:nvPr/>
        </p:nvSpPr>
        <p:spPr>
          <a:xfrm>
            <a:off x="4702847" y="1910141"/>
            <a:ext cx="1090107" cy="369332"/>
          </a:xfrm>
          <a:prstGeom prst="rect">
            <a:avLst/>
          </a:prstGeom>
          <a:noFill/>
        </p:spPr>
        <p:txBody>
          <a:bodyPr wrap="none" rtlCol="0">
            <a:spAutoFit/>
          </a:bodyPr>
          <a:lstStyle/>
          <a:p>
            <a:r>
              <a:rPr lang="en-US" b="1" dirty="0"/>
              <a:t>Oxyanion</a:t>
            </a:r>
          </a:p>
        </p:txBody>
      </p:sp>
    </p:spTree>
    <p:extLst>
      <p:ext uri="{BB962C8B-B14F-4D97-AF65-F5344CB8AC3E}">
        <p14:creationId xmlns:p14="http://schemas.microsoft.com/office/powerpoint/2010/main" val="3452689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93B1B4C-B3C6-4848-BBCD-BC2C2C8AD747}"/>
              </a:ext>
            </a:extLst>
          </p:cNvPr>
          <p:cNvSpPr/>
          <p:nvPr/>
        </p:nvSpPr>
        <p:spPr>
          <a:xfrm>
            <a:off x="1490750" y="867274"/>
            <a:ext cx="4544290" cy="5068014"/>
          </a:xfrm>
          <a:custGeom>
            <a:avLst/>
            <a:gdLst>
              <a:gd name="connsiteX0" fmla="*/ 2238894 w 5225934"/>
              <a:gd name="connsiteY0" fmla="*/ 4167447 h 4577542"/>
              <a:gd name="connsiteX1" fmla="*/ 2017221 w 5225934"/>
              <a:gd name="connsiteY1" fmla="*/ 4577542 h 4577542"/>
              <a:gd name="connsiteX2" fmla="*/ 720436 w 5225934"/>
              <a:gd name="connsiteY2" fmla="*/ 4250574 h 4577542"/>
              <a:gd name="connsiteX3" fmla="*/ 936567 w 5225934"/>
              <a:gd name="connsiteY3" fmla="*/ 3491345 h 4577542"/>
              <a:gd name="connsiteX4" fmla="*/ 548640 w 5225934"/>
              <a:gd name="connsiteY4" fmla="*/ 3175462 h 4577542"/>
              <a:gd name="connsiteX5" fmla="*/ 465512 w 5225934"/>
              <a:gd name="connsiteY5" fmla="*/ 2421774 h 4577542"/>
              <a:gd name="connsiteX6" fmla="*/ 1036320 w 5225934"/>
              <a:gd name="connsiteY6" fmla="*/ 2067098 h 4577542"/>
              <a:gd name="connsiteX7" fmla="*/ 820189 w 5225934"/>
              <a:gd name="connsiteY7" fmla="*/ 1673629 h 4577542"/>
              <a:gd name="connsiteX8" fmla="*/ 0 w 5225934"/>
              <a:gd name="connsiteY8" fmla="*/ 1828800 h 4577542"/>
              <a:gd name="connsiteX9" fmla="*/ 365760 w 5225934"/>
              <a:gd name="connsiteY9" fmla="*/ 543098 h 4577542"/>
              <a:gd name="connsiteX10" fmla="*/ 892232 w 5225934"/>
              <a:gd name="connsiteY10" fmla="*/ 836814 h 4577542"/>
              <a:gd name="connsiteX11" fmla="*/ 1590501 w 5225934"/>
              <a:gd name="connsiteY11" fmla="*/ 465513 h 4577542"/>
              <a:gd name="connsiteX12" fmla="*/ 1784465 w 5225934"/>
              <a:gd name="connsiteY12" fmla="*/ 72044 h 4577542"/>
              <a:gd name="connsiteX13" fmla="*/ 2177934 w 5225934"/>
              <a:gd name="connsiteY13" fmla="*/ 232756 h 4577542"/>
              <a:gd name="connsiteX14" fmla="*/ 2721032 w 5225934"/>
              <a:gd name="connsiteY14" fmla="*/ 138545 h 4577542"/>
              <a:gd name="connsiteX15" fmla="*/ 3330632 w 5225934"/>
              <a:gd name="connsiteY15" fmla="*/ 238298 h 4577542"/>
              <a:gd name="connsiteX16" fmla="*/ 3779520 w 5225934"/>
              <a:gd name="connsiteY16" fmla="*/ 0 h 4577542"/>
              <a:gd name="connsiteX17" fmla="*/ 4422371 w 5225934"/>
              <a:gd name="connsiteY17" fmla="*/ 238298 h 4577542"/>
              <a:gd name="connsiteX18" fmla="*/ 5054138 w 5225934"/>
              <a:gd name="connsiteY18" fmla="*/ 665018 h 4577542"/>
              <a:gd name="connsiteX19" fmla="*/ 5225934 w 5225934"/>
              <a:gd name="connsiteY19" fmla="*/ 1025236 h 4577542"/>
              <a:gd name="connsiteX20" fmla="*/ 4954385 w 5225934"/>
              <a:gd name="connsiteY20" fmla="*/ 1197033 h 4577542"/>
              <a:gd name="connsiteX21" fmla="*/ 3951316 w 5225934"/>
              <a:gd name="connsiteY21" fmla="*/ 205047 h 4577542"/>
              <a:gd name="connsiteX22" fmla="*/ 3779520 w 5225934"/>
              <a:gd name="connsiteY22" fmla="*/ 831273 h 4577542"/>
              <a:gd name="connsiteX23" fmla="*/ 2914996 w 5225934"/>
              <a:gd name="connsiteY23" fmla="*/ 399011 h 4577542"/>
              <a:gd name="connsiteX24" fmla="*/ 2172392 w 5225934"/>
              <a:gd name="connsiteY24" fmla="*/ 620684 h 4577542"/>
              <a:gd name="connsiteX25" fmla="*/ 1895301 w 5225934"/>
              <a:gd name="connsiteY25" fmla="*/ 515389 h 4577542"/>
              <a:gd name="connsiteX26" fmla="*/ 1712421 w 5225934"/>
              <a:gd name="connsiteY26" fmla="*/ 825731 h 4577542"/>
              <a:gd name="connsiteX27" fmla="*/ 1634836 w 5225934"/>
              <a:gd name="connsiteY27" fmla="*/ 1341120 h 4577542"/>
              <a:gd name="connsiteX28" fmla="*/ 1463040 w 5225934"/>
              <a:gd name="connsiteY28" fmla="*/ 1795549 h 4577542"/>
              <a:gd name="connsiteX29" fmla="*/ 1385454 w 5225934"/>
              <a:gd name="connsiteY29" fmla="*/ 2322022 h 4577542"/>
              <a:gd name="connsiteX30" fmla="*/ 1817716 w 5225934"/>
              <a:gd name="connsiteY30" fmla="*/ 2748742 h 4577542"/>
              <a:gd name="connsiteX31" fmla="*/ 1784465 w 5225934"/>
              <a:gd name="connsiteY31" fmla="*/ 3103418 h 4577542"/>
              <a:gd name="connsiteX32" fmla="*/ 1546167 w 5225934"/>
              <a:gd name="connsiteY32" fmla="*/ 3374967 h 4577542"/>
              <a:gd name="connsiteX33" fmla="*/ 1923011 w 5225934"/>
              <a:gd name="connsiteY33" fmla="*/ 3524596 h 4577542"/>
              <a:gd name="connsiteX34" fmla="*/ 2294312 w 5225934"/>
              <a:gd name="connsiteY34" fmla="*/ 3929149 h 4577542"/>
              <a:gd name="connsiteX35" fmla="*/ 2238894 w 5225934"/>
              <a:gd name="connsiteY35" fmla="*/ 4167447 h 457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225934" h="4577542">
                <a:moveTo>
                  <a:pt x="2238894" y="4167447"/>
                </a:moveTo>
                <a:lnTo>
                  <a:pt x="2017221" y="4577542"/>
                </a:lnTo>
                <a:lnTo>
                  <a:pt x="720436" y="4250574"/>
                </a:lnTo>
                <a:lnTo>
                  <a:pt x="936567" y="3491345"/>
                </a:lnTo>
                <a:lnTo>
                  <a:pt x="548640" y="3175462"/>
                </a:lnTo>
                <a:lnTo>
                  <a:pt x="465512" y="2421774"/>
                </a:lnTo>
                <a:lnTo>
                  <a:pt x="1036320" y="2067098"/>
                </a:lnTo>
                <a:lnTo>
                  <a:pt x="820189" y="1673629"/>
                </a:lnTo>
                <a:lnTo>
                  <a:pt x="0" y="1828800"/>
                </a:lnTo>
                <a:lnTo>
                  <a:pt x="365760" y="543098"/>
                </a:lnTo>
                <a:lnTo>
                  <a:pt x="892232" y="836814"/>
                </a:lnTo>
                <a:lnTo>
                  <a:pt x="1590501" y="465513"/>
                </a:lnTo>
                <a:lnTo>
                  <a:pt x="1784465" y="72044"/>
                </a:lnTo>
                <a:lnTo>
                  <a:pt x="2177934" y="232756"/>
                </a:lnTo>
                <a:lnTo>
                  <a:pt x="2721032" y="138545"/>
                </a:lnTo>
                <a:lnTo>
                  <a:pt x="3330632" y="238298"/>
                </a:lnTo>
                <a:lnTo>
                  <a:pt x="3779520" y="0"/>
                </a:lnTo>
                <a:lnTo>
                  <a:pt x="4422371" y="238298"/>
                </a:lnTo>
                <a:lnTo>
                  <a:pt x="5054138" y="665018"/>
                </a:lnTo>
                <a:lnTo>
                  <a:pt x="5225934" y="1025236"/>
                </a:lnTo>
                <a:lnTo>
                  <a:pt x="4954385" y="1197033"/>
                </a:lnTo>
                <a:lnTo>
                  <a:pt x="3951316" y="205047"/>
                </a:lnTo>
                <a:lnTo>
                  <a:pt x="3779520" y="831273"/>
                </a:lnTo>
                <a:lnTo>
                  <a:pt x="2914996" y="399011"/>
                </a:lnTo>
                <a:lnTo>
                  <a:pt x="2172392" y="620684"/>
                </a:lnTo>
                <a:lnTo>
                  <a:pt x="1895301" y="515389"/>
                </a:lnTo>
                <a:lnTo>
                  <a:pt x="1712421" y="825731"/>
                </a:lnTo>
                <a:lnTo>
                  <a:pt x="1634836" y="1341120"/>
                </a:lnTo>
                <a:lnTo>
                  <a:pt x="1463040" y="1795549"/>
                </a:lnTo>
                <a:lnTo>
                  <a:pt x="1385454" y="2322022"/>
                </a:lnTo>
                <a:lnTo>
                  <a:pt x="1817716" y="2748742"/>
                </a:lnTo>
                <a:lnTo>
                  <a:pt x="1784465" y="3103418"/>
                </a:lnTo>
                <a:lnTo>
                  <a:pt x="1546167" y="3374967"/>
                </a:lnTo>
                <a:lnTo>
                  <a:pt x="1923011" y="3524596"/>
                </a:lnTo>
                <a:lnTo>
                  <a:pt x="2294312" y="3929149"/>
                </a:lnTo>
                <a:lnTo>
                  <a:pt x="2238894" y="416744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CEA821-40CA-4783-8210-E6AFFC3CF038}"/>
              </a:ext>
            </a:extLst>
          </p:cNvPr>
          <p:cNvSpPr>
            <a:spLocks noGrp="1"/>
          </p:cNvSpPr>
          <p:nvPr>
            <p:ph type="title"/>
          </p:nvPr>
        </p:nvSpPr>
        <p:spPr>
          <a:xfrm>
            <a:off x="1864741" y="87812"/>
            <a:ext cx="7210332" cy="779462"/>
          </a:xfrm>
        </p:spPr>
        <p:txBody>
          <a:bodyPr/>
          <a:lstStyle/>
          <a:p>
            <a:r>
              <a:rPr lang="en-US" dirty="0"/>
              <a:t>Chymotrypsin Active Site</a:t>
            </a:r>
          </a:p>
        </p:txBody>
      </p:sp>
      <p:graphicFrame>
        <p:nvGraphicFramePr>
          <p:cNvPr id="4" name="Object 3">
            <a:extLst>
              <a:ext uri="{FF2B5EF4-FFF2-40B4-BE49-F238E27FC236}">
                <a16:creationId xmlns:a16="http://schemas.microsoft.com/office/drawing/2014/main" id="{804C9BD0-A138-4553-9013-334DCD50056E}"/>
              </a:ext>
            </a:extLst>
          </p:cNvPr>
          <p:cNvGraphicFramePr>
            <a:graphicFrameLocks noChangeAspect="1"/>
          </p:cNvGraphicFramePr>
          <p:nvPr>
            <p:extLst>
              <p:ext uri="{D42A27DB-BD31-4B8C-83A1-F6EECF244321}">
                <p14:modId xmlns:p14="http://schemas.microsoft.com/office/powerpoint/2010/main" val="1631287252"/>
              </p:ext>
            </p:extLst>
          </p:nvPr>
        </p:nvGraphicFramePr>
        <p:xfrm>
          <a:off x="2731251" y="1276870"/>
          <a:ext cx="2036763" cy="4333875"/>
        </p:xfrm>
        <a:graphic>
          <a:graphicData uri="http://schemas.openxmlformats.org/presentationml/2006/ole">
            <mc:AlternateContent xmlns:mc="http://schemas.openxmlformats.org/markup-compatibility/2006">
              <mc:Choice xmlns:v="urn:schemas-microsoft-com:vml" Requires="v">
                <p:oleObj spid="_x0000_s5137" name="CS ChemDraw Drawing" r:id="rId4" imgW="2036773" imgH="4333690" progId="ChemDraw.Document.6.0">
                  <p:embed/>
                </p:oleObj>
              </mc:Choice>
              <mc:Fallback>
                <p:oleObj name="CS ChemDraw Drawing" r:id="rId4" imgW="2036773" imgH="4333690" progId="ChemDraw.Document.6.0">
                  <p:embed/>
                  <p:pic>
                    <p:nvPicPr>
                      <p:cNvPr id="4" name="Object 3">
                        <a:extLst>
                          <a:ext uri="{FF2B5EF4-FFF2-40B4-BE49-F238E27FC236}">
                            <a16:creationId xmlns:a16="http://schemas.microsoft.com/office/drawing/2014/main" id="{804C9BD0-A138-4553-9013-334DCD50056E}"/>
                          </a:ext>
                        </a:extLst>
                      </p:cNvPr>
                      <p:cNvPicPr/>
                      <p:nvPr/>
                    </p:nvPicPr>
                    <p:blipFill>
                      <a:blip r:embed="rId5"/>
                      <a:stretch>
                        <a:fillRect/>
                      </a:stretch>
                    </p:blipFill>
                    <p:spPr>
                      <a:xfrm>
                        <a:off x="2731251" y="1276870"/>
                        <a:ext cx="2036763" cy="4333875"/>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BC0A20E5-526C-462A-9FB0-52D6C354FB8D}"/>
              </a:ext>
            </a:extLst>
          </p:cNvPr>
          <p:cNvSpPr txBox="1"/>
          <p:nvPr/>
        </p:nvSpPr>
        <p:spPr>
          <a:xfrm>
            <a:off x="2057806" y="2554988"/>
            <a:ext cx="947651" cy="382385"/>
          </a:xfrm>
          <a:prstGeom prst="rect">
            <a:avLst/>
          </a:prstGeom>
          <a:solidFill>
            <a:schemeClr val="accent6">
              <a:lumMod val="75000"/>
            </a:schemeClr>
          </a:solidFill>
          <a:ln>
            <a:solidFill>
              <a:schemeClr val="accent6">
                <a:lumMod val="50000"/>
              </a:schemeClr>
            </a:solidFill>
          </a:ln>
        </p:spPr>
        <p:txBody>
          <a:bodyPr wrap="square" rtlCol="0">
            <a:spAutoFit/>
          </a:bodyPr>
          <a:lstStyle/>
          <a:p>
            <a:pPr algn="ctr"/>
            <a:r>
              <a:rPr lang="en-US" b="1" dirty="0">
                <a:solidFill>
                  <a:schemeClr val="bg1"/>
                </a:solidFill>
              </a:rPr>
              <a:t>Ser-195</a:t>
            </a:r>
          </a:p>
        </p:txBody>
      </p:sp>
      <p:sp>
        <p:nvSpPr>
          <p:cNvPr id="11" name="TextBox 10">
            <a:extLst>
              <a:ext uri="{FF2B5EF4-FFF2-40B4-BE49-F238E27FC236}">
                <a16:creationId xmlns:a16="http://schemas.microsoft.com/office/drawing/2014/main" id="{60291009-8B87-4F65-9559-07EDABC8078D}"/>
              </a:ext>
            </a:extLst>
          </p:cNvPr>
          <p:cNvSpPr txBox="1"/>
          <p:nvPr/>
        </p:nvSpPr>
        <p:spPr>
          <a:xfrm>
            <a:off x="2146070" y="4202879"/>
            <a:ext cx="947651" cy="382385"/>
          </a:xfrm>
          <a:prstGeom prst="rect">
            <a:avLst/>
          </a:prstGeom>
          <a:solidFill>
            <a:schemeClr val="accent6">
              <a:lumMod val="75000"/>
            </a:schemeClr>
          </a:solidFill>
          <a:ln>
            <a:solidFill>
              <a:schemeClr val="accent6">
                <a:lumMod val="50000"/>
              </a:schemeClr>
            </a:solidFill>
          </a:ln>
        </p:spPr>
        <p:txBody>
          <a:bodyPr wrap="square" rtlCol="0">
            <a:spAutoFit/>
          </a:bodyPr>
          <a:lstStyle/>
          <a:p>
            <a:pPr algn="ctr"/>
            <a:r>
              <a:rPr lang="en-US" b="1" dirty="0">
                <a:solidFill>
                  <a:schemeClr val="bg1"/>
                </a:solidFill>
              </a:rPr>
              <a:t>His- 57</a:t>
            </a:r>
          </a:p>
        </p:txBody>
      </p:sp>
      <p:sp>
        <p:nvSpPr>
          <p:cNvPr id="12" name="TextBox 11">
            <a:extLst>
              <a:ext uri="{FF2B5EF4-FFF2-40B4-BE49-F238E27FC236}">
                <a16:creationId xmlns:a16="http://schemas.microsoft.com/office/drawing/2014/main" id="{9D245BD3-827E-4428-B9F4-A6A3D4A9644C}"/>
              </a:ext>
            </a:extLst>
          </p:cNvPr>
          <p:cNvSpPr txBox="1"/>
          <p:nvPr/>
        </p:nvSpPr>
        <p:spPr>
          <a:xfrm>
            <a:off x="2583469" y="5257739"/>
            <a:ext cx="1020503" cy="369332"/>
          </a:xfrm>
          <a:prstGeom prst="rect">
            <a:avLst/>
          </a:prstGeom>
          <a:solidFill>
            <a:schemeClr val="accent6">
              <a:lumMod val="75000"/>
            </a:schemeClr>
          </a:solidFill>
          <a:ln>
            <a:solidFill>
              <a:schemeClr val="accent6">
                <a:lumMod val="50000"/>
              </a:schemeClr>
            </a:solidFill>
          </a:ln>
        </p:spPr>
        <p:txBody>
          <a:bodyPr wrap="square" rtlCol="0">
            <a:spAutoFit/>
          </a:bodyPr>
          <a:lstStyle/>
          <a:p>
            <a:pPr algn="ctr"/>
            <a:r>
              <a:rPr lang="en-US" b="1" dirty="0">
                <a:solidFill>
                  <a:schemeClr val="bg1"/>
                </a:solidFill>
              </a:rPr>
              <a:t>Asp-102</a:t>
            </a:r>
          </a:p>
        </p:txBody>
      </p:sp>
      <p:sp>
        <p:nvSpPr>
          <p:cNvPr id="3" name="TextBox 2">
            <a:extLst>
              <a:ext uri="{FF2B5EF4-FFF2-40B4-BE49-F238E27FC236}">
                <a16:creationId xmlns:a16="http://schemas.microsoft.com/office/drawing/2014/main" id="{A8B6FB22-6C64-4DDC-9AFA-E8300541FEFE}"/>
              </a:ext>
            </a:extLst>
          </p:cNvPr>
          <p:cNvSpPr txBox="1"/>
          <p:nvPr/>
        </p:nvSpPr>
        <p:spPr>
          <a:xfrm>
            <a:off x="3944926" y="2000596"/>
            <a:ext cx="1583832" cy="369332"/>
          </a:xfrm>
          <a:prstGeom prst="rect">
            <a:avLst/>
          </a:prstGeom>
          <a:noFill/>
        </p:spPr>
        <p:txBody>
          <a:bodyPr wrap="none" rtlCol="0">
            <a:spAutoFit/>
          </a:bodyPr>
          <a:lstStyle/>
          <a:p>
            <a:r>
              <a:rPr lang="en-US" b="1" dirty="0">
                <a:solidFill>
                  <a:srgbClr val="C00000"/>
                </a:solidFill>
              </a:rPr>
              <a:t>Oxyanion Hole</a:t>
            </a:r>
          </a:p>
        </p:txBody>
      </p:sp>
    </p:spTree>
    <p:extLst>
      <p:ext uri="{BB962C8B-B14F-4D97-AF65-F5344CB8AC3E}">
        <p14:creationId xmlns:p14="http://schemas.microsoft.com/office/powerpoint/2010/main" val="2050939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93B1B4C-B3C6-4848-BBCD-BC2C2C8AD747}"/>
              </a:ext>
            </a:extLst>
          </p:cNvPr>
          <p:cNvSpPr/>
          <p:nvPr/>
        </p:nvSpPr>
        <p:spPr>
          <a:xfrm>
            <a:off x="1490750" y="867274"/>
            <a:ext cx="4544290" cy="5068014"/>
          </a:xfrm>
          <a:custGeom>
            <a:avLst/>
            <a:gdLst>
              <a:gd name="connsiteX0" fmla="*/ 2238894 w 5225934"/>
              <a:gd name="connsiteY0" fmla="*/ 4167447 h 4577542"/>
              <a:gd name="connsiteX1" fmla="*/ 2017221 w 5225934"/>
              <a:gd name="connsiteY1" fmla="*/ 4577542 h 4577542"/>
              <a:gd name="connsiteX2" fmla="*/ 720436 w 5225934"/>
              <a:gd name="connsiteY2" fmla="*/ 4250574 h 4577542"/>
              <a:gd name="connsiteX3" fmla="*/ 936567 w 5225934"/>
              <a:gd name="connsiteY3" fmla="*/ 3491345 h 4577542"/>
              <a:gd name="connsiteX4" fmla="*/ 548640 w 5225934"/>
              <a:gd name="connsiteY4" fmla="*/ 3175462 h 4577542"/>
              <a:gd name="connsiteX5" fmla="*/ 465512 w 5225934"/>
              <a:gd name="connsiteY5" fmla="*/ 2421774 h 4577542"/>
              <a:gd name="connsiteX6" fmla="*/ 1036320 w 5225934"/>
              <a:gd name="connsiteY6" fmla="*/ 2067098 h 4577542"/>
              <a:gd name="connsiteX7" fmla="*/ 820189 w 5225934"/>
              <a:gd name="connsiteY7" fmla="*/ 1673629 h 4577542"/>
              <a:gd name="connsiteX8" fmla="*/ 0 w 5225934"/>
              <a:gd name="connsiteY8" fmla="*/ 1828800 h 4577542"/>
              <a:gd name="connsiteX9" fmla="*/ 365760 w 5225934"/>
              <a:gd name="connsiteY9" fmla="*/ 543098 h 4577542"/>
              <a:gd name="connsiteX10" fmla="*/ 892232 w 5225934"/>
              <a:gd name="connsiteY10" fmla="*/ 836814 h 4577542"/>
              <a:gd name="connsiteX11" fmla="*/ 1590501 w 5225934"/>
              <a:gd name="connsiteY11" fmla="*/ 465513 h 4577542"/>
              <a:gd name="connsiteX12" fmla="*/ 1784465 w 5225934"/>
              <a:gd name="connsiteY12" fmla="*/ 72044 h 4577542"/>
              <a:gd name="connsiteX13" fmla="*/ 2177934 w 5225934"/>
              <a:gd name="connsiteY13" fmla="*/ 232756 h 4577542"/>
              <a:gd name="connsiteX14" fmla="*/ 2721032 w 5225934"/>
              <a:gd name="connsiteY14" fmla="*/ 138545 h 4577542"/>
              <a:gd name="connsiteX15" fmla="*/ 3330632 w 5225934"/>
              <a:gd name="connsiteY15" fmla="*/ 238298 h 4577542"/>
              <a:gd name="connsiteX16" fmla="*/ 3779520 w 5225934"/>
              <a:gd name="connsiteY16" fmla="*/ 0 h 4577542"/>
              <a:gd name="connsiteX17" fmla="*/ 4422371 w 5225934"/>
              <a:gd name="connsiteY17" fmla="*/ 238298 h 4577542"/>
              <a:gd name="connsiteX18" fmla="*/ 5054138 w 5225934"/>
              <a:gd name="connsiteY18" fmla="*/ 665018 h 4577542"/>
              <a:gd name="connsiteX19" fmla="*/ 5225934 w 5225934"/>
              <a:gd name="connsiteY19" fmla="*/ 1025236 h 4577542"/>
              <a:gd name="connsiteX20" fmla="*/ 4954385 w 5225934"/>
              <a:gd name="connsiteY20" fmla="*/ 1197033 h 4577542"/>
              <a:gd name="connsiteX21" fmla="*/ 3951316 w 5225934"/>
              <a:gd name="connsiteY21" fmla="*/ 205047 h 4577542"/>
              <a:gd name="connsiteX22" fmla="*/ 3779520 w 5225934"/>
              <a:gd name="connsiteY22" fmla="*/ 831273 h 4577542"/>
              <a:gd name="connsiteX23" fmla="*/ 2914996 w 5225934"/>
              <a:gd name="connsiteY23" fmla="*/ 399011 h 4577542"/>
              <a:gd name="connsiteX24" fmla="*/ 2172392 w 5225934"/>
              <a:gd name="connsiteY24" fmla="*/ 620684 h 4577542"/>
              <a:gd name="connsiteX25" fmla="*/ 1895301 w 5225934"/>
              <a:gd name="connsiteY25" fmla="*/ 515389 h 4577542"/>
              <a:gd name="connsiteX26" fmla="*/ 1712421 w 5225934"/>
              <a:gd name="connsiteY26" fmla="*/ 825731 h 4577542"/>
              <a:gd name="connsiteX27" fmla="*/ 1634836 w 5225934"/>
              <a:gd name="connsiteY27" fmla="*/ 1341120 h 4577542"/>
              <a:gd name="connsiteX28" fmla="*/ 1463040 w 5225934"/>
              <a:gd name="connsiteY28" fmla="*/ 1795549 h 4577542"/>
              <a:gd name="connsiteX29" fmla="*/ 1385454 w 5225934"/>
              <a:gd name="connsiteY29" fmla="*/ 2322022 h 4577542"/>
              <a:gd name="connsiteX30" fmla="*/ 1817716 w 5225934"/>
              <a:gd name="connsiteY30" fmla="*/ 2748742 h 4577542"/>
              <a:gd name="connsiteX31" fmla="*/ 1784465 w 5225934"/>
              <a:gd name="connsiteY31" fmla="*/ 3103418 h 4577542"/>
              <a:gd name="connsiteX32" fmla="*/ 1546167 w 5225934"/>
              <a:gd name="connsiteY32" fmla="*/ 3374967 h 4577542"/>
              <a:gd name="connsiteX33" fmla="*/ 1923011 w 5225934"/>
              <a:gd name="connsiteY33" fmla="*/ 3524596 h 4577542"/>
              <a:gd name="connsiteX34" fmla="*/ 2294312 w 5225934"/>
              <a:gd name="connsiteY34" fmla="*/ 3929149 h 4577542"/>
              <a:gd name="connsiteX35" fmla="*/ 2238894 w 5225934"/>
              <a:gd name="connsiteY35" fmla="*/ 4167447 h 457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225934" h="4577542">
                <a:moveTo>
                  <a:pt x="2238894" y="4167447"/>
                </a:moveTo>
                <a:lnTo>
                  <a:pt x="2017221" y="4577542"/>
                </a:lnTo>
                <a:lnTo>
                  <a:pt x="720436" y="4250574"/>
                </a:lnTo>
                <a:lnTo>
                  <a:pt x="936567" y="3491345"/>
                </a:lnTo>
                <a:lnTo>
                  <a:pt x="548640" y="3175462"/>
                </a:lnTo>
                <a:lnTo>
                  <a:pt x="465512" y="2421774"/>
                </a:lnTo>
                <a:lnTo>
                  <a:pt x="1036320" y="2067098"/>
                </a:lnTo>
                <a:lnTo>
                  <a:pt x="820189" y="1673629"/>
                </a:lnTo>
                <a:lnTo>
                  <a:pt x="0" y="1828800"/>
                </a:lnTo>
                <a:lnTo>
                  <a:pt x="365760" y="543098"/>
                </a:lnTo>
                <a:lnTo>
                  <a:pt x="892232" y="836814"/>
                </a:lnTo>
                <a:lnTo>
                  <a:pt x="1590501" y="465513"/>
                </a:lnTo>
                <a:lnTo>
                  <a:pt x="1784465" y="72044"/>
                </a:lnTo>
                <a:lnTo>
                  <a:pt x="2177934" y="232756"/>
                </a:lnTo>
                <a:lnTo>
                  <a:pt x="2721032" y="138545"/>
                </a:lnTo>
                <a:lnTo>
                  <a:pt x="3330632" y="238298"/>
                </a:lnTo>
                <a:lnTo>
                  <a:pt x="3779520" y="0"/>
                </a:lnTo>
                <a:lnTo>
                  <a:pt x="4422371" y="238298"/>
                </a:lnTo>
                <a:lnTo>
                  <a:pt x="5054138" y="665018"/>
                </a:lnTo>
                <a:lnTo>
                  <a:pt x="5225934" y="1025236"/>
                </a:lnTo>
                <a:lnTo>
                  <a:pt x="4954385" y="1197033"/>
                </a:lnTo>
                <a:lnTo>
                  <a:pt x="3951316" y="205047"/>
                </a:lnTo>
                <a:lnTo>
                  <a:pt x="3779520" y="831273"/>
                </a:lnTo>
                <a:lnTo>
                  <a:pt x="2914996" y="399011"/>
                </a:lnTo>
                <a:lnTo>
                  <a:pt x="2172392" y="620684"/>
                </a:lnTo>
                <a:lnTo>
                  <a:pt x="1895301" y="515389"/>
                </a:lnTo>
                <a:lnTo>
                  <a:pt x="1712421" y="825731"/>
                </a:lnTo>
                <a:lnTo>
                  <a:pt x="1634836" y="1341120"/>
                </a:lnTo>
                <a:lnTo>
                  <a:pt x="1463040" y="1795549"/>
                </a:lnTo>
                <a:lnTo>
                  <a:pt x="1385454" y="2322022"/>
                </a:lnTo>
                <a:lnTo>
                  <a:pt x="1817716" y="2748742"/>
                </a:lnTo>
                <a:lnTo>
                  <a:pt x="1784465" y="3103418"/>
                </a:lnTo>
                <a:lnTo>
                  <a:pt x="1546167" y="3374967"/>
                </a:lnTo>
                <a:lnTo>
                  <a:pt x="1923011" y="3524596"/>
                </a:lnTo>
                <a:lnTo>
                  <a:pt x="2294312" y="3929149"/>
                </a:lnTo>
                <a:lnTo>
                  <a:pt x="2238894" y="416744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CEA821-40CA-4783-8210-E6AFFC3CF038}"/>
              </a:ext>
            </a:extLst>
          </p:cNvPr>
          <p:cNvSpPr>
            <a:spLocks noGrp="1"/>
          </p:cNvSpPr>
          <p:nvPr>
            <p:ph type="title"/>
          </p:nvPr>
        </p:nvSpPr>
        <p:spPr>
          <a:xfrm>
            <a:off x="1864741" y="87812"/>
            <a:ext cx="7210332" cy="779462"/>
          </a:xfrm>
        </p:spPr>
        <p:txBody>
          <a:bodyPr/>
          <a:lstStyle/>
          <a:p>
            <a:r>
              <a:rPr lang="en-US" dirty="0"/>
              <a:t>Chymotrypsin Active Site</a:t>
            </a:r>
          </a:p>
        </p:txBody>
      </p:sp>
      <p:graphicFrame>
        <p:nvGraphicFramePr>
          <p:cNvPr id="4" name="Object 3">
            <a:extLst>
              <a:ext uri="{FF2B5EF4-FFF2-40B4-BE49-F238E27FC236}">
                <a16:creationId xmlns:a16="http://schemas.microsoft.com/office/drawing/2014/main" id="{804C9BD0-A138-4553-9013-334DCD50056E}"/>
              </a:ext>
            </a:extLst>
          </p:cNvPr>
          <p:cNvGraphicFramePr>
            <a:graphicFrameLocks noChangeAspect="1"/>
          </p:cNvGraphicFramePr>
          <p:nvPr>
            <p:extLst>
              <p:ext uri="{D42A27DB-BD31-4B8C-83A1-F6EECF244321}">
                <p14:modId xmlns:p14="http://schemas.microsoft.com/office/powerpoint/2010/main" val="2403772334"/>
              </p:ext>
            </p:extLst>
          </p:nvPr>
        </p:nvGraphicFramePr>
        <p:xfrm>
          <a:off x="2730500" y="1276350"/>
          <a:ext cx="2036763" cy="4333875"/>
        </p:xfrm>
        <a:graphic>
          <a:graphicData uri="http://schemas.openxmlformats.org/presentationml/2006/ole">
            <mc:AlternateContent xmlns:mc="http://schemas.openxmlformats.org/markup-compatibility/2006">
              <mc:Choice xmlns:v="urn:schemas-microsoft-com:vml" Requires="v">
                <p:oleObj spid="_x0000_s6160" name="CS ChemDraw Drawing" r:id="rId4" imgW="2036773" imgH="4333690" progId="ChemDraw.Document.6.0">
                  <p:embed/>
                </p:oleObj>
              </mc:Choice>
              <mc:Fallback>
                <p:oleObj name="CS ChemDraw Drawing" r:id="rId4" imgW="2036773" imgH="4333690" progId="ChemDraw.Document.6.0">
                  <p:embed/>
                  <p:pic>
                    <p:nvPicPr>
                      <p:cNvPr id="4" name="Object 3">
                        <a:extLst>
                          <a:ext uri="{FF2B5EF4-FFF2-40B4-BE49-F238E27FC236}">
                            <a16:creationId xmlns:a16="http://schemas.microsoft.com/office/drawing/2014/main" id="{804C9BD0-A138-4553-9013-334DCD50056E}"/>
                          </a:ext>
                        </a:extLst>
                      </p:cNvPr>
                      <p:cNvPicPr/>
                      <p:nvPr/>
                    </p:nvPicPr>
                    <p:blipFill>
                      <a:blip r:embed="rId5"/>
                      <a:stretch>
                        <a:fillRect/>
                      </a:stretch>
                    </p:blipFill>
                    <p:spPr>
                      <a:xfrm>
                        <a:off x="2730500" y="1276350"/>
                        <a:ext cx="2036763" cy="4333875"/>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BC0A20E5-526C-462A-9FB0-52D6C354FB8D}"/>
              </a:ext>
            </a:extLst>
          </p:cNvPr>
          <p:cNvSpPr txBox="1"/>
          <p:nvPr/>
        </p:nvSpPr>
        <p:spPr>
          <a:xfrm>
            <a:off x="2057806" y="2554988"/>
            <a:ext cx="947651" cy="382385"/>
          </a:xfrm>
          <a:prstGeom prst="rect">
            <a:avLst/>
          </a:prstGeom>
          <a:solidFill>
            <a:schemeClr val="accent6">
              <a:lumMod val="75000"/>
            </a:schemeClr>
          </a:solidFill>
          <a:ln>
            <a:solidFill>
              <a:schemeClr val="accent6">
                <a:lumMod val="50000"/>
              </a:schemeClr>
            </a:solidFill>
          </a:ln>
        </p:spPr>
        <p:txBody>
          <a:bodyPr wrap="square" rtlCol="0">
            <a:spAutoFit/>
          </a:bodyPr>
          <a:lstStyle/>
          <a:p>
            <a:pPr algn="ctr"/>
            <a:r>
              <a:rPr lang="en-US" b="1" dirty="0">
                <a:solidFill>
                  <a:schemeClr val="bg1"/>
                </a:solidFill>
              </a:rPr>
              <a:t>Ser-195</a:t>
            </a:r>
          </a:p>
        </p:txBody>
      </p:sp>
      <p:sp>
        <p:nvSpPr>
          <p:cNvPr id="11" name="TextBox 10">
            <a:extLst>
              <a:ext uri="{FF2B5EF4-FFF2-40B4-BE49-F238E27FC236}">
                <a16:creationId xmlns:a16="http://schemas.microsoft.com/office/drawing/2014/main" id="{60291009-8B87-4F65-9559-07EDABC8078D}"/>
              </a:ext>
            </a:extLst>
          </p:cNvPr>
          <p:cNvSpPr txBox="1"/>
          <p:nvPr/>
        </p:nvSpPr>
        <p:spPr>
          <a:xfrm>
            <a:off x="2146070" y="4202879"/>
            <a:ext cx="947651" cy="382385"/>
          </a:xfrm>
          <a:prstGeom prst="rect">
            <a:avLst/>
          </a:prstGeom>
          <a:solidFill>
            <a:schemeClr val="accent6">
              <a:lumMod val="75000"/>
            </a:schemeClr>
          </a:solidFill>
          <a:ln>
            <a:solidFill>
              <a:schemeClr val="accent6">
                <a:lumMod val="50000"/>
              </a:schemeClr>
            </a:solidFill>
          </a:ln>
        </p:spPr>
        <p:txBody>
          <a:bodyPr wrap="square" rtlCol="0">
            <a:spAutoFit/>
          </a:bodyPr>
          <a:lstStyle/>
          <a:p>
            <a:pPr algn="ctr"/>
            <a:r>
              <a:rPr lang="en-US" b="1" dirty="0">
                <a:solidFill>
                  <a:schemeClr val="bg1"/>
                </a:solidFill>
              </a:rPr>
              <a:t>His- 57</a:t>
            </a:r>
          </a:p>
        </p:txBody>
      </p:sp>
      <p:sp>
        <p:nvSpPr>
          <p:cNvPr id="12" name="TextBox 11">
            <a:extLst>
              <a:ext uri="{FF2B5EF4-FFF2-40B4-BE49-F238E27FC236}">
                <a16:creationId xmlns:a16="http://schemas.microsoft.com/office/drawing/2014/main" id="{9D245BD3-827E-4428-B9F4-A6A3D4A9644C}"/>
              </a:ext>
            </a:extLst>
          </p:cNvPr>
          <p:cNvSpPr txBox="1"/>
          <p:nvPr/>
        </p:nvSpPr>
        <p:spPr>
          <a:xfrm>
            <a:off x="2583469" y="5257739"/>
            <a:ext cx="1020503" cy="369332"/>
          </a:xfrm>
          <a:prstGeom prst="rect">
            <a:avLst/>
          </a:prstGeom>
          <a:solidFill>
            <a:schemeClr val="accent6">
              <a:lumMod val="75000"/>
            </a:schemeClr>
          </a:solidFill>
          <a:ln>
            <a:solidFill>
              <a:schemeClr val="accent6">
                <a:lumMod val="50000"/>
              </a:schemeClr>
            </a:solidFill>
          </a:ln>
        </p:spPr>
        <p:txBody>
          <a:bodyPr wrap="square" rtlCol="0">
            <a:spAutoFit/>
          </a:bodyPr>
          <a:lstStyle/>
          <a:p>
            <a:pPr algn="ctr"/>
            <a:r>
              <a:rPr lang="en-US" b="1" dirty="0">
                <a:solidFill>
                  <a:schemeClr val="bg1"/>
                </a:solidFill>
              </a:rPr>
              <a:t>Asp-102</a:t>
            </a:r>
          </a:p>
        </p:txBody>
      </p:sp>
      <p:sp>
        <p:nvSpPr>
          <p:cNvPr id="3" name="TextBox 2">
            <a:extLst>
              <a:ext uri="{FF2B5EF4-FFF2-40B4-BE49-F238E27FC236}">
                <a16:creationId xmlns:a16="http://schemas.microsoft.com/office/drawing/2014/main" id="{A8B6FB22-6C64-4DDC-9AFA-E8300541FEFE}"/>
              </a:ext>
            </a:extLst>
          </p:cNvPr>
          <p:cNvSpPr txBox="1"/>
          <p:nvPr/>
        </p:nvSpPr>
        <p:spPr>
          <a:xfrm>
            <a:off x="3944926" y="2000596"/>
            <a:ext cx="1583832" cy="369332"/>
          </a:xfrm>
          <a:prstGeom prst="rect">
            <a:avLst/>
          </a:prstGeom>
          <a:noFill/>
        </p:spPr>
        <p:txBody>
          <a:bodyPr wrap="none" rtlCol="0">
            <a:spAutoFit/>
          </a:bodyPr>
          <a:lstStyle/>
          <a:p>
            <a:r>
              <a:rPr lang="en-US" b="1" dirty="0">
                <a:solidFill>
                  <a:srgbClr val="C00000"/>
                </a:solidFill>
              </a:rPr>
              <a:t>Oxyanion Hole</a:t>
            </a:r>
          </a:p>
        </p:txBody>
      </p:sp>
    </p:spTree>
    <p:extLst>
      <p:ext uri="{BB962C8B-B14F-4D97-AF65-F5344CB8AC3E}">
        <p14:creationId xmlns:p14="http://schemas.microsoft.com/office/powerpoint/2010/main" val="2401791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93B1B4C-B3C6-4848-BBCD-BC2C2C8AD747}"/>
              </a:ext>
            </a:extLst>
          </p:cNvPr>
          <p:cNvSpPr/>
          <p:nvPr/>
        </p:nvSpPr>
        <p:spPr>
          <a:xfrm>
            <a:off x="1490750" y="867274"/>
            <a:ext cx="4544290" cy="5068014"/>
          </a:xfrm>
          <a:custGeom>
            <a:avLst/>
            <a:gdLst>
              <a:gd name="connsiteX0" fmla="*/ 2238894 w 5225934"/>
              <a:gd name="connsiteY0" fmla="*/ 4167447 h 4577542"/>
              <a:gd name="connsiteX1" fmla="*/ 2017221 w 5225934"/>
              <a:gd name="connsiteY1" fmla="*/ 4577542 h 4577542"/>
              <a:gd name="connsiteX2" fmla="*/ 720436 w 5225934"/>
              <a:gd name="connsiteY2" fmla="*/ 4250574 h 4577542"/>
              <a:gd name="connsiteX3" fmla="*/ 936567 w 5225934"/>
              <a:gd name="connsiteY3" fmla="*/ 3491345 h 4577542"/>
              <a:gd name="connsiteX4" fmla="*/ 548640 w 5225934"/>
              <a:gd name="connsiteY4" fmla="*/ 3175462 h 4577542"/>
              <a:gd name="connsiteX5" fmla="*/ 465512 w 5225934"/>
              <a:gd name="connsiteY5" fmla="*/ 2421774 h 4577542"/>
              <a:gd name="connsiteX6" fmla="*/ 1036320 w 5225934"/>
              <a:gd name="connsiteY6" fmla="*/ 2067098 h 4577542"/>
              <a:gd name="connsiteX7" fmla="*/ 820189 w 5225934"/>
              <a:gd name="connsiteY7" fmla="*/ 1673629 h 4577542"/>
              <a:gd name="connsiteX8" fmla="*/ 0 w 5225934"/>
              <a:gd name="connsiteY8" fmla="*/ 1828800 h 4577542"/>
              <a:gd name="connsiteX9" fmla="*/ 365760 w 5225934"/>
              <a:gd name="connsiteY9" fmla="*/ 543098 h 4577542"/>
              <a:gd name="connsiteX10" fmla="*/ 892232 w 5225934"/>
              <a:gd name="connsiteY10" fmla="*/ 836814 h 4577542"/>
              <a:gd name="connsiteX11" fmla="*/ 1590501 w 5225934"/>
              <a:gd name="connsiteY11" fmla="*/ 465513 h 4577542"/>
              <a:gd name="connsiteX12" fmla="*/ 1784465 w 5225934"/>
              <a:gd name="connsiteY12" fmla="*/ 72044 h 4577542"/>
              <a:gd name="connsiteX13" fmla="*/ 2177934 w 5225934"/>
              <a:gd name="connsiteY13" fmla="*/ 232756 h 4577542"/>
              <a:gd name="connsiteX14" fmla="*/ 2721032 w 5225934"/>
              <a:gd name="connsiteY14" fmla="*/ 138545 h 4577542"/>
              <a:gd name="connsiteX15" fmla="*/ 3330632 w 5225934"/>
              <a:gd name="connsiteY15" fmla="*/ 238298 h 4577542"/>
              <a:gd name="connsiteX16" fmla="*/ 3779520 w 5225934"/>
              <a:gd name="connsiteY16" fmla="*/ 0 h 4577542"/>
              <a:gd name="connsiteX17" fmla="*/ 4422371 w 5225934"/>
              <a:gd name="connsiteY17" fmla="*/ 238298 h 4577542"/>
              <a:gd name="connsiteX18" fmla="*/ 5054138 w 5225934"/>
              <a:gd name="connsiteY18" fmla="*/ 665018 h 4577542"/>
              <a:gd name="connsiteX19" fmla="*/ 5225934 w 5225934"/>
              <a:gd name="connsiteY19" fmla="*/ 1025236 h 4577542"/>
              <a:gd name="connsiteX20" fmla="*/ 4954385 w 5225934"/>
              <a:gd name="connsiteY20" fmla="*/ 1197033 h 4577542"/>
              <a:gd name="connsiteX21" fmla="*/ 3951316 w 5225934"/>
              <a:gd name="connsiteY21" fmla="*/ 205047 h 4577542"/>
              <a:gd name="connsiteX22" fmla="*/ 3779520 w 5225934"/>
              <a:gd name="connsiteY22" fmla="*/ 831273 h 4577542"/>
              <a:gd name="connsiteX23" fmla="*/ 2914996 w 5225934"/>
              <a:gd name="connsiteY23" fmla="*/ 399011 h 4577542"/>
              <a:gd name="connsiteX24" fmla="*/ 2172392 w 5225934"/>
              <a:gd name="connsiteY24" fmla="*/ 620684 h 4577542"/>
              <a:gd name="connsiteX25" fmla="*/ 1895301 w 5225934"/>
              <a:gd name="connsiteY25" fmla="*/ 515389 h 4577542"/>
              <a:gd name="connsiteX26" fmla="*/ 1712421 w 5225934"/>
              <a:gd name="connsiteY26" fmla="*/ 825731 h 4577542"/>
              <a:gd name="connsiteX27" fmla="*/ 1634836 w 5225934"/>
              <a:gd name="connsiteY27" fmla="*/ 1341120 h 4577542"/>
              <a:gd name="connsiteX28" fmla="*/ 1463040 w 5225934"/>
              <a:gd name="connsiteY28" fmla="*/ 1795549 h 4577542"/>
              <a:gd name="connsiteX29" fmla="*/ 1385454 w 5225934"/>
              <a:gd name="connsiteY29" fmla="*/ 2322022 h 4577542"/>
              <a:gd name="connsiteX30" fmla="*/ 1817716 w 5225934"/>
              <a:gd name="connsiteY30" fmla="*/ 2748742 h 4577542"/>
              <a:gd name="connsiteX31" fmla="*/ 1784465 w 5225934"/>
              <a:gd name="connsiteY31" fmla="*/ 3103418 h 4577542"/>
              <a:gd name="connsiteX32" fmla="*/ 1546167 w 5225934"/>
              <a:gd name="connsiteY32" fmla="*/ 3374967 h 4577542"/>
              <a:gd name="connsiteX33" fmla="*/ 1923011 w 5225934"/>
              <a:gd name="connsiteY33" fmla="*/ 3524596 h 4577542"/>
              <a:gd name="connsiteX34" fmla="*/ 2294312 w 5225934"/>
              <a:gd name="connsiteY34" fmla="*/ 3929149 h 4577542"/>
              <a:gd name="connsiteX35" fmla="*/ 2238894 w 5225934"/>
              <a:gd name="connsiteY35" fmla="*/ 4167447 h 457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225934" h="4577542">
                <a:moveTo>
                  <a:pt x="2238894" y="4167447"/>
                </a:moveTo>
                <a:lnTo>
                  <a:pt x="2017221" y="4577542"/>
                </a:lnTo>
                <a:lnTo>
                  <a:pt x="720436" y="4250574"/>
                </a:lnTo>
                <a:lnTo>
                  <a:pt x="936567" y="3491345"/>
                </a:lnTo>
                <a:lnTo>
                  <a:pt x="548640" y="3175462"/>
                </a:lnTo>
                <a:lnTo>
                  <a:pt x="465512" y="2421774"/>
                </a:lnTo>
                <a:lnTo>
                  <a:pt x="1036320" y="2067098"/>
                </a:lnTo>
                <a:lnTo>
                  <a:pt x="820189" y="1673629"/>
                </a:lnTo>
                <a:lnTo>
                  <a:pt x="0" y="1828800"/>
                </a:lnTo>
                <a:lnTo>
                  <a:pt x="365760" y="543098"/>
                </a:lnTo>
                <a:lnTo>
                  <a:pt x="892232" y="836814"/>
                </a:lnTo>
                <a:lnTo>
                  <a:pt x="1590501" y="465513"/>
                </a:lnTo>
                <a:lnTo>
                  <a:pt x="1784465" y="72044"/>
                </a:lnTo>
                <a:lnTo>
                  <a:pt x="2177934" y="232756"/>
                </a:lnTo>
                <a:lnTo>
                  <a:pt x="2721032" y="138545"/>
                </a:lnTo>
                <a:lnTo>
                  <a:pt x="3330632" y="238298"/>
                </a:lnTo>
                <a:lnTo>
                  <a:pt x="3779520" y="0"/>
                </a:lnTo>
                <a:lnTo>
                  <a:pt x="4422371" y="238298"/>
                </a:lnTo>
                <a:lnTo>
                  <a:pt x="5054138" y="665018"/>
                </a:lnTo>
                <a:lnTo>
                  <a:pt x="5225934" y="1025236"/>
                </a:lnTo>
                <a:lnTo>
                  <a:pt x="4954385" y="1197033"/>
                </a:lnTo>
                <a:lnTo>
                  <a:pt x="3951316" y="205047"/>
                </a:lnTo>
                <a:lnTo>
                  <a:pt x="3779520" y="831273"/>
                </a:lnTo>
                <a:lnTo>
                  <a:pt x="2914996" y="399011"/>
                </a:lnTo>
                <a:lnTo>
                  <a:pt x="2172392" y="620684"/>
                </a:lnTo>
                <a:lnTo>
                  <a:pt x="1895301" y="515389"/>
                </a:lnTo>
                <a:lnTo>
                  <a:pt x="1712421" y="825731"/>
                </a:lnTo>
                <a:lnTo>
                  <a:pt x="1634836" y="1341120"/>
                </a:lnTo>
                <a:lnTo>
                  <a:pt x="1463040" y="1795549"/>
                </a:lnTo>
                <a:lnTo>
                  <a:pt x="1385454" y="2322022"/>
                </a:lnTo>
                <a:lnTo>
                  <a:pt x="1817716" y="2748742"/>
                </a:lnTo>
                <a:lnTo>
                  <a:pt x="1784465" y="3103418"/>
                </a:lnTo>
                <a:lnTo>
                  <a:pt x="1546167" y="3374967"/>
                </a:lnTo>
                <a:lnTo>
                  <a:pt x="1923011" y="3524596"/>
                </a:lnTo>
                <a:lnTo>
                  <a:pt x="2294312" y="3929149"/>
                </a:lnTo>
                <a:lnTo>
                  <a:pt x="2238894" y="416744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CEA821-40CA-4783-8210-E6AFFC3CF038}"/>
              </a:ext>
            </a:extLst>
          </p:cNvPr>
          <p:cNvSpPr>
            <a:spLocks noGrp="1"/>
          </p:cNvSpPr>
          <p:nvPr>
            <p:ph type="title"/>
          </p:nvPr>
        </p:nvSpPr>
        <p:spPr>
          <a:xfrm>
            <a:off x="1864741" y="87812"/>
            <a:ext cx="7210332" cy="779462"/>
          </a:xfrm>
        </p:spPr>
        <p:txBody>
          <a:bodyPr/>
          <a:lstStyle/>
          <a:p>
            <a:r>
              <a:rPr lang="en-US" dirty="0"/>
              <a:t>Chymotrypsin Active Site</a:t>
            </a:r>
          </a:p>
        </p:txBody>
      </p:sp>
      <p:graphicFrame>
        <p:nvGraphicFramePr>
          <p:cNvPr id="4" name="Object 3">
            <a:extLst>
              <a:ext uri="{FF2B5EF4-FFF2-40B4-BE49-F238E27FC236}">
                <a16:creationId xmlns:a16="http://schemas.microsoft.com/office/drawing/2014/main" id="{804C9BD0-A138-4553-9013-334DCD50056E}"/>
              </a:ext>
            </a:extLst>
          </p:cNvPr>
          <p:cNvGraphicFramePr>
            <a:graphicFrameLocks noChangeAspect="1"/>
          </p:cNvGraphicFramePr>
          <p:nvPr>
            <p:extLst>
              <p:ext uri="{D42A27DB-BD31-4B8C-83A1-F6EECF244321}">
                <p14:modId xmlns:p14="http://schemas.microsoft.com/office/powerpoint/2010/main" val="564276393"/>
              </p:ext>
            </p:extLst>
          </p:nvPr>
        </p:nvGraphicFramePr>
        <p:xfrm>
          <a:off x="2733171" y="1293196"/>
          <a:ext cx="2795587" cy="4333875"/>
        </p:xfrm>
        <a:graphic>
          <a:graphicData uri="http://schemas.openxmlformats.org/presentationml/2006/ole">
            <mc:AlternateContent xmlns:mc="http://schemas.openxmlformats.org/markup-compatibility/2006">
              <mc:Choice xmlns:v="urn:schemas-microsoft-com:vml" Requires="v">
                <p:oleObj spid="_x0000_s7184" name="CS ChemDraw Drawing" r:id="rId4" imgW="2795937" imgH="4333690" progId="ChemDraw.Document.6.0">
                  <p:embed/>
                </p:oleObj>
              </mc:Choice>
              <mc:Fallback>
                <p:oleObj name="CS ChemDraw Drawing" r:id="rId4" imgW="2795937" imgH="4333690" progId="ChemDraw.Document.6.0">
                  <p:embed/>
                  <p:pic>
                    <p:nvPicPr>
                      <p:cNvPr id="4" name="Object 3">
                        <a:extLst>
                          <a:ext uri="{FF2B5EF4-FFF2-40B4-BE49-F238E27FC236}">
                            <a16:creationId xmlns:a16="http://schemas.microsoft.com/office/drawing/2014/main" id="{804C9BD0-A138-4553-9013-334DCD50056E}"/>
                          </a:ext>
                        </a:extLst>
                      </p:cNvPr>
                      <p:cNvPicPr/>
                      <p:nvPr/>
                    </p:nvPicPr>
                    <p:blipFill>
                      <a:blip r:embed="rId5"/>
                      <a:stretch>
                        <a:fillRect/>
                      </a:stretch>
                    </p:blipFill>
                    <p:spPr>
                      <a:xfrm>
                        <a:off x="2733171" y="1293196"/>
                        <a:ext cx="2795587" cy="4333875"/>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BC0A20E5-526C-462A-9FB0-52D6C354FB8D}"/>
              </a:ext>
            </a:extLst>
          </p:cNvPr>
          <p:cNvSpPr txBox="1"/>
          <p:nvPr/>
        </p:nvSpPr>
        <p:spPr>
          <a:xfrm>
            <a:off x="2057806" y="2554988"/>
            <a:ext cx="947651" cy="382385"/>
          </a:xfrm>
          <a:prstGeom prst="rect">
            <a:avLst/>
          </a:prstGeom>
          <a:solidFill>
            <a:schemeClr val="accent6">
              <a:lumMod val="75000"/>
            </a:schemeClr>
          </a:solidFill>
          <a:ln>
            <a:solidFill>
              <a:schemeClr val="accent6">
                <a:lumMod val="50000"/>
              </a:schemeClr>
            </a:solidFill>
          </a:ln>
        </p:spPr>
        <p:txBody>
          <a:bodyPr wrap="square" rtlCol="0">
            <a:spAutoFit/>
          </a:bodyPr>
          <a:lstStyle/>
          <a:p>
            <a:pPr algn="ctr"/>
            <a:r>
              <a:rPr lang="en-US" b="1" dirty="0">
                <a:solidFill>
                  <a:schemeClr val="bg1"/>
                </a:solidFill>
              </a:rPr>
              <a:t>Ser-195</a:t>
            </a:r>
          </a:p>
        </p:txBody>
      </p:sp>
      <p:sp>
        <p:nvSpPr>
          <p:cNvPr id="11" name="TextBox 10">
            <a:extLst>
              <a:ext uri="{FF2B5EF4-FFF2-40B4-BE49-F238E27FC236}">
                <a16:creationId xmlns:a16="http://schemas.microsoft.com/office/drawing/2014/main" id="{60291009-8B87-4F65-9559-07EDABC8078D}"/>
              </a:ext>
            </a:extLst>
          </p:cNvPr>
          <p:cNvSpPr txBox="1"/>
          <p:nvPr/>
        </p:nvSpPr>
        <p:spPr>
          <a:xfrm>
            <a:off x="2146070" y="4202879"/>
            <a:ext cx="947651" cy="382385"/>
          </a:xfrm>
          <a:prstGeom prst="rect">
            <a:avLst/>
          </a:prstGeom>
          <a:solidFill>
            <a:schemeClr val="accent6">
              <a:lumMod val="75000"/>
            </a:schemeClr>
          </a:solidFill>
          <a:ln>
            <a:solidFill>
              <a:schemeClr val="accent6">
                <a:lumMod val="50000"/>
              </a:schemeClr>
            </a:solidFill>
          </a:ln>
        </p:spPr>
        <p:txBody>
          <a:bodyPr wrap="square" rtlCol="0">
            <a:spAutoFit/>
          </a:bodyPr>
          <a:lstStyle/>
          <a:p>
            <a:pPr algn="ctr"/>
            <a:r>
              <a:rPr lang="en-US" b="1" dirty="0">
                <a:solidFill>
                  <a:schemeClr val="bg1"/>
                </a:solidFill>
              </a:rPr>
              <a:t>His- 57</a:t>
            </a:r>
          </a:p>
        </p:txBody>
      </p:sp>
      <p:sp>
        <p:nvSpPr>
          <p:cNvPr id="12" name="TextBox 11">
            <a:extLst>
              <a:ext uri="{FF2B5EF4-FFF2-40B4-BE49-F238E27FC236}">
                <a16:creationId xmlns:a16="http://schemas.microsoft.com/office/drawing/2014/main" id="{9D245BD3-827E-4428-B9F4-A6A3D4A9644C}"/>
              </a:ext>
            </a:extLst>
          </p:cNvPr>
          <p:cNvSpPr txBox="1"/>
          <p:nvPr/>
        </p:nvSpPr>
        <p:spPr>
          <a:xfrm>
            <a:off x="2583469" y="5257739"/>
            <a:ext cx="1020503" cy="369332"/>
          </a:xfrm>
          <a:prstGeom prst="rect">
            <a:avLst/>
          </a:prstGeom>
          <a:solidFill>
            <a:schemeClr val="accent6">
              <a:lumMod val="75000"/>
            </a:schemeClr>
          </a:solidFill>
          <a:ln>
            <a:solidFill>
              <a:schemeClr val="accent6">
                <a:lumMod val="50000"/>
              </a:schemeClr>
            </a:solidFill>
          </a:ln>
        </p:spPr>
        <p:txBody>
          <a:bodyPr wrap="square" rtlCol="0">
            <a:spAutoFit/>
          </a:bodyPr>
          <a:lstStyle/>
          <a:p>
            <a:pPr algn="ctr"/>
            <a:r>
              <a:rPr lang="en-US" b="1" dirty="0">
                <a:solidFill>
                  <a:schemeClr val="bg1"/>
                </a:solidFill>
              </a:rPr>
              <a:t>Asp-102</a:t>
            </a:r>
          </a:p>
        </p:txBody>
      </p:sp>
      <p:sp>
        <p:nvSpPr>
          <p:cNvPr id="3" name="TextBox 2">
            <a:extLst>
              <a:ext uri="{FF2B5EF4-FFF2-40B4-BE49-F238E27FC236}">
                <a16:creationId xmlns:a16="http://schemas.microsoft.com/office/drawing/2014/main" id="{A8B6FB22-6C64-4DDC-9AFA-E8300541FEFE}"/>
              </a:ext>
            </a:extLst>
          </p:cNvPr>
          <p:cNvSpPr txBox="1"/>
          <p:nvPr/>
        </p:nvSpPr>
        <p:spPr>
          <a:xfrm>
            <a:off x="3944926" y="2000596"/>
            <a:ext cx="1583832" cy="369332"/>
          </a:xfrm>
          <a:prstGeom prst="rect">
            <a:avLst/>
          </a:prstGeom>
          <a:noFill/>
        </p:spPr>
        <p:txBody>
          <a:bodyPr wrap="none" rtlCol="0">
            <a:spAutoFit/>
          </a:bodyPr>
          <a:lstStyle/>
          <a:p>
            <a:r>
              <a:rPr lang="en-US" b="1" dirty="0">
                <a:solidFill>
                  <a:srgbClr val="C00000"/>
                </a:solidFill>
              </a:rPr>
              <a:t>Oxyanion Hole</a:t>
            </a:r>
          </a:p>
        </p:txBody>
      </p:sp>
      <p:sp>
        <p:nvSpPr>
          <p:cNvPr id="5" name="TextBox 4">
            <a:extLst>
              <a:ext uri="{FF2B5EF4-FFF2-40B4-BE49-F238E27FC236}">
                <a16:creationId xmlns:a16="http://schemas.microsoft.com/office/drawing/2014/main" id="{D712C1B8-6331-4C22-A048-3791E151150C}"/>
              </a:ext>
            </a:extLst>
          </p:cNvPr>
          <p:cNvSpPr txBox="1"/>
          <p:nvPr/>
        </p:nvSpPr>
        <p:spPr>
          <a:xfrm>
            <a:off x="5181600" y="3077328"/>
            <a:ext cx="3516412" cy="369332"/>
          </a:xfrm>
          <a:prstGeom prst="rect">
            <a:avLst/>
          </a:prstGeom>
          <a:noFill/>
        </p:spPr>
        <p:txBody>
          <a:bodyPr wrap="none" rtlCol="0">
            <a:spAutoFit/>
          </a:bodyPr>
          <a:lstStyle/>
          <a:p>
            <a:r>
              <a:rPr lang="en-US" b="1" dirty="0"/>
              <a:t>First Product Leaves the Active Site</a:t>
            </a:r>
          </a:p>
        </p:txBody>
      </p:sp>
    </p:spTree>
    <p:extLst>
      <p:ext uri="{BB962C8B-B14F-4D97-AF65-F5344CB8AC3E}">
        <p14:creationId xmlns:p14="http://schemas.microsoft.com/office/powerpoint/2010/main" val="2589615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93B1B4C-B3C6-4848-BBCD-BC2C2C8AD747}"/>
              </a:ext>
            </a:extLst>
          </p:cNvPr>
          <p:cNvSpPr/>
          <p:nvPr/>
        </p:nvSpPr>
        <p:spPr>
          <a:xfrm>
            <a:off x="1490750" y="867274"/>
            <a:ext cx="4544290" cy="5068014"/>
          </a:xfrm>
          <a:custGeom>
            <a:avLst/>
            <a:gdLst>
              <a:gd name="connsiteX0" fmla="*/ 2238894 w 5225934"/>
              <a:gd name="connsiteY0" fmla="*/ 4167447 h 4577542"/>
              <a:gd name="connsiteX1" fmla="*/ 2017221 w 5225934"/>
              <a:gd name="connsiteY1" fmla="*/ 4577542 h 4577542"/>
              <a:gd name="connsiteX2" fmla="*/ 720436 w 5225934"/>
              <a:gd name="connsiteY2" fmla="*/ 4250574 h 4577542"/>
              <a:gd name="connsiteX3" fmla="*/ 936567 w 5225934"/>
              <a:gd name="connsiteY3" fmla="*/ 3491345 h 4577542"/>
              <a:gd name="connsiteX4" fmla="*/ 548640 w 5225934"/>
              <a:gd name="connsiteY4" fmla="*/ 3175462 h 4577542"/>
              <a:gd name="connsiteX5" fmla="*/ 465512 w 5225934"/>
              <a:gd name="connsiteY5" fmla="*/ 2421774 h 4577542"/>
              <a:gd name="connsiteX6" fmla="*/ 1036320 w 5225934"/>
              <a:gd name="connsiteY6" fmla="*/ 2067098 h 4577542"/>
              <a:gd name="connsiteX7" fmla="*/ 820189 w 5225934"/>
              <a:gd name="connsiteY7" fmla="*/ 1673629 h 4577542"/>
              <a:gd name="connsiteX8" fmla="*/ 0 w 5225934"/>
              <a:gd name="connsiteY8" fmla="*/ 1828800 h 4577542"/>
              <a:gd name="connsiteX9" fmla="*/ 365760 w 5225934"/>
              <a:gd name="connsiteY9" fmla="*/ 543098 h 4577542"/>
              <a:gd name="connsiteX10" fmla="*/ 892232 w 5225934"/>
              <a:gd name="connsiteY10" fmla="*/ 836814 h 4577542"/>
              <a:gd name="connsiteX11" fmla="*/ 1590501 w 5225934"/>
              <a:gd name="connsiteY11" fmla="*/ 465513 h 4577542"/>
              <a:gd name="connsiteX12" fmla="*/ 1784465 w 5225934"/>
              <a:gd name="connsiteY12" fmla="*/ 72044 h 4577542"/>
              <a:gd name="connsiteX13" fmla="*/ 2177934 w 5225934"/>
              <a:gd name="connsiteY13" fmla="*/ 232756 h 4577542"/>
              <a:gd name="connsiteX14" fmla="*/ 2721032 w 5225934"/>
              <a:gd name="connsiteY14" fmla="*/ 138545 h 4577542"/>
              <a:gd name="connsiteX15" fmla="*/ 3330632 w 5225934"/>
              <a:gd name="connsiteY15" fmla="*/ 238298 h 4577542"/>
              <a:gd name="connsiteX16" fmla="*/ 3779520 w 5225934"/>
              <a:gd name="connsiteY16" fmla="*/ 0 h 4577542"/>
              <a:gd name="connsiteX17" fmla="*/ 4422371 w 5225934"/>
              <a:gd name="connsiteY17" fmla="*/ 238298 h 4577542"/>
              <a:gd name="connsiteX18" fmla="*/ 5054138 w 5225934"/>
              <a:gd name="connsiteY18" fmla="*/ 665018 h 4577542"/>
              <a:gd name="connsiteX19" fmla="*/ 5225934 w 5225934"/>
              <a:gd name="connsiteY19" fmla="*/ 1025236 h 4577542"/>
              <a:gd name="connsiteX20" fmla="*/ 4954385 w 5225934"/>
              <a:gd name="connsiteY20" fmla="*/ 1197033 h 4577542"/>
              <a:gd name="connsiteX21" fmla="*/ 3951316 w 5225934"/>
              <a:gd name="connsiteY21" fmla="*/ 205047 h 4577542"/>
              <a:gd name="connsiteX22" fmla="*/ 3779520 w 5225934"/>
              <a:gd name="connsiteY22" fmla="*/ 831273 h 4577542"/>
              <a:gd name="connsiteX23" fmla="*/ 2914996 w 5225934"/>
              <a:gd name="connsiteY23" fmla="*/ 399011 h 4577542"/>
              <a:gd name="connsiteX24" fmla="*/ 2172392 w 5225934"/>
              <a:gd name="connsiteY24" fmla="*/ 620684 h 4577542"/>
              <a:gd name="connsiteX25" fmla="*/ 1895301 w 5225934"/>
              <a:gd name="connsiteY25" fmla="*/ 515389 h 4577542"/>
              <a:gd name="connsiteX26" fmla="*/ 1712421 w 5225934"/>
              <a:gd name="connsiteY26" fmla="*/ 825731 h 4577542"/>
              <a:gd name="connsiteX27" fmla="*/ 1634836 w 5225934"/>
              <a:gd name="connsiteY27" fmla="*/ 1341120 h 4577542"/>
              <a:gd name="connsiteX28" fmla="*/ 1463040 w 5225934"/>
              <a:gd name="connsiteY28" fmla="*/ 1795549 h 4577542"/>
              <a:gd name="connsiteX29" fmla="*/ 1385454 w 5225934"/>
              <a:gd name="connsiteY29" fmla="*/ 2322022 h 4577542"/>
              <a:gd name="connsiteX30" fmla="*/ 1817716 w 5225934"/>
              <a:gd name="connsiteY30" fmla="*/ 2748742 h 4577542"/>
              <a:gd name="connsiteX31" fmla="*/ 1784465 w 5225934"/>
              <a:gd name="connsiteY31" fmla="*/ 3103418 h 4577542"/>
              <a:gd name="connsiteX32" fmla="*/ 1546167 w 5225934"/>
              <a:gd name="connsiteY32" fmla="*/ 3374967 h 4577542"/>
              <a:gd name="connsiteX33" fmla="*/ 1923011 w 5225934"/>
              <a:gd name="connsiteY33" fmla="*/ 3524596 h 4577542"/>
              <a:gd name="connsiteX34" fmla="*/ 2294312 w 5225934"/>
              <a:gd name="connsiteY34" fmla="*/ 3929149 h 4577542"/>
              <a:gd name="connsiteX35" fmla="*/ 2238894 w 5225934"/>
              <a:gd name="connsiteY35" fmla="*/ 4167447 h 457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225934" h="4577542">
                <a:moveTo>
                  <a:pt x="2238894" y="4167447"/>
                </a:moveTo>
                <a:lnTo>
                  <a:pt x="2017221" y="4577542"/>
                </a:lnTo>
                <a:lnTo>
                  <a:pt x="720436" y="4250574"/>
                </a:lnTo>
                <a:lnTo>
                  <a:pt x="936567" y="3491345"/>
                </a:lnTo>
                <a:lnTo>
                  <a:pt x="548640" y="3175462"/>
                </a:lnTo>
                <a:lnTo>
                  <a:pt x="465512" y="2421774"/>
                </a:lnTo>
                <a:lnTo>
                  <a:pt x="1036320" y="2067098"/>
                </a:lnTo>
                <a:lnTo>
                  <a:pt x="820189" y="1673629"/>
                </a:lnTo>
                <a:lnTo>
                  <a:pt x="0" y="1828800"/>
                </a:lnTo>
                <a:lnTo>
                  <a:pt x="365760" y="543098"/>
                </a:lnTo>
                <a:lnTo>
                  <a:pt x="892232" y="836814"/>
                </a:lnTo>
                <a:lnTo>
                  <a:pt x="1590501" y="465513"/>
                </a:lnTo>
                <a:lnTo>
                  <a:pt x="1784465" y="72044"/>
                </a:lnTo>
                <a:lnTo>
                  <a:pt x="2177934" y="232756"/>
                </a:lnTo>
                <a:lnTo>
                  <a:pt x="2721032" y="138545"/>
                </a:lnTo>
                <a:lnTo>
                  <a:pt x="3330632" y="238298"/>
                </a:lnTo>
                <a:lnTo>
                  <a:pt x="3779520" y="0"/>
                </a:lnTo>
                <a:lnTo>
                  <a:pt x="4422371" y="238298"/>
                </a:lnTo>
                <a:lnTo>
                  <a:pt x="5054138" y="665018"/>
                </a:lnTo>
                <a:lnTo>
                  <a:pt x="5225934" y="1025236"/>
                </a:lnTo>
                <a:lnTo>
                  <a:pt x="4954385" y="1197033"/>
                </a:lnTo>
                <a:lnTo>
                  <a:pt x="3951316" y="205047"/>
                </a:lnTo>
                <a:lnTo>
                  <a:pt x="3779520" y="831273"/>
                </a:lnTo>
                <a:lnTo>
                  <a:pt x="2914996" y="399011"/>
                </a:lnTo>
                <a:lnTo>
                  <a:pt x="2172392" y="620684"/>
                </a:lnTo>
                <a:lnTo>
                  <a:pt x="1895301" y="515389"/>
                </a:lnTo>
                <a:lnTo>
                  <a:pt x="1712421" y="825731"/>
                </a:lnTo>
                <a:lnTo>
                  <a:pt x="1634836" y="1341120"/>
                </a:lnTo>
                <a:lnTo>
                  <a:pt x="1463040" y="1795549"/>
                </a:lnTo>
                <a:lnTo>
                  <a:pt x="1385454" y="2322022"/>
                </a:lnTo>
                <a:lnTo>
                  <a:pt x="1817716" y="2748742"/>
                </a:lnTo>
                <a:lnTo>
                  <a:pt x="1784465" y="3103418"/>
                </a:lnTo>
                <a:lnTo>
                  <a:pt x="1546167" y="3374967"/>
                </a:lnTo>
                <a:lnTo>
                  <a:pt x="1923011" y="3524596"/>
                </a:lnTo>
                <a:lnTo>
                  <a:pt x="2294312" y="3929149"/>
                </a:lnTo>
                <a:lnTo>
                  <a:pt x="2238894" y="416744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CEA821-40CA-4783-8210-E6AFFC3CF038}"/>
              </a:ext>
            </a:extLst>
          </p:cNvPr>
          <p:cNvSpPr>
            <a:spLocks noGrp="1"/>
          </p:cNvSpPr>
          <p:nvPr>
            <p:ph type="title"/>
          </p:nvPr>
        </p:nvSpPr>
        <p:spPr>
          <a:xfrm>
            <a:off x="1864741" y="87812"/>
            <a:ext cx="7210332" cy="779462"/>
          </a:xfrm>
        </p:spPr>
        <p:txBody>
          <a:bodyPr/>
          <a:lstStyle/>
          <a:p>
            <a:r>
              <a:rPr lang="en-US" dirty="0"/>
              <a:t>Chymotrypsin Active Site</a:t>
            </a:r>
          </a:p>
        </p:txBody>
      </p:sp>
      <p:graphicFrame>
        <p:nvGraphicFramePr>
          <p:cNvPr id="4" name="Object 3">
            <a:extLst>
              <a:ext uri="{FF2B5EF4-FFF2-40B4-BE49-F238E27FC236}">
                <a16:creationId xmlns:a16="http://schemas.microsoft.com/office/drawing/2014/main" id="{804C9BD0-A138-4553-9013-334DCD50056E}"/>
              </a:ext>
            </a:extLst>
          </p:cNvPr>
          <p:cNvGraphicFramePr>
            <a:graphicFrameLocks noChangeAspect="1"/>
          </p:cNvGraphicFramePr>
          <p:nvPr>
            <p:extLst>
              <p:ext uri="{D42A27DB-BD31-4B8C-83A1-F6EECF244321}">
                <p14:modId xmlns:p14="http://schemas.microsoft.com/office/powerpoint/2010/main" val="1767206645"/>
              </p:ext>
            </p:extLst>
          </p:nvPr>
        </p:nvGraphicFramePr>
        <p:xfrm>
          <a:off x="2619895" y="1177435"/>
          <a:ext cx="3449638" cy="4333875"/>
        </p:xfrm>
        <a:graphic>
          <a:graphicData uri="http://schemas.openxmlformats.org/presentationml/2006/ole">
            <mc:AlternateContent xmlns:mc="http://schemas.openxmlformats.org/markup-compatibility/2006">
              <mc:Choice xmlns:v="urn:schemas-microsoft-com:vml" Requires="v">
                <p:oleObj spid="_x0000_s8199" name="CS ChemDraw Drawing" r:id="rId4" imgW="3449627" imgH="4333690" progId="ChemDraw.Document.6.0">
                  <p:embed/>
                </p:oleObj>
              </mc:Choice>
              <mc:Fallback>
                <p:oleObj name="CS ChemDraw Drawing" r:id="rId4" imgW="3449627" imgH="4333690" progId="ChemDraw.Document.6.0">
                  <p:embed/>
                  <p:pic>
                    <p:nvPicPr>
                      <p:cNvPr id="4" name="Object 3">
                        <a:extLst>
                          <a:ext uri="{FF2B5EF4-FFF2-40B4-BE49-F238E27FC236}">
                            <a16:creationId xmlns:a16="http://schemas.microsoft.com/office/drawing/2014/main" id="{804C9BD0-A138-4553-9013-334DCD50056E}"/>
                          </a:ext>
                        </a:extLst>
                      </p:cNvPr>
                      <p:cNvPicPr/>
                      <p:nvPr/>
                    </p:nvPicPr>
                    <p:blipFill>
                      <a:blip r:embed="rId5"/>
                      <a:stretch>
                        <a:fillRect/>
                      </a:stretch>
                    </p:blipFill>
                    <p:spPr>
                      <a:xfrm>
                        <a:off x="2619895" y="1177435"/>
                        <a:ext cx="3449638" cy="4333875"/>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BC0A20E5-526C-462A-9FB0-52D6C354FB8D}"/>
              </a:ext>
            </a:extLst>
          </p:cNvPr>
          <p:cNvSpPr txBox="1"/>
          <p:nvPr/>
        </p:nvSpPr>
        <p:spPr>
          <a:xfrm>
            <a:off x="2057806" y="2554988"/>
            <a:ext cx="947651" cy="382385"/>
          </a:xfrm>
          <a:prstGeom prst="rect">
            <a:avLst/>
          </a:prstGeom>
          <a:solidFill>
            <a:schemeClr val="accent6">
              <a:lumMod val="75000"/>
            </a:schemeClr>
          </a:solidFill>
          <a:ln>
            <a:solidFill>
              <a:schemeClr val="accent6">
                <a:lumMod val="50000"/>
              </a:schemeClr>
            </a:solidFill>
          </a:ln>
        </p:spPr>
        <p:txBody>
          <a:bodyPr wrap="square" rtlCol="0">
            <a:spAutoFit/>
          </a:bodyPr>
          <a:lstStyle/>
          <a:p>
            <a:pPr algn="ctr"/>
            <a:r>
              <a:rPr lang="en-US" b="1" dirty="0">
                <a:solidFill>
                  <a:schemeClr val="bg1"/>
                </a:solidFill>
              </a:rPr>
              <a:t>Ser-195</a:t>
            </a:r>
          </a:p>
        </p:txBody>
      </p:sp>
      <p:sp>
        <p:nvSpPr>
          <p:cNvPr id="11" name="TextBox 10">
            <a:extLst>
              <a:ext uri="{FF2B5EF4-FFF2-40B4-BE49-F238E27FC236}">
                <a16:creationId xmlns:a16="http://schemas.microsoft.com/office/drawing/2014/main" id="{60291009-8B87-4F65-9559-07EDABC8078D}"/>
              </a:ext>
            </a:extLst>
          </p:cNvPr>
          <p:cNvSpPr txBox="1"/>
          <p:nvPr/>
        </p:nvSpPr>
        <p:spPr>
          <a:xfrm>
            <a:off x="2146070" y="4202879"/>
            <a:ext cx="947651" cy="382385"/>
          </a:xfrm>
          <a:prstGeom prst="rect">
            <a:avLst/>
          </a:prstGeom>
          <a:solidFill>
            <a:schemeClr val="accent6">
              <a:lumMod val="75000"/>
            </a:schemeClr>
          </a:solidFill>
          <a:ln>
            <a:solidFill>
              <a:schemeClr val="accent6">
                <a:lumMod val="50000"/>
              </a:schemeClr>
            </a:solidFill>
          </a:ln>
        </p:spPr>
        <p:txBody>
          <a:bodyPr wrap="square" rtlCol="0">
            <a:spAutoFit/>
          </a:bodyPr>
          <a:lstStyle/>
          <a:p>
            <a:pPr algn="ctr"/>
            <a:r>
              <a:rPr lang="en-US" b="1" dirty="0">
                <a:solidFill>
                  <a:schemeClr val="bg1"/>
                </a:solidFill>
              </a:rPr>
              <a:t>His- 57</a:t>
            </a:r>
          </a:p>
        </p:txBody>
      </p:sp>
      <p:sp>
        <p:nvSpPr>
          <p:cNvPr id="12" name="TextBox 11">
            <a:extLst>
              <a:ext uri="{FF2B5EF4-FFF2-40B4-BE49-F238E27FC236}">
                <a16:creationId xmlns:a16="http://schemas.microsoft.com/office/drawing/2014/main" id="{9D245BD3-827E-4428-B9F4-A6A3D4A9644C}"/>
              </a:ext>
            </a:extLst>
          </p:cNvPr>
          <p:cNvSpPr txBox="1"/>
          <p:nvPr/>
        </p:nvSpPr>
        <p:spPr>
          <a:xfrm>
            <a:off x="2583469" y="5257739"/>
            <a:ext cx="1020503" cy="369332"/>
          </a:xfrm>
          <a:prstGeom prst="rect">
            <a:avLst/>
          </a:prstGeom>
          <a:solidFill>
            <a:schemeClr val="accent6">
              <a:lumMod val="75000"/>
            </a:schemeClr>
          </a:solidFill>
          <a:ln>
            <a:solidFill>
              <a:schemeClr val="accent6">
                <a:lumMod val="50000"/>
              </a:schemeClr>
            </a:solidFill>
          </a:ln>
        </p:spPr>
        <p:txBody>
          <a:bodyPr wrap="square" rtlCol="0">
            <a:spAutoFit/>
          </a:bodyPr>
          <a:lstStyle/>
          <a:p>
            <a:pPr algn="ctr"/>
            <a:r>
              <a:rPr lang="en-US" b="1" dirty="0">
                <a:solidFill>
                  <a:schemeClr val="bg1"/>
                </a:solidFill>
              </a:rPr>
              <a:t>Asp-102</a:t>
            </a:r>
          </a:p>
        </p:txBody>
      </p:sp>
      <p:sp>
        <p:nvSpPr>
          <p:cNvPr id="3" name="TextBox 2">
            <a:extLst>
              <a:ext uri="{FF2B5EF4-FFF2-40B4-BE49-F238E27FC236}">
                <a16:creationId xmlns:a16="http://schemas.microsoft.com/office/drawing/2014/main" id="{A8B6FB22-6C64-4DDC-9AFA-E8300541FEFE}"/>
              </a:ext>
            </a:extLst>
          </p:cNvPr>
          <p:cNvSpPr txBox="1"/>
          <p:nvPr/>
        </p:nvSpPr>
        <p:spPr>
          <a:xfrm>
            <a:off x="3944926" y="2000596"/>
            <a:ext cx="1583832" cy="369332"/>
          </a:xfrm>
          <a:prstGeom prst="rect">
            <a:avLst/>
          </a:prstGeom>
          <a:noFill/>
        </p:spPr>
        <p:txBody>
          <a:bodyPr wrap="none" rtlCol="0">
            <a:spAutoFit/>
          </a:bodyPr>
          <a:lstStyle/>
          <a:p>
            <a:r>
              <a:rPr lang="en-US" b="1" dirty="0">
                <a:solidFill>
                  <a:srgbClr val="C00000"/>
                </a:solidFill>
              </a:rPr>
              <a:t>Oxyanion Hole</a:t>
            </a:r>
          </a:p>
        </p:txBody>
      </p:sp>
      <p:sp>
        <p:nvSpPr>
          <p:cNvPr id="5" name="TextBox 4">
            <a:extLst>
              <a:ext uri="{FF2B5EF4-FFF2-40B4-BE49-F238E27FC236}">
                <a16:creationId xmlns:a16="http://schemas.microsoft.com/office/drawing/2014/main" id="{D712C1B8-6331-4C22-A048-3791E151150C}"/>
              </a:ext>
            </a:extLst>
          </p:cNvPr>
          <p:cNvSpPr txBox="1"/>
          <p:nvPr/>
        </p:nvSpPr>
        <p:spPr>
          <a:xfrm>
            <a:off x="5181600" y="3077328"/>
            <a:ext cx="2851743" cy="369332"/>
          </a:xfrm>
          <a:prstGeom prst="rect">
            <a:avLst/>
          </a:prstGeom>
          <a:noFill/>
        </p:spPr>
        <p:txBody>
          <a:bodyPr wrap="none" rtlCol="0">
            <a:spAutoFit/>
          </a:bodyPr>
          <a:lstStyle/>
          <a:p>
            <a:r>
              <a:rPr lang="en-US" b="1" dirty="0"/>
              <a:t>Water Enters the Active Site</a:t>
            </a:r>
          </a:p>
        </p:txBody>
      </p:sp>
    </p:spTree>
    <p:extLst>
      <p:ext uri="{BB962C8B-B14F-4D97-AF65-F5344CB8AC3E}">
        <p14:creationId xmlns:p14="http://schemas.microsoft.com/office/powerpoint/2010/main" val="8351653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93B1B4C-B3C6-4848-BBCD-BC2C2C8AD747}"/>
              </a:ext>
            </a:extLst>
          </p:cNvPr>
          <p:cNvSpPr/>
          <p:nvPr/>
        </p:nvSpPr>
        <p:spPr>
          <a:xfrm>
            <a:off x="1490750" y="867274"/>
            <a:ext cx="4544290" cy="5068014"/>
          </a:xfrm>
          <a:custGeom>
            <a:avLst/>
            <a:gdLst>
              <a:gd name="connsiteX0" fmla="*/ 2238894 w 5225934"/>
              <a:gd name="connsiteY0" fmla="*/ 4167447 h 4577542"/>
              <a:gd name="connsiteX1" fmla="*/ 2017221 w 5225934"/>
              <a:gd name="connsiteY1" fmla="*/ 4577542 h 4577542"/>
              <a:gd name="connsiteX2" fmla="*/ 720436 w 5225934"/>
              <a:gd name="connsiteY2" fmla="*/ 4250574 h 4577542"/>
              <a:gd name="connsiteX3" fmla="*/ 936567 w 5225934"/>
              <a:gd name="connsiteY3" fmla="*/ 3491345 h 4577542"/>
              <a:gd name="connsiteX4" fmla="*/ 548640 w 5225934"/>
              <a:gd name="connsiteY4" fmla="*/ 3175462 h 4577542"/>
              <a:gd name="connsiteX5" fmla="*/ 465512 w 5225934"/>
              <a:gd name="connsiteY5" fmla="*/ 2421774 h 4577542"/>
              <a:gd name="connsiteX6" fmla="*/ 1036320 w 5225934"/>
              <a:gd name="connsiteY6" fmla="*/ 2067098 h 4577542"/>
              <a:gd name="connsiteX7" fmla="*/ 820189 w 5225934"/>
              <a:gd name="connsiteY7" fmla="*/ 1673629 h 4577542"/>
              <a:gd name="connsiteX8" fmla="*/ 0 w 5225934"/>
              <a:gd name="connsiteY8" fmla="*/ 1828800 h 4577542"/>
              <a:gd name="connsiteX9" fmla="*/ 365760 w 5225934"/>
              <a:gd name="connsiteY9" fmla="*/ 543098 h 4577542"/>
              <a:gd name="connsiteX10" fmla="*/ 892232 w 5225934"/>
              <a:gd name="connsiteY10" fmla="*/ 836814 h 4577542"/>
              <a:gd name="connsiteX11" fmla="*/ 1590501 w 5225934"/>
              <a:gd name="connsiteY11" fmla="*/ 465513 h 4577542"/>
              <a:gd name="connsiteX12" fmla="*/ 1784465 w 5225934"/>
              <a:gd name="connsiteY12" fmla="*/ 72044 h 4577542"/>
              <a:gd name="connsiteX13" fmla="*/ 2177934 w 5225934"/>
              <a:gd name="connsiteY13" fmla="*/ 232756 h 4577542"/>
              <a:gd name="connsiteX14" fmla="*/ 2721032 w 5225934"/>
              <a:gd name="connsiteY14" fmla="*/ 138545 h 4577542"/>
              <a:gd name="connsiteX15" fmla="*/ 3330632 w 5225934"/>
              <a:gd name="connsiteY15" fmla="*/ 238298 h 4577542"/>
              <a:gd name="connsiteX16" fmla="*/ 3779520 w 5225934"/>
              <a:gd name="connsiteY16" fmla="*/ 0 h 4577542"/>
              <a:gd name="connsiteX17" fmla="*/ 4422371 w 5225934"/>
              <a:gd name="connsiteY17" fmla="*/ 238298 h 4577542"/>
              <a:gd name="connsiteX18" fmla="*/ 5054138 w 5225934"/>
              <a:gd name="connsiteY18" fmla="*/ 665018 h 4577542"/>
              <a:gd name="connsiteX19" fmla="*/ 5225934 w 5225934"/>
              <a:gd name="connsiteY19" fmla="*/ 1025236 h 4577542"/>
              <a:gd name="connsiteX20" fmla="*/ 4954385 w 5225934"/>
              <a:gd name="connsiteY20" fmla="*/ 1197033 h 4577542"/>
              <a:gd name="connsiteX21" fmla="*/ 3951316 w 5225934"/>
              <a:gd name="connsiteY21" fmla="*/ 205047 h 4577542"/>
              <a:gd name="connsiteX22" fmla="*/ 3779520 w 5225934"/>
              <a:gd name="connsiteY22" fmla="*/ 831273 h 4577542"/>
              <a:gd name="connsiteX23" fmla="*/ 2914996 w 5225934"/>
              <a:gd name="connsiteY23" fmla="*/ 399011 h 4577542"/>
              <a:gd name="connsiteX24" fmla="*/ 2172392 w 5225934"/>
              <a:gd name="connsiteY24" fmla="*/ 620684 h 4577542"/>
              <a:gd name="connsiteX25" fmla="*/ 1895301 w 5225934"/>
              <a:gd name="connsiteY25" fmla="*/ 515389 h 4577542"/>
              <a:gd name="connsiteX26" fmla="*/ 1712421 w 5225934"/>
              <a:gd name="connsiteY26" fmla="*/ 825731 h 4577542"/>
              <a:gd name="connsiteX27" fmla="*/ 1634836 w 5225934"/>
              <a:gd name="connsiteY27" fmla="*/ 1341120 h 4577542"/>
              <a:gd name="connsiteX28" fmla="*/ 1463040 w 5225934"/>
              <a:gd name="connsiteY28" fmla="*/ 1795549 h 4577542"/>
              <a:gd name="connsiteX29" fmla="*/ 1385454 w 5225934"/>
              <a:gd name="connsiteY29" fmla="*/ 2322022 h 4577542"/>
              <a:gd name="connsiteX30" fmla="*/ 1817716 w 5225934"/>
              <a:gd name="connsiteY30" fmla="*/ 2748742 h 4577542"/>
              <a:gd name="connsiteX31" fmla="*/ 1784465 w 5225934"/>
              <a:gd name="connsiteY31" fmla="*/ 3103418 h 4577542"/>
              <a:gd name="connsiteX32" fmla="*/ 1546167 w 5225934"/>
              <a:gd name="connsiteY32" fmla="*/ 3374967 h 4577542"/>
              <a:gd name="connsiteX33" fmla="*/ 1923011 w 5225934"/>
              <a:gd name="connsiteY33" fmla="*/ 3524596 h 4577542"/>
              <a:gd name="connsiteX34" fmla="*/ 2294312 w 5225934"/>
              <a:gd name="connsiteY34" fmla="*/ 3929149 h 4577542"/>
              <a:gd name="connsiteX35" fmla="*/ 2238894 w 5225934"/>
              <a:gd name="connsiteY35" fmla="*/ 4167447 h 457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225934" h="4577542">
                <a:moveTo>
                  <a:pt x="2238894" y="4167447"/>
                </a:moveTo>
                <a:lnTo>
                  <a:pt x="2017221" y="4577542"/>
                </a:lnTo>
                <a:lnTo>
                  <a:pt x="720436" y="4250574"/>
                </a:lnTo>
                <a:lnTo>
                  <a:pt x="936567" y="3491345"/>
                </a:lnTo>
                <a:lnTo>
                  <a:pt x="548640" y="3175462"/>
                </a:lnTo>
                <a:lnTo>
                  <a:pt x="465512" y="2421774"/>
                </a:lnTo>
                <a:lnTo>
                  <a:pt x="1036320" y="2067098"/>
                </a:lnTo>
                <a:lnTo>
                  <a:pt x="820189" y="1673629"/>
                </a:lnTo>
                <a:lnTo>
                  <a:pt x="0" y="1828800"/>
                </a:lnTo>
                <a:lnTo>
                  <a:pt x="365760" y="543098"/>
                </a:lnTo>
                <a:lnTo>
                  <a:pt x="892232" y="836814"/>
                </a:lnTo>
                <a:lnTo>
                  <a:pt x="1590501" y="465513"/>
                </a:lnTo>
                <a:lnTo>
                  <a:pt x="1784465" y="72044"/>
                </a:lnTo>
                <a:lnTo>
                  <a:pt x="2177934" y="232756"/>
                </a:lnTo>
                <a:lnTo>
                  <a:pt x="2721032" y="138545"/>
                </a:lnTo>
                <a:lnTo>
                  <a:pt x="3330632" y="238298"/>
                </a:lnTo>
                <a:lnTo>
                  <a:pt x="3779520" y="0"/>
                </a:lnTo>
                <a:lnTo>
                  <a:pt x="4422371" y="238298"/>
                </a:lnTo>
                <a:lnTo>
                  <a:pt x="5054138" y="665018"/>
                </a:lnTo>
                <a:lnTo>
                  <a:pt x="5225934" y="1025236"/>
                </a:lnTo>
                <a:lnTo>
                  <a:pt x="4954385" y="1197033"/>
                </a:lnTo>
                <a:lnTo>
                  <a:pt x="3951316" y="205047"/>
                </a:lnTo>
                <a:lnTo>
                  <a:pt x="3779520" y="831273"/>
                </a:lnTo>
                <a:lnTo>
                  <a:pt x="2914996" y="399011"/>
                </a:lnTo>
                <a:lnTo>
                  <a:pt x="2172392" y="620684"/>
                </a:lnTo>
                <a:lnTo>
                  <a:pt x="1895301" y="515389"/>
                </a:lnTo>
                <a:lnTo>
                  <a:pt x="1712421" y="825731"/>
                </a:lnTo>
                <a:lnTo>
                  <a:pt x="1634836" y="1341120"/>
                </a:lnTo>
                <a:lnTo>
                  <a:pt x="1463040" y="1795549"/>
                </a:lnTo>
                <a:lnTo>
                  <a:pt x="1385454" y="2322022"/>
                </a:lnTo>
                <a:lnTo>
                  <a:pt x="1817716" y="2748742"/>
                </a:lnTo>
                <a:lnTo>
                  <a:pt x="1784465" y="3103418"/>
                </a:lnTo>
                <a:lnTo>
                  <a:pt x="1546167" y="3374967"/>
                </a:lnTo>
                <a:lnTo>
                  <a:pt x="1923011" y="3524596"/>
                </a:lnTo>
                <a:lnTo>
                  <a:pt x="2294312" y="3929149"/>
                </a:lnTo>
                <a:lnTo>
                  <a:pt x="2238894" y="416744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CEA821-40CA-4783-8210-E6AFFC3CF038}"/>
              </a:ext>
            </a:extLst>
          </p:cNvPr>
          <p:cNvSpPr>
            <a:spLocks noGrp="1"/>
          </p:cNvSpPr>
          <p:nvPr>
            <p:ph type="title"/>
          </p:nvPr>
        </p:nvSpPr>
        <p:spPr>
          <a:xfrm>
            <a:off x="1864741" y="87812"/>
            <a:ext cx="7210332" cy="779462"/>
          </a:xfrm>
        </p:spPr>
        <p:txBody>
          <a:bodyPr/>
          <a:lstStyle/>
          <a:p>
            <a:r>
              <a:rPr lang="en-US" dirty="0"/>
              <a:t>Chymotrypsin Active Site</a:t>
            </a:r>
          </a:p>
        </p:txBody>
      </p:sp>
      <p:graphicFrame>
        <p:nvGraphicFramePr>
          <p:cNvPr id="4" name="Object 3">
            <a:extLst>
              <a:ext uri="{FF2B5EF4-FFF2-40B4-BE49-F238E27FC236}">
                <a16:creationId xmlns:a16="http://schemas.microsoft.com/office/drawing/2014/main" id="{804C9BD0-A138-4553-9013-334DCD50056E}"/>
              </a:ext>
            </a:extLst>
          </p:cNvPr>
          <p:cNvGraphicFramePr>
            <a:graphicFrameLocks noChangeAspect="1"/>
          </p:cNvGraphicFramePr>
          <p:nvPr>
            <p:extLst>
              <p:ext uri="{D42A27DB-BD31-4B8C-83A1-F6EECF244321}">
                <p14:modId xmlns:p14="http://schemas.microsoft.com/office/powerpoint/2010/main" val="1851740992"/>
              </p:ext>
            </p:extLst>
          </p:nvPr>
        </p:nvGraphicFramePr>
        <p:xfrm>
          <a:off x="2638555" y="1293196"/>
          <a:ext cx="2036763" cy="4333875"/>
        </p:xfrm>
        <a:graphic>
          <a:graphicData uri="http://schemas.openxmlformats.org/presentationml/2006/ole">
            <mc:AlternateContent xmlns:mc="http://schemas.openxmlformats.org/markup-compatibility/2006">
              <mc:Choice xmlns:v="urn:schemas-microsoft-com:vml" Requires="v">
                <p:oleObj spid="_x0000_s9225" name="CS ChemDraw Drawing" r:id="rId4" imgW="2036773" imgH="4333690" progId="ChemDraw.Document.6.0">
                  <p:embed/>
                </p:oleObj>
              </mc:Choice>
              <mc:Fallback>
                <p:oleObj name="CS ChemDraw Drawing" r:id="rId4" imgW="2036773" imgH="4333690" progId="ChemDraw.Document.6.0">
                  <p:embed/>
                  <p:pic>
                    <p:nvPicPr>
                      <p:cNvPr id="4" name="Object 3">
                        <a:extLst>
                          <a:ext uri="{FF2B5EF4-FFF2-40B4-BE49-F238E27FC236}">
                            <a16:creationId xmlns:a16="http://schemas.microsoft.com/office/drawing/2014/main" id="{804C9BD0-A138-4553-9013-334DCD50056E}"/>
                          </a:ext>
                        </a:extLst>
                      </p:cNvPr>
                      <p:cNvPicPr/>
                      <p:nvPr/>
                    </p:nvPicPr>
                    <p:blipFill>
                      <a:blip r:embed="rId5"/>
                      <a:stretch>
                        <a:fillRect/>
                      </a:stretch>
                    </p:blipFill>
                    <p:spPr>
                      <a:xfrm>
                        <a:off x="2638555" y="1293196"/>
                        <a:ext cx="2036763" cy="4333875"/>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BC0A20E5-526C-462A-9FB0-52D6C354FB8D}"/>
              </a:ext>
            </a:extLst>
          </p:cNvPr>
          <p:cNvSpPr txBox="1"/>
          <p:nvPr/>
        </p:nvSpPr>
        <p:spPr>
          <a:xfrm>
            <a:off x="2057806" y="2554988"/>
            <a:ext cx="947651" cy="382385"/>
          </a:xfrm>
          <a:prstGeom prst="rect">
            <a:avLst/>
          </a:prstGeom>
          <a:solidFill>
            <a:schemeClr val="accent6">
              <a:lumMod val="75000"/>
            </a:schemeClr>
          </a:solidFill>
          <a:ln>
            <a:solidFill>
              <a:schemeClr val="accent6">
                <a:lumMod val="50000"/>
              </a:schemeClr>
            </a:solidFill>
          </a:ln>
        </p:spPr>
        <p:txBody>
          <a:bodyPr wrap="square" rtlCol="0">
            <a:spAutoFit/>
          </a:bodyPr>
          <a:lstStyle/>
          <a:p>
            <a:pPr algn="ctr"/>
            <a:r>
              <a:rPr lang="en-US" b="1" dirty="0">
                <a:solidFill>
                  <a:schemeClr val="bg1"/>
                </a:solidFill>
              </a:rPr>
              <a:t>Ser-195</a:t>
            </a:r>
          </a:p>
        </p:txBody>
      </p:sp>
      <p:sp>
        <p:nvSpPr>
          <p:cNvPr id="11" name="TextBox 10">
            <a:extLst>
              <a:ext uri="{FF2B5EF4-FFF2-40B4-BE49-F238E27FC236}">
                <a16:creationId xmlns:a16="http://schemas.microsoft.com/office/drawing/2014/main" id="{60291009-8B87-4F65-9559-07EDABC8078D}"/>
              </a:ext>
            </a:extLst>
          </p:cNvPr>
          <p:cNvSpPr txBox="1"/>
          <p:nvPr/>
        </p:nvSpPr>
        <p:spPr>
          <a:xfrm>
            <a:off x="2146070" y="4202879"/>
            <a:ext cx="947651" cy="382385"/>
          </a:xfrm>
          <a:prstGeom prst="rect">
            <a:avLst/>
          </a:prstGeom>
          <a:solidFill>
            <a:schemeClr val="accent6">
              <a:lumMod val="75000"/>
            </a:schemeClr>
          </a:solidFill>
          <a:ln>
            <a:solidFill>
              <a:schemeClr val="accent6">
                <a:lumMod val="50000"/>
              </a:schemeClr>
            </a:solidFill>
          </a:ln>
        </p:spPr>
        <p:txBody>
          <a:bodyPr wrap="square" rtlCol="0">
            <a:spAutoFit/>
          </a:bodyPr>
          <a:lstStyle/>
          <a:p>
            <a:pPr algn="ctr"/>
            <a:r>
              <a:rPr lang="en-US" b="1" dirty="0">
                <a:solidFill>
                  <a:schemeClr val="bg1"/>
                </a:solidFill>
              </a:rPr>
              <a:t>His- 57</a:t>
            </a:r>
          </a:p>
        </p:txBody>
      </p:sp>
      <p:sp>
        <p:nvSpPr>
          <p:cNvPr id="12" name="TextBox 11">
            <a:extLst>
              <a:ext uri="{FF2B5EF4-FFF2-40B4-BE49-F238E27FC236}">
                <a16:creationId xmlns:a16="http://schemas.microsoft.com/office/drawing/2014/main" id="{9D245BD3-827E-4428-B9F4-A6A3D4A9644C}"/>
              </a:ext>
            </a:extLst>
          </p:cNvPr>
          <p:cNvSpPr txBox="1"/>
          <p:nvPr/>
        </p:nvSpPr>
        <p:spPr>
          <a:xfrm>
            <a:off x="2583469" y="5257739"/>
            <a:ext cx="1020503" cy="369332"/>
          </a:xfrm>
          <a:prstGeom prst="rect">
            <a:avLst/>
          </a:prstGeom>
          <a:solidFill>
            <a:schemeClr val="accent6">
              <a:lumMod val="75000"/>
            </a:schemeClr>
          </a:solidFill>
          <a:ln>
            <a:solidFill>
              <a:schemeClr val="accent6">
                <a:lumMod val="50000"/>
              </a:schemeClr>
            </a:solidFill>
          </a:ln>
        </p:spPr>
        <p:txBody>
          <a:bodyPr wrap="square" rtlCol="0">
            <a:spAutoFit/>
          </a:bodyPr>
          <a:lstStyle/>
          <a:p>
            <a:pPr algn="ctr"/>
            <a:r>
              <a:rPr lang="en-US" b="1" dirty="0">
                <a:solidFill>
                  <a:schemeClr val="bg1"/>
                </a:solidFill>
              </a:rPr>
              <a:t>Asp-102</a:t>
            </a:r>
          </a:p>
        </p:txBody>
      </p:sp>
      <p:sp>
        <p:nvSpPr>
          <p:cNvPr id="3" name="TextBox 2">
            <a:extLst>
              <a:ext uri="{FF2B5EF4-FFF2-40B4-BE49-F238E27FC236}">
                <a16:creationId xmlns:a16="http://schemas.microsoft.com/office/drawing/2014/main" id="{A8B6FB22-6C64-4DDC-9AFA-E8300541FEFE}"/>
              </a:ext>
            </a:extLst>
          </p:cNvPr>
          <p:cNvSpPr txBox="1"/>
          <p:nvPr/>
        </p:nvSpPr>
        <p:spPr>
          <a:xfrm>
            <a:off x="3944926" y="2000596"/>
            <a:ext cx="1583832" cy="369332"/>
          </a:xfrm>
          <a:prstGeom prst="rect">
            <a:avLst/>
          </a:prstGeom>
          <a:noFill/>
        </p:spPr>
        <p:txBody>
          <a:bodyPr wrap="none" rtlCol="0">
            <a:spAutoFit/>
          </a:bodyPr>
          <a:lstStyle/>
          <a:p>
            <a:r>
              <a:rPr lang="en-US" b="1" dirty="0">
                <a:solidFill>
                  <a:srgbClr val="C00000"/>
                </a:solidFill>
              </a:rPr>
              <a:t>Oxyanion Hole</a:t>
            </a:r>
          </a:p>
        </p:txBody>
      </p:sp>
      <p:sp>
        <p:nvSpPr>
          <p:cNvPr id="5" name="TextBox 4">
            <a:extLst>
              <a:ext uri="{FF2B5EF4-FFF2-40B4-BE49-F238E27FC236}">
                <a16:creationId xmlns:a16="http://schemas.microsoft.com/office/drawing/2014/main" id="{D712C1B8-6331-4C22-A048-3791E151150C}"/>
              </a:ext>
            </a:extLst>
          </p:cNvPr>
          <p:cNvSpPr txBox="1"/>
          <p:nvPr/>
        </p:nvSpPr>
        <p:spPr>
          <a:xfrm>
            <a:off x="4494414" y="2937373"/>
            <a:ext cx="2914997" cy="646331"/>
          </a:xfrm>
          <a:prstGeom prst="rect">
            <a:avLst/>
          </a:prstGeom>
          <a:noFill/>
        </p:spPr>
        <p:txBody>
          <a:bodyPr wrap="square" rtlCol="0">
            <a:spAutoFit/>
          </a:bodyPr>
          <a:lstStyle/>
          <a:p>
            <a:r>
              <a:rPr lang="en-US" b="1" dirty="0"/>
              <a:t>Water forms a covalent bond with the substrate</a:t>
            </a:r>
          </a:p>
        </p:txBody>
      </p:sp>
    </p:spTree>
    <p:extLst>
      <p:ext uri="{BB962C8B-B14F-4D97-AF65-F5344CB8AC3E}">
        <p14:creationId xmlns:p14="http://schemas.microsoft.com/office/powerpoint/2010/main" val="384444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FCD4A-F0A8-46FD-B351-7739AFDB87CC}"/>
              </a:ext>
            </a:extLst>
          </p:cNvPr>
          <p:cNvSpPr>
            <a:spLocks noGrp="1"/>
          </p:cNvSpPr>
          <p:nvPr>
            <p:ph type="title"/>
          </p:nvPr>
        </p:nvSpPr>
        <p:spPr/>
        <p:txBody>
          <a:bodyPr/>
          <a:lstStyle/>
          <a:p>
            <a:r>
              <a:rPr lang="en-US" dirty="0"/>
              <a:t>Enzymes</a:t>
            </a:r>
          </a:p>
        </p:txBody>
      </p:sp>
      <p:sp>
        <p:nvSpPr>
          <p:cNvPr id="3" name="Content Placeholder 2">
            <a:extLst>
              <a:ext uri="{FF2B5EF4-FFF2-40B4-BE49-F238E27FC236}">
                <a16:creationId xmlns:a16="http://schemas.microsoft.com/office/drawing/2014/main" id="{002FFF8B-2E48-4ADC-A41D-4747953F7F41}"/>
              </a:ext>
            </a:extLst>
          </p:cNvPr>
          <p:cNvSpPr>
            <a:spLocks noGrp="1"/>
          </p:cNvSpPr>
          <p:nvPr>
            <p:ph idx="1"/>
          </p:nvPr>
        </p:nvSpPr>
        <p:spPr/>
        <p:txBody>
          <a:bodyPr/>
          <a:lstStyle/>
          <a:p>
            <a:r>
              <a:rPr lang="en-US" dirty="0"/>
              <a:t>Are catalysts that speed up the rate of a chemical reaction, but are not themselves used up in the process of the reaction.</a:t>
            </a:r>
          </a:p>
        </p:txBody>
      </p:sp>
      <p:pic>
        <p:nvPicPr>
          <p:cNvPr id="5" name="Picture 4" descr="A picture containing drawing&#10;&#10;Description automatically generated">
            <a:extLst>
              <a:ext uri="{FF2B5EF4-FFF2-40B4-BE49-F238E27FC236}">
                <a16:creationId xmlns:a16="http://schemas.microsoft.com/office/drawing/2014/main" id="{76996E4C-71AE-4EC2-9357-1949775629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6344" y="2581391"/>
            <a:ext cx="5085139" cy="3347532"/>
          </a:xfrm>
          <a:prstGeom prst="rect">
            <a:avLst/>
          </a:prstGeom>
        </p:spPr>
      </p:pic>
    </p:spTree>
    <p:extLst>
      <p:ext uri="{BB962C8B-B14F-4D97-AF65-F5344CB8AC3E}">
        <p14:creationId xmlns:p14="http://schemas.microsoft.com/office/powerpoint/2010/main" val="2200228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93B1B4C-B3C6-4848-BBCD-BC2C2C8AD747}"/>
              </a:ext>
            </a:extLst>
          </p:cNvPr>
          <p:cNvSpPr/>
          <p:nvPr/>
        </p:nvSpPr>
        <p:spPr>
          <a:xfrm>
            <a:off x="1490750" y="867274"/>
            <a:ext cx="4544290" cy="5068014"/>
          </a:xfrm>
          <a:custGeom>
            <a:avLst/>
            <a:gdLst>
              <a:gd name="connsiteX0" fmla="*/ 2238894 w 5225934"/>
              <a:gd name="connsiteY0" fmla="*/ 4167447 h 4577542"/>
              <a:gd name="connsiteX1" fmla="*/ 2017221 w 5225934"/>
              <a:gd name="connsiteY1" fmla="*/ 4577542 h 4577542"/>
              <a:gd name="connsiteX2" fmla="*/ 720436 w 5225934"/>
              <a:gd name="connsiteY2" fmla="*/ 4250574 h 4577542"/>
              <a:gd name="connsiteX3" fmla="*/ 936567 w 5225934"/>
              <a:gd name="connsiteY3" fmla="*/ 3491345 h 4577542"/>
              <a:gd name="connsiteX4" fmla="*/ 548640 w 5225934"/>
              <a:gd name="connsiteY4" fmla="*/ 3175462 h 4577542"/>
              <a:gd name="connsiteX5" fmla="*/ 465512 w 5225934"/>
              <a:gd name="connsiteY5" fmla="*/ 2421774 h 4577542"/>
              <a:gd name="connsiteX6" fmla="*/ 1036320 w 5225934"/>
              <a:gd name="connsiteY6" fmla="*/ 2067098 h 4577542"/>
              <a:gd name="connsiteX7" fmla="*/ 820189 w 5225934"/>
              <a:gd name="connsiteY7" fmla="*/ 1673629 h 4577542"/>
              <a:gd name="connsiteX8" fmla="*/ 0 w 5225934"/>
              <a:gd name="connsiteY8" fmla="*/ 1828800 h 4577542"/>
              <a:gd name="connsiteX9" fmla="*/ 365760 w 5225934"/>
              <a:gd name="connsiteY9" fmla="*/ 543098 h 4577542"/>
              <a:gd name="connsiteX10" fmla="*/ 892232 w 5225934"/>
              <a:gd name="connsiteY10" fmla="*/ 836814 h 4577542"/>
              <a:gd name="connsiteX11" fmla="*/ 1590501 w 5225934"/>
              <a:gd name="connsiteY11" fmla="*/ 465513 h 4577542"/>
              <a:gd name="connsiteX12" fmla="*/ 1784465 w 5225934"/>
              <a:gd name="connsiteY12" fmla="*/ 72044 h 4577542"/>
              <a:gd name="connsiteX13" fmla="*/ 2177934 w 5225934"/>
              <a:gd name="connsiteY13" fmla="*/ 232756 h 4577542"/>
              <a:gd name="connsiteX14" fmla="*/ 2721032 w 5225934"/>
              <a:gd name="connsiteY14" fmla="*/ 138545 h 4577542"/>
              <a:gd name="connsiteX15" fmla="*/ 3330632 w 5225934"/>
              <a:gd name="connsiteY15" fmla="*/ 238298 h 4577542"/>
              <a:gd name="connsiteX16" fmla="*/ 3779520 w 5225934"/>
              <a:gd name="connsiteY16" fmla="*/ 0 h 4577542"/>
              <a:gd name="connsiteX17" fmla="*/ 4422371 w 5225934"/>
              <a:gd name="connsiteY17" fmla="*/ 238298 h 4577542"/>
              <a:gd name="connsiteX18" fmla="*/ 5054138 w 5225934"/>
              <a:gd name="connsiteY18" fmla="*/ 665018 h 4577542"/>
              <a:gd name="connsiteX19" fmla="*/ 5225934 w 5225934"/>
              <a:gd name="connsiteY19" fmla="*/ 1025236 h 4577542"/>
              <a:gd name="connsiteX20" fmla="*/ 4954385 w 5225934"/>
              <a:gd name="connsiteY20" fmla="*/ 1197033 h 4577542"/>
              <a:gd name="connsiteX21" fmla="*/ 3951316 w 5225934"/>
              <a:gd name="connsiteY21" fmla="*/ 205047 h 4577542"/>
              <a:gd name="connsiteX22" fmla="*/ 3779520 w 5225934"/>
              <a:gd name="connsiteY22" fmla="*/ 831273 h 4577542"/>
              <a:gd name="connsiteX23" fmla="*/ 2914996 w 5225934"/>
              <a:gd name="connsiteY23" fmla="*/ 399011 h 4577542"/>
              <a:gd name="connsiteX24" fmla="*/ 2172392 w 5225934"/>
              <a:gd name="connsiteY24" fmla="*/ 620684 h 4577542"/>
              <a:gd name="connsiteX25" fmla="*/ 1895301 w 5225934"/>
              <a:gd name="connsiteY25" fmla="*/ 515389 h 4577542"/>
              <a:gd name="connsiteX26" fmla="*/ 1712421 w 5225934"/>
              <a:gd name="connsiteY26" fmla="*/ 825731 h 4577542"/>
              <a:gd name="connsiteX27" fmla="*/ 1634836 w 5225934"/>
              <a:gd name="connsiteY27" fmla="*/ 1341120 h 4577542"/>
              <a:gd name="connsiteX28" fmla="*/ 1463040 w 5225934"/>
              <a:gd name="connsiteY28" fmla="*/ 1795549 h 4577542"/>
              <a:gd name="connsiteX29" fmla="*/ 1385454 w 5225934"/>
              <a:gd name="connsiteY29" fmla="*/ 2322022 h 4577542"/>
              <a:gd name="connsiteX30" fmla="*/ 1817716 w 5225934"/>
              <a:gd name="connsiteY30" fmla="*/ 2748742 h 4577542"/>
              <a:gd name="connsiteX31" fmla="*/ 1784465 w 5225934"/>
              <a:gd name="connsiteY31" fmla="*/ 3103418 h 4577542"/>
              <a:gd name="connsiteX32" fmla="*/ 1546167 w 5225934"/>
              <a:gd name="connsiteY32" fmla="*/ 3374967 h 4577542"/>
              <a:gd name="connsiteX33" fmla="*/ 1923011 w 5225934"/>
              <a:gd name="connsiteY33" fmla="*/ 3524596 h 4577542"/>
              <a:gd name="connsiteX34" fmla="*/ 2294312 w 5225934"/>
              <a:gd name="connsiteY34" fmla="*/ 3929149 h 4577542"/>
              <a:gd name="connsiteX35" fmla="*/ 2238894 w 5225934"/>
              <a:gd name="connsiteY35" fmla="*/ 4167447 h 457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225934" h="4577542">
                <a:moveTo>
                  <a:pt x="2238894" y="4167447"/>
                </a:moveTo>
                <a:lnTo>
                  <a:pt x="2017221" y="4577542"/>
                </a:lnTo>
                <a:lnTo>
                  <a:pt x="720436" y="4250574"/>
                </a:lnTo>
                <a:lnTo>
                  <a:pt x="936567" y="3491345"/>
                </a:lnTo>
                <a:lnTo>
                  <a:pt x="548640" y="3175462"/>
                </a:lnTo>
                <a:lnTo>
                  <a:pt x="465512" y="2421774"/>
                </a:lnTo>
                <a:lnTo>
                  <a:pt x="1036320" y="2067098"/>
                </a:lnTo>
                <a:lnTo>
                  <a:pt x="820189" y="1673629"/>
                </a:lnTo>
                <a:lnTo>
                  <a:pt x="0" y="1828800"/>
                </a:lnTo>
                <a:lnTo>
                  <a:pt x="365760" y="543098"/>
                </a:lnTo>
                <a:lnTo>
                  <a:pt x="892232" y="836814"/>
                </a:lnTo>
                <a:lnTo>
                  <a:pt x="1590501" y="465513"/>
                </a:lnTo>
                <a:lnTo>
                  <a:pt x="1784465" y="72044"/>
                </a:lnTo>
                <a:lnTo>
                  <a:pt x="2177934" y="232756"/>
                </a:lnTo>
                <a:lnTo>
                  <a:pt x="2721032" y="138545"/>
                </a:lnTo>
                <a:lnTo>
                  <a:pt x="3330632" y="238298"/>
                </a:lnTo>
                <a:lnTo>
                  <a:pt x="3779520" y="0"/>
                </a:lnTo>
                <a:lnTo>
                  <a:pt x="4422371" y="238298"/>
                </a:lnTo>
                <a:lnTo>
                  <a:pt x="5054138" y="665018"/>
                </a:lnTo>
                <a:lnTo>
                  <a:pt x="5225934" y="1025236"/>
                </a:lnTo>
                <a:lnTo>
                  <a:pt x="4954385" y="1197033"/>
                </a:lnTo>
                <a:lnTo>
                  <a:pt x="3951316" y="205047"/>
                </a:lnTo>
                <a:lnTo>
                  <a:pt x="3779520" y="831273"/>
                </a:lnTo>
                <a:lnTo>
                  <a:pt x="2914996" y="399011"/>
                </a:lnTo>
                <a:lnTo>
                  <a:pt x="2172392" y="620684"/>
                </a:lnTo>
                <a:lnTo>
                  <a:pt x="1895301" y="515389"/>
                </a:lnTo>
                <a:lnTo>
                  <a:pt x="1712421" y="825731"/>
                </a:lnTo>
                <a:lnTo>
                  <a:pt x="1634836" y="1341120"/>
                </a:lnTo>
                <a:lnTo>
                  <a:pt x="1463040" y="1795549"/>
                </a:lnTo>
                <a:lnTo>
                  <a:pt x="1385454" y="2322022"/>
                </a:lnTo>
                <a:lnTo>
                  <a:pt x="1817716" y="2748742"/>
                </a:lnTo>
                <a:lnTo>
                  <a:pt x="1784465" y="3103418"/>
                </a:lnTo>
                <a:lnTo>
                  <a:pt x="1546167" y="3374967"/>
                </a:lnTo>
                <a:lnTo>
                  <a:pt x="1923011" y="3524596"/>
                </a:lnTo>
                <a:lnTo>
                  <a:pt x="2294312" y="3929149"/>
                </a:lnTo>
                <a:lnTo>
                  <a:pt x="2238894" y="416744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CEA821-40CA-4783-8210-E6AFFC3CF038}"/>
              </a:ext>
            </a:extLst>
          </p:cNvPr>
          <p:cNvSpPr>
            <a:spLocks noGrp="1"/>
          </p:cNvSpPr>
          <p:nvPr>
            <p:ph type="title"/>
          </p:nvPr>
        </p:nvSpPr>
        <p:spPr>
          <a:xfrm>
            <a:off x="1864741" y="87812"/>
            <a:ext cx="7210332" cy="779462"/>
          </a:xfrm>
        </p:spPr>
        <p:txBody>
          <a:bodyPr/>
          <a:lstStyle/>
          <a:p>
            <a:r>
              <a:rPr lang="en-US" dirty="0"/>
              <a:t>Chymotrypsin Active Site</a:t>
            </a:r>
          </a:p>
        </p:txBody>
      </p:sp>
      <p:graphicFrame>
        <p:nvGraphicFramePr>
          <p:cNvPr id="4" name="Object 3">
            <a:extLst>
              <a:ext uri="{FF2B5EF4-FFF2-40B4-BE49-F238E27FC236}">
                <a16:creationId xmlns:a16="http://schemas.microsoft.com/office/drawing/2014/main" id="{804C9BD0-A138-4553-9013-334DCD50056E}"/>
              </a:ext>
            </a:extLst>
          </p:cNvPr>
          <p:cNvGraphicFramePr>
            <a:graphicFrameLocks noChangeAspect="1"/>
          </p:cNvGraphicFramePr>
          <p:nvPr>
            <p:extLst>
              <p:ext uri="{D42A27DB-BD31-4B8C-83A1-F6EECF244321}">
                <p14:modId xmlns:p14="http://schemas.microsoft.com/office/powerpoint/2010/main" val="4121831504"/>
              </p:ext>
            </p:extLst>
          </p:nvPr>
        </p:nvGraphicFramePr>
        <p:xfrm>
          <a:off x="2638425" y="1293813"/>
          <a:ext cx="2036763" cy="4333875"/>
        </p:xfrm>
        <a:graphic>
          <a:graphicData uri="http://schemas.openxmlformats.org/presentationml/2006/ole">
            <mc:AlternateContent xmlns:mc="http://schemas.openxmlformats.org/markup-compatibility/2006">
              <mc:Choice xmlns:v="urn:schemas-microsoft-com:vml" Requires="v">
                <p:oleObj spid="_x0000_s10249" name="CS ChemDraw Drawing" r:id="rId4" imgW="2036773" imgH="4333690" progId="ChemDraw.Document.6.0">
                  <p:embed/>
                </p:oleObj>
              </mc:Choice>
              <mc:Fallback>
                <p:oleObj name="CS ChemDraw Drawing" r:id="rId4" imgW="2036773" imgH="4333690" progId="ChemDraw.Document.6.0">
                  <p:embed/>
                  <p:pic>
                    <p:nvPicPr>
                      <p:cNvPr id="4" name="Object 3">
                        <a:extLst>
                          <a:ext uri="{FF2B5EF4-FFF2-40B4-BE49-F238E27FC236}">
                            <a16:creationId xmlns:a16="http://schemas.microsoft.com/office/drawing/2014/main" id="{804C9BD0-A138-4553-9013-334DCD50056E}"/>
                          </a:ext>
                        </a:extLst>
                      </p:cNvPr>
                      <p:cNvPicPr/>
                      <p:nvPr/>
                    </p:nvPicPr>
                    <p:blipFill>
                      <a:blip r:embed="rId5"/>
                      <a:stretch>
                        <a:fillRect/>
                      </a:stretch>
                    </p:blipFill>
                    <p:spPr>
                      <a:xfrm>
                        <a:off x="2638425" y="1293813"/>
                        <a:ext cx="2036763" cy="4333875"/>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BC0A20E5-526C-462A-9FB0-52D6C354FB8D}"/>
              </a:ext>
            </a:extLst>
          </p:cNvPr>
          <p:cNvSpPr txBox="1"/>
          <p:nvPr/>
        </p:nvSpPr>
        <p:spPr>
          <a:xfrm>
            <a:off x="2057806" y="2554988"/>
            <a:ext cx="947651" cy="382385"/>
          </a:xfrm>
          <a:prstGeom prst="rect">
            <a:avLst/>
          </a:prstGeom>
          <a:solidFill>
            <a:schemeClr val="accent6">
              <a:lumMod val="75000"/>
            </a:schemeClr>
          </a:solidFill>
          <a:ln>
            <a:solidFill>
              <a:schemeClr val="accent6">
                <a:lumMod val="50000"/>
              </a:schemeClr>
            </a:solidFill>
          </a:ln>
        </p:spPr>
        <p:txBody>
          <a:bodyPr wrap="square" rtlCol="0">
            <a:spAutoFit/>
          </a:bodyPr>
          <a:lstStyle/>
          <a:p>
            <a:pPr algn="ctr"/>
            <a:r>
              <a:rPr lang="en-US" b="1" dirty="0">
                <a:solidFill>
                  <a:schemeClr val="bg1"/>
                </a:solidFill>
              </a:rPr>
              <a:t>Ser-195</a:t>
            </a:r>
          </a:p>
        </p:txBody>
      </p:sp>
      <p:sp>
        <p:nvSpPr>
          <p:cNvPr id="11" name="TextBox 10">
            <a:extLst>
              <a:ext uri="{FF2B5EF4-FFF2-40B4-BE49-F238E27FC236}">
                <a16:creationId xmlns:a16="http://schemas.microsoft.com/office/drawing/2014/main" id="{60291009-8B87-4F65-9559-07EDABC8078D}"/>
              </a:ext>
            </a:extLst>
          </p:cNvPr>
          <p:cNvSpPr txBox="1"/>
          <p:nvPr/>
        </p:nvSpPr>
        <p:spPr>
          <a:xfrm>
            <a:off x="2146070" y="4202879"/>
            <a:ext cx="947651" cy="382385"/>
          </a:xfrm>
          <a:prstGeom prst="rect">
            <a:avLst/>
          </a:prstGeom>
          <a:solidFill>
            <a:schemeClr val="accent6">
              <a:lumMod val="75000"/>
            </a:schemeClr>
          </a:solidFill>
          <a:ln>
            <a:solidFill>
              <a:schemeClr val="accent6">
                <a:lumMod val="50000"/>
              </a:schemeClr>
            </a:solidFill>
          </a:ln>
        </p:spPr>
        <p:txBody>
          <a:bodyPr wrap="square" rtlCol="0">
            <a:spAutoFit/>
          </a:bodyPr>
          <a:lstStyle/>
          <a:p>
            <a:pPr algn="ctr"/>
            <a:r>
              <a:rPr lang="en-US" b="1" dirty="0">
                <a:solidFill>
                  <a:schemeClr val="bg1"/>
                </a:solidFill>
              </a:rPr>
              <a:t>His- 57</a:t>
            </a:r>
          </a:p>
        </p:txBody>
      </p:sp>
      <p:sp>
        <p:nvSpPr>
          <p:cNvPr id="12" name="TextBox 11">
            <a:extLst>
              <a:ext uri="{FF2B5EF4-FFF2-40B4-BE49-F238E27FC236}">
                <a16:creationId xmlns:a16="http://schemas.microsoft.com/office/drawing/2014/main" id="{9D245BD3-827E-4428-B9F4-A6A3D4A9644C}"/>
              </a:ext>
            </a:extLst>
          </p:cNvPr>
          <p:cNvSpPr txBox="1"/>
          <p:nvPr/>
        </p:nvSpPr>
        <p:spPr>
          <a:xfrm>
            <a:off x="2583469" y="5257739"/>
            <a:ext cx="1020503" cy="369332"/>
          </a:xfrm>
          <a:prstGeom prst="rect">
            <a:avLst/>
          </a:prstGeom>
          <a:solidFill>
            <a:schemeClr val="accent6">
              <a:lumMod val="75000"/>
            </a:schemeClr>
          </a:solidFill>
          <a:ln>
            <a:solidFill>
              <a:schemeClr val="accent6">
                <a:lumMod val="50000"/>
              </a:schemeClr>
            </a:solidFill>
          </a:ln>
        </p:spPr>
        <p:txBody>
          <a:bodyPr wrap="square" rtlCol="0">
            <a:spAutoFit/>
          </a:bodyPr>
          <a:lstStyle/>
          <a:p>
            <a:pPr algn="ctr"/>
            <a:r>
              <a:rPr lang="en-US" b="1" dirty="0">
                <a:solidFill>
                  <a:schemeClr val="bg1"/>
                </a:solidFill>
              </a:rPr>
              <a:t>Asp-102</a:t>
            </a:r>
          </a:p>
        </p:txBody>
      </p:sp>
      <p:sp>
        <p:nvSpPr>
          <p:cNvPr id="3" name="TextBox 2">
            <a:extLst>
              <a:ext uri="{FF2B5EF4-FFF2-40B4-BE49-F238E27FC236}">
                <a16:creationId xmlns:a16="http://schemas.microsoft.com/office/drawing/2014/main" id="{A8B6FB22-6C64-4DDC-9AFA-E8300541FEFE}"/>
              </a:ext>
            </a:extLst>
          </p:cNvPr>
          <p:cNvSpPr txBox="1"/>
          <p:nvPr/>
        </p:nvSpPr>
        <p:spPr>
          <a:xfrm>
            <a:off x="3944926" y="2000596"/>
            <a:ext cx="1583832" cy="369332"/>
          </a:xfrm>
          <a:prstGeom prst="rect">
            <a:avLst/>
          </a:prstGeom>
          <a:noFill/>
        </p:spPr>
        <p:txBody>
          <a:bodyPr wrap="none" rtlCol="0">
            <a:spAutoFit/>
          </a:bodyPr>
          <a:lstStyle/>
          <a:p>
            <a:r>
              <a:rPr lang="en-US" b="1" dirty="0">
                <a:solidFill>
                  <a:srgbClr val="C00000"/>
                </a:solidFill>
              </a:rPr>
              <a:t>Oxyanion Hole</a:t>
            </a:r>
          </a:p>
        </p:txBody>
      </p:sp>
      <p:sp>
        <p:nvSpPr>
          <p:cNvPr id="5" name="TextBox 4">
            <a:extLst>
              <a:ext uri="{FF2B5EF4-FFF2-40B4-BE49-F238E27FC236}">
                <a16:creationId xmlns:a16="http://schemas.microsoft.com/office/drawing/2014/main" id="{D712C1B8-6331-4C22-A048-3791E151150C}"/>
              </a:ext>
            </a:extLst>
          </p:cNvPr>
          <p:cNvSpPr txBox="1"/>
          <p:nvPr/>
        </p:nvSpPr>
        <p:spPr>
          <a:xfrm>
            <a:off x="4494414" y="2937373"/>
            <a:ext cx="2914997" cy="646331"/>
          </a:xfrm>
          <a:prstGeom prst="rect">
            <a:avLst/>
          </a:prstGeom>
          <a:noFill/>
        </p:spPr>
        <p:txBody>
          <a:bodyPr wrap="square" rtlCol="0">
            <a:spAutoFit/>
          </a:bodyPr>
          <a:lstStyle/>
          <a:p>
            <a:r>
              <a:rPr lang="en-US" b="1" dirty="0"/>
              <a:t>Water forms a covalent bond with the substrate</a:t>
            </a:r>
          </a:p>
        </p:txBody>
      </p:sp>
    </p:spTree>
    <p:extLst>
      <p:ext uri="{BB962C8B-B14F-4D97-AF65-F5344CB8AC3E}">
        <p14:creationId xmlns:p14="http://schemas.microsoft.com/office/powerpoint/2010/main" val="36886779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93B1B4C-B3C6-4848-BBCD-BC2C2C8AD747}"/>
              </a:ext>
            </a:extLst>
          </p:cNvPr>
          <p:cNvSpPr/>
          <p:nvPr/>
        </p:nvSpPr>
        <p:spPr>
          <a:xfrm>
            <a:off x="1490750" y="867274"/>
            <a:ext cx="4544290" cy="5068014"/>
          </a:xfrm>
          <a:custGeom>
            <a:avLst/>
            <a:gdLst>
              <a:gd name="connsiteX0" fmla="*/ 2238894 w 5225934"/>
              <a:gd name="connsiteY0" fmla="*/ 4167447 h 4577542"/>
              <a:gd name="connsiteX1" fmla="*/ 2017221 w 5225934"/>
              <a:gd name="connsiteY1" fmla="*/ 4577542 h 4577542"/>
              <a:gd name="connsiteX2" fmla="*/ 720436 w 5225934"/>
              <a:gd name="connsiteY2" fmla="*/ 4250574 h 4577542"/>
              <a:gd name="connsiteX3" fmla="*/ 936567 w 5225934"/>
              <a:gd name="connsiteY3" fmla="*/ 3491345 h 4577542"/>
              <a:gd name="connsiteX4" fmla="*/ 548640 w 5225934"/>
              <a:gd name="connsiteY4" fmla="*/ 3175462 h 4577542"/>
              <a:gd name="connsiteX5" fmla="*/ 465512 w 5225934"/>
              <a:gd name="connsiteY5" fmla="*/ 2421774 h 4577542"/>
              <a:gd name="connsiteX6" fmla="*/ 1036320 w 5225934"/>
              <a:gd name="connsiteY6" fmla="*/ 2067098 h 4577542"/>
              <a:gd name="connsiteX7" fmla="*/ 820189 w 5225934"/>
              <a:gd name="connsiteY7" fmla="*/ 1673629 h 4577542"/>
              <a:gd name="connsiteX8" fmla="*/ 0 w 5225934"/>
              <a:gd name="connsiteY8" fmla="*/ 1828800 h 4577542"/>
              <a:gd name="connsiteX9" fmla="*/ 365760 w 5225934"/>
              <a:gd name="connsiteY9" fmla="*/ 543098 h 4577542"/>
              <a:gd name="connsiteX10" fmla="*/ 892232 w 5225934"/>
              <a:gd name="connsiteY10" fmla="*/ 836814 h 4577542"/>
              <a:gd name="connsiteX11" fmla="*/ 1590501 w 5225934"/>
              <a:gd name="connsiteY11" fmla="*/ 465513 h 4577542"/>
              <a:gd name="connsiteX12" fmla="*/ 1784465 w 5225934"/>
              <a:gd name="connsiteY12" fmla="*/ 72044 h 4577542"/>
              <a:gd name="connsiteX13" fmla="*/ 2177934 w 5225934"/>
              <a:gd name="connsiteY13" fmla="*/ 232756 h 4577542"/>
              <a:gd name="connsiteX14" fmla="*/ 2721032 w 5225934"/>
              <a:gd name="connsiteY14" fmla="*/ 138545 h 4577542"/>
              <a:gd name="connsiteX15" fmla="*/ 3330632 w 5225934"/>
              <a:gd name="connsiteY15" fmla="*/ 238298 h 4577542"/>
              <a:gd name="connsiteX16" fmla="*/ 3779520 w 5225934"/>
              <a:gd name="connsiteY16" fmla="*/ 0 h 4577542"/>
              <a:gd name="connsiteX17" fmla="*/ 4422371 w 5225934"/>
              <a:gd name="connsiteY17" fmla="*/ 238298 h 4577542"/>
              <a:gd name="connsiteX18" fmla="*/ 5054138 w 5225934"/>
              <a:gd name="connsiteY18" fmla="*/ 665018 h 4577542"/>
              <a:gd name="connsiteX19" fmla="*/ 5225934 w 5225934"/>
              <a:gd name="connsiteY19" fmla="*/ 1025236 h 4577542"/>
              <a:gd name="connsiteX20" fmla="*/ 4954385 w 5225934"/>
              <a:gd name="connsiteY20" fmla="*/ 1197033 h 4577542"/>
              <a:gd name="connsiteX21" fmla="*/ 3951316 w 5225934"/>
              <a:gd name="connsiteY21" fmla="*/ 205047 h 4577542"/>
              <a:gd name="connsiteX22" fmla="*/ 3779520 w 5225934"/>
              <a:gd name="connsiteY22" fmla="*/ 831273 h 4577542"/>
              <a:gd name="connsiteX23" fmla="*/ 2914996 w 5225934"/>
              <a:gd name="connsiteY23" fmla="*/ 399011 h 4577542"/>
              <a:gd name="connsiteX24" fmla="*/ 2172392 w 5225934"/>
              <a:gd name="connsiteY24" fmla="*/ 620684 h 4577542"/>
              <a:gd name="connsiteX25" fmla="*/ 1895301 w 5225934"/>
              <a:gd name="connsiteY25" fmla="*/ 515389 h 4577542"/>
              <a:gd name="connsiteX26" fmla="*/ 1712421 w 5225934"/>
              <a:gd name="connsiteY26" fmla="*/ 825731 h 4577542"/>
              <a:gd name="connsiteX27" fmla="*/ 1634836 w 5225934"/>
              <a:gd name="connsiteY27" fmla="*/ 1341120 h 4577542"/>
              <a:gd name="connsiteX28" fmla="*/ 1463040 w 5225934"/>
              <a:gd name="connsiteY28" fmla="*/ 1795549 h 4577542"/>
              <a:gd name="connsiteX29" fmla="*/ 1385454 w 5225934"/>
              <a:gd name="connsiteY29" fmla="*/ 2322022 h 4577542"/>
              <a:gd name="connsiteX30" fmla="*/ 1817716 w 5225934"/>
              <a:gd name="connsiteY30" fmla="*/ 2748742 h 4577542"/>
              <a:gd name="connsiteX31" fmla="*/ 1784465 w 5225934"/>
              <a:gd name="connsiteY31" fmla="*/ 3103418 h 4577542"/>
              <a:gd name="connsiteX32" fmla="*/ 1546167 w 5225934"/>
              <a:gd name="connsiteY32" fmla="*/ 3374967 h 4577542"/>
              <a:gd name="connsiteX33" fmla="*/ 1923011 w 5225934"/>
              <a:gd name="connsiteY33" fmla="*/ 3524596 h 4577542"/>
              <a:gd name="connsiteX34" fmla="*/ 2294312 w 5225934"/>
              <a:gd name="connsiteY34" fmla="*/ 3929149 h 4577542"/>
              <a:gd name="connsiteX35" fmla="*/ 2238894 w 5225934"/>
              <a:gd name="connsiteY35" fmla="*/ 4167447 h 457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225934" h="4577542">
                <a:moveTo>
                  <a:pt x="2238894" y="4167447"/>
                </a:moveTo>
                <a:lnTo>
                  <a:pt x="2017221" y="4577542"/>
                </a:lnTo>
                <a:lnTo>
                  <a:pt x="720436" y="4250574"/>
                </a:lnTo>
                <a:lnTo>
                  <a:pt x="936567" y="3491345"/>
                </a:lnTo>
                <a:lnTo>
                  <a:pt x="548640" y="3175462"/>
                </a:lnTo>
                <a:lnTo>
                  <a:pt x="465512" y="2421774"/>
                </a:lnTo>
                <a:lnTo>
                  <a:pt x="1036320" y="2067098"/>
                </a:lnTo>
                <a:lnTo>
                  <a:pt x="820189" y="1673629"/>
                </a:lnTo>
                <a:lnTo>
                  <a:pt x="0" y="1828800"/>
                </a:lnTo>
                <a:lnTo>
                  <a:pt x="365760" y="543098"/>
                </a:lnTo>
                <a:lnTo>
                  <a:pt x="892232" y="836814"/>
                </a:lnTo>
                <a:lnTo>
                  <a:pt x="1590501" y="465513"/>
                </a:lnTo>
                <a:lnTo>
                  <a:pt x="1784465" y="72044"/>
                </a:lnTo>
                <a:lnTo>
                  <a:pt x="2177934" y="232756"/>
                </a:lnTo>
                <a:lnTo>
                  <a:pt x="2721032" y="138545"/>
                </a:lnTo>
                <a:lnTo>
                  <a:pt x="3330632" y="238298"/>
                </a:lnTo>
                <a:lnTo>
                  <a:pt x="3779520" y="0"/>
                </a:lnTo>
                <a:lnTo>
                  <a:pt x="4422371" y="238298"/>
                </a:lnTo>
                <a:lnTo>
                  <a:pt x="5054138" y="665018"/>
                </a:lnTo>
                <a:lnTo>
                  <a:pt x="5225934" y="1025236"/>
                </a:lnTo>
                <a:lnTo>
                  <a:pt x="4954385" y="1197033"/>
                </a:lnTo>
                <a:lnTo>
                  <a:pt x="3951316" y="205047"/>
                </a:lnTo>
                <a:lnTo>
                  <a:pt x="3779520" y="831273"/>
                </a:lnTo>
                <a:lnTo>
                  <a:pt x="2914996" y="399011"/>
                </a:lnTo>
                <a:lnTo>
                  <a:pt x="2172392" y="620684"/>
                </a:lnTo>
                <a:lnTo>
                  <a:pt x="1895301" y="515389"/>
                </a:lnTo>
                <a:lnTo>
                  <a:pt x="1712421" y="825731"/>
                </a:lnTo>
                <a:lnTo>
                  <a:pt x="1634836" y="1341120"/>
                </a:lnTo>
                <a:lnTo>
                  <a:pt x="1463040" y="1795549"/>
                </a:lnTo>
                <a:lnTo>
                  <a:pt x="1385454" y="2322022"/>
                </a:lnTo>
                <a:lnTo>
                  <a:pt x="1817716" y="2748742"/>
                </a:lnTo>
                <a:lnTo>
                  <a:pt x="1784465" y="3103418"/>
                </a:lnTo>
                <a:lnTo>
                  <a:pt x="1546167" y="3374967"/>
                </a:lnTo>
                <a:lnTo>
                  <a:pt x="1923011" y="3524596"/>
                </a:lnTo>
                <a:lnTo>
                  <a:pt x="2294312" y="3929149"/>
                </a:lnTo>
                <a:lnTo>
                  <a:pt x="2238894" y="416744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CEA821-40CA-4783-8210-E6AFFC3CF038}"/>
              </a:ext>
            </a:extLst>
          </p:cNvPr>
          <p:cNvSpPr>
            <a:spLocks noGrp="1"/>
          </p:cNvSpPr>
          <p:nvPr>
            <p:ph type="title"/>
          </p:nvPr>
        </p:nvSpPr>
        <p:spPr>
          <a:xfrm>
            <a:off x="1864741" y="87812"/>
            <a:ext cx="7210332" cy="779462"/>
          </a:xfrm>
        </p:spPr>
        <p:txBody>
          <a:bodyPr/>
          <a:lstStyle/>
          <a:p>
            <a:r>
              <a:rPr lang="en-US" dirty="0"/>
              <a:t>Chymotrypsin Active Site</a:t>
            </a:r>
          </a:p>
        </p:txBody>
      </p:sp>
      <p:graphicFrame>
        <p:nvGraphicFramePr>
          <p:cNvPr id="4" name="Object 3">
            <a:extLst>
              <a:ext uri="{FF2B5EF4-FFF2-40B4-BE49-F238E27FC236}">
                <a16:creationId xmlns:a16="http://schemas.microsoft.com/office/drawing/2014/main" id="{804C9BD0-A138-4553-9013-334DCD50056E}"/>
              </a:ext>
            </a:extLst>
          </p:cNvPr>
          <p:cNvGraphicFramePr>
            <a:graphicFrameLocks noChangeAspect="1"/>
          </p:cNvGraphicFramePr>
          <p:nvPr>
            <p:extLst>
              <p:ext uri="{D42A27DB-BD31-4B8C-83A1-F6EECF244321}">
                <p14:modId xmlns:p14="http://schemas.microsoft.com/office/powerpoint/2010/main" val="1427851971"/>
              </p:ext>
            </p:extLst>
          </p:nvPr>
        </p:nvGraphicFramePr>
        <p:xfrm>
          <a:off x="2638425" y="1293813"/>
          <a:ext cx="2038350" cy="4333875"/>
        </p:xfrm>
        <a:graphic>
          <a:graphicData uri="http://schemas.openxmlformats.org/presentationml/2006/ole">
            <mc:AlternateContent xmlns:mc="http://schemas.openxmlformats.org/markup-compatibility/2006">
              <mc:Choice xmlns:v="urn:schemas-microsoft-com:vml" Requires="v">
                <p:oleObj spid="_x0000_s11274" name="CS ChemDraw Drawing" r:id="rId4" imgW="2038049" imgH="4333690" progId="ChemDraw.Document.6.0">
                  <p:embed/>
                </p:oleObj>
              </mc:Choice>
              <mc:Fallback>
                <p:oleObj name="CS ChemDraw Drawing" r:id="rId4" imgW="2038049" imgH="4333690" progId="ChemDraw.Document.6.0">
                  <p:embed/>
                  <p:pic>
                    <p:nvPicPr>
                      <p:cNvPr id="4" name="Object 3">
                        <a:extLst>
                          <a:ext uri="{FF2B5EF4-FFF2-40B4-BE49-F238E27FC236}">
                            <a16:creationId xmlns:a16="http://schemas.microsoft.com/office/drawing/2014/main" id="{804C9BD0-A138-4553-9013-334DCD50056E}"/>
                          </a:ext>
                        </a:extLst>
                      </p:cNvPr>
                      <p:cNvPicPr/>
                      <p:nvPr/>
                    </p:nvPicPr>
                    <p:blipFill>
                      <a:blip r:embed="rId5"/>
                      <a:stretch>
                        <a:fillRect/>
                      </a:stretch>
                    </p:blipFill>
                    <p:spPr>
                      <a:xfrm>
                        <a:off x="2638425" y="1293813"/>
                        <a:ext cx="2038350" cy="4333875"/>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BC0A20E5-526C-462A-9FB0-52D6C354FB8D}"/>
              </a:ext>
            </a:extLst>
          </p:cNvPr>
          <p:cNvSpPr txBox="1"/>
          <p:nvPr/>
        </p:nvSpPr>
        <p:spPr>
          <a:xfrm>
            <a:off x="2057806" y="2554988"/>
            <a:ext cx="947651" cy="382385"/>
          </a:xfrm>
          <a:prstGeom prst="rect">
            <a:avLst/>
          </a:prstGeom>
          <a:solidFill>
            <a:schemeClr val="accent6">
              <a:lumMod val="75000"/>
            </a:schemeClr>
          </a:solidFill>
          <a:ln>
            <a:solidFill>
              <a:schemeClr val="accent6">
                <a:lumMod val="50000"/>
              </a:schemeClr>
            </a:solidFill>
          </a:ln>
        </p:spPr>
        <p:txBody>
          <a:bodyPr wrap="square" rtlCol="0">
            <a:spAutoFit/>
          </a:bodyPr>
          <a:lstStyle/>
          <a:p>
            <a:pPr algn="ctr"/>
            <a:r>
              <a:rPr lang="en-US" b="1" dirty="0">
                <a:solidFill>
                  <a:schemeClr val="bg1"/>
                </a:solidFill>
              </a:rPr>
              <a:t>Ser-195</a:t>
            </a:r>
          </a:p>
        </p:txBody>
      </p:sp>
      <p:sp>
        <p:nvSpPr>
          <p:cNvPr id="11" name="TextBox 10">
            <a:extLst>
              <a:ext uri="{FF2B5EF4-FFF2-40B4-BE49-F238E27FC236}">
                <a16:creationId xmlns:a16="http://schemas.microsoft.com/office/drawing/2014/main" id="{60291009-8B87-4F65-9559-07EDABC8078D}"/>
              </a:ext>
            </a:extLst>
          </p:cNvPr>
          <p:cNvSpPr txBox="1"/>
          <p:nvPr/>
        </p:nvSpPr>
        <p:spPr>
          <a:xfrm>
            <a:off x="2146070" y="4202879"/>
            <a:ext cx="947651" cy="382385"/>
          </a:xfrm>
          <a:prstGeom prst="rect">
            <a:avLst/>
          </a:prstGeom>
          <a:solidFill>
            <a:schemeClr val="accent6">
              <a:lumMod val="75000"/>
            </a:schemeClr>
          </a:solidFill>
          <a:ln>
            <a:solidFill>
              <a:schemeClr val="accent6">
                <a:lumMod val="50000"/>
              </a:schemeClr>
            </a:solidFill>
          </a:ln>
        </p:spPr>
        <p:txBody>
          <a:bodyPr wrap="square" rtlCol="0">
            <a:spAutoFit/>
          </a:bodyPr>
          <a:lstStyle/>
          <a:p>
            <a:pPr algn="ctr"/>
            <a:r>
              <a:rPr lang="en-US" b="1" dirty="0">
                <a:solidFill>
                  <a:schemeClr val="bg1"/>
                </a:solidFill>
              </a:rPr>
              <a:t>His- 57</a:t>
            </a:r>
          </a:p>
        </p:txBody>
      </p:sp>
      <p:sp>
        <p:nvSpPr>
          <p:cNvPr id="12" name="TextBox 11">
            <a:extLst>
              <a:ext uri="{FF2B5EF4-FFF2-40B4-BE49-F238E27FC236}">
                <a16:creationId xmlns:a16="http://schemas.microsoft.com/office/drawing/2014/main" id="{9D245BD3-827E-4428-B9F4-A6A3D4A9644C}"/>
              </a:ext>
            </a:extLst>
          </p:cNvPr>
          <p:cNvSpPr txBox="1"/>
          <p:nvPr/>
        </p:nvSpPr>
        <p:spPr>
          <a:xfrm>
            <a:off x="2583469" y="5257739"/>
            <a:ext cx="1020503" cy="369332"/>
          </a:xfrm>
          <a:prstGeom prst="rect">
            <a:avLst/>
          </a:prstGeom>
          <a:solidFill>
            <a:schemeClr val="accent6">
              <a:lumMod val="75000"/>
            </a:schemeClr>
          </a:solidFill>
          <a:ln>
            <a:solidFill>
              <a:schemeClr val="accent6">
                <a:lumMod val="50000"/>
              </a:schemeClr>
            </a:solidFill>
          </a:ln>
        </p:spPr>
        <p:txBody>
          <a:bodyPr wrap="square" rtlCol="0">
            <a:spAutoFit/>
          </a:bodyPr>
          <a:lstStyle/>
          <a:p>
            <a:pPr algn="ctr"/>
            <a:r>
              <a:rPr lang="en-US" b="1" dirty="0">
                <a:solidFill>
                  <a:schemeClr val="bg1"/>
                </a:solidFill>
              </a:rPr>
              <a:t>Asp-102</a:t>
            </a:r>
          </a:p>
        </p:txBody>
      </p:sp>
      <p:sp>
        <p:nvSpPr>
          <p:cNvPr id="3" name="TextBox 2">
            <a:extLst>
              <a:ext uri="{FF2B5EF4-FFF2-40B4-BE49-F238E27FC236}">
                <a16:creationId xmlns:a16="http://schemas.microsoft.com/office/drawing/2014/main" id="{A8B6FB22-6C64-4DDC-9AFA-E8300541FEFE}"/>
              </a:ext>
            </a:extLst>
          </p:cNvPr>
          <p:cNvSpPr txBox="1"/>
          <p:nvPr/>
        </p:nvSpPr>
        <p:spPr>
          <a:xfrm>
            <a:off x="3944926" y="2000596"/>
            <a:ext cx="1583832" cy="369332"/>
          </a:xfrm>
          <a:prstGeom prst="rect">
            <a:avLst/>
          </a:prstGeom>
          <a:noFill/>
        </p:spPr>
        <p:txBody>
          <a:bodyPr wrap="none" rtlCol="0">
            <a:spAutoFit/>
          </a:bodyPr>
          <a:lstStyle/>
          <a:p>
            <a:r>
              <a:rPr lang="en-US" b="1" dirty="0">
                <a:solidFill>
                  <a:srgbClr val="C00000"/>
                </a:solidFill>
              </a:rPr>
              <a:t>Oxyanion Hole</a:t>
            </a:r>
          </a:p>
        </p:txBody>
      </p:sp>
      <p:sp>
        <p:nvSpPr>
          <p:cNvPr id="5" name="TextBox 4">
            <a:extLst>
              <a:ext uri="{FF2B5EF4-FFF2-40B4-BE49-F238E27FC236}">
                <a16:creationId xmlns:a16="http://schemas.microsoft.com/office/drawing/2014/main" id="{D712C1B8-6331-4C22-A048-3791E151150C}"/>
              </a:ext>
            </a:extLst>
          </p:cNvPr>
          <p:cNvSpPr txBox="1"/>
          <p:nvPr/>
        </p:nvSpPr>
        <p:spPr>
          <a:xfrm>
            <a:off x="4494414" y="2937373"/>
            <a:ext cx="2914997" cy="369332"/>
          </a:xfrm>
          <a:prstGeom prst="rect">
            <a:avLst/>
          </a:prstGeom>
          <a:noFill/>
        </p:spPr>
        <p:txBody>
          <a:bodyPr wrap="square" rtlCol="0">
            <a:spAutoFit/>
          </a:bodyPr>
          <a:lstStyle/>
          <a:p>
            <a:r>
              <a:rPr lang="en-US" b="1" dirty="0"/>
              <a:t>Serine is reformed</a:t>
            </a:r>
          </a:p>
        </p:txBody>
      </p:sp>
    </p:spTree>
    <p:extLst>
      <p:ext uri="{BB962C8B-B14F-4D97-AF65-F5344CB8AC3E}">
        <p14:creationId xmlns:p14="http://schemas.microsoft.com/office/powerpoint/2010/main" val="9730537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93B1B4C-B3C6-4848-BBCD-BC2C2C8AD747}"/>
              </a:ext>
            </a:extLst>
          </p:cNvPr>
          <p:cNvSpPr/>
          <p:nvPr/>
        </p:nvSpPr>
        <p:spPr>
          <a:xfrm>
            <a:off x="1490750" y="867274"/>
            <a:ext cx="4544290" cy="5068014"/>
          </a:xfrm>
          <a:custGeom>
            <a:avLst/>
            <a:gdLst>
              <a:gd name="connsiteX0" fmla="*/ 2238894 w 5225934"/>
              <a:gd name="connsiteY0" fmla="*/ 4167447 h 4577542"/>
              <a:gd name="connsiteX1" fmla="*/ 2017221 w 5225934"/>
              <a:gd name="connsiteY1" fmla="*/ 4577542 h 4577542"/>
              <a:gd name="connsiteX2" fmla="*/ 720436 w 5225934"/>
              <a:gd name="connsiteY2" fmla="*/ 4250574 h 4577542"/>
              <a:gd name="connsiteX3" fmla="*/ 936567 w 5225934"/>
              <a:gd name="connsiteY3" fmla="*/ 3491345 h 4577542"/>
              <a:gd name="connsiteX4" fmla="*/ 548640 w 5225934"/>
              <a:gd name="connsiteY4" fmla="*/ 3175462 h 4577542"/>
              <a:gd name="connsiteX5" fmla="*/ 465512 w 5225934"/>
              <a:gd name="connsiteY5" fmla="*/ 2421774 h 4577542"/>
              <a:gd name="connsiteX6" fmla="*/ 1036320 w 5225934"/>
              <a:gd name="connsiteY6" fmla="*/ 2067098 h 4577542"/>
              <a:gd name="connsiteX7" fmla="*/ 820189 w 5225934"/>
              <a:gd name="connsiteY7" fmla="*/ 1673629 h 4577542"/>
              <a:gd name="connsiteX8" fmla="*/ 0 w 5225934"/>
              <a:gd name="connsiteY8" fmla="*/ 1828800 h 4577542"/>
              <a:gd name="connsiteX9" fmla="*/ 365760 w 5225934"/>
              <a:gd name="connsiteY9" fmla="*/ 543098 h 4577542"/>
              <a:gd name="connsiteX10" fmla="*/ 892232 w 5225934"/>
              <a:gd name="connsiteY10" fmla="*/ 836814 h 4577542"/>
              <a:gd name="connsiteX11" fmla="*/ 1590501 w 5225934"/>
              <a:gd name="connsiteY11" fmla="*/ 465513 h 4577542"/>
              <a:gd name="connsiteX12" fmla="*/ 1784465 w 5225934"/>
              <a:gd name="connsiteY12" fmla="*/ 72044 h 4577542"/>
              <a:gd name="connsiteX13" fmla="*/ 2177934 w 5225934"/>
              <a:gd name="connsiteY13" fmla="*/ 232756 h 4577542"/>
              <a:gd name="connsiteX14" fmla="*/ 2721032 w 5225934"/>
              <a:gd name="connsiteY14" fmla="*/ 138545 h 4577542"/>
              <a:gd name="connsiteX15" fmla="*/ 3330632 w 5225934"/>
              <a:gd name="connsiteY15" fmla="*/ 238298 h 4577542"/>
              <a:gd name="connsiteX16" fmla="*/ 3779520 w 5225934"/>
              <a:gd name="connsiteY16" fmla="*/ 0 h 4577542"/>
              <a:gd name="connsiteX17" fmla="*/ 4422371 w 5225934"/>
              <a:gd name="connsiteY17" fmla="*/ 238298 h 4577542"/>
              <a:gd name="connsiteX18" fmla="*/ 5054138 w 5225934"/>
              <a:gd name="connsiteY18" fmla="*/ 665018 h 4577542"/>
              <a:gd name="connsiteX19" fmla="*/ 5225934 w 5225934"/>
              <a:gd name="connsiteY19" fmla="*/ 1025236 h 4577542"/>
              <a:gd name="connsiteX20" fmla="*/ 4954385 w 5225934"/>
              <a:gd name="connsiteY20" fmla="*/ 1197033 h 4577542"/>
              <a:gd name="connsiteX21" fmla="*/ 3951316 w 5225934"/>
              <a:gd name="connsiteY21" fmla="*/ 205047 h 4577542"/>
              <a:gd name="connsiteX22" fmla="*/ 3779520 w 5225934"/>
              <a:gd name="connsiteY22" fmla="*/ 831273 h 4577542"/>
              <a:gd name="connsiteX23" fmla="*/ 2914996 w 5225934"/>
              <a:gd name="connsiteY23" fmla="*/ 399011 h 4577542"/>
              <a:gd name="connsiteX24" fmla="*/ 2172392 w 5225934"/>
              <a:gd name="connsiteY24" fmla="*/ 620684 h 4577542"/>
              <a:gd name="connsiteX25" fmla="*/ 1895301 w 5225934"/>
              <a:gd name="connsiteY25" fmla="*/ 515389 h 4577542"/>
              <a:gd name="connsiteX26" fmla="*/ 1712421 w 5225934"/>
              <a:gd name="connsiteY26" fmla="*/ 825731 h 4577542"/>
              <a:gd name="connsiteX27" fmla="*/ 1634836 w 5225934"/>
              <a:gd name="connsiteY27" fmla="*/ 1341120 h 4577542"/>
              <a:gd name="connsiteX28" fmla="*/ 1463040 w 5225934"/>
              <a:gd name="connsiteY28" fmla="*/ 1795549 h 4577542"/>
              <a:gd name="connsiteX29" fmla="*/ 1385454 w 5225934"/>
              <a:gd name="connsiteY29" fmla="*/ 2322022 h 4577542"/>
              <a:gd name="connsiteX30" fmla="*/ 1817716 w 5225934"/>
              <a:gd name="connsiteY30" fmla="*/ 2748742 h 4577542"/>
              <a:gd name="connsiteX31" fmla="*/ 1784465 w 5225934"/>
              <a:gd name="connsiteY31" fmla="*/ 3103418 h 4577542"/>
              <a:gd name="connsiteX32" fmla="*/ 1546167 w 5225934"/>
              <a:gd name="connsiteY32" fmla="*/ 3374967 h 4577542"/>
              <a:gd name="connsiteX33" fmla="*/ 1923011 w 5225934"/>
              <a:gd name="connsiteY33" fmla="*/ 3524596 h 4577542"/>
              <a:gd name="connsiteX34" fmla="*/ 2294312 w 5225934"/>
              <a:gd name="connsiteY34" fmla="*/ 3929149 h 4577542"/>
              <a:gd name="connsiteX35" fmla="*/ 2238894 w 5225934"/>
              <a:gd name="connsiteY35" fmla="*/ 4167447 h 457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225934" h="4577542">
                <a:moveTo>
                  <a:pt x="2238894" y="4167447"/>
                </a:moveTo>
                <a:lnTo>
                  <a:pt x="2017221" y="4577542"/>
                </a:lnTo>
                <a:lnTo>
                  <a:pt x="720436" y="4250574"/>
                </a:lnTo>
                <a:lnTo>
                  <a:pt x="936567" y="3491345"/>
                </a:lnTo>
                <a:lnTo>
                  <a:pt x="548640" y="3175462"/>
                </a:lnTo>
                <a:lnTo>
                  <a:pt x="465512" y="2421774"/>
                </a:lnTo>
                <a:lnTo>
                  <a:pt x="1036320" y="2067098"/>
                </a:lnTo>
                <a:lnTo>
                  <a:pt x="820189" y="1673629"/>
                </a:lnTo>
                <a:lnTo>
                  <a:pt x="0" y="1828800"/>
                </a:lnTo>
                <a:lnTo>
                  <a:pt x="365760" y="543098"/>
                </a:lnTo>
                <a:lnTo>
                  <a:pt x="892232" y="836814"/>
                </a:lnTo>
                <a:lnTo>
                  <a:pt x="1590501" y="465513"/>
                </a:lnTo>
                <a:lnTo>
                  <a:pt x="1784465" y="72044"/>
                </a:lnTo>
                <a:lnTo>
                  <a:pt x="2177934" y="232756"/>
                </a:lnTo>
                <a:lnTo>
                  <a:pt x="2721032" y="138545"/>
                </a:lnTo>
                <a:lnTo>
                  <a:pt x="3330632" y="238298"/>
                </a:lnTo>
                <a:lnTo>
                  <a:pt x="3779520" y="0"/>
                </a:lnTo>
                <a:lnTo>
                  <a:pt x="4422371" y="238298"/>
                </a:lnTo>
                <a:lnTo>
                  <a:pt x="5054138" y="665018"/>
                </a:lnTo>
                <a:lnTo>
                  <a:pt x="5225934" y="1025236"/>
                </a:lnTo>
                <a:lnTo>
                  <a:pt x="4954385" y="1197033"/>
                </a:lnTo>
                <a:lnTo>
                  <a:pt x="3951316" y="205047"/>
                </a:lnTo>
                <a:lnTo>
                  <a:pt x="3779520" y="831273"/>
                </a:lnTo>
                <a:lnTo>
                  <a:pt x="2914996" y="399011"/>
                </a:lnTo>
                <a:lnTo>
                  <a:pt x="2172392" y="620684"/>
                </a:lnTo>
                <a:lnTo>
                  <a:pt x="1895301" y="515389"/>
                </a:lnTo>
                <a:lnTo>
                  <a:pt x="1712421" y="825731"/>
                </a:lnTo>
                <a:lnTo>
                  <a:pt x="1634836" y="1341120"/>
                </a:lnTo>
                <a:lnTo>
                  <a:pt x="1463040" y="1795549"/>
                </a:lnTo>
                <a:lnTo>
                  <a:pt x="1385454" y="2322022"/>
                </a:lnTo>
                <a:lnTo>
                  <a:pt x="1817716" y="2748742"/>
                </a:lnTo>
                <a:lnTo>
                  <a:pt x="1784465" y="3103418"/>
                </a:lnTo>
                <a:lnTo>
                  <a:pt x="1546167" y="3374967"/>
                </a:lnTo>
                <a:lnTo>
                  <a:pt x="1923011" y="3524596"/>
                </a:lnTo>
                <a:lnTo>
                  <a:pt x="2294312" y="3929149"/>
                </a:lnTo>
                <a:lnTo>
                  <a:pt x="2238894" y="4167447"/>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CEA821-40CA-4783-8210-E6AFFC3CF038}"/>
              </a:ext>
            </a:extLst>
          </p:cNvPr>
          <p:cNvSpPr>
            <a:spLocks noGrp="1"/>
          </p:cNvSpPr>
          <p:nvPr>
            <p:ph type="title"/>
          </p:nvPr>
        </p:nvSpPr>
        <p:spPr>
          <a:xfrm>
            <a:off x="1864741" y="87812"/>
            <a:ext cx="7210332" cy="779462"/>
          </a:xfrm>
        </p:spPr>
        <p:txBody>
          <a:bodyPr/>
          <a:lstStyle/>
          <a:p>
            <a:r>
              <a:rPr lang="en-US" dirty="0"/>
              <a:t>Chymotrypsin Active Site</a:t>
            </a:r>
          </a:p>
        </p:txBody>
      </p:sp>
      <p:graphicFrame>
        <p:nvGraphicFramePr>
          <p:cNvPr id="4" name="Object 3">
            <a:extLst>
              <a:ext uri="{FF2B5EF4-FFF2-40B4-BE49-F238E27FC236}">
                <a16:creationId xmlns:a16="http://schemas.microsoft.com/office/drawing/2014/main" id="{804C9BD0-A138-4553-9013-334DCD50056E}"/>
              </a:ext>
            </a:extLst>
          </p:cNvPr>
          <p:cNvGraphicFramePr>
            <a:graphicFrameLocks noChangeAspect="1"/>
          </p:cNvGraphicFramePr>
          <p:nvPr>
            <p:extLst>
              <p:ext uri="{D42A27DB-BD31-4B8C-83A1-F6EECF244321}">
                <p14:modId xmlns:p14="http://schemas.microsoft.com/office/powerpoint/2010/main" val="458721949"/>
              </p:ext>
            </p:extLst>
          </p:nvPr>
        </p:nvGraphicFramePr>
        <p:xfrm>
          <a:off x="2639841" y="1234343"/>
          <a:ext cx="3162300" cy="4333875"/>
        </p:xfrm>
        <a:graphic>
          <a:graphicData uri="http://schemas.openxmlformats.org/presentationml/2006/ole">
            <mc:AlternateContent xmlns:mc="http://schemas.openxmlformats.org/markup-compatibility/2006">
              <mc:Choice xmlns:v="urn:schemas-microsoft-com:vml" Requires="v">
                <p:oleObj spid="_x0000_s12297" name="CS ChemDraw Drawing" r:id="rId4" imgW="3162973" imgH="4333690" progId="ChemDraw.Document.6.0">
                  <p:embed/>
                </p:oleObj>
              </mc:Choice>
              <mc:Fallback>
                <p:oleObj name="CS ChemDraw Drawing" r:id="rId4" imgW="3162973" imgH="4333690" progId="ChemDraw.Document.6.0">
                  <p:embed/>
                  <p:pic>
                    <p:nvPicPr>
                      <p:cNvPr id="4" name="Object 3">
                        <a:extLst>
                          <a:ext uri="{FF2B5EF4-FFF2-40B4-BE49-F238E27FC236}">
                            <a16:creationId xmlns:a16="http://schemas.microsoft.com/office/drawing/2014/main" id="{804C9BD0-A138-4553-9013-334DCD50056E}"/>
                          </a:ext>
                        </a:extLst>
                      </p:cNvPr>
                      <p:cNvPicPr/>
                      <p:nvPr/>
                    </p:nvPicPr>
                    <p:blipFill>
                      <a:blip r:embed="rId5"/>
                      <a:stretch>
                        <a:fillRect/>
                      </a:stretch>
                    </p:blipFill>
                    <p:spPr>
                      <a:xfrm>
                        <a:off x="2639841" y="1234343"/>
                        <a:ext cx="3162300" cy="4333875"/>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BC0A20E5-526C-462A-9FB0-52D6C354FB8D}"/>
              </a:ext>
            </a:extLst>
          </p:cNvPr>
          <p:cNvSpPr txBox="1"/>
          <p:nvPr/>
        </p:nvSpPr>
        <p:spPr>
          <a:xfrm>
            <a:off x="2057806" y="2554988"/>
            <a:ext cx="947651" cy="382385"/>
          </a:xfrm>
          <a:prstGeom prst="rect">
            <a:avLst/>
          </a:prstGeom>
          <a:solidFill>
            <a:schemeClr val="accent6">
              <a:lumMod val="75000"/>
            </a:schemeClr>
          </a:solidFill>
          <a:ln>
            <a:solidFill>
              <a:schemeClr val="accent6">
                <a:lumMod val="50000"/>
              </a:schemeClr>
            </a:solidFill>
          </a:ln>
        </p:spPr>
        <p:txBody>
          <a:bodyPr wrap="square" rtlCol="0">
            <a:spAutoFit/>
          </a:bodyPr>
          <a:lstStyle/>
          <a:p>
            <a:pPr algn="ctr"/>
            <a:r>
              <a:rPr lang="en-US" b="1" dirty="0">
                <a:solidFill>
                  <a:schemeClr val="bg1"/>
                </a:solidFill>
              </a:rPr>
              <a:t>Ser-195</a:t>
            </a:r>
          </a:p>
        </p:txBody>
      </p:sp>
      <p:sp>
        <p:nvSpPr>
          <p:cNvPr id="11" name="TextBox 10">
            <a:extLst>
              <a:ext uri="{FF2B5EF4-FFF2-40B4-BE49-F238E27FC236}">
                <a16:creationId xmlns:a16="http://schemas.microsoft.com/office/drawing/2014/main" id="{60291009-8B87-4F65-9559-07EDABC8078D}"/>
              </a:ext>
            </a:extLst>
          </p:cNvPr>
          <p:cNvSpPr txBox="1"/>
          <p:nvPr/>
        </p:nvSpPr>
        <p:spPr>
          <a:xfrm>
            <a:off x="2146070" y="4202879"/>
            <a:ext cx="947651" cy="382385"/>
          </a:xfrm>
          <a:prstGeom prst="rect">
            <a:avLst/>
          </a:prstGeom>
          <a:solidFill>
            <a:schemeClr val="accent6">
              <a:lumMod val="75000"/>
            </a:schemeClr>
          </a:solidFill>
          <a:ln>
            <a:solidFill>
              <a:schemeClr val="accent6">
                <a:lumMod val="50000"/>
              </a:schemeClr>
            </a:solidFill>
          </a:ln>
        </p:spPr>
        <p:txBody>
          <a:bodyPr wrap="square" rtlCol="0">
            <a:spAutoFit/>
          </a:bodyPr>
          <a:lstStyle/>
          <a:p>
            <a:pPr algn="ctr"/>
            <a:r>
              <a:rPr lang="en-US" b="1" dirty="0">
                <a:solidFill>
                  <a:schemeClr val="bg1"/>
                </a:solidFill>
              </a:rPr>
              <a:t>His- 57</a:t>
            </a:r>
          </a:p>
        </p:txBody>
      </p:sp>
      <p:sp>
        <p:nvSpPr>
          <p:cNvPr id="12" name="TextBox 11">
            <a:extLst>
              <a:ext uri="{FF2B5EF4-FFF2-40B4-BE49-F238E27FC236}">
                <a16:creationId xmlns:a16="http://schemas.microsoft.com/office/drawing/2014/main" id="{9D245BD3-827E-4428-B9F4-A6A3D4A9644C}"/>
              </a:ext>
            </a:extLst>
          </p:cNvPr>
          <p:cNvSpPr txBox="1"/>
          <p:nvPr/>
        </p:nvSpPr>
        <p:spPr>
          <a:xfrm>
            <a:off x="2583469" y="5257739"/>
            <a:ext cx="1020503" cy="369332"/>
          </a:xfrm>
          <a:prstGeom prst="rect">
            <a:avLst/>
          </a:prstGeom>
          <a:solidFill>
            <a:schemeClr val="accent6">
              <a:lumMod val="75000"/>
            </a:schemeClr>
          </a:solidFill>
          <a:ln>
            <a:solidFill>
              <a:schemeClr val="accent6">
                <a:lumMod val="50000"/>
              </a:schemeClr>
            </a:solidFill>
          </a:ln>
        </p:spPr>
        <p:txBody>
          <a:bodyPr wrap="square" rtlCol="0">
            <a:spAutoFit/>
          </a:bodyPr>
          <a:lstStyle/>
          <a:p>
            <a:pPr algn="ctr"/>
            <a:r>
              <a:rPr lang="en-US" b="1" dirty="0">
                <a:solidFill>
                  <a:schemeClr val="bg1"/>
                </a:solidFill>
              </a:rPr>
              <a:t>Asp-102</a:t>
            </a:r>
          </a:p>
        </p:txBody>
      </p:sp>
      <p:sp>
        <p:nvSpPr>
          <p:cNvPr id="3" name="TextBox 2">
            <a:extLst>
              <a:ext uri="{FF2B5EF4-FFF2-40B4-BE49-F238E27FC236}">
                <a16:creationId xmlns:a16="http://schemas.microsoft.com/office/drawing/2014/main" id="{A8B6FB22-6C64-4DDC-9AFA-E8300541FEFE}"/>
              </a:ext>
            </a:extLst>
          </p:cNvPr>
          <p:cNvSpPr txBox="1"/>
          <p:nvPr/>
        </p:nvSpPr>
        <p:spPr>
          <a:xfrm>
            <a:off x="3944926" y="2000596"/>
            <a:ext cx="1583832" cy="369332"/>
          </a:xfrm>
          <a:prstGeom prst="rect">
            <a:avLst/>
          </a:prstGeom>
          <a:noFill/>
        </p:spPr>
        <p:txBody>
          <a:bodyPr wrap="none" rtlCol="0">
            <a:spAutoFit/>
          </a:bodyPr>
          <a:lstStyle/>
          <a:p>
            <a:r>
              <a:rPr lang="en-US" b="1" dirty="0">
                <a:solidFill>
                  <a:srgbClr val="C00000"/>
                </a:solidFill>
              </a:rPr>
              <a:t>Oxyanion Hole</a:t>
            </a:r>
          </a:p>
        </p:txBody>
      </p:sp>
      <p:sp>
        <p:nvSpPr>
          <p:cNvPr id="5" name="TextBox 4">
            <a:extLst>
              <a:ext uri="{FF2B5EF4-FFF2-40B4-BE49-F238E27FC236}">
                <a16:creationId xmlns:a16="http://schemas.microsoft.com/office/drawing/2014/main" id="{D712C1B8-6331-4C22-A048-3791E151150C}"/>
              </a:ext>
            </a:extLst>
          </p:cNvPr>
          <p:cNvSpPr txBox="1"/>
          <p:nvPr/>
        </p:nvSpPr>
        <p:spPr>
          <a:xfrm>
            <a:off x="4640059" y="3428394"/>
            <a:ext cx="2914997" cy="646331"/>
          </a:xfrm>
          <a:prstGeom prst="rect">
            <a:avLst/>
          </a:prstGeom>
          <a:noFill/>
        </p:spPr>
        <p:txBody>
          <a:bodyPr wrap="square" rtlCol="0">
            <a:spAutoFit/>
          </a:bodyPr>
          <a:lstStyle/>
          <a:p>
            <a:r>
              <a:rPr lang="en-US" b="1" dirty="0"/>
              <a:t>The second product can leave the active site</a:t>
            </a:r>
          </a:p>
        </p:txBody>
      </p:sp>
      <p:cxnSp>
        <p:nvCxnSpPr>
          <p:cNvPr id="7" name="Straight Arrow Connector 6">
            <a:extLst>
              <a:ext uri="{FF2B5EF4-FFF2-40B4-BE49-F238E27FC236}">
                <a16:creationId xmlns:a16="http://schemas.microsoft.com/office/drawing/2014/main" id="{7556A5F1-597A-4217-8C45-BA25412B7A34}"/>
              </a:ext>
            </a:extLst>
          </p:cNvPr>
          <p:cNvCxnSpPr/>
          <p:nvPr/>
        </p:nvCxnSpPr>
        <p:spPr>
          <a:xfrm>
            <a:off x="5962996" y="3092335"/>
            <a:ext cx="82018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6778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19EDD-D9E3-4A30-9708-937300E14EEE}"/>
              </a:ext>
            </a:extLst>
          </p:cNvPr>
          <p:cNvSpPr>
            <a:spLocks noGrp="1"/>
          </p:cNvSpPr>
          <p:nvPr>
            <p:ph type="title"/>
          </p:nvPr>
        </p:nvSpPr>
        <p:spPr>
          <a:xfrm>
            <a:off x="1305018" y="222349"/>
            <a:ext cx="7595142" cy="779462"/>
          </a:xfrm>
        </p:spPr>
        <p:txBody>
          <a:bodyPr>
            <a:normAutofit fontScale="90000"/>
          </a:bodyPr>
          <a:lstStyle/>
          <a:p>
            <a:r>
              <a:rPr lang="en-US" dirty="0"/>
              <a:t>Homolytic and Heterolytic Cleavage</a:t>
            </a:r>
          </a:p>
        </p:txBody>
      </p:sp>
      <p:grpSp>
        <p:nvGrpSpPr>
          <p:cNvPr id="20" name="Group 19">
            <a:extLst>
              <a:ext uri="{FF2B5EF4-FFF2-40B4-BE49-F238E27FC236}">
                <a16:creationId xmlns:a16="http://schemas.microsoft.com/office/drawing/2014/main" id="{6B1F79B9-848F-4505-ACAF-98A33D142AE6}"/>
              </a:ext>
            </a:extLst>
          </p:cNvPr>
          <p:cNvGrpSpPr/>
          <p:nvPr/>
        </p:nvGrpSpPr>
        <p:grpSpPr>
          <a:xfrm>
            <a:off x="375252" y="1085339"/>
            <a:ext cx="8276374" cy="4544628"/>
            <a:chOff x="375252" y="1085339"/>
            <a:chExt cx="8276374" cy="4544628"/>
          </a:xfrm>
        </p:grpSpPr>
        <p:graphicFrame>
          <p:nvGraphicFramePr>
            <p:cNvPr id="6" name="Object 5">
              <a:extLst>
                <a:ext uri="{FF2B5EF4-FFF2-40B4-BE49-F238E27FC236}">
                  <a16:creationId xmlns:a16="http://schemas.microsoft.com/office/drawing/2014/main" id="{6F17974E-709E-4069-8E2D-E540CB6ED697}"/>
                </a:ext>
              </a:extLst>
            </p:cNvPr>
            <p:cNvGraphicFramePr>
              <a:graphicFrameLocks noChangeAspect="1"/>
            </p:cNvGraphicFramePr>
            <p:nvPr>
              <p:extLst>
                <p:ext uri="{D42A27DB-BD31-4B8C-83A1-F6EECF244321}">
                  <p14:modId xmlns:p14="http://schemas.microsoft.com/office/powerpoint/2010/main" val="2180728899"/>
                </p:ext>
              </p:extLst>
            </p:nvPr>
          </p:nvGraphicFramePr>
          <p:xfrm>
            <a:off x="4379364" y="1085339"/>
            <a:ext cx="3861320" cy="4241214"/>
          </p:xfrm>
          <a:graphic>
            <a:graphicData uri="http://schemas.openxmlformats.org/presentationml/2006/ole">
              <mc:AlternateContent xmlns:mc="http://schemas.openxmlformats.org/markup-compatibility/2006">
                <mc:Choice xmlns:v="urn:schemas-microsoft-com:vml" Requires="v">
                  <p:oleObj spid="_x0000_s1065" name="CS ChemDraw Drawing" r:id="rId4" imgW="3243781" imgH="3562484" progId="ChemDraw.Document.6.0">
                    <p:embed/>
                  </p:oleObj>
                </mc:Choice>
                <mc:Fallback>
                  <p:oleObj name="CS ChemDraw Drawing" r:id="rId4" imgW="3243781" imgH="3562484" progId="ChemDraw.Document.6.0">
                    <p:embed/>
                    <p:pic>
                      <p:nvPicPr>
                        <p:cNvPr id="0" name=""/>
                        <p:cNvPicPr/>
                        <p:nvPr/>
                      </p:nvPicPr>
                      <p:blipFill>
                        <a:blip r:embed="rId5"/>
                        <a:stretch>
                          <a:fillRect/>
                        </a:stretch>
                      </p:blipFill>
                      <p:spPr>
                        <a:xfrm>
                          <a:off x="4379364" y="1085339"/>
                          <a:ext cx="3861320" cy="4241214"/>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C7A91F44-C120-4381-92C9-077CB704F5C7}"/>
                </a:ext>
              </a:extLst>
            </p:cNvPr>
            <p:cNvSpPr txBox="1"/>
            <p:nvPr/>
          </p:nvSpPr>
          <p:spPr>
            <a:xfrm>
              <a:off x="7359534" y="1303514"/>
              <a:ext cx="338554" cy="461665"/>
            </a:xfrm>
            <a:prstGeom prst="rect">
              <a:avLst/>
            </a:prstGeom>
            <a:noFill/>
          </p:spPr>
          <p:txBody>
            <a:bodyPr wrap="none" rtlCol="0">
              <a:spAutoFit/>
            </a:bodyPr>
            <a:lstStyle/>
            <a:p>
              <a:r>
                <a:rPr lang="en-US" sz="2400" b="1" dirty="0"/>
                <a:t>+</a:t>
              </a:r>
            </a:p>
          </p:txBody>
        </p:sp>
        <p:sp>
          <p:nvSpPr>
            <p:cNvPr id="8" name="TextBox 7">
              <a:extLst>
                <a:ext uri="{FF2B5EF4-FFF2-40B4-BE49-F238E27FC236}">
                  <a16:creationId xmlns:a16="http://schemas.microsoft.com/office/drawing/2014/main" id="{9EC90048-6AD2-43F7-8FAC-22D81C281A8B}"/>
                </a:ext>
              </a:extLst>
            </p:cNvPr>
            <p:cNvSpPr txBox="1"/>
            <p:nvPr/>
          </p:nvSpPr>
          <p:spPr>
            <a:xfrm>
              <a:off x="7359534" y="2906683"/>
              <a:ext cx="338554" cy="461665"/>
            </a:xfrm>
            <a:prstGeom prst="rect">
              <a:avLst/>
            </a:prstGeom>
            <a:noFill/>
          </p:spPr>
          <p:txBody>
            <a:bodyPr wrap="none" rtlCol="0">
              <a:spAutoFit/>
            </a:bodyPr>
            <a:lstStyle/>
            <a:p>
              <a:r>
                <a:rPr lang="en-US" sz="2400" b="1" dirty="0"/>
                <a:t>+</a:t>
              </a:r>
            </a:p>
          </p:txBody>
        </p:sp>
        <p:sp>
          <p:nvSpPr>
            <p:cNvPr id="9" name="TextBox 8">
              <a:extLst>
                <a:ext uri="{FF2B5EF4-FFF2-40B4-BE49-F238E27FC236}">
                  <a16:creationId xmlns:a16="http://schemas.microsoft.com/office/drawing/2014/main" id="{CD5DD112-2B65-4F9F-BE12-9CAB770F0436}"/>
                </a:ext>
              </a:extLst>
            </p:cNvPr>
            <p:cNvSpPr txBox="1"/>
            <p:nvPr/>
          </p:nvSpPr>
          <p:spPr>
            <a:xfrm>
              <a:off x="7359534" y="4555374"/>
              <a:ext cx="338554" cy="461665"/>
            </a:xfrm>
            <a:prstGeom prst="rect">
              <a:avLst/>
            </a:prstGeom>
            <a:noFill/>
          </p:spPr>
          <p:txBody>
            <a:bodyPr wrap="none" rtlCol="0">
              <a:spAutoFit/>
            </a:bodyPr>
            <a:lstStyle/>
            <a:p>
              <a:r>
                <a:rPr lang="en-US" sz="2400" b="1" dirty="0"/>
                <a:t>+</a:t>
              </a:r>
            </a:p>
          </p:txBody>
        </p:sp>
        <p:sp>
          <p:nvSpPr>
            <p:cNvPr id="10" name="TextBox 9">
              <a:extLst>
                <a:ext uri="{FF2B5EF4-FFF2-40B4-BE49-F238E27FC236}">
                  <a16:creationId xmlns:a16="http://schemas.microsoft.com/office/drawing/2014/main" id="{B291CA37-8EC8-45C1-8BBB-BB116480F344}"/>
                </a:ext>
              </a:extLst>
            </p:cNvPr>
            <p:cNvSpPr txBox="1"/>
            <p:nvPr/>
          </p:nvSpPr>
          <p:spPr>
            <a:xfrm>
              <a:off x="6256740" y="2016424"/>
              <a:ext cx="1215461" cy="338554"/>
            </a:xfrm>
            <a:prstGeom prst="rect">
              <a:avLst/>
            </a:prstGeom>
            <a:noFill/>
          </p:spPr>
          <p:txBody>
            <a:bodyPr wrap="none" rtlCol="0">
              <a:spAutoFit/>
            </a:bodyPr>
            <a:lstStyle/>
            <a:p>
              <a:r>
                <a:rPr lang="en-US" sz="1600" b="1" dirty="0"/>
                <a:t>Carbocation</a:t>
              </a:r>
            </a:p>
          </p:txBody>
        </p:sp>
        <p:sp>
          <p:nvSpPr>
            <p:cNvPr id="12" name="TextBox 11">
              <a:extLst>
                <a:ext uri="{FF2B5EF4-FFF2-40B4-BE49-F238E27FC236}">
                  <a16:creationId xmlns:a16="http://schemas.microsoft.com/office/drawing/2014/main" id="{48B47FE1-AAB4-474D-BCC1-B12D34643451}"/>
                </a:ext>
              </a:extLst>
            </p:cNvPr>
            <p:cNvSpPr txBox="1"/>
            <p:nvPr/>
          </p:nvSpPr>
          <p:spPr>
            <a:xfrm>
              <a:off x="7472201" y="2016424"/>
              <a:ext cx="1179425" cy="338554"/>
            </a:xfrm>
            <a:prstGeom prst="rect">
              <a:avLst/>
            </a:prstGeom>
            <a:noFill/>
          </p:spPr>
          <p:txBody>
            <a:bodyPr wrap="none" rtlCol="0">
              <a:spAutoFit/>
            </a:bodyPr>
            <a:lstStyle/>
            <a:p>
              <a:r>
                <a:rPr lang="en-US" sz="1600" b="1" dirty="0"/>
                <a:t>Hydride Ion</a:t>
              </a:r>
            </a:p>
          </p:txBody>
        </p:sp>
        <p:sp>
          <p:nvSpPr>
            <p:cNvPr id="13" name="TextBox 12">
              <a:extLst>
                <a:ext uri="{FF2B5EF4-FFF2-40B4-BE49-F238E27FC236}">
                  <a16:creationId xmlns:a16="http://schemas.microsoft.com/office/drawing/2014/main" id="{62522718-8EE2-49CB-AA8B-6743C996CAB5}"/>
                </a:ext>
              </a:extLst>
            </p:cNvPr>
            <p:cNvSpPr txBox="1"/>
            <p:nvPr/>
          </p:nvSpPr>
          <p:spPr>
            <a:xfrm>
              <a:off x="6310024" y="3622266"/>
              <a:ext cx="1061509" cy="338554"/>
            </a:xfrm>
            <a:prstGeom prst="rect">
              <a:avLst/>
            </a:prstGeom>
            <a:noFill/>
          </p:spPr>
          <p:txBody>
            <a:bodyPr wrap="none" rtlCol="0">
              <a:spAutoFit/>
            </a:bodyPr>
            <a:lstStyle/>
            <a:p>
              <a:r>
                <a:rPr lang="en-US" sz="1600" b="1" dirty="0"/>
                <a:t>Carbanion</a:t>
              </a:r>
            </a:p>
          </p:txBody>
        </p:sp>
        <p:sp>
          <p:nvSpPr>
            <p:cNvPr id="14" name="TextBox 13">
              <a:extLst>
                <a:ext uri="{FF2B5EF4-FFF2-40B4-BE49-F238E27FC236}">
                  <a16:creationId xmlns:a16="http://schemas.microsoft.com/office/drawing/2014/main" id="{9FA72B7E-0935-4F9B-BB91-9FCF3C67EF6D}"/>
                </a:ext>
              </a:extLst>
            </p:cNvPr>
            <p:cNvSpPr txBox="1"/>
            <p:nvPr/>
          </p:nvSpPr>
          <p:spPr>
            <a:xfrm>
              <a:off x="7698088" y="3622266"/>
              <a:ext cx="765274" cy="338554"/>
            </a:xfrm>
            <a:prstGeom prst="rect">
              <a:avLst/>
            </a:prstGeom>
            <a:noFill/>
          </p:spPr>
          <p:txBody>
            <a:bodyPr wrap="none" rtlCol="0">
              <a:spAutoFit/>
            </a:bodyPr>
            <a:lstStyle/>
            <a:p>
              <a:r>
                <a:rPr lang="en-US" sz="1600" b="1" dirty="0"/>
                <a:t>Proton</a:t>
              </a:r>
            </a:p>
          </p:txBody>
        </p:sp>
        <p:sp>
          <p:nvSpPr>
            <p:cNvPr id="15" name="TextBox 14">
              <a:extLst>
                <a:ext uri="{FF2B5EF4-FFF2-40B4-BE49-F238E27FC236}">
                  <a16:creationId xmlns:a16="http://schemas.microsoft.com/office/drawing/2014/main" id="{04F826B0-C342-4667-94F2-142B0B1D8260}"/>
                </a:ext>
              </a:extLst>
            </p:cNvPr>
            <p:cNvSpPr txBox="1"/>
            <p:nvPr/>
          </p:nvSpPr>
          <p:spPr>
            <a:xfrm>
              <a:off x="6673585" y="5291413"/>
              <a:ext cx="1597232" cy="338554"/>
            </a:xfrm>
            <a:prstGeom prst="rect">
              <a:avLst/>
            </a:prstGeom>
            <a:noFill/>
          </p:spPr>
          <p:txBody>
            <a:bodyPr wrap="none" rtlCol="0">
              <a:spAutoFit/>
            </a:bodyPr>
            <a:lstStyle/>
            <a:p>
              <a:r>
                <a:rPr lang="en-US" sz="1600" b="1" dirty="0"/>
                <a:t>Radical Cleavage</a:t>
              </a:r>
            </a:p>
          </p:txBody>
        </p:sp>
        <p:sp>
          <p:nvSpPr>
            <p:cNvPr id="16" name="Left Brace 15">
              <a:extLst>
                <a:ext uri="{FF2B5EF4-FFF2-40B4-BE49-F238E27FC236}">
                  <a16:creationId xmlns:a16="http://schemas.microsoft.com/office/drawing/2014/main" id="{F498F249-C1AC-4512-97B3-BB7F21206DC4}"/>
                </a:ext>
              </a:extLst>
            </p:cNvPr>
            <p:cNvSpPr/>
            <p:nvPr/>
          </p:nvSpPr>
          <p:spPr>
            <a:xfrm>
              <a:off x="3763558" y="1208514"/>
              <a:ext cx="326967" cy="2292927"/>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42796111-B7BF-468E-A0E7-AE969D198EFF}"/>
                </a:ext>
              </a:extLst>
            </p:cNvPr>
            <p:cNvSpPr txBox="1"/>
            <p:nvPr/>
          </p:nvSpPr>
          <p:spPr>
            <a:xfrm>
              <a:off x="375252" y="2093367"/>
              <a:ext cx="3235629" cy="523220"/>
            </a:xfrm>
            <a:prstGeom prst="rect">
              <a:avLst/>
            </a:prstGeom>
            <a:noFill/>
          </p:spPr>
          <p:txBody>
            <a:bodyPr wrap="none" rtlCol="0">
              <a:spAutoFit/>
            </a:bodyPr>
            <a:lstStyle/>
            <a:p>
              <a:r>
                <a:rPr lang="en-US" sz="2800" b="1" dirty="0"/>
                <a:t>Heterolytic Cleavage</a:t>
              </a:r>
            </a:p>
          </p:txBody>
        </p:sp>
        <p:sp>
          <p:nvSpPr>
            <p:cNvPr id="18" name="Left Brace 17">
              <a:extLst>
                <a:ext uri="{FF2B5EF4-FFF2-40B4-BE49-F238E27FC236}">
                  <a16:creationId xmlns:a16="http://schemas.microsoft.com/office/drawing/2014/main" id="{8BB3A65F-BA2B-4CBA-94BB-AF18ABBA0F27}"/>
                </a:ext>
              </a:extLst>
            </p:cNvPr>
            <p:cNvSpPr/>
            <p:nvPr/>
          </p:nvSpPr>
          <p:spPr>
            <a:xfrm>
              <a:off x="3804938" y="4350328"/>
              <a:ext cx="326967" cy="1021079"/>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a:extLst>
                <a:ext uri="{FF2B5EF4-FFF2-40B4-BE49-F238E27FC236}">
                  <a16:creationId xmlns:a16="http://schemas.microsoft.com/office/drawing/2014/main" id="{9D399566-75E2-4AB3-8218-16B5978EDF65}"/>
                </a:ext>
              </a:extLst>
            </p:cNvPr>
            <p:cNvSpPr txBox="1"/>
            <p:nvPr/>
          </p:nvSpPr>
          <p:spPr>
            <a:xfrm>
              <a:off x="479617" y="4555374"/>
              <a:ext cx="3115340" cy="523220"/>
            </a:xfrm>
            <a:prstGeom prst="rect">
              <a:avLst/>
            </a:prstGeom>
            <a:noFill/>
          </p:spPr>
          <p:txBody>
            <a:bodyPr wrap="none" rtlCol="0">
              <a:spAutoFit/>
            </a:bodyPr>
            <a:lstStyle/>
            <a:p>
              <a:r>
                <a:rPr lang="en-US" sz="2800" b="1" dirty="0"/>
                <a:t>Homolytic Cleavage</a:t>
              </a:r>
            </a:p>
          </p:txBody>
        </p:sp>
      </p:grpSp>
    </p:spTree>
    <p:extLst>
      <p:ext uri="{BB962C8B-B14F-4D97-AF65-F5344CB8AC3E}">
        <p14:creationId xmlns:p14="http://schemas.microsoft.com/office/powerpoint/2010/main" val="2075178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CEAFF-734B-45BF-A4D5-CC7FBE5ECE28}"/>
              </a:ext>
            </a:extLst>
          </p:cNvPr>
          <p:cNvSpPr>
            <a:spLocks noGrp="1"/>
          </p:cNvSpPr>
          <p:nvPr>
            <p:ph type="title"/>
          </p:nvPr>
        </p:nvSpPr>
        <p:spPr>
          <a:xfrm>
            <a:off x="1593193" y="344271"/>
            <a:ext cx="7210332" cy="779462"/>
          </a:xfrm>
        </p:spPr>
        <p:txBody>
          <a:bodyPr/>
          <a:lstStyle/>
          <a:p>
            <a:r>
              <a:rPr lang="en-US" dirty="0"/>
              <a:t>Nucleophiles and Electrophiles</a:t>
            </a:r>
          </a:p>
        </p:txBody>
      </p:sp>
      <p:sp>
        <p:nvSpPr>
          <p:cNvPr id="5" name="Rectangle 4">
            <a:extLst>
              <a:ext uri="{FF2B5EF4-FFF2-40B4-BE49-F238E27FC236}">
                <a16:creationId xmlns:a16="http://schemas.microsoft.com/office/drawing/2014/main" id="{329AA6F6-B4FD-4B27-84AD-387A558BDB2A}"/>
              </a:ext>
            </a:extLst>
          </p:cNvPr>
          <p:cNvSpPr/>
          <p:nvPr/>
        </p:nvSpPr>
        <p:spPr>
          <a:xfrm>
            <a:off x="5974079" y="2787535"/>
            <a:ext cx="532015" cy="4821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clock&#10;&#10;Description automatically generated">
            <a:extLst>
              <a:ext uri="{FF2B5EF4-FFF2-40B4-BE49-F238E27FC236}">
                <a16:creationId xmlns:a16="http://schemas.microsoft.com/office/drawing/2014/main" id="{D3ED23B1-9D5F-4D4D-B6EB-9BFC9ED51D32}"/>
              </a:ext>
            </a:extLst>
          </p:cNvPr>
          <p:cNvPicPr>
            <a:picLocks noChangeAspect="1"/>
          </p:cNvPicPr>
          <p:nvPr/>
        </p:nvPicPr>
        <p:blipFill rotWithShape="1">
          <a:blip r:embed="rId3">
            <a:extLst>
              <a:ext uri="{28A0092B-C50C-407E-A947-70E740481C1C}">
                <a14:useLocalDpi xmlns:a14="http://schemas.microsoft.com/office/drawing/2010/main" val="0"/>
              </a:ext>
            </a:extLst>
          </a:blip>
          <a:srcRect r="39311" b="45407"/>
          <a:stretch/>
        </p:blipFill>
        <p:spPr>
          <a:xfrm>
            <a:off x="662165" y="1836691"/>
            <a:ext cx="7629843" cy="2145941"/>
          </a:xfrm>
          <a:prstGeom prst="rect">
            <a:avLst/>
          </a:prstGeom>
        </p:spPr>
      </p:pic>
      <p:sp>
        <p:nvSpPr>
          <p:cNvPr id="17" name="TextBox 16">
            <a:extLst>
              <a:ext uri="{FF2B5EF4-FFF2-40B4-BE49-F238E27FC236}">
                <a16:creationId xmlns:a16="http://schemas.microsoft.com/office/drawing/2014/main" id="{54627B84-DC55-40AE-9D25-CEEE6A1A5285}"/>
              </a:ext>
            </a:extLst>
          </p:cNvPr>
          <p:cNvSpPr txBox="1"/>
          <p:nvPr/>
        </p:nvSpPr>
        <p:spPr>
          <a:xfrm>
            <a:off x="99751" y="5551518"/>
            <a:ext cx="7171113" cy="307777"/>
          </a:xfrm>
          <a:prstGeom prst="rect">
            <a:avLst/>
          </a:prstGeom>
          <a:noFill/>
        </p:spPr>
        <p:txBody>
          <a:bodyPr wrap="square" rtlCol="0">
            <a:spAutoFit/>
          </a:bodyPr>
          <a:lstStyle/>
          <a:p>
            <a:r>
              <a:rPr lang="en-US" sz="1400" dirty="0"/>
              <a:t>Figure modified from: </a:t>
            </a:r>
            <a:r>
              <a:rPr lang="en-US" sz="1400" dirty="0">
                <a:hlinkClick r:id="rId4"/>
              </a:rPr>
              <a:t>Oregon Institute of Technology – Organic Chemistry, </a:t>
            </a:r>
            <a:r>
              <a:rPr lang="en-US" sz="1400" dirty="0" err="1">
                <a:hlinkClick r:id="rId4"/>
              </a:rPr>
              <a:t>Libretexts</a:t>
            </a:r>
            <a:endParaRPr lang="en-US" sz="1400" dirty="0"/>
          </a:p>
        </p:txBody>
      </p:sp>
      <p:cxnSp>
        <p:nvCxnSpPr>
          <p:cNvPr id="19" name="Straight Arrow Connector 18">
            <a:extLst>
              <a:ext uri="{FF2B5EF4-FFF2-40B4-BE49-F238E27FC236}">
                <a16:creationId xmlns:a16="http://schemas.microsoft.com/office/drawing/2014/main" id="{C9DA6A04-0B93-46F4-9903-B50AA7EEDCEF}"/>
              </a:ext>
            </a:extLst>
          </p:cNvPr>
          <p:cNvCxnSpPr/>
          <p:nvPr/>
        </p:nvCxnSpPr>
        <p:spPr>
          <a:xfrm flipH="1" flipV="1">
            <a:off x="1723505" y="3325091"/>
            <a:ext cx="847899" cy="825731"/>
          </a:xfrm>
          <a:prstGeom prst="straightConnector1">
            <a:avLst/>
          </a:prstGeom>
          <a:ln w="28575">
            <a:solidFill>
              <a:srgbClr val="CC33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1BDFB45-B14C-4FF4-857D-13E003F9BBF4}"/>
              </a:ext>
            </a:extLst>
          </p:cNvPr>
          <p:cNvSpPr txBox="1"/>
          <p:nvPr/>
        </p:nvSpPr>
        <p:spPr>
          <a:xfrm>
            <a:off x="2147454" y="4150822"/>
            <a:ext cx="1321580" cy="369332"/>
          </a:xfrm>
          <a:prstGeom prst="rect">
            <a:avLst/>
          </a:prstGeom>
          <a:noFill/>
        </p:spPr>
        <p:txBody>
          <a:bodyPr wrap="none" rtlCol="0">
            <a:spAutoFit/>
          </a:bodyPr>
          <a:lstStyle/>
          <a:p>
            <a:r>
              <a:rPr lang="en-US" b="1" dirty="0"/>
              <a:t>Electrophile</a:t>
            </a:r>
          </a:p>
        </p:txBody>
      </p:sp>
      <p:cxnSp>
        <p:nvCxnSpPr>
          <p:cNvPr id="21" name="Straight Arrow Connector 20">
            <a:extLst>
              <a:ext uri="{FF2B5EF4-FFF2-40B4-BE49-F238E27FC236}">
                <a16:creationId xmlns:a16="http://schemas.microsoft.com/office/drawing/2014/main" id="{1B56C8BF-1860-4060-B976-4077071EDDB0}"/>
              </a:ext>
            </a:extLst>
          </p:cNvPr>
          <p:cNvCxnSpPr>
            <a:cxnSpLocks/>
          </p:cNvCxnSpPr>
          <p:nvPr/>
        </p:nvCxnSpPr>
        <p:spPr>
          <a:xfrm flipH="1">
            <a:off x="2975669" y="2034526"/>
            <a:ext cx="493365" cy="574966"/>
          </a:xfrm>
          <a:prstGeom prst="straightConnector1">
            <a:avLst/>
          </a:prstGeom>
          <a:ln w="28575">
            <a:solidFill>
              <a:srgbClr val="CC33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8C7566E-6E5F-4FEB-A315-6687BEBC51CF}"/>
              </a:ext>
            </a:extLst>
          </p:cNvPr>
          <p:cNvSpPr txBox="1"/>
          <p:nvPr/>
        </p:nvSpPr>
        <p:spPr>
          <a:xfrm>
            <a:off x="3097876" y="1614846"/>
            <a:ext cx="1326004" cy="369332"/>
          </a:xfrm>
          <a:prstGeom prst="rect">
            <a:avLst/>
          </a:prstGeom>
          <a:noFill/>
        </p:spPr>
        <p:txBody>
          <a:bodyPr wrap="none" rtlCol="0">
            <a:spAutoFit/>
          </a:bodyPr>
          <a:lstStyle/>
          <a:p>
            <a:r>
              <a:rPr lang="en-US" b="1" dirty="0"/>
              <a:t>Nucleophile</a:t>
            </a:r>
          </a:p>
        </p:txBody>
      </p:sp>
    </p:spTree>
    <p:extLst>
      <p:ext uri="{BB962C8B-B14F-4D97-AF65-F5344CB8AC3E}">
        <p14:creationId xmlns:p14="http://schemas.microsoft.com/office/powerpoint/2010/main" val="1673658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CEAFF-734B-45BF-A4D5-CC7FBE5ECE28}"/>
              </a:ext>
            </a:extLst>
          </p:cNvPr>
          <p:cNvSpPr>
            <a:spLocks noGrp="1"/>
          </p:cNvSpPr>
          <p:nvPr>
            <p:ph type="title"/>
          </p:nvPr>
        </p:nvSpPr>
        <p:spPr>
          <a:xfrm>
            <a:off x="1382604" y="159526"/>
            <a:ext cx="7210332" cy="779462"/>
          </a:xfrm>
        </p:spPr>
        <p:txBody>
          <a:bodyPr/>
          <a:lstStyle/>
          <a:p>
            <a:r>
              <a:rPr lang="en-US" dirty="0"/>
              <a:t>Nucleophiles and R-Groups</a:t>
            </a:r>
          </a:p>
        </p:txBody>
      </p:sp>
      <p:pic>
        <p:nvPicPr>
          <p:cNvPr id="4" name="Picture 2">
            <a:extLst>
              <a:ext uri="{FF2B5EF4-FFF2-40B4-BE49-F238E27FC236}">
                <a16:creationId xmlns:a16="http://schemas.microsoft.com/office/drawing/2014/main" id="{C2980077-A554-4EAF-A8AC-C68692DC1602}"/>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2551" t="32162" r="29155" b="32606"/>
          <a:stretch/>
        </p:blipFill>
        <p:spPr bwMode="auto">
          <a:xfrm>
            <a:off x="5824451" y="865919"/>
            <a:ext cx="2341499" cy="257970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29AA6F6-B4FD-4B27-84AD-387A558BDB2A}"/>
              </a:ext>
            </a:extLst>
          </p:cNvPr>
          <p:cNvSpPr/>
          <p:nvPr/>
        </p:nvSpPr>
        <p:spPr>
          <a:xfrm>
            <a:off x="5619404" y="2449123"/>
            <a:ext cx="532015" cy="4821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a:extLst>
              <a:ext uri="{FF2B5EF4-FFF2-40B4-BE49-F238E27FC236}">
                <a16:creationId xmlns:a16="http://schemas.microsoft.com/office/drawing/2014/main" id="{F047E89B-4AB3-4AAD-A139-D363C5D5572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339" t="6759" r="39982" b="71965"/>
          <a:stretch/>
        </p:blipFill>
        <p:spPr bwMode="auto">
          <a:xfrm>
            <a:off x="1016924" y="865919"/>
            <a:ext cx="4705003" cy="209226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61185484-3D84-4BBF-BEB2-28392A5AD99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822" t="32578" r="22765" b="36713"/>
          <a:stretch/>
        </p:blipFill>
        <p:spPr bwMode="auto">
          <a:xfrm>
            <a:off x="5455920" y="3072562"/>
            <a:ext cx="3917048" cy="27819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DC373D9F-FB1B-4906-98AC-6F0CE3C73BA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380" t="69674" r="8446"/>
          <a:stretch/>
        </p:blipFill>
        <p:spPr bwMode="auto">
          <a:xfrm>
            <a:off x="78972" y="2958188"/>
            <a:ext cx="5694217" cy="2772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24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43530-F048-47A7-BCC7-C5BE71A1A3ED}"/>
              </a:ext>
            </a:extLst>
          </p:cNvPr>
          <p:cNvSpPr>
            <a:spLocks noGrp="1"/>
          </p:cNvSpPr>
          <p:nvPr>
            <p:ph type="title"/>
          </p:nvPr>
        </p:nvSpPr>
        <p:spPr>
          <a:xfrm>
            <a:off x="1305018" y="383061"/>
            <a:ext cx="7210332" cy="779462"/>
          </a:xfrm>
        </p:spPr>
        <p:txBody>
          <a:bodyPr>
            <a:normAutofit fontScale="90000"/>
          </a:bodyPr>
          <a:lstStyle/>
          <a:p>
            <a:pPr algn="ctr"/>
            <a:r>
              <a:rPr lang="en-US" dirty="0"/>
              <a:t>Carbons Atoms Can Also Act as Nucleophiles</a:t>
            </a:r>
          </a:p>
        </p:txBody>
      </p:sp>
      <p:pic>
        <p:nvPicPr>
          <p:cNvPr id="5" name="Content Placeholder 4" descr="A close up of a map&#10;&#10;Description automatically generated">
            <a:extLst>
              <a:ext uri="{FF2B5EF4-FFF2-40B4-BE49-F238E27FC236}">
                <a16:creationId xmlns:a16="http://schemas.microsoft.com/office/drawing/2014/main" id="{85242FCB-38FD-4105-81CB-D65D2E4604D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7962" y="1793297"/>
            <a:ext cx="7258771" cy="2706660"/>
          </a:xfrm>
        </p:spPr>
      </p:pic>
      <p:sp>
        <p:nvSpPr>
          <p:cNvPr id="6" name="TextBox 5">
            <a:extLst>
              <a:ext uri="{FF2B5EF4-FFF2-40B4-BE49-F238E27FC236}">
                <a16:creationId xmlns:a16="http://schemas.microsoft.com/office/drawing/2014/main" id="{01EA7C87-91F9-438D-9B45-4020CE6E4A3C}"/>
              </a:ext>
            </a:extLst>
          </p:cNvPr>
          <p:cNvSpPr txBox="1"/>
          <p:nvPr/>
        </p:nvSpPr>
        <p:spPr>
          <a:xfrm>
            <a:off x="99751" y="5551518"/>
            <a:ext cx="7171113" cy="307777"/>
          </a:xfrm>
          <a:prstGeom prst="rect">
            <a:avLst/>
          </a:prstGeom>
          <a:noFill/>
        </p:spPr>
        <p:txBody>
          <a:bodyPr wrap="square" rtlCol="0">
            <a:spAutoFit/>
          </a:bodyPr>
          <a:lstStyle/>
          <a:p>
            <a:r>
              <a:rPr lang="en-US" sz="1400" dirty="0"/>
              <a:t>Figure from: </a:t>
            </a:r>
            <a:r>
              <a:rPr lang="en-US" sz="1400" dirty="0">
                <a:hlinkClick r:id="rId4"/>
              </a:rPr>
              <a:t>Oregon Institute of Technology – Organic Chemistry, </a:t>
            </a:r>
            <a:r>
              <a:rPr lang="en-US" sz="1400" dirty="0" err="1">
                <a:hlinkClick r:id="rId4"/>
              </a:rPr>
              <a:t>Libretexts</a:t>
            </a:r>
            <a:endParaRPr lang="en-US" sz="1400" dirty="0"/>
          </a:p>
        </p:txBody>
      </p:sp>
    </p:spTree>
    <p:extLst>
      <p:ext uri="{BB962C8B-B14F-4D97-AF65-F5344CB8AC3E}">
        <p14:creationId xmlns:p14="http://schemas.microsoft.com/office/powerpoint/2010/main" val="491798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B171A-030F-4B16-9663-63CFE43DE101}"/>
              </a:ext>
            </a:extLst>
          </p:cNvPr>
          <p:cNvSpPr>
            <a:spLocks noGrp="1"/>
          </p:cNvSpPr>
          <p:nvPr>
            <p:ph type="title"/>
          </p:nvPr>
        </p:nvSpPr>
        <p:spPr>
          <a:xfrm>
            <a:off x="1382603" y="233433"/>
            <a:ext cx="7606611" cy="779462"/>
          </a:xfrm>
        </p:spPr>
        <p:txBody>
          <a:bodyPr>
            <a:normAutofit/>
          </a:bodyPr>
          <a:lstStyle/>
          <a:p>
            <a:r>
              <a:rPr lang="en-US" sz="3600" b="1" dirty="0"/>
              <a:t>Main Classification of Enzyme Reactions</a:t>
            </a:r>
          </a:p>
        </p:txBody>
      </p:sp>
      <p:pic>
        <p:nvPicPr>
          <p:cNvPr id="5" name="Content Placeholder 4" descr="A screenshot of a cell phone&#10;&#10;Description automatically generated">
            <a:extLst>
              <a:ext uri="{FF2B5EF4-FFF2-40B4-BE49-F238E27FC236}">
                <a16:creationId xmlns:a16="http://schemas.microsoft.com/office/drawing/2014/main" id="{E6790F3D-BCB0-4CC2-98C8-6C865FB43A6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2371" y="1469967"/>
            <a:ext cx="8679258" cy="3918065"/>
          </a:xfrm>
        </p:spPr>
      </p:pic>
    </p:spTree>
    <p:extLst>
      <p:ext uri="{BB962C8B-B14F-4D97-AF65-F5344CB8AC3E}">
        <p14:creationId xmlns:p14="http://schemas.microsoft.com/office/powerpoint/2010/main" val="2013408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B7F70-F0DC-46EA-BE28-DAF6C5EFE967}"/>
              </a:ext>
            </a:extLst>
          </p:cNvPr>
          <p:cNvSpPr>
            <a:spLocks noGrp="1"/>
          </p:cNvSpPr>
          <p:nvPr>
            <p:ph type="title"/>
          </p:nvPr>
        </p:nvSpPr>
        <p:spPr/>
        <p:txBody>
          <a:bodyPr/>
          <a:lstStyle/>
          <a:p>
            <a:r>
              <a:rPr lang="en-US" dirty="0"/>
              <a:t>Oxidoreductases</a:t>
            </a:r>
          </a:p>
        </p:txBody>
      </p:sp>
      <p:pic>
        <p:nvPicPr>
          <p:cNvPr id="5" name="Content Placeholder 4" descr="A lion with its mouth open&#10;&#10;Description automatically generated">
            <a:extLst>
              <a:ext uri="{FF2B5EF4-FFF2-40B4-BE49-F238E27FC236}">
                <a16:creationId xmlns:a16="http://schemas.microsoft.com/office/drawing/2014/main" id="{5B9F0DDA-6311-459D-810C-227B0E3BAE7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87747" y="373236"/>
            <a:ext cx="4898631" cy="3183226"/>
          </a:xfrm>
        </p:spPr>
      </p:pic>
      <p:pic>
        <p:nvPicPr>
          <p:cNvPr id="7" name="Picture 6" descr="A screenshot of a cell phone&#10;&#10;Description automatically generated">
            <a:extLst>
              <a:ext uri="{FF2B5EF4-FFF2-40B4-BE49-F238E27FC236}">
                <a16:creationId xmlns:a16="http://schemas.microsoft.com/office/drawing/2014/main" id="{A7A02006-8334-4D32-86EC-4473E9136CA7}"/>
              </a:ext>
            </a:extLst>
          </p:cNvPr>
          <p:cNvPicPr>
            <a:picLocks noChangeAspect="1"/>
          </p:cNvPicPr>
          <p:nvPr/>
        </p:nvPicPr>
        <p:blipFill rotWithShape="1">
          <a:blip r:embed="rId4">
            <a:extLst>
              <a:ext uri="{28A0092B-C50C-407E-A947-70E740481C1C}">
                <a14:useLocalDpi xmlns:a14="http://schemas.microsoft.com/office/drawing/2010/main" val="0"/>
              </a:ext>
            </a:extLst>
          </a:blip>
          <a:srcRect t="75960"/>
          <a:stretch/>
        </p:blipFill>
        <p:spPr>
          <a:xfrm>
            <a:off x="-973312" y="3618807"/>
            <a:ext cx="11491684" cy="2293811"/>
          </a:xfrm>
          <a:prstGeom prst="rect">
            <a:avLst/>
          </a:prstGeom>
        </p:spPr>
      </p:pic>
    </p:spTree>
    <p:extLst>
      <p:ext uri="{BB962C8B-B14F-4D97-AF65-F5344CB8AC3E}">
        <p14:creationId xmlns:p14="http://schemas.microsoft.com/office/powerpoint/2010/main" val="2419618094"/>
      </p:ext>
    </p:extLst>
  </p:cSld>
  <p:clrMapOvr>
    <a:masterClrMapping/>
  </p:clrMapOvr>
</p:sld>
</file>

<file path=ppt/theme/theme1.xml><?xml version="1.0" encoding="utf-8"?>
<a:theme xmlns:a="http://schemas.openxmlformats.org/drawingml/2006/main" name="Biochemistry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chemistry" id="{5E58785F-E02B-492D-8FD4-47CBF078E2C5}" vid="{A455487B-C78E-41D4-8232-334E6B94BB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58112</TotalTime>
  <Words>2582</Words>
  <Application>Microsoft Office PowerPoint</Application>
  <PresentationFormat>On-screen Show (4:3)</PresentationFormat>
  <Paragraphs>194</Paragraphs>
  <Slides>32</Slides>
  <Notes>31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9" baseType="lpstr">
      <vt:lpstr>Arial</vt:lpstr>
      <vt:lpstr>Calibri</vt:lpstr>
      <vt:lpstr>Calibri Light</vt:lpstr>
      <vt:lpstr>Open Sans</vt:lpstr>
      <vt:lpstr>Symbol</vt:lpstr>
      <vt:lpstr>Biochemistry Theme</vt:lpstr>
      <vt:lpstr>CS ChemDraw Drawing</vt:lpstr>
      <vt:lpstr>Chapter 7: Catalytic Mechanisms of Enzymes</vt:lpstr>
      <vt:lpstr>Brief Review of Organic Principles</vt:lpstr>
      <vt:lpstr>Enzymes</vt:lpstr>
      <vt:lpstr>Homolytic and Heterolytic Cleavage</vt:lpstr>
      <vt:lpstr>Nucleophiles and Electrophiles</vt:lpstr>
      <vt:lpstr>Nucleophiles and R-Groups</vt:lpstr>
      <vt:lpstr>Carbons Atoms Can Also Act as Nucleophiles</vt:lpstr>
      <vt:lpstr>Main Classification of Enzyme Reactions</vt:lpstr>
      <vt:lpstr>Oxidoreductases</vt:lpstr>
      <vt:lpstr>Transferases</vt:lpstr>
      <vt:lpstr>Hydrolases</vt:lpstr>
      <vt:lpstr>Lyases</vt:lpstr>
      <vt:lpstr>Isomerases</vt:lpstr>
      <vt:lpstr>Ligases</vt:lpstr>
      <vt:lpstr>Chapter 7: Catalytic Mechanisms of Enzymes</vt:lpstr>
      <vt:lpstr>Types of Catalytic Mechanisms</vt:lpstr>
      <vt:lpstr>Chapter 7: Catalytic Mechanisms of Enzymes</vt:lpstr>
      <vt:lpstr>Types of Catalytic Mechanisms</vt:lpstr>
      <vt:lpstr>Types of Catalytic Mechanisms</vt:lpstr>
      <vt:lpstr>Serine Proteases</vt:lpstr>
      <vt:lpstr>Chymotrypsin active site catalysis</vt:lpstr>
      <vt:lpstr>Chymotrypsin Active Site</vt:lpstr>
      <vt:lpstr>Chymotrypsin Active Site</vt:lpstr>
      <vt:lpstr>Chymotrypsin Active Site</vt:lpstr>
      <vt:lpstr>Chymotrypsin Active Site</vt:lpstr>
      <vt:lpstr>Chymotrypsin Active Site</vt:lpstr>
      <vt:lpstr>Chymotrypsin Active Site</vt:lpstr>
      <vt:lpstr>Chymotrypsin Active Site</vt:lpstr>
      <vt:lpstr>Chymotrypsin Active Site</vt:lpstr>
      <vt:lpstr>Chymotrypsin Active Site</vt:lpstr>
      <vt:lpstr>Chymotrypsin Active Site</vt:lpstr>
      <vt:lpstr>Chymotrypsin Active Site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Biochemical Energy Generation and Utilization</dc:title>
  <dc:creator>Patricia Flatt</dc:creator>
  <cp:lastModifiedBy>Patricia Flatt</cp:lastModifiedBy>
  <cp:revision>633</cp:revision>
  <cp:lastPrinted>2020-02-10T04:30:13Z</cp:lastPrinted>
  <dcterms:created xsi:type="dcterms:W3CDTF">2020-01-06T19:40:53Z</dcterms:created>
  <dcterms:modified xsi:type="dcterms:W3CDTF">2020-10-27T15:42:53Z</dcterms:modified>
</cp:coreProperties>
</file>