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517" r:id="rId2"/>
    <p:sldId id="463" r:id="rId3"/>
    <p:sldId id="494" r:id="rId4"/>
    <p:sldId id="508" r:id="rId5"/>
    <p:sldId id="483" r:id="rId6"/>
    <p:sldId id="493" r:id="rId7"/>
    <p:sldId id="516" r:id="rId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660033"/>
    <a:srgbClr val="F8F8F8"/>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59512" autoAdjust="0"/>
  </p:normalViewPr>
  <p:slideViewPr>
    <p:cSldViewPr snapToGrid="0" showGuides="1">
      <p:cViewPr varScale="1">
        <p:scale>
          <a:sx n="81" d="100"/>
          <a:sy n="81" d="100"/>
        </p:scale>
        <p:origin x="1354" y="46"/>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3/14/2020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searchgate.net/publication/50270061_Structural_analysis_of_heme_proteins_Implication_for_design_and_predic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esearchgate.net/publication/272373768_Teaching_the_fundamentals_of_electron_transfer_reactions_in_mitochondria_and_the_production_and_detection_of_reactive_oxygen_speci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2 of our lecture on the Electron Transport Chain.</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3931790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Complex II in the electron transport chain is also an enzyme involved in the </a:t>
            </a:r>
            <a:r>
              <a:rPr lang="en-US" dirty="0" err="1"/>
              <a:t>Kreb</a:t>
            </a:r>
            <a:r>
              <a:rPr lang="en-US" dirty="0"/>
              <a:t> Cycle. The Succinate Dehydrogenase enzyme is also directly involved with the transfer of electrons to Coenzyme Q. </a:t>
            </a:r>
          </a:p>
        </p:txBody>
      </p:sp>
      <p:sp>
        <p:nvSpPr>
          <p:cNvPr id="4" name="Slide Number Placeholder 3"/>
          <p:cNvSpPr>
            <a:spLocks noGrp="1"/>
          </p:cNvSpPr>
          <p:nvPr>
            <p:ph type="sldNum" sz="quarter" idx="5"/>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3171905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shows the positions of the major cofactors in Complex II. The FAD (shown in blue) is reduced during the oxidation of succinate within the </a:t>
            </a:r>
            <a:r>
              <a:rPr lang="en-US" dirty="0" err="1"/>
              <a:t>Kreb</a:t>
            </a:r>
            <a:r>
              <a:rPr lang="en-US" dirty="0"/>
              <a:t> cycle. FADH2 subsequently passes the electrons through three iron-sulfur complexes (shown in red) to reach the Coenzyme Q (Ubiquinone – shown in orange). Heme b (shown in purple and on the </a:t>
            </a:r>
            <a:r>
              <a:rPr lang="en-US" dirty="0" err="1"/>
              <a:t>lefthand</a:t>
            </a:r>
            <a:r>
              <a:rPr lang="en-US" dirty="0"/>
              <a:t> diagram) prevents reactive oxygen species formation and does not participate in electron transfer.</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2026750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talk a little more about the heme cofactors as they will be important players at later points in the Electron Transport Chain. Among the known forms of heme cofactors, heme b and heme c represent the most common types of heme groups associated with proteins. Heme b binds to proteins noncovalently while heme c forms covalent bonds between the heme vinyl groups and two cysteine residues of proteins. The Heme in Complex II is in the b conformation. Note that proteins bound to heme cofactors are often referred to as cytochromes (or cellular pigments that have a distinctive energy absorption band in their reduced and oxidized states.) Cytochromes are classified according to the type of heme that they bind.  Four major classes are recognized [cytochromes a (absorbing at 605 nm), b (at 565 nm), c (at 550 nm) and d (at ~636 nm)]. The figure on the left shows (A) a recombinant mutant hemoglobin protein in the reduced state with a mixture of heme a/b/c/d (B) only heme a/b/c/d and (C) negative control. You can see the characteristic red coloration of the heme cofactors.</a:t>
            </a:r>
          </a:p>
          <a:p>
            <a:br>
              <a:rPr lang="en-US" dirty="0"/>
            </a:br>
            <a:r>
              <a:rPr lang="en-US" i="1" dirty="0"/>
              <a:t>(PDF) Structural analysis of heme proteins: Implication for design and prediction</a:t>
            </a:r>
            <a:r>
              <a:rPr lang="en-US" dirty="0"/>
              <a:t>. Available from: </a:t>
            </a:r>
            <a:r>
              <a:rPr lang="en-US" dirty="0">
                <a:hlinkClick r:id="rId3"/>
              </a:rPr>
              <a:t>https://www.researchgate.net/publication/50270061_Structural_analysis_of_heme_proteins_Implication_for_design_and_prediction</a:t>
            </a:r>
            <a:r>
              <a:rPr lang="en-US" dirty="0"/>
              <a:t> [accessed Feb 09 2020].</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1742993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back to complex II. Succinate oxidation by complex II yields fumarate and the liberated electrons are passed through FAD and three Fe–S clusters reducing Q to QH2. Complex II is a Krebs cycle enzyme providing a direct link between Krebs cycle flux and electron transfer in the respiratory chain. Complex II is also embedded in the mitochondrial inner membrane but is not a protein pump. Unlike complexes I, III, and IV, complex II does not couple electron transfer to proton translocation into the intermembrane space. This is attributed to the low Gibbs free energy change for electron transfer in complex II to Q. </a:t>
            </a:r>
          </a:p>
          <a:p>
            <a:br>
              <a:rPr lang="en-US" dirty="0"/>
            </a:br>
            <a:r>
              <a:rPr lang="en-US" i="1" dirty="0"/>
              <a:t>Teaching the fundamentals of electron transfer reactions in mitochondria and the production and detection of reactive oxygen species</a:t>
            </a:r>
            <a:r>
              <a:rPr lang="en-US" dirty="0"/>
              <a:t>. Available from: </a:t>
            </a:r>
            <a:r>
              <a:rPr lang="en-US" dirty="0">
                <a:hlinkClick r:id="rId3"/>
              </a:rPr>
              <a:t>https://www.researchgate.net/publication/272373768_Teaching_the_fundamentals_of_electron_transfer_reactions_in_mitochondria_and_the_production_and_detection_of_reactive_oxygen_species</a:t>
            </a:r>
            <a:r>
              <a:rPr lang="en-US" dirty="0"/>
              <a:t> [accessed Feb 08 2020].</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2555881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cartoon summary of the entire electron transport chain. Complex I harvesting electrons derived from NADH of the </a:t>
            </a:r>
            <a:r>
              <a:rPr lang="en-US" dirty="0" err="1"/>
              <a:t>Kreb</a:t>
            </a:r>
            <a:r>
              <a:rPr lang="en-US" dirty="0"/>
              <a:t> Cycle to produce 1 molecule of Coenzyme Q and pump 4 protons across the membrane. Complex II harvests the electrons from the succinate dehydrogenase reaction of the </a:t>
            </a:r>
            <a:r>
              <a:rPr lang="en-US" dirty="0" err="1"/>
              <a:t>Kreb</a:t>
            </a:r>
            <a:r>
              <a:rPr lang="en-US" dirty="0"/>
              <a:t> cycle and feeds them through FADH2 and other iron-sulfur clusters to generate 1 molecule of Coenzyme Q.  The molecules of Coenzyme Q are used to reduce Cytochrome C at Complex III through the Q-Cycle. Complex III also pumps 4 protons per NADH or FADH2. Cytochrome C then transfers electrons to Complex IV that reduces molecular oxygen to water and pumps 2 more protons to the intermembrane space fore each NADH or FADH2 molecules consumed. </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2832414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for 1 NADH molecule, 10 protons are pumped across the membrane resulting in one turn of the ATP Synthase protein and the generation of 3 ATP molecules (that are located in the matrix of the mitochondria)  We will see there is an energy costs to move the ATP to the cytoplasm where it can be used more efficiently to do work, such as muscle contraction. FADH2, on the other hand, bypasses Complex I and does not itself pump protons.  Thus, it is worth less currency when it comes to the production of ATP. 1 FADH2 is not capable on its own to generate one turn of the ATP Synthase enzyme. Thus, in estimation, each FADH2 is worth approximately 1.8 ATP molecules (although you have to make them 3 at a time!). In the next lecture, we will explore the structure and activity of the ATP Synthase enzyme and see how ATP is transported into the cytosol.</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1098837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3/14/2020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db101.rcsb.org/motm/15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researchgate.net/publication/281167488_Succinate_Dehydrogenase_Loss_in_Familial_Paraganglioma_Biochemistry_Genetics_and_Epigenetics"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2007.igem.org/BerkiGEM2007Present1" TargetMode="External"/><Relationship Id="rId5" Type="http://schemas.openxmlformats.org/officeDocument/2006/relationships/image" Target="../media/image9.png"/><Relationship Id="rId4" Type="http://schemas.openxmlformats.org/officeDocument/2006/relationships/hyperlink" Target="https://www.researchgate.net/publication/50270061_Structural_analysis_of_heme_proteins_Implication_for_design_and_predictio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researchgate.net/publication/272373768_Teaching_the_fundamentals_of_electron_transfer_reactions_in_mitochondria_and_the_production_and_detection_of_reactive_oxygen_speci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a:bodyPr>
          <a:lstStyle/>
          <a:p>
            <a:r>
              <a:rPr lang="en-US" dirty="0"/>
              <a:t>The Electron Transport Chain</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lstStyle/>
          <a:p>
            <a:r>
              <a:rPr lang="en-US" dirty="0"/>
              <a:t>Part 2: Complex II</a:t>
            </a:r>
          </a:p>
        </p:txBody>
      </p:sp>
    </p:spTree>
    <p:extLst>
      <p:ext uri="{BB962C8B-B14F-4D97-AF65-F5344CB8AC3E}">
        <p14:creationId xmlns:p14="http://schemas.microsoft.com/office/powerpoint/2010/main" val="38159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DDE4A-DAF8-4C03-808C-4D95CEBCD2C0}"/>
              </a:ext>
            </a:extLst>
          </p:cNvPr>
          <p:cNvSpPr>
            <a:spLocks noGrp="1"/>
          </p:cNvSpPr>
          <p:nvPr>
            <p:ph type="title"/>
          </p:nvPr>
        </p:nvSpPr>
        <p:spPr>
          <a:xfrm>
            <a:off x="1591873" y="114559"/>
            <a:ext cx="7210332" cy="779462"/>
          </a:xfrm>
        </p:spPr>
        <p:txBody>
          <a:bodyPr/>
          <a:lstStyle/>
          <a:p>
            <a:r>
              <a:rPr lang="en-US" dirty="0"/>
              <a:t>Complex II</a:t>
            </a:r>
          </a:p>
        </p:txBody>
      </p:sp>
      <p:pic>
        <p:nvPicPr>
          <p:cNvPr id="5" name="Content Placeholder 4" descr="A close up of text on a white background&#10;&#10;Description automatically generated">
            <a:extLst>
              <a:ext uri="{FF2B5EF4-FFF2-40B4-BE49-F238E27FC236}">
                <a16:creationId xmlns:a16="http://schemas.microsoft.com/office/drawing/2014/main" id="{E9C3F542-9BC3-407B-95BD-B85167B360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0800000">
            <a:off x="4572000" y="894021"/>
            <a:ext cx="3817781" cy="3866867"/>
          </a:xfrm>
        </p:spPr>
      </p:pic>
      <p:sp>
        <p:nvSpPr>
          <p:cNvPr id="7" name="TextBox 6">
            <a:extLst>
              <a:ext uri="{FF2B5EF4-FFF2-40B4-BE49-F238E27FC236}">
                <a16:creationId xmlns:a16="http://schemas.microsoft.com/office/drawing/2014/main" id="{1094429C-7BC9-4877-90DE-1AE5FC73980B}"/>
              </a:ext>
            </a:extLst>
          </p:cNvPr>
          <p:cNvSpPr txBox="1"/>
          <p:nvPr/>
        </p:nvSpPr>
        <p:spPr>
          <a:xfrm>
            <a:off x="2596142" y="5656202"/>
            <a:ext cx="6395244" cy="307777"/>
          </a:xfrm>
          <a:prstGeom prst="rect">
            <a:avLst/>
          </a:prstGeom>
          <a:noFill/>
        </p:spPr>
        <p:txBody>
          <a:bodyPr wrap="square" rtlCol="0">
            <a:spAutoFit/>
          </a:bodyPr>
          <a:lstStyle/>
          <a:p>
            <a:r>
              <a:rPr lang="en-US" sz="1400" dirty="0"/>
              <a:t>Image modified  from : </a:t>
            </a:r>
            <a:r>
              <a:rPr lang="en-US" sz="1400" dirty="0" err="1">
                <a:hlinkClick r:id="rId4"/>
              </a:rPr>
              <a:t>Goodsell</a:t>
            </a:r>
            <a:r>
              <a:rPr lang="en-US" sz="1400" dirty="0">
                <a:hlinkClick r:id="rId4"/>
              </a:rPr>
              <a:t>, D. (2012) Molecule of the Month, Protein Database</a:t>
            </a:r>
            <a:endParaRPr lang="en-US" sz="1400" i="1" dirty="0"/>
          </a:p>
        </p:txBody>
      </p:sp>
      <p:sp>
        <p:nvSpPr>
          <p:cNvPr id="8" name="TextBox 7">
            <a:extLst>
              <a:ext uri="{FF2B5EF4-FFF2-40B4-BE49-F238E27FC236}">
                <a16:creationId xmlns:a16="http://schemas.microsoft.com/office/drawing/2014/main" id="{A78ACA85-6B39-4530-86C3-8919C635F6A3}"/>
              </a:ext>
            </a:extLst>
          </p:cNvPr>
          <p:cNvSpPr txBox="1"/>
          <p:nvPr/>
        </p:nvSpPr>
        <p:spPr>
          <a:xfrm>
            <a:off x="3674613" y="2852830"/>
            <a:ext cx="799706" cy="369332"/>
          </a:xfrm>
          <a:prstGeom prst="rect">
            <a:avLst/>
          </a:prstGeom>
          <a:noFill/>
        </p:spPr>
        <p:txBody>
          <a:bodyPr wrap="none" rtlCol="0">
            <a:spAutoFit/>
          </a:bodyPr>
          <a:lstStyle/>
          <a:p>
            <a:r>
              <a:rPr lang="en-US" dirty="0"/>
              <a:t>Matrix</a:t>
            </a:r>
          </a:p>
        </p:txBody>
      </p:sp>
      <p:sp>
        <p:nvSpPr>
          <p:cNvPr id="9" name="TextBox 8">
            <a:extLst>
              <a:ext uri="{FF2B5EF4-FFF2-40B4-BE49-F238E27FC236}">
                <a16:creationId xmlns:a16="http://schemas.microsoft.com/office/drawing/2014/main" id="{8768E072-3F25-4401-8FE7-57A8B6667CF9}"/>
              </a:ext>
            </a:extLst>
          </p:cNvPr>
          <p:cNvSpPr txBox="1"/>
          <p:nvPr/>
        </p:nvSpPr>
        <p:spPr>
          <a:xfrm>
            <a:off x="3535750" y="799835"/>
            <a:ext cx="1661289" cy="646331"/>
          </a:xfrm>
          <a:prstGeom prst="rect">
            <a:avLst/>
          </a:prstGeom>
          <a:noFill/>
        </p:spPr>
        <p:txBody>
          <a:bodyPr wrap="none" rtlCol="0">
            <a:spAutoFit/>
          </a:bodyPr>
          <a:lstStyle/>
          <a:p>
            <a:r>
              <a:rPr lang="en-US" dirty="0"/>
              <a:t>Intermembrane</a:t>
            </a:r>
          </a:p>
          <a:p>
            <a:r>
              <a:rPr lang="en-US" dirty="0"/>
              <a:t>Space</a:t>
            </a:r>
          </a:p>
        </p:txBody>
      </p:sp>
      <p:sp>
        <p:nvSpPr>
          <p:cNvPr id="4" name="Freeform: Shape 3">
            <a:extLst>
              <a:ext uri="{FF2B5EF4-FFF2-40B4-BE49-F238E27FC236}">
                <a16:creationId xmlns:a16="http://schemas.microsoft.com/office/drawing/2014/main" id="{F1518097-36BE-41A6-8E3F-6908D1FE120F}"/>
              </a:ext>
            </a:extLst>
          </p:cNvPr>
          <p:cNvSpPr/>
          <p:nvPr/>
        </p:nvSpPr>
        <p:spPr>
          <a:xfrm>
            <a:off x="7043195" y="4555842"/>
            <a:ext cx="526648" cy="618042"/>
          </a:xfrm>
          <a:custGeom>
            <a:avLst/>
            <a:gdLst>
              <a:gd name="connsiteX0" fmla="*/ 0 w 526648"/>
              <a:gd name="connsiteY0" fmla="*/ 618042 h 618042"/>
              <a:gd name="connsiteX1" fmla="*/ 144683 w 526648"/>
              <a:gd name="connsiteY1" fmla="*/ 74031 h 618042"/>
              <a:gd name="connsiteX2" fmla="*/ 289367 w 526648"/>
              <a:gd name="connsiteY2" fmla="*/ 56669 h 618042"/>
              <a:gd name="connsiteX3" fmla="*/ 526648 w 526648"/>
              <a:gd name="connsiteY3" fmla="*/ 554381 h 618042"/>
              <a:gd name="connsiteX4" fmla="*/ 526648 w 526648"/>
              <a:gd name="connsiteY4" fmla="*/ 554381 h 618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648" h="618042">
                <a:moveTo>
                  <a:pt x="0" y="618042"/>
                </a:moveTo>
                <a:cubicBezTo>
                  <a:pt x="48227" y="392817"/>
                  <a:pt x="96455" y="167593"/>
                  <a:pt x="144683" y="74031"/>
                </a:cubicBezTo>
                <a:cubicBezTo>
                  <a:pt x="192911" y="-19531"/>
                  <a:pt x="225706" y="-23389"/>
                  <a:pt x="289367" y="56669"/>
                </a:cubicBezTo>
                <a:cubicBezTo>
                  <a:pt x="353028" y="136727"/>
                  <a:pt x="526648" y="554381"/>
                  <a:pt x="526648" y="554381"/>
                </a:cubicBezTo>
                <a:lnTo>
                  <a:pt x="526648" y="554381"/>
                </a:lnTo>
              </a:path>
            </a:pathLst>
          </a:custGeom>
          <a:noFill/>
          <a:ln w="57150">
            <a:solidFill>
              <a:schemeClr val="accent1">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87B046C-E114-4E6C-B866-A822BA6441C3}"/>
              </a:ext>
            </a:extLst>
          </p:cNvPr>
          <p:cNvSpPr txBox="1"/>
          <p:nvPr/>
        </p:nvSpPr>
        <p:spPr>
          <a:xfrm>
            <a:off x="6358407" y="5121798"/>
            <a:ext cx="1080937" cy="369332"/>
          </a:xfrm>
          <a:prstGeom prst="rect">
            <a:avLst/>
          </a:prstGeom>
          <a:noFill/>
        </p:spPr>
        <p:txBody>
          <a:bodyPr wrap="none" rtlCol="0">
            <a:spAutoFit/>
          </a:bodyPr>
          <a:lstStyle/>
          <a:p>
            <a:r>
              <a:rPr lang="en-US" dirty="0"/>
              <a:t>Succinate</a:t>
            </a:r>
          </a:p>
        </p:txBody>
      </p:sp>
      <p:sp>
        <p:nvSpPr>
          <p:cNvPr id="10" name="TextBox 9">
            <a:extLst>
              <a:ext uri="{FF2B5EF4-FFF2-40B4-BE49-F238E27FC236}">
                <a16:creationId xmlns:a16="http://schemas.microsoft.com/office/drawing/2014/main" id="{94A9C9C0-35BD-4DCF-B14A-C8904B12C854}"/>
              </a:ext>
            </a:extLst>
          </p:cNvPr>
          <p:cNvSpPr txBox="1"/>
          <p:nvPr/>
        </p:nvSpPr>
        <p:spPr>
          <a:xfrm>
            <a:off x="7470234" y="5037423"/>
            <a:ext cx="1081002" cy="369332"/>
          </a:xfrm>
          <a:prstGeom prst="rect">
            <a:avLst/>
          </a:prstGeom>
          <a:noFill/>
        </p:spPr>
        <p:txBody>
          <a:bodyPr wrap="none" rtlCol="0">
            <a:spAutoFit/>
          </a:bodyPr>
          <a:lstStyle/>
          <a:p>
            <a:r>
              <a:rPr lang="en-US" dirty="0"/>
              <a:t>Fumarate</a:t>
            </a:r>
          </a:p>
        </p:txBody>
      </p:sp>
      <p:sp>
        <p:nvSpPr>
          <p:cNvPr id="11" name="Content Placeholder 2">
            <a:extLst>
              <a:ext uri="{FF2B5EF4-FFF2-40B4-BE49-F238E27FC236}">
                <a16:creationId xmlns:a16="http://schemas.microsoft.com/office/drawing/2014/main" id="{00E28BA0-CB9B-4632-8479-E3F3C176AEDE}"/>
              </a:ext>
            </a:extLst>
          </p:cNvPr>
          <p:cNvSpPr txBox="1">
            <a:spLocks/>
          </p:cNvSpPr>
          <p:nvPr/>
        </p:nvSpPr>
        <p:spPr>
          <a:xfrm>
            <a:off x="319596" y="1278384"/>
            <a:ext cx="3459538" cy="45113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Succinate dehydrogenase</a:t>
            </a:r>
          </a:p>
          <a:p>
            <a:r>
              <a:rPr lang="en-US" dirty="0"/>
              <a:t>Succinate/Q Reductase</a:t>
            </a:r>
          </a:p>
          <a:p>
            <a:r>
              <a:rPr lang="en-US" dirty="0"/>
              <a:t>Is </a:t>
            </a:r>
            <a:r>
              <a:rPr lang="en-US" b="1" i="1" dirty="0">
                <a:solidFill>
                  <a:srgbClr val="C00000"/>
                </a:solidFill>
              </a:rPr>
              <a:t>NOT</a:t>
            </a:r>
            <a:r>
              <a:rPr lang="en-US" dirty="0"/>
              <a:t> a proton (H+) pump</a:t>
            </a:r>
          </a:p>
        </p:txBody>
      </p:sp>
    </p:spTree>
    <p:extLst>
      <p:ext uri="{BB962C8B-B14F-4D97-AF65-F5344CB8AC3E}">
        <p14:creationId xmlns:p14="http://schemas.microsoft.com/office/powerpoint/2010/main" val="4247044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A0F73-1650-4350-B114-8BBE3157FAD3}"/>
              </a:ext>
            </a:extLst>
          </p:cNvPr>
          <p:cNvSpPr>
            <a:spLocks noGrp="1"/>
          </p:cNvSpPr>
          <p:nvPr>
            <p:ph type="title"/>
          </p:nvPr>
        </p:nvSpPr>
        <p:spPr>
          <a:xfrm>
            <a:off x="1507575" y="42942"/>
            <a:ext cx="7210332" cy="779462"/>
          </a:xfrm>
        </p:spPr>
        <p:txBody>
          <a:bodyPr/>
          <a:lstStyle/>
          <a:p>
            <a:r>
              <a:rPr lang="en-US" dirty="0"/>
              <a:t>Cofactors in Complex II</a:t>
            </a:r>
          </a:p>
        </p:txBody>
      </p:sp>
      <p:sp>
        <p:nvSpPr>
          <p:cNvPr id="8" name="Rectangle 7">
            <a:extLst>
              <a:ext uri="{FF2B5EF4-FFF2-40B4-BE49-F238E27FC236}">
                <a16:creationId xmlns:a16="http://schemas.microsoft.com/office/drawing/2014/main" id="{1F48F8C0-9CF7-4932-B636-5BCE5686D09B}"/>
              </a:ext>
            </a:extLst>
          </p:cNvPr>
          <p:cNvSpPr/>
          <p:nvPr/>
        </p:nvSpPr>
        <p:spPr>
          <a:xfrm>
            <a:off x="4486879" y="3779134"/>
            <a:ext cx="333977" cy="978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A14441B-623F-4F6A-997A-CF5F57824D24}"/>
              </a:ext>
            </a:extLst>
          </p:cNvPr>
          <p:cNvSpPr/>
          <p:nvPr/>
        </p:nvSpPr>
        <p:spPr>
          <a:xfrm>
            <a:off x="4421169" y="2954756"/>
            <a:ext cx="333977" cy="978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screenshot of a cell phone&#10;&#10;Description automatically generated">
            <a:extLst>
              <a:ext uri="{FF2B5EF4-FFF2-40B4-BE49-F238E27FC236}">
                <a16:creationId xmlns:a16="http://schemas.microsoft.com/office/drawing/2014/main" id="{E1AE596A-2C2A-49BA-BE90-0D36FD481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5983" y="919762"/>
            <a:ext cx="5019542" cy="4751833"/>
          </a:xfrm>
          <a:prstGeom prst="rect">
            <a:avLst/>
          </a:prstGeom>
        </p:spPr>
      </p:pic>
      <p:pic>
        <p:nvPicPr>
          <p:cNvPr id="5" name="Content Placeholder 4" descr="A close up of a logo&#10;&#10;Description automatically generated">
            <a:extLst>
              <a:ext uri="{FF2B5EF4-FFF2-40B4-BE49-F238E27FC236}">
                <a16:creationId xmlns:a16="http://schemas.microsoft.com/office/drawing/2014/main" id="{CF09B918-CB27-4DF2-A4A7-FFE847769D6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33077" y="1422622"/>
            <a:ext cx="3192906" cy="3527008"/>
          </a:xfrm>
        </p:spPr>
      </p:pic>
      <p:sp>
        <p:nvSpPr>
          <p:cNvPr id="13" name="TextBox 12">
            <a:extLst>
              <a:ext uri="{FF2B5EF4-FFF2-40B4-BE49-F238E27FC236}">
                <a16:creationId xmlns:a16="http://schemas.microsoft.com/office/drawing/2014/main" id="{997DBE39-29CD-499C-B90B-357CB267A94B}"/>
              </a:ext>
            </a:extLst>
          </p:cNvPr>
          <p:cNvSpPr txBox="1"/>
          <p:nvPr/>
        </p:nvSpPr>
        <p:spPr>
          <a:xfrm>
            <a:off x="0" y="5683170"/>
            <a:ext cx="5439181" cy="307777"/>
          </a:xfrm>
          <a:prstGeom prst="rect">
            <a:avLst/>
          </a:prstGeom>
          <a:noFill/>
        </p:spPr>
        <p:txBody>
          <a:bodyPr wrap="none" rtlCol="0">
            <a:spAutoFit/>
          </a:bodyPr>
          <a:lstStyle/>
          <a:p>
            <a:r>
              <a:rPr lang="en-US" sz="1400" dirty="0"/>
              <a:t>Figure from </a:t>
            </a:r>
            <a:r>
              <a:rPr lang="en-US" sz="1400" dirty="0">
                <a:hlinkClick r:id="rId5"/>
              </a:rPr>
              <a:t>Her, Y.F. and Maher, L.J. (2015) Int. J. of </a:t>
            </a:r>
            <a:r>
              <a:rPr lang="en-US" sz="1400" dirty="0" err="1">
                <a:hlinkClick r:id="rId5"/>
              </a:rPr>
              <a:t>Endocrin</a:t>
            </a:r>
            <a:r>
              <a:rPr lang="en-US" sz="1400" dirty="0">
                <a:hlinkClick r:id="rId5"/>
              </a:rPr>
              <a:t>. 11:296167</a:t>
            </a:r>
            <a:endParaRPr lang="en-US" sz="1400" dirty="0"/>
          </a:p>
        </p:txBody>
      </p:sp>
    </p:spTree>
    <p:extLst>
      <p:ext uri="{BB962C8B-B14F-4D97-AF65-F5344CB8AC3E}">
        <p14:creationId xmlns:p14="http://schemas.microsoft.com/office/powerpoint/2010/main" val="2237418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DB2AD-A169-40E7-AC3C-906B0D0372BC}"/>
              </a:ext>
            </a:extLst>
          </p:cNvPr>
          <p:cNvSpPr>
            <a:spLocks noGrp="1"/>
          </p:cNvSpPr>
          <p:nvPr>
            <p:ph type="title"/>
          </p:nvPr>
        </p:nvSpPr>
        <p:spPr/>
        <p:txBody>
          <a:bodyPr/>
          <a:lstStyle/>
          <a:p>
            <a:r>
              <a:rPr lang="en-US" dirty="0"/>
              <a:t>Heme Cofactors</a:t>
            </a:r>
          </a:p>
        </p:txBody>
      </p:sp>
      <p:sp>
        <p:nvSpPr>
          <p:cNvPr id="7" name="Content Placeholder 6">
            <a:extLst>
              <a:ext uri="{FF2B5EF4-FFF2-40B4-BE49-F238E27FC236}">
                <a16:creationId xmlns:a16="http://schemas.microsoft.com/office/drawing/2014/main" id="{EEFFD618-6746-4472-A8F5-340527FDD4FE}"/>
              </a:ext>
            </a:extLst>
          </p:cNvPr>
          <p:cNvSpPr>
            <a:spLocks noGrp="1"/>
          </p:cNvSpPr>
          <p:nvPr>
            <p:ph idx="1"/>
          </p:nvPr>
        </p:nvSpPr>
        <p:spPr>
          <a:xfrm>
            <a:off x="498047" y="1846719"/>
            <a:ext cx="2783375" cy="1395367"/>
          </a:xfrm>
        </p:spPr>
        <p:txBody>
          <a:bodyPr>
            <a:normAutofit/>
          </a:bodyPr>
          <a:lstStyle/>
          <a:p>
            <a:r>
              <a:rPr lang="en-US" dirty="0"/>
              <a:t>Can exist in many forms</a:t>
            </a:r>
          </a:p>
        </p:txBody>
      </p:sp>
      <p:pic>
        <p:nvPicPr>
          <p:cNvPr id="8" name="Picture 7">
            <a:extLst>
              <a:ext uri="{FF2B5EF4-FFF2-40B4-BE49-F238E27FC236}">
                <a16:creationId xmlns:a16="http://schemas.microsoft.com/office/drawing/2014/main" id="{E7356C1A-7EC9-48FC-BB24-ED21A4C59D61}"/>
              </a:ext>
            </a:extLst>
          </p:cNvPr>
          <p:cNvPicPr>
            <a:picLocks noChangeAspect="1"/>
          </p:cNvPicPr>
          <p:nvPr/>
        </p:nvPicPr>
        <p:blipFill>
          <a:blip r:embed="rId3"/>
          <a:stretch>
            <a:fillRect/>
          </a:stretch>
        </p:blipFill>
        <p:spPr>
          <a:xfrm>
            <a:off x="3233830" y="1001811"/>
            <a:ext cx="5800210" cy="4451820"/>
          </a:xfrm>
          <a:prstGeom prst="rect">
            <a:avLst/>
          </a:prstGeom>
        </p:spPr>
      </p:pic>
      <p:sp>
        <p:nvSpPr>
          <p:cNvPr id="9" name="TextBox 8">
            <a:extLst>
              <a:ext uri="{FF2B5EF4-FFF2-40B4-BE49-F238E27FC236}">
                <a16:creationId xmlns:a16="http://schemas.microsoft.com/office/drawing/2014/main" id="{BBE2DBC7-C1FF-4C54-AC4E-0DB911E6D03A}"/>
              </a:ext>
            </a:extLst>
          </p:cNvPr>
          <p:cNvSpPr txBox="1"/>
          <p:nvPr/>
        </p:nvSpPr>
        <p:spPr>
          <a:xfrm>
            <a:off x="3158595" y="5482362"/>
            <a:ext cx="6049605" cy="307777"/>
          </a:xfrm>
          <a:prstGeom prst="rect">
            <a:avLst/>
          </a:prstGeom>
          <a:noFill/>
        </p:spPr>
        <p:txBody>
          <a:bodyPr wrap="none" rtlCol="0">
            <a:spAutoFit/>
          </a:bodyPr>
          <a:lstStyle/>
          <a:p>
            <a:r>
              <a:rPr lang="en-US" sz="1400" dirty="0"/>
              <a:t>Figure from: </a:t>
            </a:r>
            <a:r>
              <a:rPr lang="en-US" sz="1400" dirty="0">
                <a:hlinkClick r:id="rId4"/>
              </a:rPr>
              <a:t>Li, T., </a:t>
            </a:r>
            <a:r>
              <a:rPr lang="en-US" sz="1400" dirty="0" err="1">
                <a:hlinkClick r:id="rId4"/>
              </a:rPr>
              <a:t>Bonkovsky</a:t>
            </a:r>
            <a:r>
              <a:rPr lang="en-US" sz="1400" dirty="0">
                <a:hlinkClick r:id="rId4"/>
              </a:rPr>
              <a:t>, H.L., and Guo, J-T., (2011) BMC Struct. Bio 11(1):13</a:t>
            </a:r>
            <a:endParaRPr lang="en-US" sz="1400" dirty="0"/>
          </a:p>
        </p:txBody>
      </p:sp>
      <p:pic>
        <p:nvPicPr>
          <p:cNvPr id="10" name="Picture 9">
            <a:extLst>
              <a:ext uri="{FF2B5EF4-FFF2-40B4-BE49-F238E27FC236}">
                <a16:creationId xmlns:a16="http://schemas.microsoft.com/office/drawing/2014/main" id="{D5DBF300-3755-46AA-AEBE-E1CE0DD55973}"/>
              </a:ext>
            </a:extLst>
          </p:cNvPr>
          <p:cNvPicPr>
            <a:picLocks noChangeAspect="1"/>
          </p:cNvPicPr>
          <p:nvPr/>
        </p:nvPicPr>
        <p:blipFill>
          <a:blip r:embed="rId5"/>
          <a:stretch>
            <a:fillRect/>
          </a:stretch>
        </p:blipFill>
        <p:spPr>
          <a:xfrm>
            <a:off x="364464" y="3096698"/>
            <a:ext cx="2574557" cy="1457940"/>
          </a:xfrm>
          <a:prstGeom prst="rect">
            <a:avLst/>
          </a:prstGeom>
        </p:spPr>
      </p:pic>
      <p:sp>
        <p:nvSpPr>
          <p:cNvPr id="11" name="TextBox 10">
            <a:extLst>
              <a:ext uri="{FF2B5EF4-FFF2-40B4-BE49-F238E27FC236}">
                <a16:creationId xmlns:a16="http://schemas.microsoft.com/office/drawing/2014/main" id="{93877F02-FF65-4264-BFD0-0D0CE7E452B4}"/>
              </a:ext>
            </a:extLst>
          </p:cNvPr>
          <p:cNvSpPr txBox="1"/>
          <p:nvPr/>
        </p:nvSpPr>
        <p:spPr>
          <a:xfrm>
            <a:off x="694481" y="4554638"/>
            <a:ext cx="324128" cy="369332"/>
          </a:xfrm>
          <a:prstGeom prst="rect">
            <a:avLst/>
          </a:prstGeom>
          <a:noFill/>
        </p:spPr>
        <p:txBody>
          <a:bodyPr wrap="none" rtlCol="0">
            <a:spAutoFit/>
          </a:bodyPr>
          <a:lstStyle/>
          <a:p>
            <a:r>
              <a:rPr lang="en-US" b="1" dirty="0"/>
              <a:t>A</a:t>
            </a:r>
          </a:p>
        </p:txBody>
      </p:sp>
      <p:sp>
        <p:nvSpPr>
          <p:cNvPr id="12" name="TextBox 11">
            <a:extLst>
              <a:ext uri="{FF2B5EF4-FFF2-40B4-BE49-F238E27FC236}">
                <a16:creationId xmlns:a16="http://schemas.microsoft.com/office/drawing/2014/main" id="{C69F44AF-419F-4559-8FD4-0618D969FE51}"/>
              </a:ext>
            </a:extLst>
          </p:cNvPr>
          <p:cNvSpPr txBox="1"/>
          <p:nvPr/>
        </p:nvSpPr>
        <p:spPr>
          <a:xfrm>
            <a:off x="1507050" y="4554638"/>
            <a:ext cx="314510" cy="369332"/>
          </a:xfrm>
          <a:prstGeom prst="rect">
            <a:avLst/>
          </a:prstGeom>
          <a:noFill/>
        </p:spPr>
        <p:txBody>
          <a:bodyPr wrap="none" rtlCol="0">
            <a:spAutoFit/>
          </a:bodyPr>
          <a:lstStyle/>
          <a:p>
            <a:r>
              <a:rPr lang="en-US" b="1" dirty="0"/>
              <a:t>B</a:t>
            </a:r>
          </a:p>
        </p:txBody>
      </p:sp>
      <p:sp>
        <p:nvSpPr>
          <p:cNvPr id="13" name="TextBox 12">
            <a:extLst>
              <a:ext uri="{FF2B5EF4-FFF2-40B4-BE49-F238E27FC236}">
                <a16:creationId xmlns:a16="http://schemas.microsoft.com/office/drawing/2014/main" id="{BAFF2E88-7D42-4309-93E0-20F8DC471C6D}"/>
              </a:ext>
            </a:extLst>
          </p:cNvPr>
          <p:cNvSpPr txBox="1"/>
          <p:nvPr/>
        </p:nvSpPr>
        <p:spPr>
          <a:xfrm>
            <a:off x="2277632" y="4554638"/>
            <a:ext cx="306494" cy="369332"/>
          </a:xfrm>
          <a:prstGeom prst="rect">
            <a:avLst/>
          </a:prstGeom>
          <a:noFill/>
        </p:spPr>
        <p:txBody>
          <a:bodyPr wrap="none" rtlCol="0">
            <a:spAutoFit/>
          </a:bodyPr>
          <a:lstStyle/>
          <a:p>
            <a:r>
              <a:rPr lang="en-US" b="1" dirty="0"/>
              <a:t>C</a:t>
            </a:r>
          </a:p>
        </p:txBody>
      </p:sp>
      <p:sp>
        <p:nvSpPr>
          <p:cNvPr id="14" name="TextBox 13">
            <a:extLst>
              <a:ext uri="{FF2B5EF4-FFF2-40B4-BE49-F238E27FC236}">
                <a16:creationId xmlns:a16="http://schemas.microsoft.com/office/drawing/2014/main" id="{C35DDDB4-DE5B-49FA-8609-249E085CB34A}"/>
              </a:ext>
            </a:extLst>
          </p:cNvPr>
          <p:cNvSpPr txBox="1"/>
          <p:nvPr/>
        </p:nvSpPr>
        <p:spPr>
          <a:xfrm>
            <a:off x="558297" y="4986579"/>
            <a:ext cx="2212016" cy="307777"/>
          </a:xfrm>
          <a:prstGeom prst="rect">
            <a:avLst/>
          </a:prstGeom>
          <a:noFill/>
        </p:spPr>
        <p:txBody>
          <a:bodyPr wrap="none" rtlCol="0">
            <a:spAutoFit/>
          </a:bodyPr>
          <a:lstStyle/>
          <a:p>
            <a:r>
              <a:rPr lang="en-US" sz="1400" dirty="0"/>
              <a:t>Figure from: </a:t>
            </a:r>
            <a:r>
              <a:rPr lang="en-US" sz="1400" dirty="0">
                <a:hlinkClick r:id="rId6"/>
              </a:rPr>
              <a:t>BerkiGEM2007</a:t>
            </a:r>
            <a:endParaRPr lang="en-US" sz="1400" dirty="0"/>
          </a:p>
        </p:txBody>
      </p:sp>
    </p:spTree>
    <p:extLst>
      <p:ext uri="{BB962C8B-B14F-4D97-AF65-F5344CB8AC3E}">
        <p14:creationId xmlns:p14="http://schemas.microsoft.com/office/powerpoint/2010/main" val="4001045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D854CF-FC2D-4B0D-BF9C-0FC487819D76}"/>
              </a:ext>
            </a:extLst>
          </p:cNvPr>
          <p:cNvSpPr txBox="1"/>
          <p:nvPr/>
        </p:nvSpPr>
        <p:spPr>
          <a:xfrm>
            <a:off x="0" y="5683170"/>
            <a:ext cx="5130187" cy="307777"/>
          </a:xfrm>
          <a:prstGeom prst="rect">
            <a:avLst/>
          </a:prstGeom>
          <a:noFill/>
        </p:spPr>
        <p:txBody>
          <a:bodyPr wrap="none" rtlCol="0">
            <a:spAutoFit/>
          </a:bodyPr>
          <a:lstStyle/>
          <a:p>
            <a:r>
              <a:rPr lang="en-US" sz="1400" dirty="0"/>
              <a:t>Figure modified from </a:t>
            </a:r>
            <a:r>
              <a:rPr lang="en-US" sz="1400" dirty="0">
                <a:hlinkClick r:id="rId3"/>
              </a:rPr>
              <a:t>Mailloux, R.J. (2015) Redox Biology 4:381-389</a:t>
            </a:r>
            <a:endParaRPr lang="en-US" sz="1400" dirty="0"/>
          </a:p>
        </p:txBody>
      </p:sp>
      <p:sp>
        <p:nvSpPr>
          <p:cNvPr id="60" name="Title 1">
            <a:extLst>
              <a:ext uri="{FF2B5EF4-FFF2-40B4-BE49-F238E27FC236}">
                <a16:creationId xmlns:a16="http://schemas.microsoft.com/office/drawing/2014/main" id="{D12499FA-5967-47E2-8BD9-1F490D26D57A}"/>
              </a:ext>
            </a:extLst>
          </p:cNvPr>
          <p:cNvSpPr txBox="1">
            <a:spLocks/>
          </p:cNvSpPr>
          <p:nvPr/>
        </p:nvSpPr>
        <p:spPr>
          <a:xfrm>
            <a:off x="1455411" y="177233"/>
            <a:ext cx="7210332" cy="77946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Complex II: End Result for 1 FADH</a:t>
            </a:r>
            <a:r>
              <a:rPr lang="en-US" baseline="-25000" dirty="0"/>
              <a:t>2</a:t>
            </a:r>
          </a:p>
        </p:txBody>
      </p:sp>
      <p:sp>
        <p:nvSpPr>
          <p:cNvPr id="63" name="Content Placeholder 2">
            <a:extLst>
              <a:ext uri="{FF2B5EF4-FFF2-40B4-BE49-F238E27FC236}">
                <a16:creationId xmlns:a16="http://schemas.microsoft.com/office/drawing/2014/main" id="{2AD17B0D-F11F-48F7-BFFA-050473C979E7}"/>
              </a:ext>
            </a:extLst>
          </p:cNvPr>
          <p:cNvSpPr>
            <a:spLocks noGrp="1"/>
          </p:cNvSpPr>
          <p:nvPr>
            <p:ph idx="1"/>
          </p:nvPr>
        </p:nvSpPr>
        <p:spPr>
          <a:xfrm>
            <a:off x="460390" y="1469455"/>
            <a:ext cx="3968824" cy="3928967"/>
          </a:xfrm>
        </p:spPr>
        <p:txBody>
          <a:bodyPr>
            <a:normAutofit/>
          </a:bodyPr>
          <a:lstStyle/>
          <a:p>
            <a:r>
              <a:rPr lang="en-US" dirty="0"/>
              <a:t>2 electrons and 2 protons transferred from FADH</a:t>
            </a:r>
            <a:r>
              <a:rPr lang="en-US" baseline="-25000" dirty="0"/>
              <a:t>2</a:t>
            </a:r>
            <a:r>
              <a:rPr lang="en-US" dirty="0"/>
              <a:t> to Coenzyme Q (= 1 QH</a:t>
            </a:r>
            <a:r>
              <a:rPr lang="en-US" baseline="-25000" dirty="0"/>
              <a:t>2</a:t>
            </a:r>
            <a:r>
              <a:rPr lang="en-US" dirty="0"/>
              <a:t>)</a:t>
            </a:r>
          </a:p>
          <a:p>
            <a:r>
              <a:rPr lang="en-US" dirty="0"/>
              <a:t>1 FADH</a:t>
            </a:r>
            <a:r>
              <a:rPr lang="en-US" baseline="-25000" dirty="0"/>
              <a:t>2 </a:t>
            </a:r>
            <a:r>
              <a:rPr lang="en-US" dirty="0"/>
              <a:t>recycled to FAD for use in </a:t>
            </a:r>
            <a:r>
              <a:rPr lang="en-US" dirty="0" err="1"/>
              <a:t>Kreb</a:t>
            </a:r>
            <a:r>
              <a:rPr lang="en-US" dirty="0"/>
              <a:t> cycle</a:t>
            </a:r>
          </a:p>
          <a:p>
            <a:r>
              <a:rPr lang="en-US" dirty="0"/>
              <a:t>Succinate </a:t>
            </a:r>
            <a:r>
              <a:rPr lang="en-US" dirty="0">
                <a:sym typeface="Wingdings" panose="05000000000000000000" pitchFamily="2" charset="2"/>
              </a:rPr>
              <a:t> Fumarate</a:t>
            </a:r>
          </a:p>
          <a:p>
            <a:r>
              <a:rPr lang="en-US" b="1" i="1" dirty="0">
                <a:solidFill>
                  <a:srgbClr val="C00000"/>
                </a:solidFill>
                <a:sym typeface="Wingdings" panose="05000000000000000000" pitchFamily="2" charset="2"/>
              </a:rPr>
              <a:t>NO PROTONS PUMPED </a:t>
            </a:r>
            <a:endParaRPr lang="en-US" b="1" i="1" dirty="0">
              <a:solidFill>
                <a:srgbClr val="C00000"/>
              </a:solidFill>
            </a:endParaRPr>
          </a:p>
        </p:txBody>
      </p:sp>
      <p:pic>
        <p:nvPicPr>
          <p:cNvPr id="67" name="Content Placeholder 4" descr="A close up of text on a white background&#10;&#10;Description automatically generated">
            <a:extLst>
              <a:ext uri="{FF2B5EF4-FFF2-40B4-BE49-F238E27FC236}">
                <a16:creationId xmlns:a16="http://schemas.microsoft.com/office/drawing/2014/main" id="{D6AFB8C1-6F4F-4D3C-89C9-9E14BA4266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572000" y="894021"/>
            <a:ext cx="3817781" cy="3866867"/>
          </a:xfrm>
          <a:prstGeom prst="rect">
            <a:avLst/>
          </a:prstGeom>
        </p:spPr>
      </p:pic>
      <p:sp>
        <p:nvSpPr>
          <p:cNvPr id="68" name="TextBox 67">
            <a:extLst>
              <a:ext uri="{FF2B5EF4-FFF2-40B4-BE49-F238E27FC236}">
                <a16:creationId xmlns:a16="http://schemas.microsoft.com/office/drawing/2014/main" id="{36B14449-DF1B-4649-A6E9-719E6DAB76C2}"/>
              </a:ext>
            </a:extLst>
          </p:cNvPr>
          <p:cNvSpPr txBox="1"/>
          <p:nvPr/>
        </p:nvSpPr>
        <p:spPr>
          <a:xfrm>
            <a:off x="4100754" y="2443061"/>
            <a:ext cx="799706" cy="369332"/>
          </a:xfrm>
          <a:prstGeom prst="rect">
            <a:avLst/>
          </a:prstGeom>
          <a:noFill/>
        </p:spPr>
        <p:txBody>
          <a:bodyPr wrap="none" rtlCol="0">
            <a:spAutoFit/>
          </a:bodyPr>
          <a:lstStyle/>
          <a:p>
            <a:r>
              <a:rPr lang="en-US" dirty="0"/>
              <a:t>Matrix</a:t>
            </a:r>
          </a:p>
        </p:txBody>
      </p:sp>
      <p:sp>
        <p:nvSpPr>
          <p:cNvPr id="69" name="TextBox 68">
            <a:extLst>
              <a:ext uri="{FF2B5EF4-FFF2-40B4-BE49-F238E27FC236}">
                <a16:creationId xmlns:a16="http://schemas.microsoft.com/office/drawing/2014/main" id="{3ECB4151-E5C1-4051-AB6A-3EA460B6D5E9}"/>
              </a:ext>
            </a:extLst>
          </p:cNvPr>
          <p:cNvSpPr txBox="1"/>
          <p:nvPr/>
        </p:nvSpPr>
        <p:spPr>
          <a:xfrm>
            <a:off x="3535750" y="799835"/>
            <a:ext cx="1661289" cy="646331"/>
          </a:xfrm>
          <a:prstGeom prst="rect">
            <a:avLst/>
          </a:prstGeom>
          <a:noFill/>
        </p:spPr>
        <p:txBody>
          <a:bodyPr wrap="none" rtlCol="0">
            <a:spAutoFit/>
          </a:bodyPr>
          <a:lstStyle/>
          <a:p>
            <a:r>
              <a:rPr lang="en-US" dirty="0"/>
              <a:t>Intermembrane</a:t>
            </a:r>
          </a:p>
          <a:p>
            <a:r>
              <a:rPr lang="en-US" dirty="0"/>
              <a:t>Space</a:t>
            </a:r>
          </a:p>
        </p:txBody>
      </p:sp>
      <p:sp>
        <p:nvSpPr>
          <p:cNvPr id="70" name="Freeform: Shape 69">
            <a:extLst>
              <a:ext uri="{FF2B5EF4-FFF2-40B4-BE49-F238E27FC236}">
                <a16:creationId xmlns:a16="http://schemas.microsoft.com/office/drawing/2014/main" id="{6FF63EDE-0397-4360-86D6-4569708DE0AC}"/>
              </a:ext>
            </a:extLst>
          </p:cNvPr>
          <p:cNvSpPr/>
          <p:nvPr/>
        </p:nvSpPr>
        <p:spPr>
          <a:xfrm>
            <a:off x="7043195" y="4555842"/>
            <a:ext cx="526648" cy="618042"/>
          </a:xfrm>
          <a:custGeom>
            <a:avLst/>
            <a:gdLst>
              <a:gd name="connsiteX0" fmla="*/ 0 w 526648"/>
              <a:gd name="connsiteY0" fmla="*/ 618042 h 618042"/>
              <a:gd name="connsiteX1" fmla="*/ 144683 w 526648"/>
              <a:gd name="connsiteY1" fmla="*/ 74031 h 618042"/>
              <a:gd name="connsiteX2" fmla="*/ 289367 w 526648"/>
              <a:gd name="connsiteY2" fmla="*/ 56669 h 618042"/>
              <a:gd name="connsiteX3" fmla="*/ 526648 w 526648"/>
              <a:gd name="connsiteY3" fmla="*/ 554381 h 618042"/>
              <a:gd name="connsiteX4" fmla="*/ 526648 w 526648"/>
              <a:gd name="connsiteY4" fmla="*/ 554381 h 618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648" h="618042">
                <a:moveTo>
                  <a:pt x="0" y="618042"/>
                </a:moveTo>
                <a:cubicBezTo>
                  <a:pt x="48227" y="392817"/>
                  <a:pt x="96455" y="167593"/>
                  <a:pt x="144683" y="74031"/>
                </a:cubicBezTo>
                <a:cubicBezTo>
                  <a:pt x="192911" y="-19531"/>
                  <a:pt x="225706" y="-23389"/>
                  <a:pt x="289367" y="56669"/>
                </a:cubicBezTo>
                <a:cubicBezTo>
                  <a:pt x="353028" y="136727"/>
                  <a:pt x="526648" y="554381"/>
                  <a:pt x="526648" y="554381"/>
                </a:cubicBezTo>
                <a:lnTo>
                  <a:pt x="526648" y="554381"/>
                </a:lnTo>
              </a:path>
            </a:pathLst>
          </a:custGeom>
          <a:noFill/>
          <a:ln w="57150">
            <a:solidFill>
              <a:schemeClr val="accent1">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6FE35D62-7395-4CC0-A1DD-221D62BEF6AF}"/>
              </a:ext>
            </a:extLst>
          </p:cNvPr>
          <p:cNvSpPr txBox="1"/>
          <p:nvPr/>
        </p:nvSpPr>
        <p:spPr>
          <a:xfrm>
            <a:off x="6358407" y="5121798"/>
            <a:ext cx="1080937" cy="369332"/>
          </a:xfrm>
          <a:prstGeom prst="rect">
            <a:avLst/>
          </a:prstGeom>
          <a:noFill/>
        </p:spPr>
        <p:txBody>
          <a:bodyPr wrap="none" rtlCol="0">
            <a:spAutoFit/>
          </a:bodyPr>
          <a:lstStyle/>
          <a:p>
            <a:r>
              <a:rPr lang="en-US" dirty="0"/>
              <a:t>Succinate</a:t>
            </a:r>
          </a:p>
        </p:txBody>
      </p:sp>
      <p:sp>
        <p:nvSpPr>
          <p:cNvPr id="72" name="TextBox 71">
            <a:extLst>
              <a:ext uri="{FF2B5EF4-FFF2-40B4-BE49-F238E27FC236}">
                <a16:creationId xmlns:a16="http://schemas.microsoft.com/office/drawing/2014/main" id="{600A8EE2-7972-4313-9EC3-FCC2F2FB2B23}"/>
              </a:ext>
            </a:extLst>
          </p:cNvPr>
          <p:cNvSpPr txBox="1"/>
          <p:nvPr/>
        </p:nvSpPr>
        <p:spPr>
          <a:xfrm>
            <a:off x="7470234" y="5037423"/>
            <a:ext cx="1081002" cy="369332"/>
          </a:xfrm>
          <a:prstGeom prst="rect">
            <a:avLst/>
          </a:prstGeom>
          <a:noFill/>
        </p:spPr>
        <p:txBody>
          <a:bodyPr wrap="none" rtlCol="0">
            <a:spAutoFit/>
          </a:bodyPr>
          <a:lstStyle/>
          <a:p>
            <a:r>
              <a:rPr lang="en-US" dirty="0"/>
              <a:t>Fumarate</a:t>
            </a:r>
          </a:p>
        </p:txBody>
      </p:sp>
      <p:sp>
        <p:nvSpPr>
          <p:cNvPr id="73" name="Freeform: Shape 72">
            <a:extLst>
              <a:ext uri="{FF2B5EF4-FFF2-40B4-BE49-F238E27FC236}">
                <a16:creationId xmlns:a16="http://schemas.microsoft.com/office/drawing/2014/main" id="{517F8076-CB0E-4A1A-9CFF-6828307186D2}"/>
              </a:ext>
            </a:extLst>
          </p:cNvPr>
          <p:cNvSpPr/>
          <p:nvPr/>
        </p:nvSpPr>
        <p:spPr>
          <a:xfrm rot="15790680">
            <a:off x="7334477" y="1777708"/>
            <a:ext cx="376815" cy="659890"/>
          </a:xfrm>
          <a:custGeom>
            <a:avLst/>
            <a:gdLst>
              <a:gd name="connsiteX0" fmla="*/ 0 w 526648"/>
              <a:gd name="connsiteY0" fmla="*/ 618042 h 618042"/>
              <a:gd name="connsiteX1" fmla="*/ 144683 w 526648"/>
              <a:gd name="connsiteY1" fmla="*/ 74031 h 618042"/>
              <a:gd name="connsiteX2" fmla="*/ 289367 w 526648"/>
              <a:gd name="connsiteY2" fmla="*/ 56669 h 618042"/>
              <a:gd name="connsiteX3" fmla="*/ 526648 w 526648"/>
              <a:gd name="connsiteY3" fmla="*/ 554381 h 618042"/>
              <a:gd name="connsiteX4" fmla="*/ 526648 w 526648"/>
              <a:gd name="connsiteY4" fmla="*/ 554381 h 618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648" h="618042">
                <a:moveTo>
                  <a:pt x="0" y="618042"/>
                </a:moveTo>
                <a:cubicBezTo>
                  <a:pt x="48227" y="392817"/>
                  <a:pt x="96455" y="167593"/>
                  <a:pt x="144683" y="74031"/>
                </a:cubicBezTo>
                <a:cubicBezTo>
                  <a:pt x="192911" y="-19531"/>
                  <a:pt x="225706" y="-23389"/>
                  <a:pt x="289367" y="56669"/>
                </a:cubicBezTo>
                <a:cubicBezTo>
                  <a:pt x="353028" y="136727"/>
                  <a:pt x="526648" y="554381"/>
                  <a:pt x="526648" y="554381"/>
                </a:cubicBezTo>
                <a:lnTo>
                  <a:pt x="526648" y="554381"/>
                </a:lnTo>
              </a:path>
            </a:pathLst>
          </a:custGeom>
          <a:noFill/>
          <a:ln w="57150">
            <a:solidFill>
              <a:schemeClr val="accent1">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CC36F2A3-23E4-4FE3-8EB9-4B754A1CB0CD}"/>
              </a:ext>
            </a:extLst>
          </p:cNvPr>
          <p:cNvSpPr txBox="1"/>
          <p:nvPr/>
        </p:nvSpPr>
        <p:spPr>
          <a:xfrm>
            <a:off x="7849312" y="1992208"/>
            <a:ext cx="340158" cy="369332"/>
          </a:xfrm>
          <a:prstGeom prst="rect">
            <a:avLst/>
          </a:prstGeom>
          <a:noFill/>
        </p:spPr>
        <p:txBody>
          <a:bodyPr wrap="none" rtlCol="0">
            <a:spAutoFit/>
          </a:bodyPr>
          <a:lstStyle/>
          <a:p>
            <a:r>
              <a:rPr lang="en-US" b="1" dirty="0"/>
              <a:t>Q</a:t>
            </a:r>
          </a:p>
        </p:txBody>
      </p:sp>
      <p:sp>
        <p:nvSpPr>
          <p:cNvPr id="75" name="TextBox 74">
            <a:extLst>
              <a:ext uri="{FF2B5EF4-FFF2-40B4-BE49-F238E27FC236}">
                <a16:creationId xmlns:a16="http://schemas.microsoft.com/office/drawing/2014/main" id="{440272FF-E615-4169-BFA2-133094A97319}"/>
              </a:ext>
            </a:extLst>
          </p:cNvPr>
          <p:cNvSpPr txBox="1"/>
          <p:nvPr/>
        </p:nvSpPr>
        <p:spPr>
          <a:xfrm>
            <a:off x="7707847" y="1693258"/>
            <a:ext cx="567784" cy="369332"/>
          </a:xfrm>
          <a:prstGeom prst="rect">
            <a:avLst/>
          </a:prstGeom>
          <a:noFill/>
        </p:spPr>
        <p:txBody>
          <a:bodyPr wrap="none" rtlCol="0">
            <a:spAutoFit/>
          </a:bodyPr>
          <a:lstStyle/>
          <a:p>
            <a:r>
              <a:rPr lang="en-US" b="1" dirty="0"/>
              <a:t>QH</a:t>
            </a:r>
            <a:r>
              <a:rPr lang="en-US" b="1" baseline="-25000" dirty="0"/>
              <a:t>2</a:t>
            </a:r>
          </a:p>
        </p:txBody>
      </p:sp>
    </p:spTree>
    <p:extLst>
      <p:ext uri="{BB962C8B-B14F-4D97-AF65-F5344CB8AC3E}">
        <p14:creationId xmlns:p14="http://schemas.microsoft.com/office/powerpoint/2010/main" val="2735156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1D634-995F-46E3-B5EF-C1739FAC592E}"/>
              </a:ext>
            </a:extLst>
          </p:cNvPr>
          <p:cNvSpPr>
            <a:spLocks noGrp="1"/>
          </p:cNvSpPr>
          <p:nvPr>
            <p:ph type="title"/>
          </p:nvPr>
        </p:nvSpPr>
        <p:spPr>
          <a:xfrm>
            <a:off x="1536511" y="167619"/>
            <a:ext cx="7607489" cy="779462"/>
          </a:xfrm>
        </p:spPr>
        <p:txBody>
          <a:bodyPr>
            <a:normAutofit/>
          </a:bodyPr>
          <a:lstStyle/>
          <a:p>
            <a:r>
              <a:rPr lang="en-US" sz="3200" b="1" dirty="0"/>
              <a:t>Summary of the Electron Transport Chain</a:t>
            </a:r>
          </a:p>
        </p:txBody>
      </p:sp>
      <p:pic>
        <p:nvPicPr>
          <p:cNvPr id="6" name="Content Placeholder 4" descr="A picture containing text, map&#10;&#10;Description automatically generated">
            <a:extLst>
              <a:ext uri="{FF2B5EF4-FFF2-40B4-BE49-F238E27FC236}">
                <a16:creationId xmlns:a16="http://schemas.microsoft.com/office/drawing/2014/main" id="{78F1AA5E-56FE-4E43-AAB2-D6B629CDA74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57216"/>
          <a:stretch/>
        </p:blipFill>
        <p:spPr>
          <a:xfrm>
            <a:off x="354586" y="1570752"/>
            <a:ext cx="8368555" cy="3394787"/>
          </a:xfrm>
        </p:spPr>
      </p:pic>
      <p:sp>
        <p:nvSpPr>
          <p:cNvPr id="7" name="Rectangle 6">
            <a:extLst>
              <a:ext uri="{FF2B5EF4-FFF2-40B4-BE49-F238E27FC236}">
                <a16:creationId xmlns:a16="http://schemas.microsoft.com/office/drawing/2014/main" id="{50AE0AD0-396F-40EF-AF55-C3D414B553C5}"/>
              </a:ext>
            </a:extLst>
          </p:cNvPr>
          <p:cNvSpPr/>
          <p:nvPr/>
        </p:nvSpPr>
        <p:spPr>
          <a:xfrm>
            <a:off x="2731624" y="4178344"/>
            <a:ext cx="2349661" cy="1093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EC60AE2-FD8A-419F-AD32-351196F9EA16}"/>
              </a:ext>
            </a:extLst>
          </p:cNvPr>
          <p:cNvSpPr txBox="1"/>
          <p:nvPr/>
        </p:nvSpPr>
        <p:spPr>
          <a:xfrm>
            <a:off x="983848" y="4917916"/>
            <a:ext cx="1700658" cy="369332"/>
          </a:xfrm>
          <a:prstGeom prst="rect">
            <a:avLst/>
          </a:prstGeom>
          <a:noFill/>
        </p:spPr>
        <p:txBody>
          <a:bodyPr wrap="none" rtlCol="0">
            <a:spAutoFit/>
          </a:bodyPr>
          <a:lstStyle/>
          <a:p>
            <a:r>
              <a:rPr lang="en-US" dirty="0"/>
              <a:t>From </a:t>
            </a:r>
            <a:r>
              <a:rPr lang="en-US" dirty="0" err="1"/>
              <a:t>Kreb</a:t>
            </a:r>
            <a:r>
              <a:rPr lang="en-US" dirty="0"/>
              <a:t> Cycle</a:t>
            </a:r>
          </a:p>
        </p:txBody>
      </p:sp>
      <p:sp>
        <p:nvSpPr>
          <p:cNvPr id="9" name="TextBox 8">
            <a:extLst>
              <a:ext uri="{FF2B5EF4-FFF2-40B4-BE49-F238E27FC236}">
                <a16:creationId xmlns:a16="http://schemas.microsoft.com/office/drawing/2014/main" id="{B96038A0-B35A-47CB-AC09-07DDE345DC48}"/>
              </a:ext>
            </a:extLst>
          </p:cNvPr>
          <p:cNvSpPr txBox="1"/>
          <p:nvPr/>
        </p:nvSpPr>
        <p:spPr>
          <a:xfrm>
            <a:off x="1292508" y="1412721"/>
            <a:ext cx="575799" cy="369332"/>
          </a:xfrm>
          <a:prstGeom prst="rect">
            <a:avLst/>
          </a:prstGeom>
          <a:solidFill>
            <a:schemeClr val="bg1"/>
          </a:solidFill>
        </p:spPr>
        <p:txBody>
          <a:bodyPr wrap="none" rtlCol="0">
            <a:spAutoFit/>
          </a:bodyPr>
          <a:lstStyle/>
          <a:p>
            <a:r>
              <a:rPr lang="en-US" dirty="0"/>
              <a:t>4 H</a:t>
            </a:r>
            <a:r>
              <a:rPr lang="en-US" baseline="30000" dirty="0"/>
              <a:t>+</a:t>
            </a:r>
          </a:p>
        </p:txBody>
      </p:sp>
      <p:sp>
        <p:nvSpPr>
          <p:cNvPr id="10" name="TextBox 9">
            <a:extLst>
              <a:ext uri="{FF2B5EF4-FFF2-40B4-BE49-F238E27FC236}">
                <a16:creationId xmlns:a16="http://schemas.microsoft.com/office/drawing/2014/main" id="{AF1B9503-ACD8-4D39-BDAC-FC6FA4D1A4C1}"/>
              </a:ext>
            </a:extLst>
          </p:cNvPr>
          <p:cNvSpPr txBox="1"/>
          <p:nvPr/>
        </p:nvSpPr>
        <p:spPr>
          <a:xfrm>
            <a:off x="3906455" y="1412721"/>
            <a:ext cx="575799" cy="369332"/>
          </a:xfrm>
          <a:prstGeom prst="rect">
            <a:avLst/>
          </a:prstGeom>
          <a:solidFill>
            <a:schemeClr val="bg1"/>
          </a:solidFill>
        </p:spPr>
        <p:txBody>
          <a:bodyPr wrap="none" rtlCol="0">
            <a:spAutoFit/>
          </a:bodyPr>
          <a:lstStyle/>
          <a:p>
            <a:r>
              <a:rPr lang="en-US" dirty="0"/>
              <a:t>4 H</a:t>
            </a:r>
            <a:r>
              <a:rPr lang="en-US" baseline="30000" dirty="0"/>
              <a:t>+</a:t>
            </a:r>
          </a:p>
        </p:txBody>
      </p:sp>
      <p:sp>
        <p:nvSpPr>
          <p:cNvPr id="11" name="TextBox 10">
            <a:extLst>
              <a:ext uri="{FF2B5EF4-FFF2-40B4-BE49-F238E27FC236}">
                <a16:creationId xmlns:a16="http://schemas.microsoft.com/office/drawing/2014/main" id="{18B677DF-7E07-4212-85BD-4A36D33D58AD}"/>
              </a:ext>
            </a:extLst>
          </p:cNvPr>
          <p:cNvSpPr txBox="1"/>
          <p:nvPr/>
        </p:nvSpPr>
        <p:spPr>
          <a:xfrm>
            <a:off x="6520402" y="1455161"/>
            <a:ext cx="692818" cy="369332"/>
          </a:xfrm>
          <a:prstGeom prst="rect">
            <a:avLst/>
          </a:prstGeom>
          <a:solidFill>
            <a:schemeClr val="bg1"/>
          </a:solidFill>
        </p:spPr>
        <p:txBody>
          <a:bodyPr wrap="none" rtlCol="0">
            <a:spAutoFit/>
          </a:bodyPr>
          <a:lstStyle/>
          <a:p>
            <a:r>
              <a:rPr lang="en-US" dirty="0"/>
              <a:t>10 H</a:t>
            </a:r>
            <a:r>
              <a:rPr lang="en-US" baseline="30000" dirty="0"/>
              <a:t>+</a:t>
            </a:r>
          </a:p>
        </p:txBody>
      </p:sp>
      <p:sp>
        <p:nvSpPr>
          <p:cNvPr id="12" name="TextBox 11">
            <a:extLst>
              <a:ext uri="{FF2B5EF4-FFF2-40B4-BE49-F238E27FC236}">
                <a16:creationId xmlns:a16="http://schemas.microsoft.com/office/drawing/2014/main" id="{C912901F-9DD7-4973-AA78-B4FF66C40740}"/>
              </a:ext>
            </a:extLst>
          </p:cNvPr>
          <p:cNvSpPr txBox="1"/>
          <p:nvPr/>
        </p:nvSpPr>
        <p:spPr>
          <a:xfrm>
            <a:off x="5920452" y="4178344"/>
            <a:ext cx="775507" cy="646331"/>
          </a:xfrm>
          <a:prstGeom prst="rect">
            <a:avLst/>
          </a:prstGeom>
          <a:solidFill>
            <a:schemeClr val="bg1"/>
          </a:solidFill>
        </p:spPr>
        <p:txBody>
          <a:bodyPr wrap="square" rtlCol="0">
            <a:spAutoFit/>
          </a:bodyPr>
          <a:lstStyle/>
          <a:p>
            <a:pPr algn="ctr"/>
            <a:r>
              <a:rPr lang="en-US" dirty="0"/>
              <a:t>3 ADP</a:t>
            </a:r>
          </a:p>
          <a:p>
            <a:pPr algn="ctr"/>
            <a:r>
              <a:rPr lang="en-US" dirty="0"/>
              <a:t>+Pi</a:t>
            </a:r>
          </a:p>
        </p:txBody>
      </p:sp>
      <p:sp>
        <p:nvSpPr>
          <p:cNvPr id="13" name="TextBox 12">
            <a:extLst>
              <a:ext uri="{FF2B5EF4-FFF2-40B4-BE49-F238E27FC236}">
                <a16:creationId xmlns:a16="http://schemas.microsoft.com/office/drawing/2014/main" id="{4C497E1D-7B2C-46F7-83B3-337D0CF8AE2C}"/>
              </a:ext>
            </a:extLst>
          </p:cNvPr>
          <p:cNvSpPr txBox="1"/>
          <p:nvPr/>
        </p:nvSpPr>
        <p:spPr>
          <a:xfrm>
            <a:off x="6856584" y="4264760"/>
            <a:ext cx="713272" cy="369332"/>
          </a:xfrm>
          <a:prstGeom prst="rect">
            <a:avLst/>
          </a:prstGeom>
          <a:solidFill>
            <a:schemeClr val="bg1"/>
          </a:solidFill>
        </p:spPr>
        <p:txBody>
          <a:bodyPr wrap="none" rtlCol="0">
            <a:spAutoFit/>
          </a:bodyPr>
          <a:lstStyle/>
          <a:p>
            <a:r>
              <a:rPr lang="en-US" b="1" dirty="0">
                <a:solidFill>
                  <a:srgbClr val="C00000"/>
                </a:solidFill>
              </a:rPr>
              <a:t>3 ATP</a:t>
            </a:r>
          </a:p>
        </p:txBody>
      </p:sp>
      <p:sp>
        <p:nvSpPr>
          <p:cNvPr id="14" name="TextBox 13">
            <a:extLst>
              <a:ext uri="{FF2B5EF4-FFF2-40B4-BE49-F238E27FC236}">
                <a16:creationId xmlns:a16="http://schemas.microsoft.com/office/drawing/2014/main" id="{58E7E611-E012-4C07-A49E-2C5920599044}"/>
              </a:ext>
            </a:extLst>
          </p:cNvPr>
          <p:cNvSpPr txBox="1"/>
          <p:nvPr/>
        </p:nvSpPr>
        <p:spPr>
          <a:xfrm>
            <a:off x="5434265" y="1412721"/>
            <a:ext cx="575799" cy="369332"/>
          </a:xfrm>
          <a:prstGeom prst="rect">
            <a:avLst/>
          </a:prstGeom>
          <a:solidFill>
            <a:schemeClr val="bg1"/>
          </a:solidFill>
        </p:spPr>
        <p:txBody>
          <a:bodyPr wrap="none" rtlCol="0">
            <a:spAutoFit/>
          </a:bodyPr>
          <a:lstStyle/>
          <a:p>
            <a:r>
              <a:rPr lang="en-US" dirty="0"/>
              <a:t>2 H</a:t>
            </a:r>
            <a:r>
              <a:rPr lang="en-US" baseline="30000" dirty="0"/>
              <a:t>+</a:t>
            </a:r>
          </a:p>
        </p:txBody>
      </p:sp>
    </p:spTree>
    <p:extLst>
      <p:ext uri="{BB962C8B-B14F-4D97-AF65-F5344CB8AC3E}">
        <p14:creationId xmlns:p14="http://schemas.microsoft.com/office/powerpoint/2010/main" val="138796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247B-CA0E-43D5-8617-6020DA84632C}"/>
              </a:ext>
            </a:extLst>
          </p:cNvPr>
          <p:cNvSpPr>
            <a:spLocks noGrp="1"/>
          </p:cNvSpPr>
          <p:nvPr>
            <p:ph type="title"/>
          </p:nvPr>
        </p:nvSpPr>
        <p:spPr/>
        <p:txBody>
          <a:bodyPr>
            <a:normAutofit fontScale="90000"/>
          </a:bodyPr>
          <a:lstStyle/>
          <a:p>
            <a:r>
              <a:rPr lang="en-US" dirty="0"/>
              <a:t>Proton Load for NADH and FADH</a:t>
            </a:r>
            <a:r>
              <a:rPr lang="en-US" baseline="-25000" dirty="0"/>
              <a:t>2</a:t>
            </a:r>
          </a:p>
        </p:txBody>
      </p:sp>
      <p:sp>
        <p:nvSpPr>
          <p:cNvPr id="3" name="Content Placeholder 2">
            <a:extLst>
              <a:ext uri="{FF2B5EF4-FFF2-40B4-BE49-F238E27FC236}">
                <a16:creationId xmlns:a16="http://schemas.microsoft.com/office/drawing/2014/main" id="{E3FF54AB-4EFD-4727-8FEE-A7AE371C77B9}"/>
              </a:ext>
            </a:extLst>
          </p:cNvPr>
          <p:cNvSpPr>
            <a:spLocks noGrp="1"/>
          </p:cNvSpPr>
          <p:nvPr>
            <p:ph idx="1"/>
          </p:nvPr>
        </p:nvSpPr>
        <p:spPr>
          <a:xfrm>
            <a:off x="319596" y="1278385"/>
            <a:ext cx="8460420" cy="950466"/>
          </a:xfrm>
        </p:spPr>
        <p:txBody>
          <a:bodyPr/>
          <a:lstStyle/>
          <a:p>
            <a:r>
              <a:rPr lang="en-US" dirty="0"/>
              <a:t>Electrons from 1 NADH = 10 protons (H+) pumped </a:t>
            </a:r>
          </a:p>
          <a:p>
            <a:pPr lvl="1"/>
            <a:r>
              <a:rPr lang="en-US" dirty="0"/>
              <a:t>10 protons = 3 ATP (inside the matrix of mitochondria)</a:t>
            </a:r>
          </a:p>
        </p:txBody>
      </p:sp>
      <p:sp>
        <p:nvSpPr>
          <p:cNvPr id="4" name="Content Placeholder 2">
            <a:extLst>
              <a:ext uri="{FF2B5EF4-FFF2-40B4-BE49-F238E27FC236}">
                <a16:creationId xmlns:a16="http://schemas.microsoft.com/office/drawing/2014/main" id="{099C392C-75EE-48A5-B13C-189B2362FE75}"/>
              </a:ext>
            </a:extLst>
          </p:cNvPr>
          <p:cNvSpPr txBox="1">
            <a:spLocks/>
          </p:cNvSpPr>
          <p:nvPr/>
        </p:nvSpPr>
        <p:spPr>
          <a:xfrm>
            <a:off x="319596" y="2741425"/>
            <a:ext cx="8460420" cy="9504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Electrons from 1 FADH</a:t>
            </a:r>
            <a:r>
              <a:rPr lang="en-US" baseline="-25000" dirty="0"/>
              <a:t>2</a:t>
            </a:r>
            <a:r>
              <a:rPr lang="en-US" dirty="0"/>
              <a:t> = 6 protons (H+) pumped </a:t>
            </a:r>
          </a:p>
          <a:p>
            <a:pPr lvl="1"/>
            <a:r>
              <a:rPr lang="en-US" dirty="0"/>
              <a:t>6 protons = ~1.8 ATP (inside the matrix of mitochondria)</a:t>
            </a:r>
          </a:p>
        </p:txBody>
      </p:sp>
    </p:spTree>
    <p:extLst>
      <p:ext uri="{BB962C8B-B14F-4D97-AF65-F5344CB8AC3E}">
        <p14:creationId xmlns:p14="http://schemas.microsoft.com/office/powerpoint/2010/main" val="2705771656"/>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40307</TotalTime>
  <Words>1171</Words>
  <Application>Microsoft Office PowerPoint</Application>
  <PresentationFormat>On-screen Show (4:3)</PresentationFormat>
  <Paragraphs>64</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Biochemistry Theme</vt:lpstr>
      <vt:lpstr>The Electron Transport Chain</vt:lpstr>
      <vt:lpstr>Complex II</vt:lpstr>
      <vt:lpstr>Cofactors in Complex II</vt:lpstr>
      <vt:lpstr>Heme Cofactors</vt:lpstr>
      <vt:lpstr>PowerPoint Presentation</vt:lpstr>
      <vt:lpstr>Summary of the Electron Transport Chain</vt:lpstr>
      <vt:lpstr>Proton Load for NADH and FADH2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Energy Generation and Utilization</dc:title>
  <dc:creator>Patricia Flatt</dc:creator>
  <cp:lastModifiedBy>Patricia Flatt</cp:lastModifiedBy>
  <cp:revision>554</cp:revision>
  <cp:lastPrinted>2020-02-10T04:30:13Z</cp:lastPrinted>
  <dcterms:created xsi:type="dcterms:W3CDTF">2020-01-06T19:40:53Z</dcterms:created>
  <dcterms:modified xsi:type="dcterms:W3CDTF">2020-03-14T20:28:56Z</dcterms:modified>
</cp:coreProperties>
</file>