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87" r:id="rId4"/>
    <p:sldId id="258" r:id="rId5"/>
    <p:sldId id="270" r:id="rId6"/>
    <p:sldId id="271" r:id="rId7"/>
    <p:sldId id="282" r:id="rId8"/>
    <p:sldId id="283" r:id="rId9"/>
    <p:sldId id="284" r:id="rId10"/>
    <p:sldId id="285" r:id="rId11"/>
    <p:sldId id="286" r:id="rId12"/>
    <p:sldId id="319" r:id="rId13"/>
    <p:sldId id="320" r:id="rId1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433" autoAdjust="0"/>
  </p:normalViewPr>
  <p:slideViewPr>
    <p:cSldViewPr snapToGrid="0" showGuides="1">
      <p:cViewPr varScale="1">
        <p:scale>
          <a:sx n="51" d="100"/>
          <a:sy n="51" d="100"/>
        </p:scale>
        <p:origin x="168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D562BDC-09B0-42E6-8CFB-65905B5E6B3F}" type="datetimeFigureOut">
              <a:rPr lang="en-US" smtClean="0"/>
              <a:t>1/2/2020</a:t>
            </a:fld>
            <a:endParaRPr lang="en-US"/>
          </a:p>
        </p:txBody>
      </p:sp>
      <p:sp>
        <p:nvSpPr>
          <p:cNvPr id="4" name="Slide Image Placeholder 3"/>
          <p:cNvSpPr>
            <a:spLocks noGrp="1" noRot="1" noChangeAspect="1"/>
          </p:cNvSpPr>
          <p:nvPr>
            <p:ph type="sldImg" idx="2"/>
          </p:nvPr>
        </p:nvSpPr>
        <p:spPr>
          <a:xfrm>
            <a:off x="1498600" y="1200150"/>
            <a:ext cx="431800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73FBBEAD-1BB3-4A02-A096-CBBE4B141A3F}" type="slidenum">
              <a:rPr lang="en-US" smtClean="0"/>
              <a:t>‹#›</a:t>
            </a:fld>
            <a:endParaRPr lang="en-US"/>
          </a:p>
        </p:txBody>
      </p:sp>
    </p:spTree>
    <p:extLst>
      <p:ext uri="{BB962C8B-B14F-4D97-AF65-F5344CB8AC3E}">
        <p14:creationId xmlns:p14="http://schemas.microsoft.com/office/powerpoint/2010/main" val="848583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lecture,</a:t>
            </a:r>
            <a:r>
              <a:rPr lang="en-US" baseline="0" dirty="0" smtClean="0"/>
              <a:t> we will review the basic concepts of chirality within organic molecules as well as the structures of the 20 amino acids involved in protein synthesis </a:t>
            </a:r>
            <a:endParaRPr lang="en-US" dirty="0"/>
          </a:p>
        </p:txBody>
      </p:sp>
      <p:sp>
        <p:nvSpPr>
          <p:cNvPr id="4" name="Slide Number Placeholder 3"/>
          <p:cNvSpPr>
            <a:spLocks noGrp="1"/>
          </p:cNvSpPr>
          <p:nvPr>
            <p:ph type="sldNum" sz="quarter" idx="10"/>
          </p:nvPr>
        </p:nvSpPr>
        <p:spPr/>
        <p:txBody>
          <a:bodyPr/>
          <a:lstStyle/>
          <a:p>
            <a:fld id="{73FBBEAD-1BB3-4A02-A096-CBBE4B141A3F}" type="slidenum">
              <a:rPr lang="en-US" smtClean="0"/>
              <a:t>1</a:t>
            </a:fld>
            <a:endParaRPr lang="en-US"/>
          </a:p>
        </p:txBody>
      </p:sp>
    </p:spTree>
    <p:extLst>
      <p:ext uri="{BB962C8B-B14F-4D97-AF65-F5344CB8AC3E}">
        <p14:creationId xmlns:p14="http://schemas.microsoft.com/office/powerpoint/2010/main" val="757413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include the</a:t>
            </a:r>
            <a:r>
              <a:rPr lang="en-US" baseline="0" dirty="0" smtClean="0"/>
              <a:t> </a:t>
            </a:r>
            <a:r>
              <a:rPr lang="en-US" b="1" i="1" baseline="0" dirty="0" smtClean="0"/>
              <a:t>Nonpolar (Hydrophobic) Amino Acids</a:t>
            </a:r>
            <a:r>
              <a:rPr lang="en-US" baseline="0" dirty="0" smtClean="0"/>
              <a:t>. Within this class are the: (1) Aliphatic (straight and branched-chain) amino acids such as glycine, alanine, valine, leucine, and isoleucine, the (2) Aromatic amino acids, phenylalanine, tyrosine and tryptophan, and the (3) unique nonpolar amino acids, </a:t>
            </a:r>
            <a:r>
              <a:rPr lang="en-US" baseline="0" dirty="0" err="1" smtClean="0"/>
              <a:t>proline</a:t>
            </a:r>
            <a:r>
              <a:rPr lang="en-US" baseline="0" dirty="0" smtClean="0"/>
              <a:t> and methionine. </a:t>
            </a:r>
            <a:endParaRPr lang="en-US" dirty="0"/>
          </a:p>
        </p:txBody>
      </p:sp>
      <p:sp>
        <p:nvSpPr>
          <p:cNvPr id="4" name="Slide Number Placeholder 3"/>
          <p:cNvSpPr>
            <a:spLocks noGrp="1"/>
          </p:cNvSpPr>
          <p:nvPr>
            <p:ph type="sldNum" sz="quarter" idx="10"/>
          </p:nvPr>
        </p:nvSpPr>
        <p:spPr/>
        <p:txBody>
          <a:bodyPr/>
          <a:lstStyle/>
          <a:p>
            <a:fld id="{73FBBEAD-1BB3-4A02-A096-CBBE4B141A3F}" type="slidenum">
              <a:rPr lang="en-US" smtClean="0"/>
              <a:t>10</a:t>
            </a:fld>
            <a:endParaRPr lang="en-US"/>
          </a:p>
        </p:txBody>
      </p:sp>
    </p:spTree>
    <p:extLst>
      <p:ext uri="{BB962C8B-B14F-4D97-AF65-F5344CB8AC3E}">
        <p14:creationId xmlns:p14="http://schemas.microsoft.com/office/powerpoint/2010/main" val="3637620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And the</a:t>
            </a:r>
            <a:r>
              <a:rPr lang="en-US" baseline="0" dirty="0" smtClean="0"/>
              <a:t> </a:t>
            </a:r>
            <a:r>
              <a:rPr lang="en-US" b="1" i="1" baseline="0" dirty="0" smtClean="0"/>
              <a:t>Polar (Hydrophilic) Amino Acids</a:t>
            </a:r>
            <a:r>
              <a:rPr lang="en-US" baseline="0" dirty="0" smtClean="0"/>
              <a:t>. Within this class are the: (1) Polar uncharged amino acids such as cysteine, serine, threonine, asparagine, and glutamine, the (2) Acidic amino acids – aspartic acid and glutamic acid, and the (3) Basic amino acids, arginine, lysine and histidine.</a:t>
            </a:r>
            <a:endParaRPr lang="en-US" dirty="0" smtClean="0"/>
          </a:p>
          <a:p>
            <a:endParaRPr lang="en-US" dirty="0"/>
          </a:p>
        </p:txBody>
      </p:sp>
      <p:sp>
        <p:nvSpPr>
          <p:cNvPr id="4" name="Slide Number Placeholder 3"/>
          <p:cNvSpPr>
            <a:spLocks noGrp="1"/>
          </p:cNvSpPr>
          <p:nvPr>
            <p:ph type="sldNum" sz="quarter" idx="10"/>
          </p:nvPr>
        </p:nvSpPr>
        <p:spPr/>
        <p:txBody>
          <a:bodyPr/>
          <a:lstStyle/>
          <a:p>
            <a:fld id="{73FBBEAD-1BB3-4A02-A096-CBBE4B141A3F}" type="slidenum">
              <a:rPr lang="en-US" smtClean="0"/>
              <a:t>11</a:t>
            </a:fld>
            <a:endParaRPr lang="en-US"/>
          </a:p>
        </p:txBody>
      </p:sp>
    </p:spTree>
    <p:extLst>
      <p:ext uri="{BB962C8B-B14F-4D97-AF65-F5344CB8AC3E}">
        <p14:creationId xmlns:p14="http://schemas.microsoft.com/office/powerpoint/2010/main" val="639511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next section, we will begin to explore how the stereochemistry</a:t>
            </a:r>
            <a:r>
              <a:rPr lang="en-US" baseline="0" dirty="0" smtClean="0"/>
              <a:t> of </a:t>
            </a:r>
            <a:r>
              <a:rPr lang="en-US" dirty="0" smtClean="0"/>
              <a:t>carbohydrates, lipids, and other small organic molecules</a:t>
            </a:r>
            <a:r>
              <a:rPr lang="en-US" baseline="0" dirty="0" smtClean="0"/>
              <a:t> regulate enzyme activity, receptor activation, and biological responses.</a:t>
            </a:r>
            <a:endParaRPr lang="en-US" dirty="0"/>
          </a:p>
        </p:txBody>
      </p:sp>
      <p:sp>
        <p:nvSpPr>
          <p:cNvPr id="4" name="Slide Number Placeholder 3"/>
          <p:cNvSpPr>
            <a:spLocks noGrp="1"/>
          </p:cNvSpPr>
          <p:nvPr>
            <p:ph type="sldNum" sz="quarter" idx="10"/>
          </p:nvPr>
        </p:nvSpPr>
        <p:spPr/>
        <p:txBody>
          <a:bodyPr/>
          <a:lstStyle/>
          <a:p>
            <a:fld id="{73FBBEAD-1BB3-4A02-A096-CBBE4B141A3F}" type="slidenum">
              <a:rPr lang="en-US" smtClean="0"/>
              <a:t>12</a:t>
            </a:fld>
            <a:endParaRPr lang="en-US"/>
          </a:p>
        </p:txBody>
      </p:sp>
    </p:spTree>
    <p:extLst>
      <p:ext uri="{BB962C8B-B14F-4D97-AF65-F5344CB8AC3E}">
        <p14:creationId xmlns:p14="http://schemas.microsoft.com/office/powerpoint/2010/main" val="1345198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So before we leave this section,</a:t>
            </a:r>
            <a:r>
              <a:rPr lang="en-US" baseline="0" dirty="0" smtClean="0"/>
              <a:t> let’s end with a brief review of the 6 major enzyme classes.  You will be learning more about these types of reactions throughout the term, as they are used during the metabolism of carbohydrates and lipids. The first are oxidoreductases which function to add or remove electrons from substrates.  And recall that both reactions need to occur.  Electrons are removed from one molecule and donated to another. Oxidation and Reduction always occur together. Transferases are enzymes that mediate the transfer of one functional group from a donor to an acceptor molecule. Hydrolases mediate the breakdown of substances by the addition of water to the compound. They also mediate the opposite reaction, dehydration synthesis, where water is removed from two molecules to join them together. All of the major macromolecules are synthesized and broken down using dehydration synthesis or hydrolysis, respectively. </a:t>
            </a:r>
            <a:r>
              <a:rPr lang="en-US" baseline="0" dirty="0" err="1" smtClean="0"/>
              <a:t>Lyases</a:t>
            </a:r>
            <a:r>
              <a:rPr lang="en-US" baseline="0" dirty="0" smtClean="0"/>
              <a:t> add or remove double bonds. Isomerases cause intramolecular rearrangements. Thus, the molecular formula of the compound stays the same.  The molecule is just converted into another isomer. And finally, ligases use the energy of ATP to join to molecules together. We saw a ligase involved in sealing the phosphate-sugar backbone of DNA. </a:t>
            </a:r>
            <a:r>
              <a:rPr lang="en-US" baseline="0" smtClean="0"/>
              <a:t>In the next section, we will begin learning about the structure, function and metabolism of carbohydrates.</a:t>
            </a:r>
            <a:endParaRPr lang="en-US" smtClean="0"/>
          </a:p>
          <a:p>
            <a:endParaRPr lang="en-US"/>
          </a:p>
        </p:txBody>
      </p:sp>
      <p:sp>
        <p:nvSpPr>
          <p:cNvPr id="4" name="Slide Number Placeholder 3"/>
          <p:cNvSpPr>
            <a:spLocks noGrp="1"/>
          </p:cNvSpPr>
          <p:nvPr>
            <p:ph type="sldNum" sz="quarter" idx="10"/>
          </p:nvPr>
        </p:nvSpPr>
        <p:spPr/>
        <p:txBody>
          <a:bodyPr/>
          <a:lstStyle/>
          <a:p>
            <a:fld id="{73FBBEAD-1BB3-4A02-A096-CBBE4B141A3F}" type="slidenum">
              <a:rPr lang="en-US" smtClean="0"/>
              <a:t>13</a:t>
            </a:fld>
            <a:endParaRPr lang="en-US"/>
          </a:p>
        </p:txBody>
      </p:sp>
    </p:spTree>
    <p:extLst>
      <p:ext uri="{BB962C8B-B14F-4D97-AF65-F5344CB8AC3E}">
        <p14:creationId xmlns:p14="http://schemas.microsoft.com/office/powerpoint/2010/main" val="424648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Carbohydrates will be one of the first topics that we will cover during</a:t>
            </a:r>
            <a:r>
              <a:rPr lang="en-US" baseline="0" dirty="0" smtClean="0"/>
              <a:t> this term. The structures of this class of major macromolecule rely heavily on the formation of isomers and stereoisomers.  Thus, we will begin by reviewing concepts of stereochemistry and chirality, using the familiar structures of amino acids in our example. This will give us an opportunity to review the 20 major amino acids used in protein biosynthesis, as they will also continue to be important in our discussions of metabolism. 19 of the 20 </a:t>
            </a:r>
            <a:r>
              <a:rPr lang="en-US" baseline="0" dirty="0" err="1" smtClean="0"/>
              <a:t>proteogenic</a:t>
            </a:r>
            <a:r>
              <a:rPr lang="en-US" baseline="0" dirty="0" smtClean="0"/>
              <a:t> amino acids are chiral in nature. This means that they are not superimposable with their mirror image and that they contain four different functional groups bonded to the carbon center. In the case of the amino acid, this includes the carboxylic acid functional group, the amine functional group, the various R-groups, and the hydrogen. Only glycine, which contains hydrogen as its R-group does not have chirality.</a:t>
            </a:r>
            <a:endParaRPr lang="en-US" dirty="0"/>
          </a:p>
        </p:txBody>
      </p:sp>
      <p:sp>
        <p:nvSpPr>
          <p:cNvPr id="4" name="Slide Number Placeholder 3"/>
          <p:cNvSpPr>
            <a:spLocks noGrp="1"/>
          </p:cNvSpPr>
          <p:nvPr>
            <p:ph type="sldNum" sz="quarter" idx="10"/>
          </p:nvPr>
        </p:nvSpPr>
        <p:spPr/>
        <p:txBody>
          <a:bodyPr/>
          <a:lstStyle/>
          <a:p>
            <a:fld id="{73FBBEAD-1BB3-4A02-A096-CBBE4B141A3F}" type="slidenum">
              <a:rPr lang="en-US" smtClean="0"/>
              <a:t>2</a:t>
            </a:fld>
            <a:endParaRPr lang="en-US"/>
          </a:p>
        </p:txBody>
      </p:sp>
    </p:spTree>
    <p:extLst>
      <p:ext uri="{BB962C8B-B14F-4D97-AF65-F5344CB8AC3E}">
        <p14:creationId xmlns:p14="http://schemas.microsoft.com/office/powerpoint/2010/main" val="2552059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chirality that is inherent to many organic molecules, gives rise to a number of different types of isomers. Structural or Constitutional Isomers (shown on the left in blue) are the simplest type of isomer. They have the same molecular formula, but have different bonding patterns of the atoms within space. Stereoisomers, on the other hand, have the same molecular formula, and also have the same bonded order of atoms within the structure. Only the spatial arrangement of the bonded atoms differ in stereoisomers. Stereoisomers can be divided into two types: the </a:t>
            </a:r>
            <a:r>
              <a:rPr lang="en-US" baseline="0" dirty="0" err="1" smtClean="0"/>
              <a:t>diastereomers</a:t>
            </a:r>
            <a:r>
              <a:rPr lang="en-US" baseline="0" dirty="0" smtClean="0"/>
              <a:t> and the enantiomers. </a:t>
            </a:r>
            <a:r>
              <a:rPr lang="en-US" baseline="0" dirty="0" err="1" smtClean="0"/>
              <a:t>Diastereomers</a:t>
            </a:r>
            <a:r>
              <a:rPr lang="en-US" baseline="0" dirty="0" smtClean="0"/>
              <a:t> are stereoisomers that are not related through a reflective operation (</a:t>
            </a:r>
            <a:r>
              <a:rPr lang="en-US" baseline="0" dirty="0" err="1" smtClean="0"/>
              <a:t>ie</a:t>
            </a:r>
            <a:r>
              <a:rPr lang="en-US" baseline="0" dirty="0" smtClean="0"/>
              <a:t>. They are not mirror images of </a:t>
            </a:r>
            <a:r>
              <a:rPr lang="en-US" baseline="0" dirty="0" err="1" smtClean="0"/>
              <a:t>eachother</a:t>
            </a:r>
            <a:r>
              <a:rPr lang="en-US" baseline="0" dirty="0" smtClean="0"/>
              <a:t>). We will come back to this type of stereoisomer in more detail during our introduction to carbohydrates in the next section. Here we will focus a little more on the other type of stereoisomer, </a:t>
            </a:r>
            <a:r>
              <a:rPr lang="en-US" b="1" i="1" baseline="0" dirty="0" smtClean="0"/>
              <a:t>the enantiomer. Enantiomers </a:t>
            </a:r>
            <a:r>
              <a:rPr lang="en-US" b="0" i="0" baseline="0" dirty="0" smtClean="0"/>
              <a:t>are known as optical isomers and have mirror images that are not superimposable.</a:t>
            </a:r>
            <a:endParaRPr lang="en-US" b="1" i="1" dirty="0"/>
          </a:p>
        </p:txBody>
      </p:sp>
      <p:sp>
        <p:nvSpPr>
          <p:cNvPr id="4" name="Slide Number Placeholder 3"/>
          <p:cNvSpPr>
            <a:spLocks noGrp="1"/>
          </p:cNvSpPr>
          <p:nvPr>
            <p:ph type="sldNum" sz="quarter" idx="10"/>
          </p:nvPr>
        </p:nvSpPr>
        <p:spPr/>
        <p:txBody>
          <a:bodyPr/>
          <a:lstStyle/>
          <a:p>
            <a:fld id="{73FBBEAD-1BB3-4A02-A096-CBBE4B141A3F}" type="slidenum">
              <a:rPr lang="en-US" smtClean="0"/>
              <a:t>3</a:t>
            </a:fld>
            <a:endParaRPr lang="en-US"/>
          </a:p>
        </p:txBody>
      </p:sp>
    </p:spTree>
    <p:extLst>
      <p:ext uri="{BB962C8B-B14F-4D97-AF65-F5344CB8AC3E}">
        <p14:creationId xmlns:p14="http://schemas.microsoft.com/office/powerpoint/2010/main" val="240339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i="1" dirty="0"/>
              <a:t>Enantiomers, </a:t>
            </a:r>
            <a:r>
              <a:rPr lang="en-US" sz="1300" dirty="0"/>
              <a:t>as introduced in the last slide, are the mirror image versions of chiral molecules. They have the same molecular formula and the same connection of the atoms in space. The mirror image versions are NOT superimposable. However, they have physical properties that are nearly identical to one another, making it very difficult to tell them apart from one another or to separate from one another.  Because of this nature, they are given a special stereoisomer name called </a:t>
            </a:r>
            <a:r>
              <a:rPr lang="en-US" sz="1300" b="1" i="1" dirty="0"/>
              <a:t>enantiomers</a:t>
            </a:r>
            <a:r>
              <a:rPr lang="en-US" sz="1300" b="1" dirty="0"/>
              <a:t> </a:t>
            </a:r>
            <a:r>
              <a:rPr lang="en-US" sz="1300" dirty="0"/>
              <a:t>and in fact, the compounds themselves are given the same name! </a:t>
            </a:r>
            <a:endParaRPr lang="en-US" dirty="0"/>
          </a:p>
        </p:txBody>
      </p:sp>
      <p:sp>
        <p:nvSpPr>
          <p:cNvPr id="4" name="Slide Number Placeholder 3"/>
          <p:cNvSpPr>
            <a:spLocks noGrp="1"/>
          </p:cNvSpPr>
          <p:nvPr>
            <p:ph type="sldNum" sz="quarter" idx="10"/>
          </p:nvPr>
        </p:nvSpPr>
        <p:spPr/>
        <p:txBody>
          <a:bodyPr/>
          <a:lstStyle/>
          <a:p>
            <a:fld id="{73FBBEAD-1BB3-4A02-A096-CBBE4B141A3F}" type="slidenum">
              <a:rPr lang="en-US" smtClean="0"/>
              <a:t>4</a:t>
            </a:fld>
            <a:endParaRPr lang="en-US"/>
          </a:p>
        </p:txBody>
      </p:sp>
    </p:spTree>
    <p:extLst>
      <p:ext uri="{BB962C8B-B14F-4D97-AF65-F5344CB8AC3E}">
        <p14:creationId xmlns:p14="http://schemas.microsoft.com/office/powerpoint/2010/main" val="257916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These molecules do differ in the way that they rotate plain polarized light and the way that they react with and interact with biological molecules, such as receptors and enzymes. Molecules that rotate the light in the right-handed direction are called dextrorotary and are given a D- letter designation. Molecules that rotate light in the left-handed direction are called levorotary and are give an L- letter designation to distinguish one enantiomer from the other. </a:t>
            </a:r>
            <a:endParaRPr lang="en-US" dirty="0"/>
          </a:p>
        </p:txBody>
      </p:sp>
      <p:sp>
        <p:nvSpPr>
          <p:cNvPr id="4" name="Slide Number Placeholder 3"/>
          <p:cNvSpPr>
            <a:spLocks noGrp="1"/>
          </p:cNvSpPr>
          <p:nvPr>
            <p:ph type="sldNum" sz="quarter" idx="10"/>
          </p:nvPr>
        </p:nvSpPr>
        <p:spPr/>
        <p:txBody>
          <a:bodyPr/>
          <a:lstStyle/>
          <a:p>
            <a:fld id="{73FBBEAD-1BB3-4A02-A096-CBBE4B141A3F}" type="slidenum">
              <a:rPr lang="en-US" smtClean="0"/>
              <a:t>5</a:t>
            </a:fld>
            <a:endParaRPr lang="en-US"/>
          </a:p>
        </p:txBody>
      </p:sp>
    </p:spTree>
    <p:extLst>
      <p:ext uri="{BB962C8B-B14F-4D97-AF65-F5344CB8AC3E}">
        <p14:creationId xmlns:p14="http://schemas.microsoft.com/office/powerpoint/2010/main" val="268946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Notably, amino acids formed in nature are predominantly in the L-conformation, while natural sugars occur in the D-conformation. The D- and L- forms of alanine are shown here. </a:t>
            </a:r>
            <a:endParaRPr lang="en-US" dirty="0"/>
          </a:p>
        </p:txBody>
      </p:sp>
      <p:sp>
        <p:nvSpPr>
          <p:cNvPr id="4" name="Slide Number Placeholder 3"/>
          <p:cNvSpPr>
            <a:spLocks noGrp="1"/>
          </p:cNvSpPr>
          <p:nvPr>
            <p:ph type="sldNum" sz="quarter" idx="10"/>
          </p:nvPr>
        </p:nvSpPr>
        <p:spPr/>
        <p:txBody>
          <a:bodyPr/>
          <a:lstStyle/>
          <a:p>
            <a:fld id="{73FBBEAD-1BB3-4A02-A096-CBBE4B141A3F}" type="slidenum">
              <a:rPr lang="en-US" smtClean="0"/>
              <a:t>6</a:t>
            </a:fld>
            <a:endParaRPr lang="en-US"/>
          </a:p>
        </p:txBody>
      </p:sp>
    </p:spTree>
    <p:extLst>
      <p:ext uri="{BB962C8B-B14F-4D97-AF65-F5344CB8AC3E}">
        <p14:creationId xmlns:p14="http://schemas.microsoft.com/office/powerpoint/2010/main" val="2230785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Note that the D- and L-designations are specific terms used for the way a molecule rotates plain polarized light. It does not denote the absolute stereo configuration of a molecule. An </a:t>
            </a:r>
            <a:r>
              <a:rPr lang="en-US" sz="1300" b="1" dirty="0"/>
              <a:t>absolute configuration</a:t>
            </a:r>
            <a:r>
              <a:rPr lang="en-US" sz="1300" dirty="0"/>
              <a:t> refers to the spatial arrangement of the atoms of a chiral molecular entity (or group) and its </a:t>
            </a:r>
            <a:r>
              <a:rPr lang="en-US" sz="1300" dirty="0" err="1"/>
              <a:t>stereochemical</a:t>
            </a:r>
            <a:r>
              <a:rPr lang="en-US" sz="1300" dirty="0"/>
              <a:t> description are given the </a:t>
            </a:r>
            <a:r>
              <a:rPr lang="en-US" sz="1300" b="1" dirty="0"/>
              <a:t>R-</a:t>
            </a:r>
            <a:r>
              <a:rPr lang="en-US" sz="1300" dirty="0"/>
              <a:t> or </a:t>
            </a:r>
            <a:r>
              <a:rPr lang="en-US" sz="1300" b="1" dirty="0"/>
              <a:t>S-</a:t>
            </a:r>
            <a:r>
              <a:rPr lang="en-US" sz="1300" dirty="0"/>
              <a:t> designation, referring to </a:t>
            </a:r>
            <a:r>
              <a:rPr lang="en-US" sz="1300" b="1" dirty="0"/>
              <a:t>Rectus</a:t>
            </a:r>
            <a:r>
              <a:rPr lang="en-US" sz="1300" dirty="0"/>
              <a:t>, or </a:t>
            </a:r>
            <a:r>
              <a:rPr lang="en-US" sz="1300" b="1" dirty="0"/>
              <a:t>Sinister</a:t>
            </a:r>
            <a:r>
              <a:rPr lang="en-US" sz="1300" dirty="0"/>
              <a:t>, respectively. The absolute configurations for a chiral molecule (in pure form) are most often obtained by X-ray crystallography. </a:t>
            </a:r>
            <a:endParaRPr lang="en-US" dirty="0"/>
          </a:p>
        </p:txBody>
      </p:sp>
      <p:sp>
        <p:nvSpPr>
          <p:cNvPr id="4" name="Slide Number Placeholder 3"/>
          <p:cNvSpPr>
            <a:spLocks noGrp="1"/>
          </p:cNvSpPr>
          <p:nvPr>
            <p:ph type="sldNum" sz="quarter" idx="10"/>
          </p:nvPr>
        </p:nvSpPr>
        <p:spPr/>
        <p:txBody>
          <a:bodyPr/>
          <a:lstStyle/>
          <a:p>
            <a:fld id="{73FBBEAD-1BB3-4A02-A096-CBBE4B141A3F}" type="slidenum">
              <a:rPr lang="en-US" smtClean="0"/>
              <a:t>7</a:t>
            </a:fld>
            <a:endParaRPr lang="en-US"/>
          </a:p>
        </p:txBody>
      </p:sp>
    </p:spTree>
    <p:extLst>
      <p:ext uri="{BB962C8B-B14F-4D97-AF65-F5344CB8AC3E}">
        <p14:creationId xmlns:p14="http://schemas.microsoft.com/office/powerpoint/2010/main" val="82235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the Cahn-</a:t>
            </a:r>
            <a:r>
              <a:rPr lang="en-US" sz="1300" dirty="0" err="1"/>
              <a:t>Ingold</a:t>
            </a:r>
            <a:r>
              <a:rPr lang="en-US" sz="1300" dirty="0"/>
              <a:t>-Prelog system for naming chiral centers, the groups attached to the chiral center are ranked according to their atomic number with the highest atomic number receiving the highest priority (A in the diagram above) and the lowest atomic number receiving the lowest priority (D in the diagram above).  The lowest priority is then pointed away from the viewer to correctly orient the molecule for further evaluation. The path of priorities #1, #2, and #3 (corresponding to A, B and C above) are then traced.  If the path is </a:t>
            </a:r>
            <a:r>
              <a:rPr lang="en-US" sz="1300" dirty="0" err="1"/>
              <a:t>is</a:t>
            </a:r>
            <a:r>
              <a:rPr lang="en-US" sz="1300" dirty="0"/>
              <a:t> in the clockwise direction, the chiral center is given the R-designation, whereas if the path is counterclockwise, it is given the S-designation.</a:t>
            </a:r>
            <a:endParaRPr lang="en-US" dirty="0"/>
          </a:p>
        </p:txBody>
      </p:sp>
      <p:sp>
        <p:nvSpPr>
          <p:cNvPr id="4" name="Slide Number Placeholder 3"/>
          <p:cNvSpPr>
            <a:spLocks noGrp="1"/>
          </p:cNvSpPr>
          <p:nvPr>
            <p:ph type="sldNum" sz="quarter" idx="10"/>
          </p:nvPr>
        </p:nvSpPr>
        <p:spPr/>
        <p:txBody>
          <a:bodyPr/>
          <a:lstStyle/>
          <a:p>
            <a:fld id="{73FBBEAD-1BB3-4A02-A096-CBBE4B141A3F}" type="slidenum">
              <a:rPr lang="en-US" smtClean="0"/>
              <a:t>8</a:t>
            </a:fld>
            <a:endParaRPr lang="en-US"/>
          </a:p>
        </p:txBody>
      </p:sp>
    </p:spTree>
    <p:extLst>
      <p:ext uri="{BB962C8B-B14F-4D97-AF65-F5344CB8AC3E}">
        <p14:creationId xmlns:p14="http://schemas.microsoft.com/office/powerpoint/2010/main" val="1422988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core structure of alpha</a:t>
            </a:r>
            <a:r>
              <a:rPr lang="en-US" baseline="0" dirty="0" smtClean="0"/>
              <a:t> amino acids, which are incorporated into protein structures. There is the basic amine functional group attached to the alpha carbon, followed by the carboxylic acid functional group. The alpha carbon also contains one bond to a hydrogen atom and the other to the variable R-group that differs for each of the 20 different amino acids.</a:t>
            </a:r>
            <a:endParaRPr lang="en-US" dirty="0"/>
          </a:p>
        </p:txBody>
      </p:sp>
      <p:sp>
        <p:nvSpPr>
          <p:cNvPr id="4" name="Slide Number Placeholder 3"/>
          <p:cNvSpPr>
            <a:spLocks noGrp="1"/>
          </p:cNvSpPr>
          <p:nvPr>
            <p:ph type="sldNum" sz="quarter" idx="10"/>
          </p:nvPr>
        </p:nvSpPr>
        <p:spPr/>
        <p:txBody>
          <a:bodyPr/>
          <a:lstStyle/>
          <a:p>
            <a:fld id="{73FBBEAD-1BB3-4A02-A096-CBBE4B141A3F}" type="slidenum">
              <a:rPr lang="en-US" smtClean="0"/>
              <a:t>9</a:t>
            </a:fld>
            <a:endParaRPr lang="en-US"/>
          </a:p>
        </p:txBody>
      </p:sp>
    </p:spTree>
    <p:extLst>
      <p:ext uri="{BB962C8B-B14F-4D97-AF65-F5344CB8AC3E}">
        <p14:creationId xmlns:p14="http://schemas.microsoft.com/office/powerpoint/2010/main" val="3768725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dirty="0" smtClean="0"/>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mmons.wikimedia.org/w/index.php?curid=17071045"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ndex.php?curid=1575238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8639" y="2237172"/>
            <a:ext cx="7772400" cy="1008676"/>
          </a:xfrm>
        </p:spPr>
        <p:txBody>
          <a:bodyPr/>
          <a:lstStyle/>
          <a:p>
            <a:r>
              <a:rPr lang="en-US" dirty="0" smtClean="0"/>
              <a:t>CH451 Biochemistry II</a:t>
            </a:r>
            <a:endParaRPr lang="en-US" dirty="0"/>
          </a:p>
        </p:txBody>
      </p:sp>
      <p:sp>
        <p:nvSpPr>
          <p:cNvPr id="3" name="Subtitle 2"/>
          <p:cNvSpPr>
            <a:spLocks noGrp="1"/>
          </p:cNvSpPr>
          <p:nvPr>
            <p:ph type="subTitle" idx="1"/>
          </p:nvPr>
        </p:nvSpPr>
        <p:spPr>
          <a:xfrm>
            <a:off x="568639" y="3245848"/>
            <a:ext cx="7772400" cy="565320"/>
          </a:xfrm>
        </p:spPr>
        <p:txBody>
          <a:bodyPr/>
          <a:lstStyle/>
          <a:p>
            <a:r>
              <a:rPr lang="en-US" dirty="0" smtClean="0"/>
              <a:t>Review of Amino Acids and Chirality </a:t>
            </a:r>
            <a:endParaRPr lang="en-US" dirty="0"/>
          </a:p>
        </p:txBody>
      </p:sp>
    </p:spTree>
    <p:extLst>
      <p:ext uri="{BB962C8B-B14F-4D97-AF65-F5344CB8AC3E}">
        <p14:creationId xmlns:p14="http://schemas.microsoft.com/office/powerpoint/2010/main" val="987715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97820" y="0"/>
            <a:ext cx="6686208" cy="5915744"/>
          </a:xfrm>
        </p:spPr>
      </p:pic>
    </p:spTree>
    <p:extLst>
      <p:ext uri="{BB962C8B-B14F-4D97-AF65-F5344CB8AC3E}">
        <p14:creationId xmlns:p14="http://schemas.microsoft.com/office/powerpoint/2010/main" val="176446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209" t="70136" r="7034"/>
          <a:stretch/>
        </p:blipFill>
        <p:spPr>
          <a:xfrm>
            <a:off x="3577880" y="3260269"/>
            <a:ext cx="5371811" cy="2327935"/>
          </a:xfrm>
          <a:prstGeom prst="rect">
            <a:avLst/>
          </a:prstGeom>
        </p:spPr>
      </p:pic>
      <p:grpSp>
        <p:nvGrpSpPr>
          <p:cNvPr id="8" name="Group 7"/>
          <p:cNvGrpSpPr/>
          <p:nvPr/>
        </p:nvGrpSpPr>
        <p:grpSpPr>
          <a:xfrm>
            <a:off x="617221" y="194310"/>
            <a:ext cx="8149590" cy="3257550"/>
            <a:chOff x="1088572" y="0"/>
            <a:chExt cx="5388428" cy="1992085"/>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69515"/>
            <a:stretch/>
          </p:blipFill>
          <p:spPr>
            <a:xfrm>
              <a:off x="1571625" y="0"/>
              <a:ext cx="4905375" cy="1709057"/>
            </a:xfrm>
            <a:prstGeom prst="rect">
              <a:avLst/>
            </a:prstGeom>
          </p:spPr>
        </p:pic>
        <p:sp>
          <p:nvSpPr>
            <p:cNvPr id="7" name="Rectangle 6"/>
            <p:cNvSpPr/>
            <p:nvPr/>
          </p:nvSpPr>
          <p:spPr>
            <a:xfrm>
              <a:off x="1088572" y="1632857"/>
              <a:ext cx="2677886" cy="359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4308" t="32730" r="20469" b="36650"/>
          <a:stretch/>
        </p:blipFill>
        <p:spPr>
          <a:xfrm>
            <a:off x="-165172" y="3223261"/>
            <a:ext cx="4017372" cy="2545748"/>
          </a:xfrm>
          <a:prstGeom prst="rect">
            <a:avLst/>
          </a:prstGeom>
        </p:spPr>
      </p:pic>
    </p:spTree>
    <p:extLst>
      <p:ext uri="{BB962C8B-B14F-4D97-AF65-F5344CB8AC3E}">
        <p14:creationId xmlns:p14="http://schemas.microsoft.com/office/powerpoint/2010/main" val="11688102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Isomers and Stereochemistry</a:t>
            </a:r>
            <a:endParaRPr lang="en-US" dirty="0"/>
          </a:p>
        </p:txBody>
      </p:sp>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sz="2400" dirty="0" smtClean="0"/>
              <a:t>Carbohydrate and Lipid Function and Metabolism</a:t>
            </a:r>
          </a:p>
          <a:p>
            <a:pPr marL="285750" indent="-285750">
              <a:buFont typeface="Arial" panose="020B0604020202020204" pitchFamily="34" charset="0"/>
              <a:buChar char="•"/>
            </a:pPr>
            <a:r>
              <a:rPr lang="en-US" sz="2400" dirty="0" smtClean="0"/>
              <a:t>Enzymatic Activity and Regulation</a:t>
            </a:r>
          </a:p>
          <a:p>
            <a:pPr marL="285750" indent="-285750">
              <a:buFont typeface="Arial" panose="020B0604020202020204" pitchFamily="34" charset="0"/>
              <a:buChar char="•"/>
            </a:pPr>
            <a:r>
              <a:rPr lang="en-US" sz="2400" dirty="0" smtClean="0"/>
              <a:t>Receptor Activation and Biological Response Mechanisms</a:t>
            </a: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3056" y="1415143"/>
            <a:ext cx="4782910" cy="4027714"/>
          </a:xfrm>
          <a:prstGeom prst="rect">
            <a:avLst/>
          </a:prstGeom>
        </p:spPr>
      </p:pic>
    </p:spTree>
    <p:extLst>
      <p:ext uri="{BB962C8B-B14F-4D97-AF65-F5344CB8AC3E}">
        <p14:creationId xmlns:p14="http://schemas.microsoft.com/office/powerpoint/2010/main" val="2942416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Classes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Six Major Classes of Enzymes:</a:t>
            </a:r>
          </a:p>
          <a:p>
            <a:r>
              <a:rPr lang="en-US" b="1" i="1" dirty="0" smtClean="0"/>
              <a:t>Oxidoreductases</a:t>
            </a:r>
            <a:r>
              <a:rPr lang="en-US" dirty="0" smtClean="0"/>
              <a:t> – Mediate Redox Reactions</a:t>
            </a:r>
          </a:p>
          <a:p>
            <a:r>
              <a:rPr lang="en-US" b="1" i="1" dirty="0" smtClean="0"/>
              <a:t>Transferases</a:t>
            </a:r>
            <a:r>
              <a:rPr lang="en-US" dirty="0" smtClean="0"/>
              <a:t> – transfer a functional group from one </a:t>
            </a:r>
          </a:p>
          <a:p>
            <a:pPr marL="0" indent="0">
              <a:buNone/>
            </a:pPr>
            <a:r>
              <a:rPr lang="en-US" dirty="0"/>
              <a:t> </a:t>
            </a:r>
            <a:r>
              <a:rPr lang="en-US" dirty="0" smtClean="0"/>
              <a:t>                            molecule to another</a:t>
            </a:r>
          </a:p>
          <a:p>
            <a:r>
              <a:rPr lang="en-US" b="1" i="1" dirty="0" smtClean="0"/>
              <a:t>Hydrolases</a:t>
            </a:r>
            <a:r>
              <a:rPr lang="en-US" dirty="0" smtClean="0"/>
              <a:t> – mediate hydrolysis/dehydration reactions</a:t>
            </a:r>
          </a:p>
          <a:p>
            <a:r>
              <a:rPr lang="en-US" b="1" i="1" dirty="0" err="1" smtClean="0"/>
              <a:t>Lyases</a:t>
            </a:r>
            <a:r>
              <a:rPr lang="en-US" dirty="0" smtClean="0"/>
              <a:t> – Add or remove groups to form double bonds</a:t>
            </a:r>
          </a:p>
          <a:p>
            <a:r>
              <a:rPr lang="en-US" b="1" i="1" dirty="0" smtClean="0"/>
              <a:t>Isomerases</a:t>
            </a:r>
            <a:r>
              <a:rPr lang="en-US" dirty="0" smtClean="0"/>
              <a:t> – Mediate intramolecular rearrangements</a:t>
            </a:r>
          </a:p>
          <a:p>
            <a:r>
              <a:rPr lang="en-US" b="1" i="1" dirty="0" smtClean="0"/>
              <a:t>Ligases</a:t>
            </a:r>
            <a:r>
              <a:rPr lang="en-US" dirty="0" smtClean="0"/>
              <a:t> – Join two substrates using the energy of ATP </a:t>
            </a:r>
          </a:p>
          <a:p>
            <a:pPr marL="0" indent="0">
              <a:buNone/>
            </a:pPr>
            <a:r>
              <a:rPr lang="en-US" dirty="0"/>
              <a:t> </a:t>
            </a:r>
            <a:r>
              <a:rPr lang="en-US" dirty="0" smtClean="0"/>
              <a:t>                  hydrolysis </a:t>
            </a:r>
            <a:endParaRPr lang="en-US" dirty="0"/>
          </a:p>
        </p:txBody>
      </p:sp>
    </p:spTree>
    <p:extLst>
      <p:ext uri="{BB962C8B-B14F-4D97-AF65-F5344CB8AC3E}">
        <p14:creationId xmlns:p14="http://schemas.microsoft.com/office/powerpoint/2010/main" val="267970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222349"/>
            <a:ext cx="7210332" cy="779462"/>
          </a:xfrm>
        </p:spPr>
        <p:txBody>
          <a:bodyPr/>
          <a:lstStyle/>
          <a:p>
            <a:r>
              <a:rPr lang="en-US" dirty="0"/>
              <a:t>Chirality</a:t>
            </a:r>
          </a:p>
        </p:txBody>
      </p:sp>
      <p:sp>
        <p:nvSpPr>
          <p:cNvPr id="3" name="Content Placeholder 2"/>
          <p:cNvSpPr>
            <a:spLocks noGrp="1"/>
          </p:cNvSpPr>
          <p:nvPr>
            <p:ph idx="1"/>
          </p:nvPr>
        </p:nvSpPr>
        <p:spPr/>
        <p:txBody>
          <a:bodyPr/>
          <a:lstStyle/>
          <a:p>
            <a:pPr marL="0" indent="0">
              <a:buNone/>
            </a:pPr>
            <a:r>
              <a:rPr lang="en-US" dirty="0" smtClean="0"/>
              <a:t>Chiral and Achiral Molecules</a:t>
            </a:r>
          </a:p>
          <a:p>
            <a:r>
              <a:rPr lang="en-US" dirty="0"/>
              <a:t>A</a:t>
            </a:r>
            <a:r>
              <a:rPr lang="en-US" dirty="0" smtClean="0"/>
              <a:t> </a:t>
            </a:r>
            <a:r>
              <a:rPr lang="en-US" b="1" i="1" dirty="0"/>
              <a:t>chiral </a:t>
            </a:r>
            <a:r>
              <a:rPr lang="en-US" b="1" i="1" dirty="0" smtClean="0"/>
              <a:t>molecule</a:t>
            </a:r>
            <a:r>
              <a:rPr lang="en-US" dirty="0" smtClean="0"/>
              <a:t> </a:t>
            </a:r>
            <a:r>
              <a:rPr lang="en-US" dirty="0"/>
              <a:t>is one that is not superimposable with its mirror image.</a:t>
            </a:r>
          </a:p>
        </p:txBody>
      </p:sp>
      <p:sp>
        <p:nvSpPr>
          <p:cNvPr id="5" name="Content Placeholder 2"/>
          <p:cNvSpPr txBox="1">
            <a:spLocks/>
          </p:cNvSpPr>
          <p:nvPr/>
        </p:nvSpPr>
        <p:spPr>
          <a:xfrm>
            <a:off x="776796" y="3173368"/>
            <a:ext cx="3283575" cy="2355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Carbon becomes chiral when it has four different groups attached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0371" y="2416288"/>
            <a:ext cx="4363477" cy="2961255"/>
          </a:xfrm>
          <a:prstGeom prst="rect">
            <a:avLst/>
          </a:prstGeom>
        </p:spPr>
      </p:pic>
      <p:sp>
        <p:nvSpPr>
          <p:cNvPr id="7" name="Rectangle 6"/>
          <p:cNvSpPr/>
          <p:nvPr/>
        </p:nvSpPr>
        <p:spPr>
          <a:xfrm>
            <a:off x="4648201" y="5557428"/>
            <a:ext cx="3995056" cy="307777"/>
          </a:xfrm>
          <a:prstGeom prst="rect">
            <a:avLst/>
          </a:prstGeom>
        </p:spPr>
        <p:txBody>
          <a:bodyPr wrap="square">
            <a:spAutoFit/>
          </a:bodyPr>
          <a:lstStyle/>
          <a:p>
            <a:r>
              <a:rPr lang="en-US" sz="1400" dirty="0" smtClean="0"/>
              <a:t>Image By: </a:t>
            </a:r>
            <a:r>
              <a:rPr lang="en-US" sz="1400" dirty="0" smtClean="0">
                <a:hlinkClick r:id="rId4"/>
              </a:rPr>
              <a:t>πϵ</a:t>
            </a:r>
            <a:r>
              <a:rPr lang="en-US" sz="1400" dirty="0" err="1" smtClean="0">
                <a:hlinkClick r:id="rId4"/>
              </a:rPr>
              <a:t>ρήλιο</a:t>
            </a:r>
            <a:endParaRPr lang="en-US" sz="1400" dirty="0"/>
          </a:p>
        </p:txBody>
      </p:sp>
    </p:spTree>
    <p:extLst>
      <p:ext uri="{BB962C8B-B14F-4D97-AF65-F5344CB8AC3E}">
        <p14:creationId xmlns:p14="http://schemas.microsoft.com/office/powerpoint/2010/main" val="1718262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75" y="5599891"/>
            <a:ext cx="3789496" cy="452565"/>
          </a:xfrm>
        </p:spPr>
        <p:txBody>
          <a:bodyPr>
            <a:normAutofit/>
          </a:bodyPr>
          <a:lstStyle/>
          <a:p>
            <a:r>
              <a:rPr lang="en-US" sz="1400" dirty="0"/>
              <a:t>Image by: </a:t>
            </a:r>
            <a:r>
              <a:rPr lang="en-US" sz="1400" dirty="0" smtClean="0"/>
              <a:t> </a:t>
            </a:r>
            <a:r>
              <a:rPr lang="en-US" sz="1400" dirty="0" err="1">
                <a:hlinkClick r:id="rId3"/>
              </a:rPr>
              <a:t>Vladsinger</a:t>
            </a:r>
            <a:r>
              <a:rPr lang="en-US" sz="1400" dirty="0"/>
              <a:t> - Own work, CC BY-SA </a:t>
            </a:r>
            <a:r>
              <a:rPr lang="en-US" sz="1400" dirty="0" smtClean="0"/>
              <a:t>3.0, </a:t>
            </a:r>
            <a:endParaRPr lang="en-US" sz="14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943" y="275544"/>
            <a:ext cx="9144000" cy="5776912"/>
          </a:xfrm>
          <a:prstGeom prst="rect">
            <a:avLst/>
          </a:prstGeom>
        </p:spPr>
      </p:pic>
    </p:spTree>
    <p:extLst>
      <p:ext uri="{BB962C8B-B14F-4D97-AF65-F5344CB8AC3E}">
        <p14:creationId xmlns:p14="http://schemas.microsoft.com/office/powerpoint/2010/main" val="387218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742" y="222349"/>
            <a:ext cx="6871607" cy="779462"/>
          </a:xfrm>
        </p:spPr>
        <p:txBody>
          <a:bodyPr/>
          <a:lstStyle/>
          <a:p>
            <a:r>
              <a:rPr lang="en-US" dirty="0" smtClean="0"/>
              <a:t>Enantiomers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2836"/>
          <a:stretch/>
        </p:blipFill>
        <p:spPr>
          <a:xfrm>
            <a:off x="4800600" y="1278384"/>
            <a:ext cx="3990749" cy="3888436"/>
          </a:xfrm>
        </p:spPr>
      </p:pic>
      <p:sp>
        <p:nvSpPr>
          <p:cNvPr id="5" name="Content Placeholder 2"/>
          <p:cNvSpPr txBox="1">
            <a:spLocks/>
          </p:cNvSpPr>
          <p:nvPr/>
        </p:nvSpPr>
        <p:spPr>
          <a:xfrm>
            <a:off x="319596" y="1278384"/>
            <a:ext cx="4568090" cy="4511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Enantiomers are the mirror image versions of chiral molecules.</a:t>
            </a:r>
          </a:p>
        </p:txBody>
      </p:sp>
      <p:sp>
        <p:nvSpPr>
          <p:cNvPr id="6" name="Content Placeholder 2"/>
          <p:cNvSpPr txBox="1">
            <a:spLocks/>
          </p:cNvSpPr>
          <p:nvPr/>
        </p:nvSpPr>
        <p:spPr>
          <a:xfrm>
            <a:off x="319596" y="2661739"/>
            <a:ext cx="4252404" cy="2683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Same molecular formula</a:t>
            </a:r>
          </a:p>
          <a:p>
            <a:r>
              <a:rPr lang="en-US" dirty="0" smtClean="0"/>
              <a:t>Same order of atoms bonded together</a:t>
            </a:r>
          </a:p>
          <a:p>
            <a:r>
              <a:rPr lang="en-US" dirty="0" smtClean="0"/>
              <a:t>Same chemical and physical properties, </a:t>
            </a:r>
            <a:r>
              <a:rPr lang="en-US" b="1" i="1" dirty="0" smtClean="0"/>
              <a:t>EXCEPT…</a:t>
            </a:r>
            <a:endParaRPr lang="en-US" b="1" i="1" dirty="0"/>
          </a:p>
        </p:txBody>
      </p:sp>
    </p:spTree>
    <p:extLst>
      <p:ext uri="{BB962C8B-B14F-4D97-AF65-F5344CB8AC3E}">
        <p14:creationId xmlns:p14="http://schemas.microsoft.com/office/powerpoint/2010/main" val="1016661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742" y="222349"/>
            <a:ext cx="6871607" cy="779462"/>
          </a:xfrm>
        </p:spPr>
        <p:txBody>
          <a:bodyPr/>
          <a:lstStyle/>
          <a:p>
            <a:r>
              <a:rPr lang="en-US" dirty="0" smtClean="0"/>
              <a:t>Enantiomers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2836"/>
          <a:stretch/>
        </p:blipFill>
        <p:spPr>
          <a:xfrm>
            <a:off x="4800600" y="1278384"/>
            <a:ext cx="3990749" cy="3888436"/>
          </a:xfrm>
        </p:spPr>
      </p:pic>
      <p:sp>
        <p:nvSpPr>
          <p:cNvPr id="5" name="Content Placeholder 2"/>
          <p:cNvSpPr txBox="1">
            <a:spLocks/>
          </p:cNvSpPr>
          <p:nvPr/>
        </p:nvSpPr>
        <p:spPr>
          <a:xfrm>
            <a:off x="319596" y="1278384"/>
            <a:ext cx="4568090" cy="4511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Enantiomers are the mirror image versions of chiral molecules.</a:t>
            </a:r>
          </a:p>
        </p:txBody>
      </p:sp>
      <p:sp>
        <p:nvSpPr>
          <p:cNvPr id="6" name="Content Placeholder 2"/>
          <p:cNvSpPr txBox="1">
            <a:spLocks/>
          </p:cNvSpPr>
          <p:nvPr/>
        </p:nvSpPr>
        <p:spPr>
          <a:xfrm>
            <a:off x="319596" y="2675388"/>
            <a:ext cx="4572000" cy="2683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smtClean="0"/>
              <a:t>EXCEPT the ability to rotate plain polarized light</a:t>
            </a:r>
          </a:p>
          <a:p>
            <a:r>
              <a:rPr lang="en-US" dirty="0" smtClean="0"/>
              <a:t>Right-handed = Dextrorotary (D-)</a:t>
            </a:r>
          </a:p>
          <a:p>
            <a:r>
              <a:rPr lang="en-US" dirty="0" smtClean="0"/>
              <a:t>Left-handed = levorotary (L-)</a:t>
            </a:r>
          </a:p>
          <a:p>
            <a:endParaRPr lang="en-US" dirty="0" smtClean="0"/>
          </a:p>
          <a:p>
            <a:pPr marL="0" indent="0">
              <a:buNone/>
            </a:pPr>
            <a:endParaRPr lang="en-US" dirty="0"/>
          </a:p>
        </p:txBody>
      </p:sp>
    </p:spTree>
    <p:extLst>
      <p:ext uri="{BB962C8B-B14F-4D97-AF65-F5344CB8AC3E}">
        <p14:creationId xmlns:p14="http://schemas.microsoft.com/office/powerpoint/2010/main" val="1396446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742" y="222349"/>
            <a:ext cx="6871607" cy="779462"/>
          </a:xfrm>
        </p:spPr>
        <p:txBody>
          <a:bodyPr/>
          <a:lstStyle/>
          <a:p>
            <a:r>
              <a:rPr lang="en-US" dirty="0" smtClean="0"/>
              <a:t>Enantiomers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2836"/>
          <a:stretch/>
        </p:blipFill>
        <p:spPr>
          <a:xfrm>
            <a:off x="4800600" y="1278384"/>
            <a:ext cx="3990749" cy="3888436"/>
          </a:xfrm>
        </p:spPr>
      </p:pic>
      <p:sp>
        <p:nvSpPr>
          <p:cNvPr id="5" name="Content Placeholder 2"/>
          <p:cNvSpPr txBox="1">
            <a:spLocks/>
          </p:cNvSpPr>
          <p:nvPr/>
        </p:nvSpPr>
        <p:spPr>
          <a:xfrm>
            <a:off x="319596" y="1278384"/>
            <a:ext cx="4568090" cy="4511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smtClean="0"/>
              <a:t>In Nature:</a:t>
            </a:r>
          </a:p>
        </p:txBody>
      </p:sp>
      <p:sp>
        <p:nvSpPr>
          <p:cNvPr id="6" name="Content Placeholder 2"/>
          <p:cNvSpPr txBox="1">
            <a:spLocks/>
          </p:cNvSpPr>
          <p:nvPr/>
        </p:nvSpPr>
        <p:spPr>
          <a:xfrm>
            <a:off x="758513" y="1881028"/>
            <a:ext cx="3603171" cy="2683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Amino acids are predominantly in the L-conformation</a:t>
            </a:r>
          </a:p>
          <a:p>
            <a:r>
              <a:rPr lang="en-US" dirty="0" smtClean="0"/>
              <a:t>Sugars are predominantly in the D-conformation</a:t>
            </a:r>
          </a:p>
          <a:p>
            <a:endParaRPr lang="en-US" dirty="0" smtClean="0"/>
          </a:p>
          <a:p>
            <a:pPr marL="0" indent="0">
              <a:buNone/>
            </a:pPr>
            <a:endParaRPr lang="en-US" dirty="0"/>
          </a:p>
        </p:txBody>
      </p:sp>
    </p:spTree>
    <p:extLst>
      <p:ext uri="{BB962C8B-B14F-4D97-AF65-F5344CB8AC3E}">
        <p14:creationId xmlns:p14="http://schemas.microsoft.com/office/powerpoint/2010/main" val="1083151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742" y="222349"/>
            <a:ext cx="6871607" cy="779462"/>
          </a:xfrm>
        </p:spPr>
        <p:txBody>
          <a:bodyPr/>
          <a:lstStyle/>
          <a:p>
            <a:r>
              <a:rPr lang="en-US" dirty="0" smtClean="0"/>
              <a:t>Absolute </a:t>
            </a:r>
            <a:r>
              <a:rPr lang="en-US" dirty="0" err="1" smtClean="0"/>
              <a:t>Stereoconfiguration</a:t>
            </a:r>
            <a:endParaRPr lang="en-US" dirty="0"/>
          </a:p>
        </p:txBody>
      </p:sp>
      <p:sp>
        <p:nvSpPr>
          <p:cNvPr id="5" name="Content Placeholder 2"/>
          <p:cNvSpPr txBox="1">
            <a:spLocks/>
          </p:cNvSpPr>
          <p:nvPr/>
        </p:nvSpPr>
        <p:spPr>
          <a:xfrm>
            <a:off x="232143" y="1385726"/>
            <a:ext cx="4187090" cy="216377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i="1" dirty="0" smtClean="0"/>
              <a:t>An Absolute Configuration </a:t>
            </a:r>
            <a:r>
              <a:rPr lang="en-US" i="1" dirty="0" smtClean="0"/>
              <a:t>refers to the spatial arrangement of the atoms of a chiral molecule and are given the </a:t>
            </a:r>
            <a:r>
              <a:rPr lang="en-US" i="1" dirty="0" err="1" smtClean="0"/>
              <a:t>stereodescription</a:t>
            </a:r>
            <a:r>
              <a:rPr lang="en-US" i="1" dirty="0" smtClean="0"/>
              <a:t> of:</a:t>
            </a:r>
            <a:endParaRPr lang="en-US" b="1" i="1" dirty="0" smtClean="0"/>
          </a:p>
        </p:txBody>
      </p:sp>
      <p:sp>
        <p:nvSpPr>
          <p:cNvPr id="6" name="Content Placeholder 2"/>
          <p:cNvSpPr txBox="1">
            <a:spLocks/>
          </p:cNvSpPr>
          <p:nvPr/>
        </p:nvSpPr>
        <p:spPr>
          <a:xfrm>
            <a:off x="415246" y="3788661"/>
            <a:ext cx="3603171" cy="1262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smtClean="0"/>
              <a:t>R-</a:t>
            </a:r>
            <a:r>
              <a:rPr lang="en-US" dirty="0" smtClean="0"/>
              <a:t> referring to Rectus</a:t>
            </a:r>
          </a:p>
          <a:p>
            <a:r>
              <a:rPr lang="en-US" b="1" i="1" dirty="0" smtClean="0"/>
              <a:t>S-</a:t>
            </a:r>
            <a:r>
              <a:rPr lang="en-US" dirty="0" smtClean="0"/>
              <a:t> referring to Sinister</a:t>
            </a:r>
          </a:p>
          <a:p>
            <a:pPr marL="0" indent="0">
              <a:buNone/>
            </a:pPr>
            <a:endParaRPr lang="en-US" dirty="0" smtClean="0"/>
          </a:p>
          <a:p>
            <a:pPr marL="0" indent="0">
              <a:buNone/>
            </a:pP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1743" y="1277692"/>
            <a:ext cx="4266757" cy="2271811"/>
          </a:xfrm>
          <a:prstGeom prst="rect">
            <a:avLst/>
          </a:prstGeom>
        </p:spPr>
      </p:pic>
      <p:sp>
        <p:nvSpPr>
          <p:cNvPr id="9" name="Content Placeholder 2"/>
          <p:cNvSpPr txBox="1">
            <a:spLocks/>
          </p:cNvSpPr>
          <p:nvPr/>
        </p:nvSpPr>
        <p:spPr>
          <a:xfrm>
            <a:off x="4912178" y="3901584"/>
            <a:ext cx="3603171" cy="12623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Assigned using the </a:t>
            </a:r>
            <a:r>
              <a:rPr lang="en-US" b="1" i="1" dirty="0" smtClean="0"/>
              <a:t>Cahn-</a:t>
            </a:r>
            <a:r>
              <a:rPr lang="en-US" b="1" i="1" dirty="0" err="1" smtClean="0"/>
              <a:t>Ingold</a:t>
            </a:r>
            <a:r>
              <a:rPr lang="en-US" b="1" i="1" dirty="0" smtClean="0"/>
              <a:t>-Prelog Priority Rules</a:t>
            </a:r>
          </a:p>
          <a:p>
            <a:pPr marL="0" indent="0" algn="ctr">
              <a:buNone/>
            </a:pPr>
            <a:endParaRPr lang="en-US" dirty="0"/>
          </a:p>
        </p:txBody>
      </p:sp>
    </p:spTree>
    <p:extLst>
      <p:ext uri="{BB962C8B-B14F-4D97-AF65-F5344CB8AC3E}">
        <p14:creationId xmlns:p14="http://schemas.microsoft.com/office/powerpoint/2010/main" val="3108720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742" y="222349"/>
            <a:ext cx="6871607" cy="779462"/>
          </a:xfrm>
        </p:spPr>
        <p:txBody>
          <a:bodyPr>
            <a:normAutofit fontScale="90000"/>
          </a:bodyPr>
          <a:lstStyle/>
          <a:p>
            <a:pPr algn="ctr"/>
            <a:r>
              <a:rPr lang="en-US" b="1" i="1" dirty="0"/>
              <a:t>Cahn-</a:t>
            </a:r>
            <a:r>
              <a:rPr lang="en-US" b="1" i="1" dirty="0" err="1"/>
              <a:t>Ingold</a:t>
            </a:r>
            <a:r>
              <a:rPr lang="en-US" b="1" i="1" dirty="0"/>
              <a:t>-Prelog Priority Rules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686" y="1157949"/>
            <a:ext cx="6988628" cy="3721056"/>
          </a:xfrm>
          <a:prstGeom prst="rect">
            <a:avLst/>
          </a:prstGeom>
        </p:spPr>
      </p:pic>
    </p:spTree>
    <p:extLst>
      <p:ext uri="{BB962C8B-B14F-4D97-AF65-F5344CB8AC3E}">
        <p14:creationId xmlns:p14="http://schemas.microsoft.com/office/powerpoint/2010/main" val="4289225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132" y="233234"/>
            <a:ext cx="7210332" cy="779462"/>
          </a:xfrm>
        </p:spPr>
        <p:txBody>
          <a:bodyPr/>
          <a:lstStyle/>
          <a:p>
            <a:r>
              <a:rPr lang="en-US" dirty="0" smtClean="0"/>
              <a:t>Alpha Amino Acids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7029" y="1139305"/>
            <a:ext cx="5671457" cy="4636899"/>
          </a:xfrm>
        </p:spPr>
      </p:pic>
    </p:spTree>
    <p:extLst>
      <p:ext uri="{BB962C8B-B14F-4D97-AF65-F5344CB8AC3E}">
        <p14:creationId xmlns:p14="http://schemas.microsoft.com/office/powerpoint/2010/main" val="2683721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4154</TotalTime>
  <Words>1453</Words>
  <Application>Microsoft Office PowerPoint</Application>
  <PresentationFormat>On-screen Show (4:3)</PresentationFormat>
  <Paragraphs>69</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CH451 Biochemistry II</vt:lpstr>
      <vt:lpstr>Chirality</vt:lpstr>
      <vt:lpstr>Image by:  Vladsinger - Own work, CC BY-SA 3.0, </vt:lpstr>
      <vt:lpstr>Enantiomers</vt:lpstr>
      <vt:lpstr>Enantiomers</vt:lpstr>
      <vt:lpstr>Enantiomers</vt:lpstr>
      <vt:lpstr>Absolute Stereoconfiguration</vt:lpstr>
      <vt:lpstr>Cahn-Ingold-Prelog Priority Rules</vt:lpstr>
      <vt:lpstr>Alpha Amino Acids</vt:lpstr>
      <vt:lpstr>PowerPoint Presentation</vt:lpstr>
      <vt:lpstr>PowerPoint Presentation</vt:lpstr>
      <vt:lpstr>Isomers and Stereochemistry</vt:lpstr>
      <vt:lpstr>Enzyme Classes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 Flatt</dc:creator>
  <cp:lastModifiedBy>Patricia Flatt</cp:lastModifiedBy>
  <cp:revision>28</cp:revision>
  <cp:lastPrinted>2020-01-03T05:14:10Z</cp:lastPrinted>
  <dcterms:created xsi:type="dcterms:W3CDTF">2019-12-18T19:41:49Z</dcterms:created>
  <dcterms:modified xsi:type="dcterms:W3CDTF">2020-01-03T05:14:38Z</dcterms:modified>
</cp:coreProperties>
</file>