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2"/>
  </p:notesMasterIdLst>
  <p:sldIdLst>
    <p:sldId id="783" r:id="rId2"/>
    <p:sldId id="785" r:id="rId3"/>
    <p:sldId id="784" r:id="rId4"/>
    <p:sldId id="786" r:id="rId5"/>
    <p:sldId id="787" r:id="rId6"/>
    <p:sldId id="788" r:id="rId7"/>
    <p:sldId id="791" r:id="rId8"/>
    <p:sldId id="789" r:id="rId9"/>
    <p:sldId id="790" r:id="rId10"/>
    <p:sldId id="792" r:id="rId1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9C2"/>
    <a:srgbClr val="9954CC"/>
    <a:srgbClr val="6600CC"/>
    <a:srgbClr val="FFFF99"/>
    <a:srgbClr val="7DD1EB"/>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0" autoAdjust="0"/>
    <p:restoredTop sz="77137" autoAdjust="0"/>
  </p:normalViewPr>
  <p:slideViewPr>
    <p:cSldViewPr snapToGrid="0" showGuides="1">
      <p:cViewPr varScale="1">
        <p:scale>
          <a:sx n="241" d="100"/>
          <a:sy n="241" d="100"/>
        </p:scale>
        <p:origin x="6317" y="89"/>
      </p:cViewPr>
      <p:guideLst>
        <p:guide orient="horz" pos="218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3/13/2020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1016/j.cmet.2017.08.00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lecture series on Lipids.  Here we will learn about the synthesis of ketones in the liver and some of the related pathways. We will also discuss potential health benefits and consequences of these molecules.</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1210286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news about ketones in the blood is not all good. Under certain conditions, they can cause a dangerous drop in blood pH levels known as ketoacidosis. This occurs mainly in patients with Type I Diabetes. In Type I Diabetes there is insufficient insulin being produced by the pancreas. Because cells aren’t receiving signaling to take up glucose, blood levels of glucose rise, and cellular energy demands are not met. This causes an increase in glucagon release by the pancreas, as energy demand by the body is still high. Glucagon signaling increases cellular processes in the liver, such as glycogenolysis, gluconeogenesis, and ketogenesis. Fatty acid release from adipose tissue is also increased. Increased ketone bodies in the bloodstream causes a dangerous drop in blood pH, as these acetoacetate and beta-hydroxybutyrate are also acidic. Note that ketoacidosis only mildly occurs during intermittent fasting conditions, as the concentrations of ketones produced (1 mmol/L) is not high enough to significantly lower blood pH levels. Starvation times of 20 – 30 days are required to reach peak ketoacidosis levels (8 – 10 mmol/L)</a:t>
            </a:r>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155283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Ketosis</a:t>
            </a:r>
            <a:r>
              <a:rPr lang="en-US" sz="1200" b="0" i="0" kern="1200" dirty="0">
                <a:solidFill>
                  <a:schemeClr val="tx1"/>
                </a:solidFill>
                <a:effectLst/>
                <a:latin typeface="+mn-lt"/>
                <a:ea typeface="+mn-ea"/>
                <a:cs typeface="+mn-cs"/>
              </a:rPr>
              <a:t> is a metabolic state characterized by elevated levels of </a:t>
            </a:r>
            <a:r>
              <a:rPr lang="en-US" sz="1200" b="0" i="0" u="none" strike="noStrike" kern="1200" dirty="0">
                <a:solidFill>
                  <a:schemeClr val="tx1"/>
                </a:solidFill>
                <a:effectLst/>
                <a:latin typeface="+mn-lt"/>
                <a:ea typeface="+mn-ea"/>
                <a:cs typeface="+mn-cs"/>
              </a:rPr>
              <a:t>ketone bodies</a:t>
            </a:r>
            <a:r>
              <a:rPr lang="en-US" sz="1200" b="0" i="0" kern="1200" dirty="0">
                <a:solidFill>
                  <a:schemeClr val="tx1"/>
                </a:solidFill>
                <a:effectLst/>
                <a:latin typeface="+mn-lt"/>
                <a:ea typeface="+mn-ea"/>
                <a:cs typeface="+mn-cs"/>
              </a:rPr>
              <a:t> in the blood or urine. Physiologic ketosis is a normal response to low </a:t>
            </a:r>
            <a:r>
              <a:rPr lang="en-US" sz="1200" b="0" i="0" u="none" strike="noStrike" kern="1200" dirty="0">
                <a:solidFill>
                  <a:schemeClr val="tx1"/>
                </a:solidFill>
                <a:effectLst/>
                <a:latin typeface="+mn-lt"/>
                <a:ea typeface="+mn-ea"/>
                <a:cs typeface="+mn-cs"/>
              </a:rPr>
              <a:t>glucose</a:t>
            </a:r>
            <a:r>
              <a:rPr lang="en-US" sz="1200" b="0" i="0" kern="1200" dirty="0">
                <a:solidFill>
                  <a:schemeClr val="tx1"/>
                </a:solidFill>
                <a:effectLst/>
                <a:latin typeface="+mn-lt"/>
                <a:ea typeface="+mn-ea"/>
                <a:cs typeface="+mn-cs"/>
              </a:rPr>
              <a:t> availability, such as </a:t>
            </a:r>
            <a:r>
              <a:rPr lang="en-US" sz="1200" b="0" i="0" u="none" strike="noStrike" kern="1200" dirty="0">
                <a:solidFill>
                  <a:schemeClr val="tx1"/>
                </a:solidFill>
                <a:effectLst/>
                <a:latin typeface="+mn-lt"/>
                <a:ea typeface="+mn-ea"/>
                <a:cs typeface="+mn-cs"/>
              </a:rPr>
              <a:t>low-carbohydrate diets</a:t>
            </a:r>
            <a:r>
              <a:rPr lang="en-US" sz="1200" b="0" i="0" kern="1200" dirty="0">
                <a:solidFill>
                  <a:schemeClr val="tx1"/>
                </a:solidFill>
                <a:effectLst/>
                <a:latin typeface="+mn-lt"/>
                <a:ea typeface="+mn-ea"/>
                <a:cs typeface="+mn-cs"/>
              </a:rPr>
              <a:t> or </a:t>
            </a:r>
            <a:r>
              <a:rPr lang="en-US" sz="1200" b="0" i="0" u="none" strike="noStrike" kern="1200" dirty="0">
                <a:solidFill>
                  <a:schemeClr val="tx1"/>
                </a:solidFill>
                <a:effectLst/>
                <a:latin typeface="+mn-lt"/>
                <a:ea typeface="+mn-ea"/>
                <a:cs typeface="+mn-cs"/>
              </a:rPr>
              <a:t>fasting</a:t>
            </a:r>
            <a:r>
              <a:rPr lang="en-US" sz="1200" b="0" i="0" kern="1200" dirty="0">
                <a:solidFill>
                  <a:schemeClr val="tx1"/>
                </a:solidFill>
                <a:effectLst/>
                <a:latin typeface="+mn-lt"/>
                <a:ea typeface="+mn-ea"/>
                <a:cs typeface="+mn-cs"/>
              </a:rPr>
              <a:t>, that provides an additional energy source for the brain in the form of ketones. In physiologic ketosis, ketones in the blood are elevated above baseline levels, but the body's </a:t>
            </a:r>
            <a:r>
              <a:rPr lang="en-US" sz="1200" b="0" i="0" u="none" strike="noStrike" kern="1200" dirty="0">
                <a:solidFill>
                  <a:schemeClr val="tx1"/>
                </a:solidFill>
                <a:effectLst/>
                <a:latin typeface="+mn-lt"/>
                <a:ea typeface="+mn-ea"/>
                <a:cs typeface="+mn-cs"/>
              </a:rPr>
              <a:t>acid-base homeostasis</a:t>
            </a:r>
            <a:r>
              <a:rPr lang="en-US" sz="1200" b="0" i="0" kern="1200" dirty="0">
                <a:solidFill>
                  <a:schemeClr val="tx1"/>
                </a:solidFill>
                <a:effectLst/>
                <a:latin typeface="+mn-lt"/>
                <a:ea typeface="+mn-ea"/>
                <a:cs typeface="+mn-cs"/>
              </a:rPr>
              <a:t> is maintained.  The two main ketones formed are acetone and acetoacetate. beta-hydroxybutyrate is also considered a ketone body (even though it is the alcohol or reduced form of acetoacetate).</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1832409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Ketone bodies are synthesized along a similar pathway that cholesterol uses. Two acetyl-CoA molecules can be joined together by the beta-</a:t>
            </a:r>
            <a:r>
              <a:rPr lang="en-US" dirty="0" err="1"/>
              <a:t>ketothiolase</a:t>
            </a:r>
            <a:r>
              <a:rPr lang="en-US" dirty="0"/>
              <a:t> enzyme to generate </a:t>
            </a:r>
            <a:r>
              <a:rPr lang="en-US" dirty="0" err="1"/>
              <a:t>acetoacetyl</a:t>
            </a:r>
            <a:r>
              <a:rPr lang="en-US" dirty="0"/>
              <a:t>-CoA. </a:t>
            </a:r>
            <a:r>
              <a:rPr lang="en-US" dirty="0" err="1"/>
              <a:t>Acetoacetyl</a:t>
            </a:r>
            <a:r>
              <a:rPr lang="en-US" dirty="0"/>
              <a:t>-CoA is then converted to 3-hydroxy-3-methylglutaryl-CoA (HMG-CoA). HMG-CoA lyase converts HMG-CoA to Acetoacetate (a ketone body) and Acetyl-CoA is also recovered. Alternatively, HMG-CoA is also a precursor for the biosynthesis of isoprene pyrophosphate, the key building block for cholesterol biosynthesis. </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2524679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this pathway, the HMG-CoA Reductase enzyme would mediate the next step in isoprene biosynthesis. Notably this is the primary target of the statin drugs used to lower cholesterol and maintain heart health. </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3881677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Lovastatin was the first statin drug to enter the market in 1987. It is a natural product isolated from the fungi, </a:t>
            </a:r>
            <a:r>
              <a:rPr lang="en-US" i="1" dirty="0"/>
              <a:t>Aspergillus </a:t>
            </a:r>
            <a:r>
              <a:rPr lang="en-US" i="1" dirty="0" err="1"/>
              <a:t>terreus</a:t>
            </a:r>
            <a:r>
              <a:rPr lang="en-US" dirty="0"/>
              <a:t>.  Since that time, many statin drugs have made it to market and over 100,000 people have participated in controlled trials with statin drugs. Most of these have been men (~85%), due in large part to the propensity for men to develop cardiovascular diseases earlier. They make up most of the heart patients. Studies have found that statin use results in a 25 – 40% reduction in male cardiac events and deaths. The use of statins for women has largely been extrapolated from studies with men. However, meta-analysis of combined data suggest that statins reduce the risk of cardiovascular events in women that already have heart disease and that women with heart disease are 26% less likely to die of a heart attack when taking statins.  Statins may also reduce the risk for breast cancer, reduce gallstone formation and slow cognitive decline. Adverse effects from statin use are relatively low, but can include myalgia (muscle pain) and liver toxicity with long term use.</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1707477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noted, HMG-CoA can also be converted into acetoacetate and subsequently the other two major ketone bodies. Ketone bodies are produced by the liver when carbohydrates are in short supply, usually during fasting or starvation conditions. The liver cannot directly use ketone bodies as an energy resource, so they excrete them into the blood stream, where they mainly support the functioning of the brain, heart and skeletal muscles. These tissue systems can convert ketone bodies back into acetyl-CoA and utilize them as an energy source.</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65840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study by Lopez-Dominguez showed that a low carbohydrate, ketogenic diet extends longevity in adult male mice. It improved motor function, memory and muscle mass during aging while also decreasing tumor formation.  Biochemically, the researchers noted an increase in protein acetylation in the liver and skeletal muscle, although what role this played in the biological effects observed have yet to be determined.  </a:t>
            </a:r>
          </a:p>
          <a:p>
            <a:endParaRPr lang="en-US" dirty="0"/>
          </a:p>
          <a:p>
            <a:endParaRPr lang="en-US" dirty="0"/>
          </a:p>
          <a:p>
            <a:endParaRPr lang="en-US" dirty="0"/>
          </a:p>
          <a:p>
            <a:r>
              <a:rPr lang="en-US" sz="1200" b="0" i="0" u="none" strike="noStrike" kern="1200" dirty="0">
                <a:solidFill>
                  <a:schemeClr val="tx1"/>
                </a:solidFill>
                <a:effectLst/>
                <a:latin typeface="+mn-lt"/>
                <a:ea typeface="+mn-ea"/>
                <a:cs typeface="+mn-cs"/>
                <a:hlinkClick r:id="rId3" tooltip="Persistent link using digital object identifier"/>
              </a:rPr>
              <a:t>https://doi.org/10.1016/j.cmet.2017.08.005</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3867992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Beta-Hydroxybutyrate is gaining attention in neuronal health and may provide a new treatment avenue for disease states such as Parkinson’s Disease. It has been shown that </a:t>
            </a:r>
            <a:r>
              <a:rPr lang="en-US" sz="1200" b="0" i="0" kern="1200" dirty="0">
                <a:solidFill>
                  <a:schemeClr val="tx1"/>
                </a:solidFill>
                <a:effectLst/>
                <a:latin typeface="+mn-lt"/>
                <a:ea typeface="+mn-ea"/>
                <a:cs typeface="+mn-cs"/>
              </a:rPr>
              <a:t>lifestyle interventions that induce endogenous D-β-hydroxybutyrate production, such as caloric restriction and ketogenic diets, can increase </a:t>
            </a:r>
            <a:r>
              <a:rPr lang="en-US" sz="1200" b="0" i="0" kern="1200" dirty="0" err="1">
                <a:solidFill>
                  <a:schemeClr val="tx1"/>
                </a:solidFill>
                <a:effectLst/>
                <a:latin typeface="+mn-lt"/>
                <a:ea typeface="+mn-ea"/>
                <a:cs typeface="+mn-cs"/>
              </a:rPr>
              <a:t>healthspan</a:t>
            </a:r>
            <a:r>
              <a:rPr lang="en-US" sz="1200" b="0" i="0" kern="1200" dirty="0">
                <a:solidFill>
                  <a:schemeClr val="tx1"/>
                </a:solidFill>
                <a:effectLst/>
                <a:latin typeface="+mn-lt"/>
                <a:ea typeface="+mn-ea"/>
                <a:cs typeface="+mn-cs"/>
              </a:rPr>
              <a:t> and lifespan in animal models and potentially reduce the risk of age-related neurodegenerative diseases such as Alzheimer’s and Parkinson’s Disease. With regards to Parkinson’s Disease, beta-hydroxybutyrate has been shown to help reduce the death of dopaminergic neurons and help alleviate symptoms in mouse models.  Biochemically, D-β-hydroxybutyrate has been shown to reduce overall cellular oxidative stress and increase the energetic performance of mitochondria, as well as regulate processes such as inflammation and apoptosis.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3665592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number of studies have now shown that fasting and other diets that promote ketogenesis are effective adjuvants during cancer therapy.  Adjuvants are modalities that improve the effectiveness of a treatment but in and of themselves to not display the desired effect. There are multiple effects of fasting that include reduced circulating glucose levels, reduced sulfur containing amino acids, and increased free fatty acids, ketone bodies, and short chain fatty acids. This alters gut microbiota and many systems within the body, such as inflammatory response. Overall, it is thought to create a hostile environment to cancer cells causing an increase in cell death when treated with chemotherapeutic agents. All and all, ketogenesis and fasting hold a lot of promise for increasing our </a:t>
            </a:r>
            <a:r>
              <a:rPr lang="en-US" dirty="0" err="1"/>
              <a:t>healthspan</a:t>
            </a:r>
            <a:r>
              <a:rPr lang="en-US" dirty="0"/>
              <a:t>.</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1490606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simple.wikipedia.org/wiki/Type_1_diabetes#/media/File:3D_medical_animation_still_of_Type_One_Diabetes.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 Id="rId9"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9.emf"/><Relationship Id="rId4" Type="http://schemas.openxmlformats.org/officeDocument/2006/relationships/oleObject" Target="../embeddings/oleObject4.bin"/><Relationship Id="rId9"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Aspergillus_terreus#/media/File:Aspergillus_terreus.jpg" TargetMode="External"/><Relationship Id="rId3" Type="http://schemas.openxmlformats.org/officeDocument/2006/relationships/notesSlide" Target="../notesSlides/notesSlide5.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7.emf"/><Relationship Id="rId3" Type="http://schemas.openxmlformats.org/officeDocument/2006/relationships/notesSlide" Target="../notesSlides/notesSlide6.xml"/><Relationship Id="rId7" Type="http://schemas.openxmlformats.org/officeDocument/2006/relationships/image" Target="../media/image14.emf"/><Relationship Id="rId12" Type="http://schemas.openxmlformats.org/officeDocument/2006/relationships/oleObject" Target="../embeddings/oleObject12.bin"/><Relationship Id="rId17" Type="http://schemas.openxmlformats.org/officeDocument/2006/relationships/image" Target="../media/image19.emf"/><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16.emf"/><Relationship Id="rId5" Type="http://schemas.openxmlformats.org/officeDocument/2006/relationships/image" Target="../media/image13.emf"/><Relationship Id="rId15" Type="http://schemas.openxmlformats.org/officeDocument/2006/relationships/image" Target="../media/image18.e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5.emf"/><Relationship Id="rId1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ommons.wikimedia.org/wiki/File:Apodemus_sylvaticus_bosmuis.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rontiersin.org/articles/10.3389/fnut.2019.00063/ful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frontiersin.org/articles/10.3389/fonc.2018.00148/fu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normAutofit/>
          </a:bodyPr>
          <a:lstStyle/>
          <a:p>
            <a:r>
              <a:rPr lang="en-US" dirty="0"/>
              <a:t>Lipids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999293"/>
          </a:xfrm>
        </p:spPr>
        <p:txBody>
          <a:bodyPr>
            <a:normAutofit/>
          </a:bodyPr>
          <a:lstStyle/>
          <a:p>
            <a:r>
              <a:rPr lang="en-US" dirty="0">
                <a:latin typeface="Calibri" panose="020F0502020204030204" pitchFamily="34" charset="0"/>
                <a:cs typeface="Calibri" panose="020F0502020204030204" pitchFamily="34" charset="0"/>
              </a:rPr>
              <a:t>Ketone Bodies, Cholesterol, and Diabetes</a:t>
            </a:r>
          </a:p>
        </p:txBody>
      </p:sp>
    </p:spTree>
    <p:extLst>
      <p:ext uri="{BB962C8B-B14F-4D97-AF65-F5344CB8AC3E}">
        <p14:creationId xmlns:p14="http://schemas.microsoft.com/office/powerpoint/2010/main" val="3666378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7DF6-5F8A-4F11-A50A-7DDC02E3A132}"/>
              </a:ext>
            </a:extLst>
          </p:cNvPr>
          <p:cNvSpPr>
            <a:spLocks noGrp="1"/>
          </p:cNvSpPr>
          <p:nvPr>
            <p:ph type="title"/>
          </p:nvPr>
        </p:nvSpPr>
        <p:spPr/>
        <p:txBody>
          <a:bodyPr/>
          <a:lstStyle/>
          <a:p>
            <a:r>
              <a:rPr lang="en-US" dirty="0"/>
              <a:t>Diabetic Ketoacidosis</a:t>
            </a:r>
          </a:p>
        </p:txBody>
      </p:sp>
      <p:pic>
        <p:nvPicPr>
          <p:cNvPr id="43010" name="Picture 2">
            <a:extLst>
              <a:ext uri="{FF2B5EF4-FFF2-40B4-BE49-F238E27FC236}">
                <a16:creationId xmlns:a16="http://schemas.microsoft.com/office/drawing/2014/main" id="{74798E7A-9F71-4716-B592-D3C17B83F49C}"/>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62485" y="1336813"/>
            <a:ext cx="6951624" cy="39102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9B38E5C-D8E3-47BC-B98A-4351D3E76F7D}"/>
              </a:ext>
            </a:extLst>
          </p:cNvPr>
          <p:cNvSpPr/>
          <p:nvPr/>
        </p:nvSpPr>
        <p:spPr>
          <a:xfrm>
            <a:off x="6472815" y="5381280"/>
            <a:ext cx="2974328" cy="307777"/>
          </a:xfrm>
          <a:prstGeom prst="rect">
            <a:avLst/>
          </a:prstGeom>
        </p:spPr>
        <p:txBody>
          <a:bodyPr wrap="square">
            <a:spAutoFit/>
          </a:bodyPr>
          <a:lstStyle/>
          <a:p>
            <a:r>
              <a:rPr lang="en-US" sz="1400" dirty="0">
                <a:solidFill>
                  <a:srgbClr val="555555"/>
                </a:solidFill>
                <a:latin typeface="Source Sans Pro" panose="020B0503030403020204" pitchFamily="34" charset="0"/>
              </a:rPr>
              <a:t>Image by: </a:t>
            </a:r>
            <a:r>
              <a:rPr lang="en-US" sz="1400" dirty="0">
                <a:solidFill>
                  <a:srgbClr val="555555"/>
                </a:solidFill>
                <a:latin typeface="Source Sans Pro" panose="020B0503030403020204" pitchFamily="34" charset="0"/>
                <a:hlinkClick r:id="rId4"/>
              </a:rPr>
              <a:t>Scientific Animations</a:t>
            </a:r>
            <a:endParaRPr lang="en-US" sz="1400" dirty="0"/>
          </a:p>
        </p:txBody>
      </p:sp>
      <p:pic>
        <p:nvPicPr>
          <p:cNvPr id="6" name="Picture 2" descr="Image result for ketone bodies creative commons">
            <a:extLst>
              <a:ext uri="{FF2B5EF4-FFF2-40B4-BE49-F238E27FC236}">
                <a16:creationId xmlns:a16="http://schemas.microsoft.com/office/drawing/2014/main" id="{1F6B5322-280C-4CDA-92E2-820241A2AC2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830" y="1869166"/>
            <a:ext cx="1417147" cy="26772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BFD491B-61AA-4AFB-9BBC-4D87EC8D4F7B}"/>
              </a:ext>
            </a:extLst>
          </p:cNvPr>
          <p:cNvSpPr txBox="1"/>
          <p:nvPr/>
        </p:nvSpPr>
        <p:spPr>
          <a:xfrm>
            <a:off x="329830" y="3402918"/>
            <a:ext cx="1163973" cy="307777"/>
          </a:xfrm>
          <a:prstGeom prst="rect">
            <a:avLst/>
          </a:prstGeom>
          <a:noFill/>
        </p:spPr>
        <p:txBody>
          <a:bodyPr wrap="none" rtlCol="0">
            <a:spAutoFit/>
          </a:bodyPr>
          <a:lstStyle/>
          <a:p>
            <a:r>
              <a:rPr lang="en-US" sz="1400" b="1" dirty="0"/>
              <a:t>Acetoacetate</a:t>
            </a:r>
          </a:p>
        </p:txBody>
      </p:sp>
      <p:sp>
        <p:nvSpPr>
          <p:cNvPr id="8" name="TextBox 7">
            <a:extLst>
              <a:ext uri="{FF2B5EF4-FFF2-40B4-BE49-F238E27FC236}">
                <a16:creationId xmlns:a16="http://schemas.microsoft.com/office/drawing/2014/main" id="{F069D93A-02ED-4301-8558-EFBDFD45CFF1}"/>
              </a:ext>
            </a:extLst>
          </p:cNvPr>
          <p:cNvSpPr txBox="1"/>
          <p:nvPr/>
        </p:nvSpPr>
        <p:spPr>
          <a:xfrm>
            <a:off x="229891" y="4656464"/>
            <a:ext cx="1589346" cy="307777"/>
          </a:xfrm>
          <a:prstGeom prst="rect">
            <a:avLst/>
          </a:prstGeom>
          <a:noFill/>
        </p:spPr>
        <p:txBody>
          <a:bodyPr wrap="none" rtlCol="0">
            <a:spAutoFit/>
          </a:bodyPr>
          <a:lstStyle/>
          <a:p>
            <a:r>
              <a:rPr lang="en-US" sz="1400" b="1" dirty="0">
                <a:latin typeface="Symbol" panose="05050102010706020507" pitchFamily="18" charset="2"/>
              </a:rPr>
              <a:t>b</a:t>
            </a:r>
            <a:r>
              <a:rPr lang="en-US" sz="1400" b="1" dirty="0"/>
              <a:t>-Hydroxybutyrate</a:t>
            </a:r>
          </a:p>
        </p:txBody>
      </p:sp>
      <p:sp>
        <p:nvSpPr>
          <p:cNvPr id="9" name="TextBox 8">
            <a:extLst>
              <a:ext uri="{FF2B5EF4-FFF2-40B4-BE49-F238E27FC236}">
                <a16:creationId xmlns:a16="http://schemas.microsoft.com/office/drawing/2014/main" id="{FB58CF85-E321-4951-8FFF-EF0AE09B881C}"/>
              </a:ext>
            </a:extLst>
          </p:cNvPr>
          <p:cNvSpPr txBox="1"/>
          <p:nvPr/>
        </p:nvSpPr>
        <p:spPr>
          <a:xfrm>
            <a:off x="237927" y="2466325"/>
            <a:ext cx="800476" cy="307777"/>
          </a:xfrm>
          <a:prstGeom prst="rect">
            <a:avLst/>
          </a:prstGeom>
          <a:noFill/>
        </p:spPr>
        <p:txBody>
          <a:bodyPr wrap="none" rtlCol="0">
            <a:spAutoFit/>
          </a:bodyPr>
          <a:lstStyle/>
          <a:p>
            <a:r>
              <a:rPr lang="en-US" sz="1400" b="1" dirty="0"/>
              <a:t>Acetone</a:t>
            </a:r>
          </a:p>
        </p:txBody>
      </p:sp>
    </p:spTree>
    <p:extLst>
      <p:ext uri="{BB962C8B-B14F-4D97-AF65-F5344CB8AC3E}">
        <p14:creationId xmlns:p14="http://schemas.microsoft.com/office/powerpoint/2010/main" val="1359852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D69AA-DB34-462E-A77B-BDCE1656C305}"/>
              </a:ext>
            </a:extLst>
          </p:cNvPr>
          <p:cNvSpPr>
            <a:spLocks noGrp="1"/>
          </p:cNvSpPr>
          <p:nvPr>
            <p:ph type="title"/>
          </p:nvPr>
        </p:nvSpPr>
        <p:spPr>
          <a:xfrm>
            <a:off x="1396458" y="59347"/>
            <a:ext cx="7210332" cy="779462"/>
          </a:xfrm>
        </p:spPr>
        <p:txBody>
          <a:bodyPr/>
          <a:lstStyle/>
          <a:p>
            <a:r>
              <a:rPr lang="en-US" dirty="0"/>
              <a:t>Ketone Bodies and Ketosis</a:t>
            </a:r>
          </a:p>
        </p:txBody>
      </p:sp>
      <p:pic>
        <p:nvPicPr>
          <p:cNvPr id="35842" name="Picture 2" descr="Image result for ketone bodies creative commons">
            <a:extLst>
              <a:ext uri="{FF2B5EF4-FFF2-40B4-BE49-F238E27FC236}">
                <a16:creationId xmlns:a16="http://schemas.microsoft.com/office/drawing/2014/main" id="{04B8B3E4-2537-4501-88E8-C26FB5036EB4}"/>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377909" y="1001811"/>
            <a:ext cx="2388182" cy="4511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445DDA-E273-4911-A40D-D13E2C7DE04B}"/>
              </a:ext>
            </a:extLst>
          </p:cNvPr>
          <p:cNvSpPr txBox="1"/>
          <p:nvPr/>
        </p:nvSpPr>
        <p:spPr>
          <a:xfrm>
            <a:off x="3728280" y="3679038"/>
            <a:ext cx="1441613" cy="369332"/>
          </a:xfrm>
          <a:prstGeom prst="rect">
            <a:avLst/>
          </a:prstGeom>
          <a:noFill/>
        </p:spPr>
        <p:txBody>
          <a:bodyPr wrap="none" rtlCol="0">
            <a:spAutoFit/>
          </a:bodyPr>
          <a:lstStyle/>
          <a:p>
            <a:r>
              <a:rPr lang="en-US" b="1" dirty="0"/>
              <a:t>Acetoacetate</a:t>
            </a:r>
          </a:p>
        </p:txBody>
      </p:sp>
      <p:sp>
        <p:nvSpPr>
          <p:cNvPr id="6" name="TextBox 5">
            <a:extLst>
              <a:ext uri="{FF2B5EF4-FFF2-40B4-BE49-F238E27FC236}">
                <a16:creationId xmlns:a16="http://schemas.microsoft.com/office/drawing/2014/main" id="{07B8C9D9-E9C5-4B60-B9EA-888C8744652F}"/>
              </a:ext>
            </a:extLst>
          </p:cNvPr>
          <p:cNvSpPr txBox="1"/>
          <p:nvPr/>
        </p:nvSpPr>
        <p:spPr>
          <a:xfrm>
            <a:off x="3377909" y="5413748"/>
            <a:ext cx="1984069" cy="369332"/>
          </a:xfrm>
          <a:prstGeom prst="rect">
            <a:avLst/>
          </a:prstGeom>
          <a:noFill/>
        </p:spPr>
        <p:txBody>
          <a:bodyPr wrap="none" rtlCol="0">
            <a:spAutoFit/>
          </a:bodyPr>
          <a:lstStyle/>
          <a:p>
            <a:r>
              <a:rPr lang="en-US" b="1" dirty="0">
                <a:latin typeface="Symbol" panose="05050102010706020507" pitchFamily="18" charset="2"/>
              </a:rPr>
              <a:t>b</a:t>
            </a:r>
            <a:r>
              <a:rPr lang="en-US" b="1" dirty="0"/>
              <a:t>-Hydroxybutyrate</a:t>
            </a:r>
          </a:p>
        </p:txBody>
      </p:sp>
      <p:sp>
        <p:nvSpPr>
          <p:cNvPr id="7" name="TextBox 6">
            <a:extLst>
              <a:ext uri="{FF2B5EF4-FFF2-40B4-BE49-F238E27FC236}">
                <a16:creationId xmlns:a16="http://schemas.microsoft.com/office/drawing/2014/main" id="{383CCE56-07CE-4E7D-9E81-39D07058A801}"/>
              </a:ext>
            </a:extLst>
          </p:cNvPr>
          <p:cNvSpPr txBox="1"/>
          <p:nvPr/>
        </p:nvSpPr>
        <p:spPr>
          <a:xfrm>
            <a:off x="3453474" y="2013738"/>
            <a:ext cx="974306" cy="369332"/>
          </a:xfrm>
          <a:prstGeom prst="rect">
            <a:avLst/>
          </a:prstGeom>
          <a:noFill/>
        </p:spPr>
        <p:txBody>
          <a:bodyPr wrap="none" rtlCol="0">
            <a:spAutoFit/>
          </a:bodyPr>
          <a:lstStyle/>
          <a:p>
            <a:r>
              <a:rPr lang="en-US" b="1" dirty="0"/>
              <a:t>Acetone</a:t>
            </a:r>
          </a:p>
        </p:txBody>
      </p:sp>
    </p:spTree>
    <p:extLst>
      <p:ext uri="{BB962C8B-B14F-4D97-AF65-F5344CB8AC3E}">
        <p14:creationId xmlns:p14="http://schemas.microsoft.com/office/powerpoint/2010/main" val="3941027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7E35A546-15CE-40DC-B99C-1CDC63AB1C8E}"/>
              </a:ext>
            </a:extLst>
          </p:cNvPr>
          <p:cNvSpPr/>
          <p:nvPr/>
        </p:nvSpPr>
        <p:spPr>
          <a:xfrm>
            <a:off x="771277" y="5076908"/>
            <a:ext cx="1435998" cy="47958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C352B-337E-40D5-BDF8-F4719C9AD1F0}"/>
              </a:ext>
            </a:extLst>
          </p:cNvPr>
          <p:cNvSpPr>
            <a:spLocks noGrp="1"/>
          </p:cNvSpPr>
          <p:nvPr>
            <p:ph type="title"/>
          </p:nvPr>
        </p:nvSpPr>
        <p:spPr>
          <a:xfrm>
            <a:off x="179909" y="2649538"/>
            <a:ext cx="3266982" cy="779462"/>
          </a:xfrm>
        </p:spPr>
        <p:txBody>
          <a:bodyPr>
            <a:normAutofit fontScale="90000"/>
          </a:bodyPr>
          <a:lstStyle/>
          <a:p>
            <a:pPr algn="ctr"/>
            <a:r>
              <a:rPr lang="en-US" dirty="0"/>
              <a:t>Ketone Body and Cholesterol Biosynthesis</a:t>
            </a:r>
          </a:p>
        </p:txBody>
      </p:sp>
      <p:graphicFrame>
        <p:nvGraphicFramePr>
          <p:cNvPr id="5" name="Object 4">
            <a:extLst>
              <a:ext uri="{FF2B5EF4-FFF2-40B4-BE49-F238E27FC236}">
                <a16:creationId xmlns:a16="http://schemas.microsoft.com/office/drawing/2014/main" id="{CFB9A4E8-9D78-475C-A2C5-CE6805122393}"/>
              </a:ext>
            </a:extLst>
          </p:cNvPr>
          <p:cNvGraphicFramePr>
            <a:graphicFrameLocks noChangeAspect="1"/>
          </p:cNvGraphicFramePr>
          <p:nvPr>
            <p:extLst>
              <p:ext uri="{D42A27DB-BD31-4B8C-83A1-F6EECF244321}">
                <p14:modId xmlns:p14="http://schemas.microsoft.com/office/powerpoint/2010/main" val="991939275"/>
              </p:ext>
            </p:extLst>
          </p:nvPr>
        </p:nvGraphicFramePr>
        <p:xfrm>
          <a:off x="4713288" y="128588"/>
          <a:ext cx="3949700" cy="5559425"/>
        </p:xfrm>
        <a:graphic>
          <a:graphicData uri="http://schemas.openxmlformats.org/presentationml/2006/ole">
            <mc:AlternateContent xmlns:mc="http://schemas.openxmlformats.org/markup-compatibility/2006">
              <mc:Choice xmlns:v="urn:schemas-microsoft-com:vml" Requires="v">
                <p:oleObj spid="_x0000_s34869" name="CS ChemDraw Drawing" r:id="rId4" imgW="3949783" imgH="5558798" progId="ChemDraw.Document.6.0">
                  <p:embed/>
                </p:oleObj>
              </mc:Choice>
              <mc:Fallback>
                <p:oleObj name="CS ChemDraw Drawing" r:id="rId4" imgW="3949783" imgH="5558798" progId="ChemDraw.Document.6.0">
                  <p:embed/>
                  <p:pic>
                    <p:nvPicPr>
                      <p:cNvPr id="0" name=""/>
                      <p:cNvPicPr/>
                      <p:nvPr/>
                    </p:nvPicPr>
                    <p:blipFill>
                      <a:blip r:embed="rId5"/>
                      <a:stretch>
                        <a:fillRect/>
                      </a:stretch>
                    </p:blipFill>
                    <p:spPr>
                      <a:xfrm>
                        <a:off x="4713288" y="128588"/>
                        <a:ext cx="3949700" cy="555942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3514380C-A0F4-4212-B279-64FBFBB0011E}"/>
              </a:ext>
            </a:extLst>
          </p:cNvPr>
          <p:cNvGraphicFramePr>
            <a:graphicFrameLocks noChangeAspect="1"/>
          </p:cNvGraphicFramePr>
          <p:nvPr>
            <p:extLst>
              <p:ext uri="{D42A27DB-BD31-4B8C-83A1-F6EECF244321}">
                <p14:modId xmlns:p14="http://schemas.microsoft.com/office/powerpoint/2010/main" val="3801039028"/>
              </p:ext>
            </p:extLst>
          </p:nvPr>
        </p:nvGraphicFramePr>
        <p:xfrm>
          <a:off x="3400411" y="4469239"/>
          <a:ext cx="1412875" cy="1155700"/>
        </p:xfrm>
        <a:graphic>
          <a:graphicData uri="http://schemas.openxmlformats.org/presentationml/2006/ole">
            <mc:AlternateContent xmlns:mc="http://schemas.openxmlformats.org/markup-compatibility/2006">
              <mc:Choice xmlns:v="urn:schemas-microsoft-com:vml" Requires="v">
                <p:oleObj spid="_x0000_s34870" name="CS ChemDraw Drawing" r:id="rId6" imgW="1413280" imgH="1155962" progId="ChemDraw.Document.6.0">
                  <p:embed/>
                </p:oleObj>
              </mc:Choice>
              <mc:Fallback>
                <p:oleObj name="CS ChemDraw Drawing" r:id="rId6" imgW="1413280" imgH="1155962" progId="ChemDraw.Document.6.0">
                  <p:embed/>
                  <p:pic>
                    <p:nvPicPr>
                      <p:cNvPr id="0" name=""/>
                      <p:cNvPicPr/>
                      <p:nvPr/>
                    </p:nvPicPr>
                    <p:blipFill>
                      <a:blip r:embed="rId7"/>
                      <a:stretch>
                        <a:fillRect/>
                      </a:stretch>
                    </p:blipFill>
                    <p:spPr>
                      <a:xfrm>
                        <a:off x="3400411" y="4469239"/>
                        <a:ext cx="1412875" cy="11557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D04BD08-AC9C-4F1D-9E80-C79285D29924}"/>
              </a:ext>
            </a:extLst>
          </p:cNvPr>
          <p:cNvGraphicFramePr>
            <a:graphicFrameLocks noChangeAspect="1"/>
          </p:cNvGraphicFramePr>
          <p:nvPr>
            <p:extLst>
              <p:ext uri="{D42A27DB-BD31-4B8C-83A1-F6EECF244321}">
                <p14:modId xmlns:p14="http://schemas.microsoft.com/office/powerpoint/2010/main" val="275310877"/>
              </p:ext>
            </p:extLst>
          </p:nvPr>
        </p:nvGraphicFramePr>
        <p:xfrm>
          <a:off x="2207275" y="5236473"/>
          <a:ext cx="903287" cy="161925"/>
        </p:xfrm>
        <a:graphic>
          <a:graphicData uri="http://schemas.openxmlformats.org/presentationml/2006/ole">
            <mc:AlternateContent xmlns:mc="http://schemas.openxmlformats.org/markup-compatibility/2006">
              <mc:Choice xmlns:v="urn:schemas-microsoft-com:vml" Requires="v">
                <p:oleObj spid="_x0000_s34871" name="CS ChemDraw Drawing" r:id="rId8" imgW="902917" imgH="162047" progId="ChemDraw.Document.6.0">
                  <p:embed/>
                </p:oleObj>
              </mc:Choice>
              <mc:Fallback>
                <p:oleObj name="CS ChemDraw Drawing" r:id="rId8" imgW="902917" imgH="162047" progId="ChemDraw.Document.6.0">
                  <p:embed/>
                  <p:pic>
                    <p:nvPicPr>
                      <p:cNvPr id="0" name=""/>
                      <p:cNvPicPr/>
                      <p:nvPr/>
                    </p:nvPicPr>
                    <p:blipFill>
                      <a:blip r:embed="rId9"/>
                      <a:stretch>
                        <a:fillRect/>
                      </a:stretch>
                    </p:blipFill>
                    <p:spPr>
                      <a:xfrm>
                        <a:off x="2207275" y="5236473"/>
                        <a:ext cx="903287" cy="16192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9AB6D5FE-4CF1-4947-9E01-CEF9E029C713}"/>
              </a:ext>
            </a:extLst>
          </p:cNvPr>
          <p:cNvSpPr txBox="1"/>
          <p:nvPr/>
        </p:nvSpPr>
        <p:spPr>
          <a:xfrm>
            <a:off x="866693" y="5132769"/>
            <a:ext cx="1264898" cy="369332"/>
          </a:xfrm>
          <a:prstGeom prst="rect">
            <a:avLst/>
          </a:prstGeom>
          <a:noFill/>
        </p:spPr>
        <p:txBody>
          <a:bodyPr wrap="none" rtlCol="0">
            <a:spAutoFit/>
          </a:bodyPr>
          <a:lstStyle/>
          <a:p>
            <a:r>
              <a:rPr lang="en-US" b="1" dirty="0"/>
              <a:t>Cholesterol</a:t>
            </a:r>
          </a:p>
        </p:txBody>
      </p:sp>
      <p:sp>
        <p:nvSpPr>
          <p:cNvPr id="9" name="TextBox 8">
            <a:extLst>
              <a:ext uri="{FF2B5EF4-FFF2-40B4-BE49-F238E27FC236}">
                <a16:creationId xmlns:a16="http://schemas.microsoft.com/office/drawing/2014/main" id="{D0413A3A-46A9-44D6-B15E-C8C662410386}"/>
              </a:ext>
            </a:extLst>
          </p:cNvPr>
          <p:cNvSpPr txBox="1"/>
          <p:nvPr/>
        </p:nvSpPr>
        <p:spPr>
          <a:xfrm>
            <a:off x="4143956" y="2228364"/>
            <a:ext cx="1234633" cy="369332"/>
          </a:xfrm>
          <a:prstGeom prst="rect">
            <a:avLst/>
          </a:prstGeom>
          <a:noFill/>
        </p:spPr>
        <p:txBody>
          <a:bodyPr wrap="none" rtlCol="0">
            <a:spAutoFit/>
          </a:bodyPr>
          <a:lstStyle/>
          <a:p>
            <a:r>
              <a:rPr lang="en-US" b="1" dirty="0"/>
              <a:t>Acetyl-CoA</a:t>
            </a:r>
          </a:p>
        </p:txBody>
      </p:sp>
      <p:sp>
        <p:nvSpPr>
          <p:cNvPr id="10" name="TextBox 9">
            <a:extLst>
              <a:ext uri="{FF2B5EF4-FFF2-40B4-BE49-F238E27FC236}">
                <a16:creationId xmlns:a16="http://schemas.microsoft.com/office/drawing/2014/main" id="{7A070E6C-41F5-43CC-98A9-569DF2844E00}"/>
              </a:ext>
            </a:extLst>
          </p:cNvPr>
          <p:cNvSpPr txBox="1"/>
          <p:nvPr/>
        </p:nvSpPr>
        <p:spPr>
          <a:xfrm>
            <a:off x="4143956" y="771782"/>
            <a:ext cx="1234633" cy="369332"/>
          </a:xfrm>
          <a:prstGeom prst="rect">
            <a:avLst/>
          </a:prstGeom>
          <a:noFill/>
        </p:spPr>
        <p:txBody>
          <a:bodyPr wrap="none" rtlCol="0">
            <a:spAutoFit/>
          </a:bodyPr>
          <a:lstStyle/>
          <a:p>
            <a:r>
              <a:rPr lang="en-US" b="1" dirty="0"/>
              <a:t>Acetyl-CoA</a:t>
            </a:r>
          </a:p>
        </p:txBody>
      </p:sp>
      <p:sp>
        <p:nvSpPr>
          <p:cNvPr id="11" name="TextBox 10">
            <a:extLst>
              <a:ext uri="{FF2B5EF4-FFF2-40B4-BE49-F238E27FC236}">
                <a16:creationId xmlns:a16="http://schemas.microsoft.com/office/drawing/2014/main" id="{2DFD246D-3DF8-4EE7-9499-8BE2D636C1AF}"/>
              </a:ext>
            </a:extLst>
          </p:cNvPr>
          <p:cNvSpPr txBox="1"/>
          <p:nvPr/>
        </p:nvSpPr>
        <p:spPr>
          <a:xfrm>
            <a:off x="6202019" y="246693"/>
            <a:ext cx="1234633" cy="369332"/>
          </a:xfrm>
          <a:prstGeom prst="rect">
            <a:avLst/>
          </a:prstGeom>
          <a:noFill/>
        </p:spPr>
        <p:txBody>
          <a:bodyPr wrap="none" rtlCol="0">
            <a:spAutoFit/>
          </a:bodyPr>
          <a:lstStyle/>
          <a:p>
            <a:r>
              <a:rPr lang="en-US" b="1" dirty="0"/>
              <a:t>Acetyl-CoA</a:t>
            </a:r>
          </a:p>
        </p:txBody>
      </p:sp>
      <p:sp>
        <p:nvSpPr>
          <p:cNvPr id="12" name="TextBox 11">
            <a:extLst>
              <a:ext uri="{FF2B5EF4-FFF2-40B4-BE49-F238E27FC236}">
                <a16:creationId xmlns:a16="http://schemas.microsoft.com/office/drawing/2014/main" id="{0733F2C4-EF7F-405F-BF57-C60DAA891D68}"/>
              </a:ext>
            </a:extLst>
          </p:cNvPr>
          <p:cNvSpPr txBox="1"/>
          <p:nvPr/>
        </p:nvSpPr>
        <p:spPr>
          <a:xfrm>
            <a:off x="2658918" y="5556489"/>
            <a:ext cx="2519601" cy="369332"/>
          </a:xfrm>
          <a:prstGeom prst="rect">
            <a:avLst/>
          </a:prstGeom>
          <a:noFill/>
        </p:spPr>
        <p:txBody>
          <a:bodyPr wrap="none" rtlCol="0">
            <a:spAutoFit/>
          </a:bodyPr>
          <a:lstStyle/>
          <a:p>
            <a:r>
              <a:rPr lang="en-US" b="1" dirty="0"/>
              <a:t>Isoprene Pyrophosphate</a:t>
            </a:r>
          </a:p>
        </p:txBody>
      </p:sp>
      <p:sp>
        <p:nvSpPr>
          <p:cNvPr id="13" name="TextBox 12">
            <a:extLst>
              <a:ext uri="{FF2B5EF4-FFF2-40B4-BE49-F238E27FC236}">
                <a16:creationId xmlns:a16="http://schemas.microsoft.com/office/drawing/2014/main" id="{87F57232-E63A-4233-A59D-48977EBF410A}"/>
              </a:ext>
            </a:extLst>
          </p:cNvPr>
          <p:cNvSpPr txBox="1"/>
          <p:nvPr/>
        </p:nvSpPr>
        <p:spPr>
          <a:xfrm>
            <a:off x="7097286" y="5624939"/>
            <a:ext cx="1441613" cy="369332"/>
          </a:xfrm>
          <a:prstGeom prst="rect">
            <a:avLst/>
          </a:prstGeom>
          <a:noFill/>
        </p:spPr>
        <p:txBody>
          <a:bodyPr wrap="none" rtlCol="0">
            <a:spAutoFit/>
          </a:bodyPr>
          <a:lstStyle/>
          <a:p>
            <a:r>
              <a:rPr lang="en-US" b="1" dirty="0"/>
              <a:t>Acetoacetate</a:t>
            </a:r>
          </a:p>
        </p:txBody>
      </p:sp>
      <p:sp>
        <p:nvSpPr>
          <p:cNvPr id="14" name="TextBox 13">
            <a:extLst>
              <a:ext uri="{FF2B5EF4-FFF2-40B4-BE49-F238E27FC236}">
                <a16:creationId xmlns:a16="http://schemas.microsoft.com/office/drawing/2014/main" id="{8AD54FBF-F11D-4A31-8E4C-BB65DCB8DD09}"/>
              </a:ext>
            </a:extLst>
          </p:cNvPr>
          <p:cNvSpPr txBox="1"/>
          <p:nvPr/>
        </p:nvSpPr>
        <p:spPr>
          <a:xfrm>
            <a:off x="5567003" y="5621452"/>
            <a:ext cx="1234633" cy="369332"/>
          </a:xfrm>
          <a:prstGeom prst="rect">
            <a:avLst/>
          </a:prstGeom>
          <a:noFill/>
        </p:spPr>
        <p:txBody>
          <a:bodyPr wrap="none" rtlCol="0">
            <a:spAutoFit/>
          </a:bodyPr>
          <a:lstStyle/>
          <a:p>
            <a:r>
              <a:rPr lang="en-US" b="1" dirty="0"/>
              <a:t>Acetyl-CoA</a:t>
            </a:r>
          </a:p>
        </p:txBody>
      </p:sp>
      <p:sp>
        <p:nvSpPr>
          <p:cNvPr id="15" name="TextBox 14">
            <a:extLst>
              <a:ext uri="{FF2B5EF4-FFF2-40B4-BE49-F238E27FC236}">
                <a16:creationId xmlns:a16="http://schemas.microsoft.com/office/drawing/2014/main" id="{A4356F2B-7C93-4CD9-81D0-066705DBF4FA}"/>
              </a:ext>
            </a:extLst>
          </p:cNvPr>
          <p:cNvSpPr txBox="1"/>
          <p:nvPr/>
        </p:nvSpPr>
        <p:spPr>
          <a:xfrm>
            <a:off x="6288157" y="1609488"/>
            <a:ext cx="1759777" cy="369332"/>
          </a:xfrm>
          <a:prstGeom prst="rect">
            <a:avLst/>
          </a:prstGeom>
          <a:noFill/>
        </p:spPr>
        <p:txBody>
          <a:bodyPr wrap="none" rtlCol="0">
            <a:spAutoFit/>
          </a:bodyPr>
          <a:lstStyle/>
          <a:p>
            <a:r>
              <a:rPr lang="en-US" b="1" dirty="0" err="1"/>
              <a:t>Acetoacetyl</a:t>
            </a:r>
            <a:r>
              <a:rPr lang="en-US" b="1" dirty="0"/>
              <a:t>-CoA</a:t>
            </a:r>
          </a:p>
        </p:txBody>
      </p:sp>
      <p:sp>
        <p:nvSpPr>
          <p:cNvPr id="17" name="TextBox 16">
            <a:extLst>
              <a:ext uri="{FF2B5EF4-FFF2-40B4-BE49-F238E27FC236}">
                <a16:creationId xmlns:a16="http://schemas.microsoft.com/office/drawing/2014/main" id="{0407ADB4-72C1-4F1B-BC53-CCE0F4ED9FF8}"/>
              </a:ext>
            </a:extLst>
          </p:cNvPr>
          <p:cNvSpPr txBox="1"/>
          <p:nvPr/>
        </p:nvSpPr>
        <p:spPr>
          <a:xfrm>
            <a:off x="6288157" y="4258657"/>
            <a:ext cx="923651" cy="523220"/>
          </a:xfrm>
          <a:prstGeom prst="rect">
            <a:avLst/>
          </a:prstGeom>
          <a:noFill/>
        </p:spPr>
        <p:txBody>
          <a:bodyPr wrap="none" rtlCol="0">
            <a:spAutoFit/>
          </a:bodyPr>
          <a:lstStyle/>
          <a:p>
            <a:pPr algn="ctr"/>
            <a:r>
              <a:rPr lang="en-US" sz="1400" b="1" i="1" dirty="0">
                <a:solidFill>
                  <a:schemeClr val="accent6">
                    <a:lumMod val="75000"/>
                  </a:schemeClr>
                </a:solidFill>
              </a:rPr>
              <a:t>HMG-CoA</a:t>
            </a:r>
          </a:p>
          <a:p>
            <a:pPr algn="ctr"/>
            <a:r>
              <a:rPr lang="en-US" sz="1400" b="1" i="1" dirty="0">
                <a:solidFill>
                  <a:schemeClr val="accent6">
                    <a:lumMod val="75000"/>
                  </a:schemeClr>
                </a:solidFill>
              </a:rPr>
              <a:t>Lyase</a:t>
            </a:r>
          </a:p>
        </p:txBody>
      </p:sp>
      <p:sp>
        <p:nvSpPr>
          <p:cNvPr id="18" name="TextBox 17">
            <a:extLst>
              <a:ext uri="{FF2B5EF4-FFF2-40B4-BE49-F238E27FC236}">
                <a16:creationId xmlns:a16="http://schemas.microsoft.com/office/drawing/2014/main" id="{947CEF6E-AAAD-40BD-895D-C6F3E9E7B8CE}"/>
              </a:ext>
            </a:extLst>
          </p:cNvPr>
          <p:cNvSpPr txBox="1"/>
          <p:nvPr/>
        </p:nvSpPr>
        <p:spPr>
          <a:xfrm>
            <a:off x="2159996" y="4523405"/>
            <a:ext cx="983667" cy="738664"/>
          </a:xfrm>
          <a:prstGeom prst="rect">
            <a:avLst/>
          </a:prstGeom>
          <a:noFill/>
        </p:spPr>
        <p:txBody>
          <a:bodyPr wrap="none" rtlCol="0">
            <a:spAutoFit/>
          </a:bodyPr>
          <a:lstStyle/>
          <a:p>
            <a:pPr algn="ctr"/>
            <a:r>
              <a:rPr lang="en-US" sz="1400" b="1" i="1" dirty="0">
                <a:solidFill>
                  <a:schemeClr val="accent6">
                    <a:lumMod val="75000"/>
                  </a:schemeClr>
                </a:solidFill>
              </a:rPr>
              <a:t>Many</a:t>
            </a:r>
          </a:p>
          <a:p>
            <a:pPr algn="ctr"/>
            <a:r>
              <a:rPr lang="en-US" sz="1400" b="1" i="1" dirty="0">
                <a:solidFill>
                  <a:schemeClr val="accent6">
                    <a:lumMod val="75000"/>
                  </a:schemeClr>
                </a:solidFill>
              </a:rPr>
              <a:t> Enzymatic</a:t>
            </a:r>
          </a:p>
          <a:p>
            <a:pPr algn="ctr"/>
            <a:r>
              <a:rPr lang="en-US" sz="1400" b="1" i="1" dirty="0">
                <a:solidFill>
                  <a:schemeClr val="accent6">
                    <a:lumMod val="75000"/>
                  </a:schemeClr>
                </a:solidFill>
              </a:rPr>
              <a:t>Steps</a:t>
            </a:r>
          </a:p>
        </p:txBody>
      </p:sp>
      <p:sp>
        <p:nvSpPr>
          <p:cNvPr id="19" name="TextBox 18">
            <a:extLst>
              <a:ext uri="{FF2B5EF4-FFF2-40B4-BE49-F238E27FC236}">
                <a16:creationId xmlns:a16="http://schemas.microsoft.com/office/drawing/2014/main" id="{7A835212-2011-42CC-BA43-84EF41857D85}"/>
              </a:ext>
            </a:extLst>
          </p:cNvPr>
          <p:cNvSpPr txBox="1"/>
          <p:nvPr/>
        </p:nvSpPr>
        <p:spPr>
          <a:xfrm>
            <a:off x="5835981" y="2491338"/>
            <a:ext cx="923651" cy="523220"/>
          </a:xfrm>
          <a:prstGeom prst="rect">
            <a:avLst/>
          </a:prstGeom>
          <a:noFill/>
        </p:spPr>
        <p:txBody>
          <a:bodyPr wrap="none" rtlCol="0">
            <a:spAutoFit/>
          </a:bodyPr>
          <a:lstStyle/>
          <a:p>
            <a:pPr algn="ctr"/>
            <a:r>
              <a:rPr lang="en-US" sz="1400" b="1" i="1" dirty="0">
                <a:solidFill>
                  <a:schemeClr val="accent6">
                    <a:lumMod val="75000"/>
                  </a:schemeClr>
                </a:solidFill>
              </a:rPr>
              <a:t>HMG-CoA</a:t>
            </a:r>
          </a:p>
          <a:p>
            <a:pPr algn="ctr"/>
            <a:r>
              <a:rPr lang="en-US" sz="1400" b="1" i="1" dirty="0">
                <a:solidFill>
                  <a:schemeClr val="accent6">
                    <a:lumMod val="75000"/>
                  </a:schemeClr>
                </a:solidFill>
              </a:rPr>
              <a:t>Synthase</a:t>
            </a:r>
          </a:p>
        </p:txBody>
      </p:sp>
      <p:sp>
        <p:nvSpPr>
          <p:cNvPr id="20" name="TextBox 19">
            <a:extLst>
              <a:ext uri="{FF2B5EF4-FFF2-40B4-BE49-F238E27FC236}">
                <a16:creationId xmlns:a16="http://schemas.microsoft.com/office/drawing/2014/main" id="{B95D0E97-BF85-4EB9-9420-963CB1766482}"/>
              </a:ext>
            </a:extLst>
          </p:cNvPr>
          <p:cNvSpPr txBox="1"/>
          <p:nvPr/>
        </p:nvSpPr>
        <p:spPr>
          <a:xfrm>
            <a:off x="5747745" y="1024891"/>
            <a:ext cx="1264706" cy="307777"/>
          </a:xfrm>
          <a:prstGeom prst="rect">
            <a:avLst/>
          </a:prstGeom>
          <a:noFill/>
        </p:spPr>
        <p:txBody>
          <a:bodyPr wrap="none" rtlCol="0">
            <a:spAutoFit/>
          </a:bodyPr>
          <a:lstStyle/>
          <a:p>
            <a:pPr algn="ctr"/>
            <a:r>
              <a:rPr lang="en-US" sz="1400" b="1" i="1" dirty="0">
                <a:solidFill>
                  <a:schemeClr val="accent6">
                    <a:lumMod val="75000"/>
                  </a:schemeClr>
                </a:solidFill>
                <a:latin typeface="Symbol" panose="05050102010706020507" pitchFamily="18" charset="2"/>
              </a:rPr>
              <a:t>b</a:t>
            </a:r>
            <a:r>
              <a:rPr lang="en-US" sz="1400" b="1" i="1" dirty="0">
                <a:solidFill>
                  <a:schemeClr val="accent6">
                    <a:lumMod val="75000"/>
                  </a:schemeClr>
                </a:solidFill>
              </a:rPr>
              <a:t>-</a:t>
            </a:r>
            <a:r>
              <a:rPr lang="en-US" sz="1400" b="1" i="1" dirty="0" err="1">
                <a:solidFill>
                  <a:schemeClr val="accent6">
                    <a:lumMod val="75000"/>
                  </a:schemeClr>
                </a:solidFill>
              </a:rPr>
              <a:t>Ketothiolase</a:t>
            </a:r>
            <a:endParaRPr lang="en-US" sz="1400" b="1" i="1" dirty="0">
              <a:solidFill>
                <a:schemeClr val="accent6">
                  <a:lumMod val="75000"/>
                </a:schemeClr>
              </a:solidFill>
            </a:endParaRPr>
          </a:p>
        </p:txBody>
      </p:sp>
      <p:sp>
        <p:nvSpPr>
          <p:cNvPr id="21" name="TextBox 20">
            <a:extLst>
              <a:ext uri="{FF2B5EF4-FFF2-40B4-BE49-F238E27FC236}">
                <a16:creationId xmlns:a16="http://schemas.microsoft.com/office/drawing/2014/main" id="{E9CDB199-7AAF-4065-BC74-D22E4DA37B42}"/>
              </a:ext>
            </a:extLst>
          </p:cNvPr>
          <p:cNvSpPr txBox="1"/>
          <p:nvPr/>
        </p:nvSpPr>
        <p:spPr>
          <a:xfrm>
            <a:off x="3486601" y="4406165"/>
            <a:ext cx="1075038" cy="523220"/>
          </a:xfrm>
          <a:prstGeom prst="rect">
            <a:avLst/>
          </a:prstGeom>
          <a:noFill/>
        </p:spPr>
        <p:txBody>
          <a:bodyPr wrap="none" rtlCol="0">
            <a:spAutoFit/>
          </a:bodyPr>
          <a:lstStyle/>
          <a:p>
            <a:pPr algn="ctr"/>
            <a:r>
              <a:rPr lang="en-US" sz="1400" b="1" i="1" dirty="0">
                <a:solidFill>
                  <a:schemeClr val="accent6">
                    <a:lumMod val="75000"/>
                  </a:schemeClr>
                </a:solidFill>
              </a:rPr>
              <a:t>4 Enzymatic</a:t>
            </a:r>
          </a:p>
          <a:p>
            <a:pPr algn="ctr"/>
            <a:r>
              <a:rPr lang="en-US" sz="1400" b="1" i="1" dirty="0">
                <a:solidFill>
                  <a:schemeClr val="accent6">
                    <a:lumMod val="75000"/>
                  </a:schemeClr>
                </a:solidFill>
              </a:rPr>
              <a:t>Steps</a:t>
            </a:r>
          </a:p>
        </p:txBody>
      </p:sp>
      <p:sp>
        <p:nvSpPr>
          <p:cNvPr id="24" name="TextBox 23">
            <a:extLst>
              <a:ext uri="{FF2B5EF4-FFF2-40B4-BE49-F238E27FC236}">
                <a16:creationId xmlns:a16="http://schemas.microsoft.com/office/drawing/2014/main" id="{DDB113ED-39EB-4574-B165-8B4767D98ACD}"/>
              </a:ext>
            </a:extLst>
          </p:cNvPr>
          <p:cNvSpPr txBox="1"/>
          <p:nvPr/>
        </p:nvSpPr>
        <p:spPr>
          <a:xfrm>
            <a:off x="6542128" y="2967335"/>
            <a:ext cx="2235933" cy="923330"/>
          </a:xfrm>
          <a:prstGeom prst="rect">
            <a:avLst/>
          </a:prstGeom>
          <a:noFill/>
        </p:spPr>
        <p:txBody>
          <a:bodyPr wrap="none" rtlCol="0">
            <a:spAutoFit/>
          </a:bodyPr>
          <a:lstStyle/>
          <a:p>
            <a:pPr algn="ctr"/>
            <a:r>
              <a:rPr lang="en-US" b="1" dirty="0"/>
              <a:t>3-Hydroxy-</a:t>
            </a:r>
          </a:p>
          <a:p>
            <a:pPr algn="ctr"/>
            <a:r>
              <a:rPr lang="en-US" b="1" dirty="0"/>
              <a:t>3-Methylglutaryl-CoA</a:t>
            </a:r>
          </a:p>
          <a:p>
            <a:pPr algn="ctr"/>
            <a:r>
              <a:rPr lang="en-US" b="1" dirty="0"/>
              <a:t>(HMG-CoA)</a:t>
            </a:r>
          </a:p>
        </p:txBody>
      </p:sp>
    </p:spTree>
    <p:extLst>
      <p:ext uri="{BB962C8B-B14F-4D97-AF65-F5344CB8AC3E}">
        <p14:creationId xmlns:p14="http://schemas.microsoft.com/office/powerpoint/2010/main" val="703757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7E35A546-15CE-40DC-B99C-1CDC63AB1C8E}"/>
              </a:ext>
            </a:extLst>
          </p:cNvPr>
          <p:cNvSpPr/>
          <p:nvPr/>
        </p:nvSpPr>
        <p:spPr>
          <a:xfrm>
            <a:off x="771277" y="5076908"/>
            <a:ext cx="1435998" cy="47958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C352B-337E-40D5-BDF8-F4719C9AD1F0}"/>
              </a:ext>
            </a:extLst>
          </p:cNvPr>
          <p:cNvSpPr>
            <a:spLocks noGrp="1"/>
          </p:cNvSpPr>
          <p:nvPr>
            <p:ph type="title"/>
          </p:nvPr>
        </p:nvSpPr>
        <p:spPr>
          <a:xfrm>
            <a:off x="179909" y="2649538"/>
            <a:ext cx="3266982" cy="779462"/>
          </a:xfrm>
        </p:spPr>
        <p:txBody>
          <a:bodyPr>
            <a:normAutofit fontScale="90000"/>
          </a:bodyPr>
          <a:lstStyle/>
          <a:p>
            <a:pPr algn="ctr"/>
            <a:r>
              <a:rPr lang="en-US" dirty="0"/>
              <a:t>Ketone Body and Cholesterol Biosynthesis</a:t>
            </a:r>
          </a:p>
        </p:txBody>
      </p:sp>
      <p:graphicFrame>
        <p:nvGraphicFramePr>
          <p:cNvPr id="5" name="Object 4">
            <a:extLst>
              <a:ext uri="{FF2B5EF4-FFF2-40B4-BE49-F238E27FC236}">
                <a16:creationId xmlns:a16="http://schemas.microsoft.com/office/drawing/2014/main" id="{CFB9A4E8-9D78-475C-A2C5-CE6805122393}"/>
              </a:ext>
            </a:extLst>
          </p:cNvPr>
          <p:cNvGraphicFramePr>
            <a:graphicFrameLocks noChangeAspect="1"/>
          </p:cNvGraphicFramePr>
          <p:nvPr>
            <p:extLst>
              <p:ext uri="{D42A27DB-BD31-4B8C-83A1-F6EECF244321}">
                <p14:modId xmlns:p14="http://schemas.microsoft.com/office/powerpoint/2010/main" val="1122584871"/>
              </p:ext>
            </p:extLst>
          </p:nvPr>
        </p:nvGraphicFramePr>
        <p:xfrm>
          <a:off x="4713288" y="128588"/>
          <a:ext cx="3949700" cy="5559425"/>
        </p:xfrm>
        <a:graphic>
          <a:graphicData uri="http://schemas.openxmlformats.org/presentationml/2006/ole">
            <mc:AlternateContent xmlns:mc="http://schemas.openxmlformats.org/markup-compatibility/2006">
              <mc:Choice xmlns:v="urn:schemas-microsoft-com:vml" Requires="v">
                <p:oleObj spid="_x0000_s36902" name="CS ChemDraw Drawing" r:id="rId4" imgW="3949783" imgH="5558798" progId="ChemDraw.Document.6.0">
                  <p:embed/>
                </p:oleObj>
              </mc:Choice>
              <mc:Fallback>
                <p:oleObj name="CS ChemDraw Drawing" r:id="rId4" imgW="3949783" imgH="5558798" progId="ChemDraw.Document.6.0">
                  <p:embed/>
                  <p:pic>
                    <p:nvPicPr>
                      <p:cNvPr id="5" name="Object 4">
                        <a:extLst>
                          <a:ext uri="{FF2B5EF4-FFF2-40B4-BE49-F238E27FC236}">
                            <a16:creationId xmlns:a16="http://schemas.microsoft.com/office/drawing/2014/main" id="{CFB9A4E8-9D78-475C-A2C5-CE6805122393}"/>
                          </a:ext>
                        </a:extLst>
                      </p:cNvPr>
                      <p:cNvPicPr/>
                      <p:nvPr/>
                    </p:nvPicPr>
                    <p:blipFill>
                      <a:blip r:embed="rId5"/>
                      <a:stretch>
                        <a:fillRect/>
                      </a:stretch>
                    </p:blipFill>
                    <p:spPr>
                      <a:xfrm>
                        <a:off x="4713288" y="128588"/>
                        <a:ext cx="3949700" cy="555942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3514380C-A0F4-4212-B279-64FBFBB0011E}"/>
              </a:ext>
            </a:extLst>
          </p:cNvPr>
          <p:cNvGraphicFramePr>
            <a:graphicFrameLocks noChangeAspect="1"/>
          </p:cNvGraphicFramePr>
          <p:nvPr/>
        </p:nvGraphicFramePr>
        <p:xfrm>
          <a:off x="3400411" y="4469239"/>
          <a:ext cx="1412875" cy="1155700"/>
        </p:xfrm>
        <a:graphic>
          <a:graphicData uri="http://schemas.openxmlformats.org/presentationml/2006/ole">
            <mc:AlternateContent xmlns:mc="http://schemas.openxmlformats.org/markup-compatibility/2006">
              <mc:Choice xmlns:v="urn:schemas-microsoft-com:vml" Requires="v">
                <p:oleObj spid="_x0000_s36903" name="CS ChemDraw Drawing" r:id="rId6" imgW="1413280" imgH="1155962" progId="ChemDraw.Document.6.0">
                  <p:embed/>
                </p:oleObj>
              </mc:Choice>
              <mc:Fallback>
                <p:oleObj name="CS ChemDraw Drawing" r:id="rId6" imgW="1413280" imgH="1155962" progId="ChemDraw.Document.6.0">
                  <p:embed/>
                  <p:pic>
                    <p:nvPicPr>
                      <p:cNvPr id="6" name="Object 5">
                        <a:extLst>
                          <a:ext uri="{FF2B5EF4-FFF2-40B4-BE49-F238E27FC236}">
                            <a16:creationId xmlns:a16="http://schemas.microsoft.com/office/drawing/2014/main" id="{3514380C-A0F4-4212-B279-64FBFBB0011E}"/>
                          </a:ext>
                        </a:extLst>
                      </p:cNvPr>
                      <p:cNvPicPr/>
                      <p:nvPr/>
                    </p:nvPicPr>
                    <p:blipFill>
                      <a:blip r:embed="rId7"/>
                      <a:stretch>
                        <a:fillRect/>
                      </a:stretch>
                    </p:blipFill>
                    <p:spPr>
                      <a:xfrm>
                        <a:off x="3400411" y="4469239"/>
                        <a:ext cx="1412875" cy="11557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D04BD08-AC9C-4F1D-9E80-C79285D29924}"/>
              </a:ext>
            </a:extLst>
          </p:cNvPr>
          <p:cNvGraphicFramePr>
            <a:graphicFrameLocks noChangeAspect="1"/>
          </p:cNvGraphicFramePr>
          <p:nvPr/>
        </p:nvGraphicFramePr>
        <p:xfrm>
          <a:off x="2207275" y="5236473"/>
          <a:ext cx="903287" cy="161925"/>
        </p:xfrm>
        <a:graphic>
          <a:graphicData uri="http://schemas.openxmlformats.org/presentationml/2006/ole">
            <mc:AlternateContent xmlns:mc="http://schemas.openxmlformats.org/markup-compatibility/2006">
              <mc:Choice xmlns:v="urn:schemas-microsoft-com:vml" Requires="v">
                <p:oleObj spid="_x0000_s36904" name="CS ChemDraw Drawing" r:id="rId8" imgW="902917" imgH="162047" progId="ChemDraw.Document.6.0">
                  <p:embed/>
                </p:oleObj>
              </mc:Choice>
              <mc:Fallback>
                <p:oleObj name="CS ChemDraw Drawing" r:id="rId8" imgW="902917" imgH="162047" progId="ChemDraw.Document.6.0">
                  <p:embed/>
                  <p:pic>
                    <p:nvPicPr>
                      <p:cNvPr id="7" name="Object 6">
                        <a:extLst>
                          <a:ext uri="{FF2B5EF4-FFF2-40B4-BE49-F238E27FC236}">
                            <a16:creationId xmlns:a16="http://schemas.microsoft.com/office/drawing/2014/main" id="{8D04BD08-AC9C-4F1D-9E80-C79285D29924}"/>
                          </a:ext>
                        </a:extLst>
                      </p:cNvPr>
                      <p:cNvPicPr/>
                      <p:nvPr/>
                    </p:nvPicPr>
                    <p:blipFill>
                      <a:blip r:embed="rId9"/>
                      <a:stretch>
                        <a:fillRect/>
                      </a:stretch>
                    </p:blipFill>
                    <p:spPr>
                      <a:xfrm>
                        <a:off x="2207275" y="5236473"/>
                        <a:ext cx="903287" cy="16192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9AB6D5FE-4CF1-4947-9E01-CEF9E029C713}"/>
              </a:ext>
            </a:extLst>
          </p:cNvPr>
          <p:cNvSpPr txBox="1"/>
          <p:nvPr/>
        </p:nvSpPr>
        <p:spPr>
          <a:xfrm>
            <a:off x="866693" y="5132769"/>
            <a:ext cx="1264898" cy="369332"/>
          </a:xfrm>
          <a:prstGeom prst="rect">
            <a:avLst/>
          </a:prstGeom>
          <a:noFill/>
        </p:spPr>
        <p:txBody>
          <a:bodyPr wrap="none" rtlCol="0">
            <a:spAutoFit/>
          </a:bodyPr>
          <a:lstStyle/>
          <a:p>
            <a:r>
              <a:rPr lang="en-US" b="1" dirty="0"/>
              <a:t>Cholesterol</a:t>
            </a:r>
          </a:p>
        </p:txBody>
      </p:sp>
      <p:sp>
        <p:nvSpPr>
          <p:cNvPr id="9" name="TextBox 8">
            <a:extLst>
              <a:ext uri="{FF2B5EF4-FFF2-40B4-BE49-F238E27FC236}">
                <a16:creationId xmlns:a16="http://schemas.microsoft.com/office/drawing/2014/main" id="{D0413A3A-46A9-44D6-B15E-C8C662410386}"/>
              </a:ext>
            </a:extLst>
          </p:cNvPr>
          <p:cNvSpPr txBox="1"/>
          <p:nvPr/>
        </p:nvSpPr>
        <p:spPr>
          <a:xfrm>
            <a:off x="4143956" y="2228364"/>
            <a:ext cx="1234633" cy="369332"/>
          </a:xfrm>
          <a:prstGeom prst="rect">
            <a:avLst/>
          </a:prstGeom>
          <a:noFill/>
        </p:spPr>
        <p:txBody>
          <a:bodyPr wrap="none" rtlCol="0">
            <a:spAutoFit/>
          </a:bodyPr>
          <a:lstStyle/>
          <a:p>
            <a:r>
              <a:rPr lang="en-US" b="1" dirty="0"/>
              <a:t>Acetyl-CoA</a:t>
            </a:r>
          </a:p>
        </p:txBody>
      </p:sp>
      <p:sp>
        <p:nvSpPr>
          <p:cNvPr id="10" name="TextBox 9">
            <a:extLst>
              <a:ext uri="{FF2B5EF4-FFF2-40B4-BE49-F238E27FC236}">
                <a16:creationId xmlns:a16="http://schemas.microsoft.com/office/drawing/2014/main" id="{7A070E6C-41F5-43CC-98A9-569DF2844E00}"/>
              </a:ext>
            </a:extLst>
          </p:cNvPr>
          <p:cNvSpPr txBox="1"/>
          <p:nvPr/>
        </p:nvSpPr>
        <p:spPr>
          <a:xfrm>
            <a:off x="4143956" y="771782"/>
            <a:ext cx="1234633" cy="369332"/>
          </a:xfrm>
          <a:prstGeom prst="rect">
            <a:avLst/>
          </a:prstGeom>
          <a:noFill/>
        </p:spPr>
        <p:txBody>
          <a:bodyPr wrap="none" rtlCol="0">
            <a:spAutoFit/>
          </a:bodyPr>
          <a:lstStyle/>
          <a:p>
            <a:r>
              <a:rPr lang="en-US" b="1" dirty="0"/>
              <a:t>Acetyl-CoA</a:t>
            </a:r>
          </a:p>
        </p:txBody>
      </p:sp>
      <p:sp>
        <p:nvSpPr>
          <p:cNvPr id="11" name="TextBox 10">
            <a:extLst>
              <a:ext uri="{FF2B5EF4-FFF2-40B4-BE49-F238E27FC236}">
                <a16:creationId xmlns:a16="http://schemas.microsoft.com/office/drawing/2014/main" id="{2DFD246D-3DF8-4EE7-9499-8BE2D636C1AF}"/>
              </a:ext>
            </a:extLst>
          </p:cNvPr>
          <p:cNvSpPr txBox="1"/>
          <p:nvPr/>
        </p:nvSpPr>
        <p:spPr>
          <a:xfrm>
            <a:off x="6202019" y="246693"/>
            <a:ext cx="1234633" cy="369332"/>
          </a:xfrm>
          <a:prstGeom prst="rect">
            <a:avLst/>
          </a:prstGeom>
          <a:noFill/>
        </p:spPr>
        <p:txBody>
          <a:bodyPr wrap="none" rtlCol="0">
            <a:spAutoFit/>
          </a:bodyPr>
          <a:lstStyle/>
          <a:p>
            <a:r>
              <a:rPr lang="en-US" b="1" dirty="0"/>
              <a:t>Acetyl-CoA</a:t>
            </a:r>
          </a:p>
        </p:txBody>
      </p:sp>
      <p:sp>
        <p:nvSpPr>
          <p:cNvPr id="12" name="TextBox 11">
            <a:extLst>
              <a:ext uri="{FF2B5EF4-FFF2-40B4-BE49-F238E27FC236}">
                <a16:creationId xmlns:a16="http://schemas.microsoft.com/office/drawing/2014/main" id="{0733F2C4-EF7F-405F-BF57-C60DAA891D68}"/>
              </a:ext>
            </a:extLst>
          </p:cNvPr>
          <p:cNvSpPr txBox="1"/>
          <p:nvPr/>
        </p:nvSpPr>
        <p:spPr>
          <a:xfrm>
            <a:off x="2658918" y="5556489"/>
            <a:ext cx="2519601" cy="369332"/>
          </a:xfrm>
          <a:prstGeom prst="rect">
            <a:avLst/>
          </a:prstGeom>
          <a:noFill/>
        </p:spPr>
        <p:txBody>
          <a:bodyPr wrap="none" rtlCol="0">
            <a:spAutoFit/>
          </a:bodyPr>
          <a:lstStyle/>
          <a:p>
            <a:r>
              <a:rPr lang="en-US" b="1" dirty="0"/>
              <a:t>Isoprene Pyrophosphate</a:t>
            </a:r>
          </a:p>
        </p:txBody>
      </p:sp>
      <p:sp>
        <p:nvSpPr>
          <p:cNvPr id="13" name="TextBox 12">
            <a:extLst>
              <a:ext uri="{FF2B5EF4-FFF2-40B4-BE49-F238E27FC236}">
                <a16:creationId xmlns:a16="http://schemas.microsoft.com/office/drawing/2014/main" id="{87F57232-E63A-4233-A59D-48977EBF410A}"/>
              </a:ext>
            </a:extLst>
          </p:cNvPr>
          <p:cNvSpPr txBox="1"/>
          <p:nvPr/>
        </p:nvSpPr>
        <p:spPr>
          <a:xfrm>
            <a:off x="7097286" y="5624939"/>
            <a:ext cx="1441613" cy="369332"/>
          </a:xfrm>
          <a:prstGeom prst="rect">
            <a:avLst/>
          </a:prstGeom>
          <a:noFill/>
        </p:spPr>
        <p:txBody>
          <a:bodyPr wrap="none" rtlCol="0">
            <a:spAutoFit/>
          </a:bodyPr>
          <a:lstStyle/>
          <a:p>
            <a:r>
              <a:rPr lang="en-US" b="1" dirty="0"/>
              <a:t>Acetoacetate</a:t>
            </a:r>
          </a:p>
        </p:txBody>
      </p:sp>
      <p:sp>
        <p:nvSpPr>
          <p:cNvPr id="14" name="TextBox 13">
            <a:extLst>
              <a:ext uri="{FF2B5EF4-FFF2-40B4-BE49-F238E27FC236}">
                <a16:creationId xmlns:a16="http://schemas.microsoft.com/office/drawing/2014/main" id="{8AD54FBF-F11D-4A31-8E4C-BB65DCB8DD09}"/>
              </a:ext>
            </a:extLst>
          </p:cNvPr>
          <p:cNvSpPr txBox="1"/>
          <p:nvPr/>
        </p:nvSpPr>
        <p:spPr>
          <a:xfrm>
            <a:off x="5567003" y="5621452"/>
            <a:ext cx="1234633" cy="369332"/>
          </a:xfrm>
          <a:prstGeom prst="rect">
            <a:avLst/>
          </a:prstGeom>
          <a:noFill/>
        </p:spPr>
        <p:txBody>
          <a:bodyPr wrap="none" rtlCol="0">
            <a:spAutoFit/>
          </a:bodyPr>
          <a:lstStyle/>
          <a:p>
            <a:r>
              <a:rPr lang="en-US" b="1" dirty="0"/>
              <a:t>Acetyl-CoA</a:t>
            </a:r>
          </a:p>
        </p:txBody>
      </p:sp>
      <p:sp>
        <p:nvSpPr>
          <p:cNvPr id="15" name="TextBox 14">
            <a:extLst>
              <a:ext uri="{FF2B5EF4-FFF2-40B4-BE49-F238E27FC236}">
                <a16:creationId xmlns:a16="http://schemas.microsoft.com/office/drawing/2014/main" id="{A4356F2B-7C93-4CD9-81D0-066705DBF4FA}"/>
              </a:ext>
            </a:extLst>
          </p:cNvPr>
          <p:cNvSpPr txBox="1"/>
          <p:nvPr/>
        </p:nvSpPr>
        <p:spPr>
          <a:xfrm>
            <a:off x="6288157" y="1609488"/>
            <a:ext cx="1759777" cy="369332"/>
          </a:xfrm>
          <a:prstGeom prst="rect">
            <a:avLst/>
          </a:prstGeom>
          <a:noFill/>
        </p:spPr>
        <p:txBody>
          <a:bodyPr wrap="none" rtlCol="0">
            <a:spAutoFit/>
          </a:bodyPr>
          <a:lstStyle/>
          <a:p>
            <a:r>
              <a:rPr lang="en-US" b="1" dirty="0" err="1"/>
              <a:t>Acetoacetyl</a:t>
            </a:r>
            <a:r>
              <a:rPr lang="en-US" b="1" dirty="0"/>
              <a:t>-CoA</a:t>
            </a:r>
          </a:p>
        </p:txBody>
      </p:sp>
      <p:sp>
        <p:nvSpPr>
          <p:cNvPr id="17" name="TextBox 16">
            <a:extLst>
              <a:ext uri="{FF2B5EF4-FFF2-40B4-BE49-F238E27FC236}">
                <a16:creationId xmlns:a16="http://schemas.microsoft.com/office/drawing/2014/main" id="{0407ADB4-72C1-4F1B-BC53-CCE0F4ED9FF8}"/>
              </a:ext>
            </a:extLst>
          </p:cNvPr>
          <p:cNvSpPr txBox="1"/>
          <p:nvPr/>
        </p:nvSpPr>
        <p:spPr>
          <a:xfrm>
            <a:off x="6288157" y="4258657"/>
            <a:ext cx="923651" cy="523220"/>
          </a:xfrm>
          <a:prstGeom prst="rect">
            <a:avLst/>
          </a:prstGeom>
          <a:noFill/>
        </p:spPr>
        <p:txBody>
          <a:bodyPr wrap="none" rtlCol="0">
            <a:spAutoFit/>
          </a:bodyPr>
          <a:lstStyle/>
          <a:p>
            <a:pPr algn="ctr"/>
            <a:r>
              <a:rPr lang="en-US" sz="1400" b="1" i="1" dirty="0">
                <a:solidFill>
                  <a:schemeClr val="accent6">
                    <a:lumMod val="75000"/>
                  </a:schemeClr>
                </a:solidFill>
              </a:rPr>
              <a:t>HMG-CoA</a:t>
            </a:r>
          </a:p>
          <a:p>
            <a:pPr algn="ctr"/>
            <a:r>
              <a:rPr lang="en-US" sz="1400" b="1" i="1" dirty="0">
                <a:solidFill>
                  <a:schemeClr val="accent6">
                    <a:lumMod val="75000"/>
                  </a:schemeClr>
                </a:solidFill>
              </a:rPr>
              <a:t>Lyase</a:t>
            </a:r>
          </a:p>
        </p:txBody>
      </p:sp>
      <p:sp>
        <p:nvSpPr>
          <p:cNvPr id="18" name="TextBox 17">
            <a:extLst>
              <a:ext uri="{FF2B5EF4-FFF2-40B4-BE49-F238E27FC236}">
                <a16:creationId xmlns:a16="http://schemas.microsoft.com/office/drawing/2014/main" id="{947CEF6E-AAAD-40BD-895D-C6F3E9E7B8CE}"/>
              </a:ext>
            </a:extLst>
          </p:cNvPr>
          <p:cNvSpPr txBox="1"/>
          <p:nvPr/>
        </p:nvSpPr>
        <p:spPr>
          <a:xfrm>
            <a:off x="2159996" y="4523405"/>
            <a:ext cx="983667" cy="738664"/>
          </a:xfrm>
          <a:prstGeom prst="rect">
            <a:avLst/>
          </a:prstGeom>
          <a:noFill/>
        </p:spPr>
        <p:txBody>
          <a:bodyPr wrap="none" rtlCol="0">
            <a:spAutoFit/>
          </a:bodyPr>
          <a:lstStyle/>
          <a:p>
            <a:pPr algn="ctr"/>
            <a:r>
              <a:rPr lang="en-US" sz="1400" b="1" i="1" dirty="0">
                <a:solidFill>
                  <a:schemeClr val="accent6">
                    <a:lumMod val="75000"/>
                  </a:schemeClr>
                </a:solidFill>
              </a:rPr>
              <a:t>Many</a:t>
            </a:r>
          </a:p>
          <a:p>
            <a:pPr algn="ctr"/>
            <a:r>
              <a:rPr lang="en-US" sz="1400" b="1" i="1" dirty="0">
                <a:solidFill>
                  <a:schemeClr val="accent6">
                    <a:lumMod val="75000"/>
                  </a:schemeClr>
                </a:solidFill>
              </a:rPr>
              <a:t> Enzymatic</a:t>
            </a:r>
          </a:p>
          <a:p>
            <a:pPr algn="ctr"/>
            <a:r>
              <a:rPr lang="en-US" sz="1400" b="1" i="1" dirty="0">
                <a:solidFill>
                  <a:schemeClr val="accent6">
                    <a:lumMod val="75000"/>
                  </a:schemeClr>
                </a:solidFill>
              </a:rPr>
              <a:t>Steps</a:t>
            </a:r>
          </a:p>
        </p:txBody>
      </p:sp>
      <p:sp>
        <p:nvSpPr>
          <p:cNvPr id="19" name="TextBox 18">
            <a:extLst>
              <a:ext uri="{FF2B5EF4-FFF2-40B4-BE49-F238E27FC236}">
                <a16:creationId xmlns:a16="http://schemas.microsoft.com/office/drawing/2014/main" id="{7A835212-2011-42CC-BA43-84EF41857D85}"/>
              </a:ext>
            </a:extLst>
          </p:cNvPr>
          <p:cNvSpPr txBox="1"/>
          <p:nvPr/>
        </p:nvSpPr>
        <p:spPr>
          <a:xfrm>
            <a:off x="5835981" y="2491338"/>
            <a:ext cx="923651" cy="523220"/>
          </a:xfrm>
          <a:prstGeom prst="rect">
            <a:avLst/>
          </a:prstGeom>
          <a:noFill/>
        </p:spPr>
        <p:txBody>
          <a:bodyPr wrap="none" rtlCol="0">
            <a:spAutoFit/>
          </a:bodyPr>
          <a:lstStyle/>
          <a:p>
            <a:pPr algn="ctr"/>
            <a:r>
              <a:rPr lang="en-US" sz="1400" b="1" i="1" dirty="0">
                <a:solidFill>
                  <a:schemeClr val="accent6">
                    <a:lumMod val="75000"/>
                  </a:schemeClr>
                </a:solidFill>
              </a:rPr>
              <a:t>HMG-CoA</a:t>
            </a:r>
          </a:p>
          <a:p>
            <a:pPr algn="ctr"/>
            <a:r>
              <a:rPr lang="en-US" sz="1400" b="1" i="1" dirty="0">
                <a:solidFill>
                  <a:schemeClr val="accent6">
                    <a:lumMod val="75000"/>
                  </a:schemeClr>
                </a:solidFill>
              </a:rPr>
              <a:t>Synthase</a:t>
            </a:r>
          </a:p>
        </p:txBody>
      </p:sp>
      <p:sp>
        <p:nvSpPr>
          <p:cNvPr id="20" name="TextBox 19">
            <a:extLst>
              <a:ext uri="{FF2B5EF4-FFF2-40B4-BE49-F238E27FC236}">
                <a16:creationId xmlns:a16="http://schemas.microsoft.com/office/drawing/2014/main" id="{B95D0E97-BF85-4EB9-9420-963CB1766482}"/>
              </a:ext>
            </a:extLst>
          </p:cNvPr>
          <p:cNvSpPr txBox="1"/>
          <p:nvPr/>
        </p:nvSpPr>
        <p:spPr>
          <a:xfrm>
            <a:off x="5747745" y="1024891"/>
            <a:ext cx="1264706" cy="307777"/>
          </a:xfrm>
          <a:prstGeom prst="rect">
            <a:avLst/>
          </a:prstGeom>
          <a:noFill/>
        </p:spPr>
        <p:txBody>
          <a:bodyPr wrap="none" rtlCol="0">
            <a:spAutoFit/>
          </a:bodyPr>
          <a:lstStyle/>
          <a:p>
            <a:pPr algn="ctr"/>
            <a:r>
              <a:rPr lang="en-US" sz="1400" b="1" i="1" dirty="0">
                <a:solidFill>
                  <a:schemeClr val="accent6">
                    <a:lumMod val="75000"/>
                  </a:schemeClr>
                </a:solidFill>
                <a:latin typeface="Symbol" panose="05050102010706020507" pitchFamily="18" charset="2"/>
              </a:rPr>
              <a:t>b</a:t>
            </a:r>
            <a:r>
              <a:rPr lang="en-US" sz="1400" b="1" i="1" dirty="0">
                <a:solidFill>
                  <a:schemeClr val="accent6">
                    <a:lumMod val="75000"/>
                  </a:schemeClr>
                </a:solidFill>
              </a:rPr>
              <a:t>-</a:t>
            </a:r>
            <a:r>
              <a:rPr lang="en-US" sz="1400" b="1" i="1" dirty="0" err="1">
                <a:solidFill>
                  <a:schemeClr val="accent6">
                    <a:lumMod val="75000"/>
                  </a:schemeClr>
                </a:solidFill>
              </a:rPr>
              <a:t>Ketothiolase</a:t>
            </a:r>
            <a:endParaRPr lang="en-US" sz="1400" b="1" i="1" dirty="0">
              <a:solidFill>
                <a:schemeClr val="accent6">
                  <a:lumMod val="75000"/>
                </a:schemeClr>
              </a:solidFill>
            </a:endParaRPr>
          </a:p>
        </p:txBody>
      </p:sp>
      <p:sp>
        <p:nvSpPr>
          <p:cNvPr id="21" name="TextBox 20">
            <a:extLst>
              <a:ext uri="{FF2B5EF4-FFF2-40B4-BE49-F238E27FC236}">
                <a16:creationId xmlns:a16="http://schemas.microsoft.com/office/drawing/2014/main" id="{E9CDB199-7AAF-4065-BC74-D22E4DA37B42}"/>
              </a:ext>
            </a:extLst>
          </p:cNvPr>
          <p:cNvSpPr txBox="1"/>
          <p:nvPr/>
        </p:nvSpPr>
        <p:spPr>
          <a:xfrm>
            <a:off x="4612651" y="4624449"/>
            <a:ext cx="1075038" cy="523220"/>
          </a:xfrm>
          <a:prstGeom prst="rect">
            <a:avLst/>
          </a:prstGeom>
          <a:noFill/>
        </p:spPr>
        <p:txBody>
          <a:bodyPr wrap="none" rtlCol="0">
            <a:spAutoFit/>
          </a:bodyPr>
          <a:lstStyle/>
          <a:p>
            <a:pPr algn="ctr"/>
            <a:r>
              <a:rPr lang="en-US" sz="1400" b="1" i="1" dirty="0">
                <a:solidFill>
                  <a:schemeClr val="accent6">
                    <a:lumMod val="75000"/>
                  </a:schemeClr>
                </a:solidFill>
              </a:rPr>
              <a:t>4 Enzymatic</a:t>
            </a:r>
          </a:p>
          <a:p>
            <a:pPr algn="ctr"/>
            <a:r>
              <a:rPr lang="en-US" sz="1400" b="1" i="1" dirty="0">
                <a:solidFill>
                  <a:schemeClr val="accent6">
                    <a:lumMod val="75000"/>
                  </a:schemeClr>
                </a:solidFill>
              </a:rPr>
              <a:t>Steps</a:t>
            </a:r>
          </a:p>
        </p:txBody>
      </p:sp>
      <p:sp>
        <p:nvSpPr>
          <p:cNvPr id="23" name="TextBox 22">
            <a:extLst>
              <a:ext uri="{FF2B5EF4-FFF2-40B4-BE49-F238E27FC236}">
                <a16:creationId xmlns:a16="http://schemas.microsoft.com/office/drawing/2014/main" id="{3480832B-2CDF-46F0-B70C-8B7A1A9BAB35}"/>
              </a:ext>
            </a:extLst>
          </p:cNvPr>
          <p:cNvSpPr txBox="1"/>
          <p:nvPr/>
        </p:nvSpPr>
        <p:spPr>
          <a:xfrm>
            <a:off x="3665669" y="4201965"/>
            <a:ext cx="947760" cy="523220"/>
          </a:xfrm>
          <a:prstGeom prst="rect">
            <a:avLst/>
          </a:prstGeom>
          <a:noFill/>
        </p:spPr>
        <p:txBody>
          <a:bodyPr wrap="none" rtlCol="0">
            <a:spAutoFit/>
          </a:bodyPr>
          <a:lstStyle/>
          <a:p>
            <a:pPr algn="ctr"/>
            <a:r>
              <a:rPr lang="en-US" sz="1400" b="1" i="1" dirty="0">
                <a:solidFill>
                  <a:schemeClr val="accent6">
                    <a:lumMod val="75000"/>
                  </a:schemeClr>
                </a:solidFill>
              </a:rPr>
              <a:t>HMG-CoA</a:t>
            </a:r>
          </a:p>
          <a:p>
            <a:pPr algn="ctr"/>
            <a:r>
              <a:rPr lang="en-US" sz="1400" b="1" i="1" dirty="0">
                <a:solidFill>
                  <a:schemeClr val="accent6">
                    <a:lumMod val="75000"/>
                  </a:schemeClr>
                </a:solidFill>
              </a:rPr>
              <a:t>Reductase</a:t>
            </a:r>
          </a:p>
        </p:txBody>
      </p:sp>
      <p:cxnSp>
        <p:nvCxnSpPr>
          <p:cNvPr id="4" name="Straight Connector 3">
            <a:extLst>
              <a:ext uri="{FF2B5EF4-FFF2-40B4-BE49-F238E27FC236}">
                <a16:creationId xmlns:a16="http://schemas.microsoft.com/office/drawing/2014/main" id="{F5DC9DC7-A8C9-400A-A2B6-CACE16EC1E82}"/>
              </a:ext>
            </a:extLst>
          </p:cNvPr>
          <p:cNvCxnSpPr>
            <a:cxnSpLocks/>
          </p:cNvCxnSpPr>
          <p:nvPr/>
        </p:nvCxnSpPr>
        <p:spPr>
          <a:xfrm>
            <a:off x="3836429" y="3534891"/>
            <a:ext cx="235459" cy="604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C4ACB99-1F68-4B7C-B8E5-C3A03E3971EE}"/>
              </a:ext>
            </a:extLst>
          </p:cNvPr>
          <p:cNvCxnSpPr>
            <a:cxnSpLocks/>
          </p:cNvCxnSpPr>
          <p:nvPr/>
        </p:nvCxnSpPr>
        <p:spPr>
          <a:xfrm flipV="1">
            <a:off x="3907161" y="4061215"/>
            <a:ext cx="370779" cy="15535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166CE9B-87D6-499B-BF92-F690A5B03EDA}"/>
              </a:ext>
            </a:extLst>
          </p:cNvPr>
          <p:cNvSpPr txBox="1"/>
          <p:nvPr/>
        </p:nvSpPr>
        <p:spPr>
          <a:xfrm>
            <a:off x="3195361" y="3135995"/>
            <a:ext cx="1347292" cy="369332"/>
          </a:xfrm>
          <a:prstGeom prst="rect">
            <a:avLst/>
          </a:prstGeom>
          <a:noFill/>
        </p:spPr>
        <p:txBody>
          <a:bodyPr wrap="none" rtlCol="0">
            <a:spAutoFit/>
          </a:bodyPr>
          <a:lstStyle/>
          <a:p>
            <a:r>
              <a:rPr lang="en-US" b="1" dirty="0">
                <a:solidFill>
                  <a:srgbClr val="C00000"/>
                </a:solidFill>
              </a:rPr>
              <a:t>Statin Drugs</a:t>
            </a:r>
          </a:p>
        </p:txBody>
      </p:sp>
      <p:sp>
        <p:nvSpPr>
          <p:cNvPr id="27" name="TextBox 26">
            <a:extLst>
              <a:ext uri="{FF2B5EF4-FFF2-40B4-BE49-F238E27FC236}">
                <a16:creationId xmlns:a16="http://schemas.microsoft.com/office/drawing/2014/main" id="{EF053D6A-B6E7-4338-B578-553B708BAC82}"/>
              </a:ext>
            </a:extLst>
          </p:cNvPr>
          <p:cNvSpPr txBox="1"/>
          <p:nvPr/>
        </p:nvSpPr>
        <p:spPr>
          <a:xfrm>
            <a:off x="6542128" y="2967335"/>
            <a:ext cx="2235933" cy="923330"/>
          </a:xfrm>
          <a:prstGeom prst="rect">
            <a:avLst/>
          </a:prstGeom>
          <a:noFill/>
        </p:spPr>
        <p:txBody>
          <a:bodyPr wrap="none" rtlCol="0">
            <a:spAutoFit/>
          </a:bodyPr>
          <a:lstStyle/>
          <a:p>
            <a:pPr algn="ctr"/>
            <a:r>
              <a:rPr lang="en-US" b="1" dirty="0"/>
              <a:t>3-Hydroxy-</a:t>
            </a:r>
          </a:p>
          <a:p>
            <a:pPr algn="ctr"/>
            <a:r>
              <a:rPr lang="en-US" b="1" dirty="0"/>
              <a:t>3-Methylglutaryl-CoA</a:t>
            </a:r>
          </a:p>
          <a:p>
            <a:pPr algn="ctr"/>
            <a:r>
              <a:rPr lang="en-US" b="1" dirty="0"/>
              <a:t>(HMG-CoA)</a:t>
            </a:r>
          </a:p>
        </p:txBody>
      </p:sp>
    </p:spTree>
    <p:extLst>
      <p:ext uri="{BB962C8B-B14F-4D97-AF65-F5344CB8AC3E}">
        <p14:creationId xmlns:p14="http://schemas.microsoft.com/office/powerpoint/2010/main" val="130577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E5DA-98CA-4324-9E2E-66C565FC69DA}"/>
              </a:ext>
            </a:extLst>
          </p:cNvPr>
          <p:cNvSpPr>
            <a:spLocks noGrp="1"/>
          </p:cNvSpPr>
          <p:nvPr>
            <p:ph type="title"/>
          </p:nvPr>
        </p:nvSpPr>
        <p:spPr>
          <a:xfrm>
            <a:off x="1384531" y="212080"/>
            <a:ext cx="7210332" cy="779462"/>
          </a:xfrm>
        </p:spPr>
        <p:txBody>
          <a:bodyPr/>
          <a:lstStyle/>
          <a:p>
            <a:r>
              <a:rPr lang="en-US" dirty="0"/>
              <a:t>HMG-CoA Reductase Inhibitors</a:t>
            </a:r>
          </a:p>
        </p:txBody>
      </p:sp>
      <p:graphicFrame>
        <p:nvGraphicFramePr>
          <p:cNvPr id="4" name="Object 3">
            <a:extLst>
              <a:ext uri="{FF2B5EF4-FFF2-40B4-BE49-F238E27FC236}">
                <a16:creationId xmlns:a16="http://schemas.microsoft.com/office/drawing/2014/main" id="{80B6867F-8BB2-40F3-AD47-0367CAAFA7F9}"/>
              </a:ext>
            </a:extLst>
          </p:cNvPr>
          <p:cNvGraphicFramePr>
            <a:graphicFrameLocks noChangeAspect="1"/>
          </p:cNvGraphicFramePr>
          <p:nvPr>
            <p:extLst>
              <p:ext uri="{D42A27DB-BD31-4B8C-83A1-F6EECF244321}">
                <p14:modId xmlns:p14="http://schemas.microsoft.com/office/powerpoint/2010/main" val="284700665"/>
              </p:ext>
            </p:extLst>
          </p:nvPr>
        </p:nvGraphicFramePr>
        <p:xfrm>
          <a:off x="4572000" y="1301571"/>
          <a:ext cx="2192337" cy="4048125"/>
        </p:xfrm>
        <a:graphic>
          <a:graphicData uri="http://schemas.openxmlformats.org/presentationml/2006/ole">
            <mc:AlternateContent xmlns:mc="http://schemas.openxmlformats.org/markup-compatibility/2006">
              <mc:Choice xmlns:v="urn:schemas-microsoft-com:vml" Requires="v">
                <p:oleObj spid="_x0000_s37923" name="CS ChemDraw Drawing" r:id="rId4" imgW="2192433" imgH="4048624" progId="ChemDraw.Document.6.0">
                  <p:embed/>
                </p:oleObj>
              </mc:Choice>
              <mc:Fallback>
                <p:oleObj name="CS ChemDraw Drawing" r:id="rId4" imgW="2192433" imgH="4048624" progId="ChemDraw.Document.6.0">
                  <p:embed/>
                  <p:pic>
                    <p:nvPicPr>
                      <p:cNvPr id="0" name=""/>
                      <p:cNvPicPr/>
                      <p:nvPr/>
                    </p:nvPicPr>
                    <p:blipFill>
                      <a:blip r:embed="rId5"/>
                      <a:stretch>
                        <a:fillRect/>
                      </a:stretch>
                    </p:blipFill>
                    <p:spPr>
                      <a:xfrm>
                        <a:off x="4572000" y="1301571"/>
                        <a:ext cx="2192337" cy="404812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EF3D42F9-0274-453A-9D09-CE3939165478}"/>
              </a:ext>
            </a:extLst>
          </p:cNvPr>
          <p:cNvSpPr txBox="1"/>
          <p:nvPr/>
        </p:nvSpPr>
        <p:spPr>
          <a:xfrm>
            <a:off x="5627881" y="2174030"/>
            <a:ext cx="3282309" cy="646331"/>
          </a:xfrm>
          <a:prstGeom prst="rect">
            <a:avLst/>
          </a:prstGeom>
          <a:noFill/>
        </p:spPr>
        <p:txBody>
          <a:bodyPr wrap="none" rtlCol="0">
            <a:spAutoFit/>
          </a:bodyPr>
          <a:lstStyle/>
          <a:p>
            <a:pPr algn="ctr"/>
            <a:r>
              <a:rPr lang="en-US" b="1" dirty="0"/>
              <a:t>3-Hydroxy-3-Methylglutaryl-CoA</a:t>
            </a:r>
          </a:p>
          <a:p>
            <a:pPr algn="ctr"/>
            <a:r>
              <a:rPr lang="en-US" b="1" dirty="0"/>
              <a:t>(HMG-CoA)</a:t>
            </a:r>
          </a:p>
        </p:txBody>
      </p:sp>
      <p:sp>
        <p:nvSpPr>
          <p:cNvPr id="6" name="TextBox 5">
            <a:extLst>
              <a:ext uri="{FF2B5EF4-FFF2-40B4-BE49-F238E27FC236}">
                <a16:creationId xmlns:a16="http://schemas.microsoft.com/office/drawing/2014/main" id="{8B074A1D-DBE2-4BF6-A723-015400CA4616}"/>
              </a:ext>
            </a:extLst>
          </p:cNvPr>
          <p:cNvSpPr txBox="1"/>
          <p:nvPr/>
        </p:nvSpPr>
        <p:spPr>
          <a:xfrm>
            <a:off x="4578418" y="2820361"/>
            <a:ext cx="867545" cy="307777"/>
          </a:xfrm>
          <a:prstGeom prst="rect">
            <a:avLst/>
          </a:prstGeom>
          <a:noFill/>
        </p:spPr>
        <p:txBody>
          <a:bodyPr wrap="none" rtlCol="0">
            <a:spAutoFit/>
          </a:bodyPr>
          <a:lstStyle/>
          <a:p>
            <a:pPr algn="ctr"/>
            <a:r>
              <a:rPr lang="en-US" sz="1400" b="1" dirty="0"/>
              <a:t>2 NADPH</a:t>
            </a:r>
          </a:p>
        </p:txBody>
      </p:sp>
      <p:sp>
        <p:nvSpPr>
          <p:cNvPr id="7" name="TextBox 6">
            <a:extLst>
              <a:ext uri="{FF2B5EF4-FFF2-40B4-BE49-F238E27FC236}">
                <a16:creationId xmlns:a16="http://schemas.microsoft.com/office/drawing/2014/main" id="{0D96B33E-7743-42C5-B79D-05E181E30770}"/>
              </a:ext>
            </a:extLst>
          </p:cNvPr>
          <p:cNvSpPr txBox="1"/>
          <p:nvPr/>
        </p:nvSpPr>
        <p:spPr>
          <a:xfrm>
            <a:off x="4679230" y="3319670"/>
            <a:ext cx="843500" cy="738664"/>
          </a:xfrm>
          <a:prstGeom prst="rect">
            <a:avLst/>
          </a:prstGeom>
          <a:noFill/>
        </p:spPr>
        <p:txBody>
          <a:bodyPr wrap="none" rtlCol="0">
            <a:spAutoFit/>
          </a:bodyPr>
          <a:lstStyle/>
          <a:p>
            <a:pPr algn="ctr"/>
            <a:r>
              <a:rPr lang="en-US" sz="1400" b="1" dirty="0"/>
              <a:t>2 NADP</a:t>
            </a:r>
            <a:r>
              <a:rPr lang="en-US" sz="1400" b="1" baseline="30000" dirty="0"/>
              <a:t>+</a:t>
            </a:r>
          </a:p>
          <a:p>
            <a:pPr algn="ctr"/>
            <a:r>
              <a:rPr lang="en-US" sz="1400" b="1" dirty="0"/>
              <a:t>+</a:t>
            </a:r>
          </a:p>
          <a:p>
            <a:pPr algn="ctr"/>
            <a:r>
              <a:rPr lang="en-US" sz="1400" b="1" dirty="0" err="1"/>
              <a:t>CoASH</a:t>
            </a:r>
            <a:endParaRPr lang="en-US" sz="1400" b="1" dirty="0"/>
          </a:p>
        </p:txBody>
      </p:sp>
      <p:sp>
        <p:nvSpPr>
          <p:cNvPr id="8" name="TextBox 7">
            <a:extLst>
              <a:ext uri="{FF2B5EF4-FFF2-40B4-BE49-F238E27FC236}">
                <a16:creationId xmlns:a16="http://schemas.microsoft.com/office/drawing/2014/main" id="{59875CBF-54C4-4ECA-8DBC-031369FDAE1E}"/>
              </a:ext>
            </a:extLst>
          </p:cNvPr>
          <p:cNvSpPr txBox="1"/>
          <p:nvPr/>
        </p:nvSpPr>
        <p:spPr>
          <a:xfrm>
            <a:off x="5832316" y="2996504"/>
            <a:ext cx="1167627" cy="646331"/>
          </a:xfrm>
          <a:prstGeom prst="rect">
            <a:avLst/>
          </a:prstGeom>
          <a:noFill/>
        </p:spPr>
        <p:txBody>
          <a:bodyPr wrap="none" rtlCol="0">
            <a:spAutoFit/>
          </a:bodyPr>
          <a:lstStyle/>
          <a:p>
            <a:pPr algn="ctr"/>
            <a:r>
              <a:rPr lang="en-US" b="1" i="1" dirty="0">
                <a:solidFill>
                  <a:schemeClr val="accent6">
                    <a:lumMod val="75000"/>
                  </a:schemeClr>
                </a:solidFill>
              </a:rPr>
              <a:t>HMG-CoA</a:t>
            </a:r>
          </a:p>
          <a:p>
            <a:pPr algn="ctr"/>
            <a:r>
              <a:rPr lang="en-US" b="1" i="1" dirty="0">
                <a:solidFill>
                  <a:schemeClr val="accent6">
                    <a:lumMod val="75000"/>
                  </a:schemeClr>
                </a:solidFill>
              </a:rPr>
              <a:t>Reductase</a:t>
            </a:r>
          </a:p>
        </p:txBody>
      </p:sp>
      <p:cxnSp>
        <p:nvCxnSpPr>
          <p:cNvPr id="9" name="Straight Connector 8">
            <a:extLst>
              <a:ext uri="{FF2B5EF4-FFF2-40B4-BE49-F238E27FC236}">
                <a16:creationId xmlns:a16="http://schemas.microsoft.com/office/drawing/2014/main" id="{8334BF46-B7E2-4826-ACBB-751E9D6070B2}"/>
              </a:ext>
            </a:extLst>
          </p:cNvPr>
          <p:cNvCxnSpPr>
            <a:cxnSpLocks/>
          </p:cNvCxnSpPr>
          <p:nvPr/>
        </p:nvCxnSpPr>
        <p:spPr>
          <a:xfrm>
            <a:off x="7073797" y="3529183"/>
            <a:ext cx="618772" cy="42261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A54C6D4-D35A-4AE5-838B-1BBC89DD98B9}"/>
              </a:ext>
            </a:extLst>
          </p:cNvPr>
          <p:cNvCxnSpPr>
            <a:cxnSpLocks/>
          </p:cNvCxnSpPr>
          <p:nvPr/>
        </p:nvCxnSpPr>
        <p:spPr>
          <a:xfrm flipV="1">
            <a:off x="6925334" y="3369365"/>
            <a:ext cx="274417" cy="3196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10FA30F-0E02-4B37-8F89-C11CBEC893E0}"/>
              </a:ext>
            </a:extLst>
          </p:cNvPr>
          <p:cNvSpPr txBox="1"/>
          <p:nvPr/>
        </p:nvSpPr>
        <p:spPr>
          <a:xfrm>
            <a:off x="7692569" y="3873668"/>
            <a:ext cx="1347292" cy="369332"/>
          </a:xfrm>
          <a:prstGeom prst="rect">
            <a:avLst/>
          </a:prstGeom>
          <a:noFill/>
        </p:spPr>
        <p:txBody>
          <a:bodyPr wrap="none" rtlCol="0">
            <a:spAutoFit/>
          </a:bodyPr>
          <a:lstStyle/>
          <a:p>
            <a:r>
              <a:rPr lang="en-US" b="1" dirty="0">
                <a:solidFill>
                  <a:srgbClr val="C00000"/>
                </a:solidFill>
              </a:rPr>
              <a:t>Statin Drugs</a:t>
            </a:r>
          </a:p>
        </p:txBody>
      </p:sp>
      <p:pic>
        <p:nvPicPr>
          <p:cNvPr id="37896" name="Picture 8" descr="Lovastatin">
            <a:extLst>
              <a:ext uri="{FF2B5EF4-FFF2-40B4-BE49-F238E27FC236}">
                <a16:creationId xmlns:a16="http://schemas.microsoft.com/office/drawing/2014/main" id="{E9D107C7-3EE4-4E11-AAEB-AB372373D1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7724" y="3595830"/>
            <a:ext cx="2093114" cy="180157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CF03903-5873-44AA-87D0-9B70F1748665}"/>
              </a:ext>
            </a:extLst>
          </p:cNvPr>
          <p:cNvSpPr txBox="1"/>
          <p:nvPr/>
        </p:nvSpPr>
        <p:spPr>
          <a:xfrm>
            <a:off x="2254313" y="5338099"/>
            <a:ext cx="1162691" cy="369332"/>
          </a:xfrm>
          <a:prstGeom prst="rect">
            <a:avLst/>
          </a:prstGeom>
          <a:noFill/>
        </p:spPr>
        <p:txBody>
          <a:bodyPr wrap="none" rtlCol="0">
            <a:spAutoFit/>
          </a:bodyPr>
          <a:lstStyle/>
          <a:p>
            <a:pPr algn="ctr"/>
            <a:r>
              <a:rPr lang="en-US" b="1" dirty="0"/>
              <a:t>Lovastatin</a:t>
            </a:r>
          </a:p>
        </p:txBody>
      </p:sp>
      <p:pic>
        <p:nvPicPr>
          <p:cNvPr id="37898" name="Picture 10">
            <a:extLst>
              <a:ext uri="{FF2B5EF4-FFF2-40B4-BE49-F238E27FC236}">
                <a16:creationId xmlns:a16="http://schemas.microsoft.com/office/drawing/2014/main" id="{9E8A7233-9B8F-4A24-91D2-A101DDB1F9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5338" y="1078474"/>
            <a:ext cx="2095500" cy="20955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EF2DC24-13D8-40F5-8524-270F7C27BFC2}"/>
              </a:ext>
            </a:extLst>
          </p:cNvPr>
          <p:cNvSpPr txBox="1"/>
          <p:nvPr/>
        </p:nvSpPr>
        <p:spPr>
          <a:xfrm>
            <a:off x="1838166" y="3144322"/>
            <a:ext cx="1769843" cy="338554"/>
          </a:xfrm>
          <a:prstGeom prst="rect">
            <a:avLst/>
          </a:prstGeom>
          <a:noFill/>
        </p:spPr>
        <p:txBody>
          <a:bodyPr wrap="none" rtlCol="0">
            <a:spAutoFit/>
          </a:bodyPr>
          <a:lstStyle/>
          <a:p>
            <a:pPr algn="ctr"/>
            <a:r>
              <a:rPr lang="en-US" sz="1600" b="1" i="1" dirty="0"/>
              <a:t>Aspergillus </a:t>
            </a:r>
            <a:r>
              <a:rPr lang="en-US" sz="1600" b="1" i="1" dirty="0" err="1"/>
              <a:t>terreus</a:t>
            </a:r>
            <a:endParaRPr lang="en-US" sz="1600" b="1" i="1" dirty="0"/>
          </a:p>
        </p:txBody>
      </p:sp>
      <p:sp>
        <p:nvSpPr>
          <p:cNvPr id="20" name="TextBox 19">
            <a:extLst>
              <a:ext uri="{FF2B5EF4-FFF2-40B4-BE49-F238E27FC236}">
                <a16:creationId xmlns:a16="http://schemas.microsoft.com/office/drawing/2014/main" id="{01A3C5E0-8BCD-44A9-A2AE-425A413FDD08}"/>
              </a:ext>
            </a:extLst>
          </p:cNvPr>
          <p:cNvSpPr txBox="1"/>
          <p:nvPr/>
        </p:nvSpPr>
        <p:spPr>
          <a:xfrm>
            <a:off x="121716" y="5665370"/>
            <a:ext cx="2735235" cy="307777"/>
          </a:xfrm>
          <a:prstGeom prst="rect">
            <a:avLst/>
          </a:prstGeom>
          <a:noFill/>
        </p:spPr>
        <p:txBody>
          <a:bodyPr wrap="square" rtlCol="0">
            <a:spAutoFit/>
          </a:bodyPr>
          <a:lstStyle/>
          <a:p>
            <a:r>
              <a:rPr lang="en-US" sz="1400" dirty="0" err="1"/>
              <a:t>Aspergillis</a:t>
            </a:r>
            <a:r>
              <a:rPr lang="en-US" sz="1400" dirty="0"/>
              <a:t> photo from: </a:t>
            </a:r>
            <a:r>
              <a:rPr lang="en-US" sz="1400" dirty="0" err="1">
                <a:hlinkClick r:id="rId8"/>
              </a:rPr>
              <a:t>Medmyco</a:t>
            </a:r>
            <a:endParaRPr lang="en-US" sz="1400" dirty="0"/>
          </a:p>
        </p:txBody>
      </p:sp>
    </p:spTree>
    <p:extLst>
      <p:ext uri="{BB962C8B-B14F-4D97-AF65-F5344CB8AC3E}">
        <p14:creationId xmlns:p14="http://schemas.microsoft.com/office/powerpoint/2010/main" val="2453316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3306-3F4E-476B-AF85-CA3DC8EF1F63}"/>
              </a:ext>
            </a:extLst>
          </p:cNvPr>
          <p:cNvSpPr>
            <a:spLocks noGrp="1"/>
          </p:cNvSpPr>
          <p:nvPr>
            <p:ph type="title"/>
          </p:nvPr>
        </p:nvSpPr>
        <p:spPr/>
        <p:txBody>
          <a:bodyPr/>
          <a:lstStyle/>
          <a:p>
            <a:r>
              <a:rPr lang="en-US" dirty="0"/>
              <a:t>Ketone Bodies</a:t>
            </a:r>
          </a:p>
        </p:txBody>
      </p:sp>
      <p:graphicFrame>
        <p:nvGraphicFramePr>
          <p:cNvPr id="4" name="Object 3">
            <a:extLst>
              <a:ext uri="{FF2B5EF4-FFF2-40B4-BE49-F238E27FC236}">
                <a16:creationId xmlns:a16="http://schemas.microsoft.com/office/drawing/2014/main" id="{1C6330C5-CBA2-4616-8376-821416034967}"/>
              </a:ext>
            </a:extLst>
          </p:cNvPr>
          <p:cNvGraphicFramePr>
            <a:graphicFrameLocks noChangeAspect="1"/>
          </p:cNvGraphicFramePr>
          <p:nvPr>
            <p:extLst>
              <p:ext uri="{D42A27DB-BD31-4B8C-83A1-F6EECF244321}">
                <p14:modId xmlns:p14="http://schemas.microsoft.com/office/powerpoint/2010/main" val="2080024381"/>
              </p:ext>
            </p:extLst>
          </p:nvPr>
        </p:nvGraphicFramePr>
        <p:xfrm>
          <a:off x="344212" y="2409597"/>
          <a:ext cx="2428805" cy="1489645"/>
        </p:xfrm>
        <a:graphic>
          <a:graphicData uri="http://schemas.openxmlformats.org/presentationml/2006/ole">
            <mc:AlternateContent xmlns:mc="http://schemas.openxmlformats.org/markup-compatibility/2006">
              <mc:Choice xmlns:v="urn:schemas-microsoft-com:vml" Requires="v">
                <p:oleObj spid="_x0000_s39065" name="CS ChemDraw Drawing" r:id="rId4" imgW="2192008" imgH="1345158" progId="ChemDraw.Document.6.0">
                  <p:embed/>
                </p:oleObj>
              </mc:Choice>
              <mc:Fallback>
                <p:oleObj name="CS ChemDraw Drawing" r:id="rId4" imgW="2192008" imgH="1345158" progId="ChemDraw.Document.6.0">
                  <p:embed/>
                  <p:pic>
                    <p:nvPicPr>
                      <p:cNvPr id="0" name=""/>
                      <p:cNvPicPr/>
                      <p:nvPr/>
                    </p:nvPicPr>
                    <p:blipFill>
                      <a:blip r:embed="rId5"/>
                      <a:stretch>
                        <a:fillRect/>
                      </a:stretch>
                    </p:blipFill>
                    <p:spPr>
                      <a:xfrm>
                        <a:off x="344212" y="2409597"/>
                        <a:ext cx="2428805" cy="148964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CAA7D728-CEA6-4F3F-95B0-6CDEC97A0B7F}"/>
              </a:ext>
            </a:extLst>
          </p:cNvPr>
          <p:cNvSpPr txBox="1"/>
          <p:nvPr/>
        </p:nvSpPr>
        <p:spPr>
          <a:xfrm>
            <a:off x="912513" y="3980845"/>
            <a:ext cx="1135247" cy="369332"/>
          </a:xfrm>
          <a:prstGeom prst="rect">
            <a:avLst/>
          </a:prstGeom>
          <a:noFill/>
        </p:spPr>
        <p:txBody>
          <a:bodyPr wrap="none" rtlCol="0">
            <a:spAutoFit/>
          </a:bodyPr>
          <a:lstStyle/>
          <a:p>
            <a:pPr algn="ctr"/>
            <a:r>
              <a:rPr lang="en-US" b="1" dirty="0"/>
              <a:t>HMG-CoA</a:t>
            </a:r>
          </a:p>
        </p:txBody>
      </p:sp>
      <p:graphicFrame>
        <p:nvGraphicFramePr>
          <p:cNvPr id="6" name="Object 5">
            <a:extLst>
              <a:ext uri="{FF2B5EF4-FFF2-40B4-BE49-F238E27FC236}">
                <a16:creationId xmlns:a16="http://schemas.microsoft.com/office/drawing/2014/main" id="{019C965F-0A23-4100-98DB-6C73B494F4E5}"/>
              </a:ext>
            </a:extLst>
          </p:cNvPr>
          <p:cNvGraphicFramePr>
            <a:graphicFrameLocks noChangeAspect="1"/>
          </p:cNvGraphicFramePr>
          <p:nvPr>
            <p:extLst>
              <p:ext uri="{D42A27DB-BD31-4B8C-83A1-F6EECF244321}">
                <p14:modId xmlns:p14="http://schemas.microsoft.com/office/powerpoint/2010/main" val="2553372021"/>
              </p:ext>
            </p:extLst>
          </p:nvPr>
        </p:nvGraphicFramePr>
        <p:xfrm>
          <a:off x="2843005" y="2992271"/>
          <a:ext cx="931863" cy="400050"/>
        </p:xfrm>
        <a:graphic>
          <a:graphicData uri="http://schemas.openxmlformats.org/presentationml/2006/ole">
            <mc:AlternateContent xmlns:mc="http://schemas.openxmlformats.org/markup-compatibility/2006">
              <mc:Choice xmlns:v="urn:schemas-microsoft-com:vml" Requires="v">
                <p:oleObj spid="_x0000_s39066" name="CS ChemDraw Drawing" r:id="rId6" imgW="932263" imgH="400451" progId="ChemDraw.Document.6.0">
                  <p:embed/>
                </p:oleObj>
              </mc:Choice>
              <mc:Fallback>
                <p:oleObj name="CS ChemDraw Drawing" r:id="rId6" imgW="932263" imgH="400451" progId="ChemDraw.Document.6.0">
                  <p:embed/>
                  <p:pic>
                    <p:nvPicPr>
                      <p:cNvPr id="0" name=""/>
                      <p:cNvPicPr/>
                      <p:nvPr/>
                    </p:nvPicPr>
                    <p:blipFill>
                      <a:blip r:embed="rId7"/>
                      <a:stretch>
                        <a:fillRect/>
                      </a:stretch>
                    </p:blipFill>
                    <p:spPr>
                      <a:xfrm>
                        <a:off x="2843005" y="2992271"/>
                        <a:ext cx="931863" cy="40005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32CC7CDC-F282-4AE0-BBEC-BA9BAC162D8C}"/>
              </a:ext>
            </a:extLst>
          </p:cNvPr>
          <p:cNvSpPr txBox="1"/>
          <p:nvPr/>
        </p:nvSpPr>
        <p:spPr>
          <a:xfrm>
            <a:off x="2626005" y="3429000"/>
            <a:ext cx="1234633" cy="369332"/>
          </a:xfrm>
          <a:prstGeom prst="rect">
            <a:avLst/>
          </a:prstGeom>
          <a:noFill/>
        </p:spPr>
        <p:txBody>
          <a:bodyPr wrap="none" rtlCol="0">
            <a:spAutoFit/>
          </a:bodyPr>
          <a:lstStyle/>
          <a:p>
            <a:pPr algn="ctr"/>
            <a:r>
              <a:rPr lang="en-US" b="1" dirty="0"/>
              <a:t>Acetyl-CoA</a:t>
            </a:r>
          </a:p>
        </p:txBody>
      </p:sp>
      <p:graphicFrame>
        <p:nvGraphicFramePr>
          <p:cNvPr id="8" name="Object 7">
            <a:extLst>
              <a:ext uri="{FF2B5EF4-FFF2-40B4-BE49-F238E27FC236}">
                <a16:creationId xmlns:a16="http://schemas.microsoft.com/office/drawing/2014/main" id="{F3DC018A-F55E-4F9B-894A-44015E3F0E16}"/>
              </a:ext>
            </a:extLst>
          </p:cNvPr>
          <p:cNvGraphicFramePr>
            <a:graphicFrameLocks noChangeAspect="1"/>
          </p:cNvGraphicFramePr>
          <p:nvPr>
            <p:extLst>
              <p:ext uri="{D42A27DB-BD31-4B8C-83A1-F6EECF244321}">
                <p14:modId xmlns:p14="http://schemas.microsoft.com/office/powerpoint/2010/main" val="3781938019"/>
              </p:ext>
            </p:extLst>
          </p:nvPr>
        </p:nvGraphicFramePr>
        <p:xfrm>
          <a:off x="4019757" y="2454776"/>
          <a:ext cx="1903965" cy="937545"/>
        </p:xfrm>
        <a:graphic>
          <a:graphicData uri="http://schemas.openxmlformats.org/presentationml/2006/ole">
            <mc:AlternateContent xmlns:mc="http://schemas.openxmlformats.org/markup-compatibility/2006">
              <mc:Choice xmlns:v="urn:schemas-microsoft-com:vml" Requires="v">
                <p:oleObj spid="_x0000_s39067" name="CS ChemDraw Drawing" r:id="rId8" imgW="1570216" imgH="773328" progId="ChemDraw.Document.6.0">
                  <p:embed/>
                </p:oleObj>
              </mc:Choice>
              <mc:Fallback>
                <p:oleObj name="CS ChemDraw Drawing" r:id="rId8" imgW="1570216" imgH="773328" progId="ChemDraw.Document.6.0">
                  <p:embed/>
                  <p:pic>
                    <p:nvPicPr>
                      <p:cNvPr id="0" name=""/>
                      <p:cNvPicPr/>
                      <p:nvPr/>
                    </p:nvPicPr>
                    <p:blipFill>
                      <a:blip r:embed="rId9"/>
                      <a:stretch>
                        <a:fillRect/>
                      </a:stretch>
                    </p:blipFill>
                    <p:spPr>
                      <a:xfrm>
                        <a:off x="4019757" y="2454776"/>
                        <a:ext cx="1903965" cy="937545"/>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FBCAF66D-E9EF-45B3-A658-54691474B410}"/>
              </a:ext>
            </a:extLst>
          </p:cNvPr>
          <p:cNvSpPr txBox="1"/>
          <p:nvPr/>
        </p:nvSpPr>
        <p:spPr>
          <a:xfrm>
            <a:off x="4189377" y="3429000"/>
            <a:ext cx="1441613" cy="369332"/>
          </a:xfrm>
          <a:prstGeom prst="rect">
            <a:avLst/>
          </a:prstGeom>
          <a:noFill/>
        </p:spPr>
        <p:txBody>
          <a:bodyPr wrap="none" rtlCol="0">
            <a:spAutoFit/>
          </a:bodyPr>
          <a:lstStyle/>
          <a:p>
            <a:pPr algn="ctr"/>
            <a:r>
              <a:rPr lang="en-US" b="1" dirty="0"/>
              <a:t>Acetoacetate</a:t>
            </a:r>
          </a:p>
        </p:txBody>
      </p:sp>
      <p:graphicFrame>
        <p:nvGraphicFramePr>
          <p:cNvPr id="11" name="Object 10">
            <a:extLst>
              <a:ext uri="{FF2B5EF4-FFF2-40B4-BE49-F238E27FC236}">
                <a16:creationId xmlns:a16="http://schemas.microsoft.com/office/drawing/2014/main" id="{8C220D26-5B30-4771-A853-E0A8542B266D}"/>
              </a:ext>
            </a:extLst>
          </p:cNvPr>
          <p:cNvGraphicFramePr>
            <a:graphicFrameLocks noChangeAspect="1"/>
          </p:cNvGraphicFramePr>
          <p:nvPr>
            <p:extLst>
              <p:ext uri="{D42A27DB-BD31-4B8C-83A1-F6EECF244321}">
                <p14:modId xmlns:p14="http://schemas.microsoft.com/office/powerpoint/2010/main" val="1432556096"/>
              </p:ext>
            </p:extLst>
          </p:nvPr>
        </p:nvGraphicFramePr>
        <p:xfrm>
          <a:off x="6161776" y="3626720"/>
          <a:ext cx="503237" cy="319087"/>
        </p:xfrm>
        <a:graphic>
          <a:graphicData uri="http://schemas.openxmlformats.org/presentationml/2006/ole">
            <mc:AlternateContent xmlns:mc="http://schemas.openxmlformats.org/markup-compatibility/2006">
              <mc:Choice xmlns:v="urn:schemas-microsoft-com:vml" Requires="v">
                <p:oleObj spid="_x0000_s39068" name="CS ChemDraw Drawing" r:id="rId10" imgW="503558" imgH="319003" progId="ChemDraw.Document.6.0">
                  <p:embed/>
                </p:oleObj>
              </mc:Choice>
              <mc:Fallback>
                <p:oleObj name="CS ChemDraw Drawing" r:id="rId10" imgW="503558" imgH="319003" progId="ChemDraw.Document.6.0">
                  <p:embed/>
                  <p:pic>
                    <p:nvPicPr>
                      <p:cNvPr id="0" name=""/>
                      <p:cNvPicPr/>
                      <p:nvPr/>
                    </p:nvPicPr>
                    <p:blipFill>
                      <a:blip r:embed="rId11"/>
                      <a:stretch>
                        <a:fillRect/>
                      </a:stretch>
                    </p:blipFill>
                    <p:spPr>
                      <a:xfrm>
                        <a:off x="6161776" y="3626720"/>
                        <a:ext cx="503237" cy="31908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8702EBB-4B74-4129-A7C9-05C1063D8489}"/>
              </a:ext>
            </a:extLst>
          </p:cNvPr>
          <p:cNvGraphicFramePr>
            <a:graphicFrameLocks noChangeAspect="1"/>
          </p:cNvGraphicFramePr>
          <p:nvPr>
            <p:extLst>
              <p:ext uri="{D42A27DB-BD31-4B8C-83A1-F6EECF244321}">
                <p14:modId xmlns:p14="http://schemas.microsoft.com/office/powerpoint/2010/main" val="710816483"/>
              </p:ext>
            </p:extLst>
          </p:nvPr>
        </p:nvGraphicFramePr>
        <p:xfrm>
          <a:off x="6834711" y="1516292"/>
          <a:ext cx="1894923" cy="934037"/>
        </p:xfrm>
        <a:graphic>
          <a:graphicData uri="http://schemas.openxmlformats.org/presentationml/2006/ole">
            <mc:AlternateContent xmlns:mc="http://schemas.openxmlformats.org/markup-compatibility/2006">
              <mc:Choice xmlns:v="urn:schemas-microsoft-com:vml" Requires="v">
                <p:oleObj spid="_x0000_s39069" name="CS ChemDraw Drawing" r:id="rId12" imgW="1568940" imgH="773328" progId="ChemDraw.Document.6.0">
                  <p:embed/>
                </p:oleObj>
              </mc:Choice>
              <mc:Fallback>
                <p:oleObj name="CS ChemDraw Drawing" r:id="rId12" imgW="1568940" imgH="773328" progId="ChemDraw.Document.6.0">
                  <p:embed/>
                  <p:pic>
                    <p:nvPicPr>
                      <p:cNvPr id="0" name=""/>
                      <p:cNvPicPr/>
                      <p:nvPr/>
                    </p:nvPicPr>
                    <p:blipFill>
                      <a:blip r:embed="rId13"/>
                      <a:stretch>
                        <a:fillRect/>
                      </a:stretch>
                    </p:blipFill>
                    <p:spPr>
                      <a:xfrm>
                        <a:off x="6834711" y="1516292"/>
                        <a:ext cx="1894923" cy="934037"/>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A6DCCD4C-E386-4372-AC2D-BBCD89F056D5}"/>
              </a:ext>
            </a:extLst>
          </p:cNvPr>
          <p:cNvSpPr txBox="1"/>
          <p:nvPr/>
        </p:nvSpPr>
        <p:spPr>
          <a:xfrm>
            <a:off x="6745565" y="2574697"/>
            <a:ext cx="1984069" cy="369332"/>
          </a:xfrm>
          <a:prstGeom prst="rect">
            <a:avLst/>
          </a:prstGeom>
          <a:noFill/>
        </p:spPr>
        <p:txBody>
          <a:bodyPr wrap="none" rtlCol="0">
            <a:spAutoFit/>
          </a:bodyPr>
          <a:lstStyle/>
          <a:p>
            <a:r>
              <a:rPr lang="en-US" b="1" dirty="0">
                <a:latin typeface="Symbol" panose="05050102010706020507" pitchFamily="18" charset="2"/>
              </a:rPr>
              <a:t>b</a:t>
            </a:r>
            <a:r>
              <a:rPr lang="en-US" b="1" dirty="0"/>
              <a:t>-Hydroxybutyrate</a:t>
            </a:r>
          </a:p>
        </p:txBody>
      </p:sp>
      <p:sp>
        <p:nvSpPr>
          <p:cNvPr id="15" name="TextBox 14">
            <a:extLst>
              <a:ext uri="{FF2B5EF4-FFF2-40B4-BE49-F238E27FC236}">
                <a16:creationId xmlns:a16="http://schemas.microsoft.com/office/drawing/2014/main" id="{3291D4B0-4C14-434A-9101-536A16AC92D1}"/>
              </a:ext>
            </a:extLst>
          </p:cNvPr>
          <p:cNvSpPr txBox="1"/>
          <p:nvPr/>
        </p:nvSpPr>
        <p:spPr>
          <a:xfrm>
            <a:off x="6855120" y="4555325"/>
            <a:ext cx="974306" cy="369332"/>
          </a:xfrm>
          <a:prstGeom prst="rect">
            <a:avLst/>
          </a:prstGeom>
          <a:noFill/>
        </p:spPr>
        <p:txBody>
          <a:bodyPr wrap="none" rtlCol="0">
            <a:spAutoFit/>
          </a:bodyPr>
          <a:lstStyle/>
          <a:p>
            <a:r>
              <a:rPr lang="en-US" b="1" dirty="0"/>
              <a:t>Acetone</a:t>
            </a:r>
          </a:p>
        </p:txBody>
      </p:sp>
      <p:graphicFrame>
        <p:nvGraphicFramePr>
          <p:cNvPr id="16" name="Object 15">
            <a:extLst>
              <a:ext uri="{FF2B5EF4-FFF2-40B4-BE49-F238E27FC236}">
                <a16:creationId xmlns:a16="http://schemas.microsoft.com/office/drawing/2014/main" id="{F26F495A-79BB-4B0C-BC4F-8C36EEB31222}"/>
              </a:ext>
            </a:extLst>
          </p:cNvPr>
          <p:cNvGraphicFramePr>
            <a:graphicFrameLocks noChangeAspect="1"/>
          </p:cNvGraphicFramePr>
          <p:nvPr>
            <p:extLst>
              <p:ext uri="{D42A27DB-BD31-4B8C-83A1-F6EECF244321}">
                <p14:modId xmlns:p14="http://schemas.microsoft.com/office/powerpoint/2010/main" val="2892035566"/>
              </p:ext>
            </p:extLst>
          </p:nvPr>
        </p:nvGraphicFramePr>
        <p:xfrm>
          <a:off x="6904418" y="3650935"/>
          <a:ext cx="875711" cy="865980"/>
        </p:xfrm>
        <a:graphic>
          <a:graphicData uri="http://schemas.openxmlformats.org/presentationml/2006/ole">
            <mc:AlternateContent xmlns:mc="http://schemas.openxmlformats.org/markup-compatibility/2006">
              <mc:Choice xmlns:v="urn:schemas-microsoft-com:vml" Requires="v">
                <p:oleObj spid="_x0000_s39070" name="CS ChemDraw Drawing" r:id="rId14" imgW="713657" imgH="706303" progId="ChemDraw.Document.6.0">
                  <p:embed/>
                </p:oleObj>
              </mc:Choice>
              <mc:Fallback>
                <p:oleObj name="CS ChemDraw Drawing" r:id="rId14" imgW="713657" imgH="706303" progId="ChemDraw.Document.6.0">
                  <p:embed/>
                  <p:pic>
                    <p:nvPicPr>
                      <p:cNvPr id="0" name=""/>
                      <p:cNvPicPr/>
                      <p:nvPr/>
                    </p:nvPicPr>
                    <p:blipFill>
                      <a:blip r:embed="rId15"/>
                      <a:stretch>
                        <a:fillRect/>
                      </a:stretch>
                    </p:blipFill>
                    <p:spPr>
                      <a:xfrm>
                        <a:off x="6904418" y="3650935"/>
                        <a:ext cx="875711" cy="865980"/>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D216F7BE-1D98-48FB-A9E1-94951730688D}"/>
              </a:ext>
            </a:extLst>
          </p:cNvPr>
          <p:cNvSpPr txBox="1"/>
          <p:nvPr/>
        </p:nvSpPr>
        <p:spPr>
          <a:xfrm>
            <a:off x="2773017" y="2358743"/>
            <a:ext cx="1027845" cy="584775"/>
          </a:xfrm>
          <a:prstGeom prst="rect">
            <a:avLst/>
          </a:prstGeom>
          <a:noFill/>
        </p:spPr>
        <p:txBody>
          <a:bodyPr wrap="none" rtlCol="0">
            <a:spAutoFit/>
          </a:bodyPr>
          <a:lstStyle/>
          <a:p>
            <a:pPr algn="ctr"/>
            <a:r>
              <a:rPr lang="en-US" sz="1600" b="1" i="1" dirty="0">
                <a:solidFill>
                  <a:schemeClr val="accent6">
                    <a:lumMod val="75000"/>
                  </a:schemeClr>
                </a:solidFill>
              </a:rPr>
              <a:t>HMG-CoA</a:t>
            </a:r>
          </a:p>
          <a:p>
            <a:pPr algn="ctr"/>
            <a:r>
              <a:rPr lang="en-US" sz="1600" b="1" i="1" dirty="0">
                <a:solidFill>
                  <a:schemeClr val="accent6">
                    <a:lumMod val="75000"/>
                  </a:schemeClr>
                </a:solidFill>
              </a:rPr>
              <a:t>Lyase</a:t>
            </a:r>
          </a:p>
        </p:txBody>
      </p:sp>
      <p:sp>
        <p:nvSpPr>
          <p:cNvPr id="18" name="TextBox 17">
            <a:extLst>
              <a:ext uri="{FF2B5EF4-FFF2-40B4-BE49-F238E27FC236}">
                <a16:creationId xmlns:a16="http://schemas.microsoft.com/office/drawing/2014/main" id="{A609B361-15FC-4675-8C4E-656435FC8604}"/>
              </a:ext>
            </a:extLst>
          </p:cNvPr>
          <p:cNvSpPr txBox="1"/>
          <p:nvPr/>
        </p:nvSpPr>
        <p:spPr>
          <a:xfrm>
            <a:off x="7877194" y="4002322"/>
            <a:ext cx="707181" cy="369332"/>
          </a:xfrm>
          <a:prstGeom prst="rect">
            <a:avLst/>
          </a:prstGeom>
          <a:noFill/>
        </p:spPr>
        <p:txBody>
          <a:bodyPr wrap="none" rtlCol="0">
            <a:spAutoFit/>
          </a:bodyPr>
          <a:lstStyle/>
          <a:p>
            <a:r>
              <a:rPr lang="en-US" b="1" dirty="0"/>
              <a:t>+ CO</a:t>
            </a:r>
            <a:r>
              <a:rPr lang="en-US" b="1" baseline="-25000" dirty="0"/>
              <a:t>2</a:t>
            </a:r>
          </a:p>
        </p:txBody>
      </p:sp>
      <p:sp>
        <p:nvSpPr>
          <p:cNvPr id="19" name="TextBox 18">
            <a:extLst>
              <a:ext uri="{FF2B5EF4-FFF2-40B4-BE49-F238E27FC236}">
                <a16:creationId xmlns:a16="http://schemas.microsoft.com/office/drawing/2014/main" id="{B41D88DE-F83F-4E4E-84F5-23CC44E93EB5}"/>
              </a:ext>
            </a:extLst>
          </p:cNvPr>
          <p:cNvSpPr txBox="1"/>
          <p:nvPr/>
        </p:nvSpPr>
        <p:spPr>
          <a:xfrm>
            <a:off x="4868670" y="1539258"/>
            <a:ext cx="1816844" cy="584775"/>
          </a:xfrm>
          <a:prstGeom prst="rect">
            <a:avLst/>
          </a:prstGeom>
          <a:noFill/>
        </p:spPr>
        <p:txBody>
          <a:bodyPr wrap="none" rtlCol="0">
            <a:spAutoFit/>
          </a:bodyPr>
          <a:lstStyle/>
          <a:p>
            <a:pPr algn="ctr"/>
            <a:r>
              <a:rPr lang="en-US" sz="1600" b="1" i="1" dirty="0">
                <a:solidFill>
                  <a:schemeClr val="accent6">
                    <a:lumMod val="75000"/>
                  </a:schemeClr>
                </a:solidFill>
                <a:latin typeface="Symbol" panose="05050102010706020507" pitchFamily="18" charset="2"/>
              </a:rPr>
              <a:t>b</a:t>
            </a:r>
            <a:r>
              <a:rPr lang="en-US" sz="1600" b="1" i="1" dirty="0">
                <a:solidFill>
                  <a:schemeClr val="accent6">
                    <a:lumMod val="75000"/>
                  </a:schemeClr>
                </a:solidFill>
              </a:rPr>
              <a:t>-hydroxybutyrate </a:t>
            </a:r>
          </a:p>
          <a:p>
            <a:pPr algn="ctr"/>
            <a:r>
              <a:rPr lang="en-US" sz="1600" b="1" i="1" dirty="0">
                <a:solidFill>
                  <a:schemeClr val="accent6">
                    <a:lumMod val="75000"/>
                  </a:schemeClr>
                </a:solidFill>
              </a:rPr>
              <a:t>Dehydrogenase</a:t>
            </a:r>
          </a:p>
        </p:txBody>
      </p:sp>
      <p:graphicFrame>
        <p:nvGraphicFramePr>
          <p:cNvPr id="20" name="Object 19">
            <a:extLst>
              <a:ext uri="{FF2B5EF4-FFF2-40B4-BE49-F238E27FC236}">
                <a16:creationId xmlns:a16="http://schemas.microsoft.com/office/drawing/2014/main" id="{5B521005-99EA-4700-A29A-F93FB674E7B4}"/>
              </a:ext>
            </a:extLst>
          </p:cNvPr>
          <p:cNvGraphicFramePr>
            <a:graphicFrameLocks noChangeAspect="1"/>
          </p:cNvGraphicFramePr>
          <p:nvPr>
            <p:extLst>
              <p:ext uri="{D42A27DB-BD31-4B8C-83A1-F6EECF244321}">
                <p14:modId xmlns:p14="http://schemas.microsoft.com/office/powerpoint/2010/main" val="2625179174"/>
              </p:ext>
            </p:extLst>
          </p:nvPr>
        </p:nvGraphicFramePr>
        <p:xfrm>
          <a:off x="6059349" y="2347612"/>
          <a:ext cx="536575" cy="374650"/>
        </p:xfrm>
        <a:graphic>
          <a:graphicData uri="http://schemas.openxmlformats.org/presentationml/2006/ole">
            <mc:AlternateContent xmlns:mc="http://schemas.openxmlformats.org/markup-compatibility/2006">
              <mc:Choice xmlns:v="urn:schemas-microsoft-com:vml" Requires="v">
                <p:oleObj spid="_x0000_s39071" name="CS ChemDraw Drawing" r:id="rId16" imgW="537157" imgH="374150" progId="ChemDraw.Document.6.0">
                  <p:embed/>
                </p:oleObj>
              </mc:Choice>
              <mc:Fallback>
                <p:oleObj name="CS ChemDraw Drawing" r:id="rId16" imgW="537157" imgH="374150" progId="ChemDraw.Document.6.0">
                  <p:embed/>
                  <p:pic>
                    <p:nvPicPr>
                      <p:cNvPr id="0" name=""/>
                      <p:cNvPicPr/>
                      <p:nvPr/>
                    </p:nvPicPr>
                    <p:blipFill>
                      <a:blip r:embed="rId17"/>
                      <a:stretch>
                        <a:fillRect/>
                      </a:stretch>
                    </p:blipFill>
                    <p:spPr>
                      <a:xfrm>
                        <a:off x="6059349" y="2347612"/>
                        <a:ext cx="536575" cy="374650"/>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5BAB4A19-9FA1-4120-B114-8C0520A47667}"/>
              </a:ext>
            </a:extLst>
          </p:cNvPr>
          <p:cNvSpPr txBox="1"/>
          <p:nvPr/>
        </p:nvSpPr>
        <p:spPr>
          <a:xfrm>
            <a:off x="5540483" y="2347612"/>
            <a:ext cx="639919" cy="307777"/>
          </a:xfrm>
          <a:prstGeom prst="rect">
            <a:avLst/>
          </a:prstGeom>
          <a:noFill/>
        </p:spPr>
        <p:txBody>
          <a:bodyPr wrap="none" rtlCol="0">
            <a:spAutoFit/>
          </a:bodyPr>
          <a:lstStyle/>
          <a:p>
            <a:r>
              <a:rPr lang="en-US" sz="1400" b="1" dirty="0"/>
              <a:t>NADH</a:t>
            </a:r>
          </a:p>
        </p:txBody>
      </p:sp>
      <p:sp>
        <p:nvSpPr>
          <p:cNvPr id="22" name="TextBox 21">
            <a:extLst>
              <a:ext uri="{FF2B5EF4-FFF2-40B4-BE49-F238E27FC236}">
                <a16:creationId xmlns:a16="http://schemas.microsoft.com/office/drawing/2014/main" id="{60A1CD37-17A2-48B1-B227-F4E5B4DB0C62}"/>
              </a:ext>
            </a:extLst>
          </p:cNvPr>
          <p:cNvSpPr txBox="1"/>
          <p:nvPr/>
        </p:nvSpPr>
        <p:spPr>
          <a:xfrm>
            <a:off x="6082748" y="2062060"/>
            <a:ext cx="585417" cy="307777"/>
          </a:xfrm>
          <a:prstGeom prst="rect">
            <a:avLst/>
          </a:prstGeom>
          <a:noFill/>
        </p:spPr>
        <p:txBody>
          <a:bodyPr wrap="none" rtlCol="0">
            <a:spAutoFit/>
          </a:bodyPr>
          <a:lstStyle/>
          <a:p>
            <a:r>
              <a:rPr lang="en-US" sz="1400" b="1" dirty="0"/>
              <a:t>NAD</a:t>
            </a:r>
            <a:r>
              <a:rPr lang="en-US" sz="1400" b="1" baseline="30000" dirty="0"/>
              <a:t>+</a:t>
            </a:r>
          </a:p>
        </p:txBody>
      </p:sp>
      <p:sp>
        <p:nvSpPr>
          <p:cNvPr id="23" name="TextBox 22">
            <a:extLst>
              <a:ext uri="{FF2B5EF4-FFF2-40B4-BE49-F238E27FC236}">
                <a16:creationId xmlns:a16="http://schemas.microsoft.com/office/drawing/2014/main" id="{8E489262-36D7-42F3-8D86-5A0C44E7ECFC}"/>
              </a:ext>
            </a:extLst>
          </p:cNvPr>
          <p:cNvSpPr txBox="1"/>
          <p:nvPr/>
        </p:nvSpPr>
        <p:spPr>
          <a:xfrm>
            <a:off x="5498946" y="2519840"/>
            <a:ext cx="527709" cy="307777"/>
          </a:xfrm>
          <a:prstGeom prst="rect">
            <a:avLst/>
          </a:prstGeom>
          <a:noFill/>
        </p:spPr>
        <p:txBody>
          <a:bodyPr wrap="none" rtlCol="0">
            <a:spAutoFit/>
          </a:bodyPr>
          <a:lstStyle/>
          <a:p>
            <a:r>
              <a:rPr lang="en-US" sz="1400" b="1" dirty="0"/>
              <a:t> + H</a:t>
            </a:r>
            <a:r>
              <a:rPr lang="en-US" sz="1400" b="1" baseline="30000" dirty="0"/>
              <a:t>+</a:t>
            </a:r>
          </a:p>
        </p:txBody>
      </p:sp>
      <p:sp>
        <p:nvSpPr>
          <p:cNvPr id="24" name="TextBox 23">
            <a:extLst>
              <a:ext uri="{FF2B5EF4-FFF2-40B4-BE49-F238E27FC236}">
                <a16:creationId xmlns:a16="http://schemas.microsoft.com/office/drawing/2014/main" id="{ADC74BF0-393B-4E15-B463-212292E7A776}"/>
              </a:ext>
            </a:extLst>
          </p:cNvPr>
          <p:cNvSpPr txBox="1"/>
          <p:nvPr/>
        </p:nvSpPr>
        <p:spPr>
          <a:xfrm>
            <a:off x="5454378" y="3861529"/>
            <a:ext cx="1291187" cy="584775"/>
          </a:xfrm>
          <a:prstGeom prst="rect">
            <a:avLst/>
          </a:prstGeom>
          <a:noFill/>
        </p:spPr>
        <p:txBody>
          <a:bodyPr wrap="none" rtlCol="0">
            <a:spAutoFit/>
          </a:bodyPr>
          <a:lstStyle/>
          <a:p>
            <a:pPr algn="ctr"/>
            <a:r>
              <a:rPr lang="en-US" sz="1600" b="1" i="1" dirty="0">
                <a:solidFill>
                  <a:schemeClr val="accent6">
                    <a:lumMod val="75000"/>
                  </a:schemeClr>
                </a:solidFill>
              </a:rPr>
              <a:t>Spontaneous</a:t>
            </a:r>
          </a:p>
          <a:p>
            <a:pPr algn="ctr"/>
            <a:r>
              <a:rPr lang="en-US" sz="1600" b="1" i="1" dirty="0">
                <a:solidFill>
                  <a:schemeClr val="accent6">
                    <a:lumMod val="75000"/>
                  </a:schemeClr>
                </a:solidFill>
              </a:rPr>
              <a:t>Degradation</a:t>
            </a:r>
          </a:p>
        </p:txBody>
      </p:sp>
    </p:spTree>
    <p:extLst>
      <p:ext uri="{BB962C8B-B14F-4D97-AF65-F5344CB8AC3E}">
        <p14:creationId xmlns:p14="http://schemas.microsoft.com/office/powerpoint/2010/main" val="2236356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2C742-5EBC-45FD-A805-6B1A9C9CA8AE}"/>
              </a:ext>
            </a:extLst>
          </p:cNvPr>
          <p:cNvSpPr>
            <a:spLocks noGrp="1"/>
          </p:cNvSpPr>
          <p:nvPr>
            <p:ph type="title"/>
          </p:nvPr>
        </p:nvSpPr>
        <p:spPr>
          <a:xfrm>
            <a:off x="1305018" y="222349"/>
            <a:ext cx="7565656" cy="779462"/>
          </a:xfrm>
        </p:spPr>
        <p:txBody>
          <a:bodyPr>
            <a:normAutofit fontScale="90000"/>
          </a:bodyPr>
          <a:lstStyle/>
          <a:p>
            <a:r>
              <a:rPr lang="en-US" dirty="0"/>
              <a:t>Ketogenic Diet Extends Life in Mice</a:t>
            </a:r>
          </a:p>
        </p:txBody>
      </p:sp>
      <p:pic>
        <p:nvPicPr>
          <p:cNvPr id="41986" name="Picture 2">
            <a:extLst>
              <a:ext uri="{FF2B5EF4-FFF2-40B4-BE49-F238E27FC236}">
                <a16:creationId xmlns:a16="http://schemas.microsoft.com/office/drawing/2014/main" id="{FFBFAD0A-2D12-479A-BC28-63B977828C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18169" y="1223274"/>
            <a:ext cx="4959100" cy="40529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B9801D7-D037-4D30-81D0-B6B6E59C6C0A}"/>
              </a:ext>
            </a:extLst>
          </p:cNvPr>
          <p:cNvSpPr/>
          <p:nvPr/>
        </p:nvSpPr>
        <p:spPr>
          <a:xfrm>
            <a:off x="106802" y="5591266"/>
            <a:ext cx="1528185" cy="307777"/>
          </a:xfrm>
          <a:prstGeom prst="rect">
            <a:avLst/>
          </a:prstGeom>
        </p:spPr>
        <p:txBody>
          <a:bodyPr wrap="square">
            <a:spAutoFit/>
          </a:bodyPr>
          <a:lstStyle/>
          <a:p>
            <a:r>
              <a:rPr lang="en-US" sz="1400" dirty="0">
                <a:solidFill>
                  <a:srgbClr val="555555"/>
                </a:solidFill>
                <a:latin typeface="Source Sans Pro" panose="020B0503030403020204" pitchFamily="34" charset="0"/>
              </a:rPr>
              <a:t>Image by: </a:t>
            </a:r>
            <a:r>
              <a:rPr lang="en-US" sz="1400" dirty="0" err="1">
                <a:solidFill>
                  <a:srgbClr val="555555"/>
                </a:solidFill>
                <a:latin typeface="Source Sans Pro" panose="020B0503030403020204" pitchFamily="34" charset="0"/>
                <a:hlinkClick r:id="rId4"/>
              </a:rPr>
              <a:t>Rasbak</a:t>
            </a:r>
            <a:endParaRPr lang="en-US" sz="1400" dirty="0"/>
          </a:p>
        </p:txBody>
      </p:sp>
    </p:spTree>
    <p:extLst>
      <p:ext uri="{BB962C8B-B14F-4D97-AF65-F5344CB8AC3E}">
        <p14:creationId xmlns:p14="http://schemas.microsoft.com/office/powerpoint/2010/main" val="3822678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3C7E-B3A6-49D8-AD4B-C29E340C00DB}"/>
              </a:ext>
            </a:extLst>
          </p:cNvPr>
          <p:cNvSpPr>
            <a:spLocks noGrp="1"/>
          </p:cNvSpPr>
          <p:nvPr>
            <p:ph type="title"/>
          </p:nvPr>
        </p:nvSpPr>
        <p:spPr>
          <a:xfrm>
            <a:off x="1314958" y="68461"/>
            <a:ext cx="7694866" cy="779462"/>
          </a:xfrm>
        </p:spPr>
        <p:txBody>
          <a:bodyPr>
            <a:normAutofit/>
          </a:bodyPr>
          <a:lstStyle/>
          <a:p>
            <a:r>
              <a:rPr lang="en-US" sz="3600" dirty="0"/>
              <a:t>D-</a:t>
            </a:r>
            <a:r>
              <a:rPr lang="en-US" sz="3600" dirty="0">
                <a:latin typeface="Symbol" panose="05050102010706020507" pitchFamily="18" charset="2"/>
              </a:rPr>
              <a:t>b</a:t>
            </a:r>
            <a:r>
              <a:rPr lang="en-US" sz="3600" dirty="0"/>
              <a:t>-Hydroxybutyrate and Neural Health</a:t>
            </a:r>
          </a:p>
        </p:txBody>
      </p:sp>
      <p:pic>
        <p:nvPicPr>
          <p:cNvPr id="39938" name="Picture 2">
            <a:extLst>
              <a:ext uri="{FF2B5EF4-FFF2-40B4-BE49-F238E27FC236}">
                <a16:creationId xmlns:a16="http://schemas.microsoft.com/office/drawing/2014/main" id="{05B57878-E641-48ED-86A2-AE0A88D8D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213" y="912359"/>
            <a:ext cx="4857750" cy="45910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382972E-60EB-47FF-B9DF-86CBC38D5243}"/>
              </a:ext>
            </a:extLst>
          </p:cNvPr>
          <p:cNvSpPr txBox="1"/>
          <p:nvPr/>
        </p:nvSpPr>
        <p:spPr>
          <a:xfrm>
            <a:off x="62082" y="5702300"/>
            <a:ext cx="6219448" cy="307777"/>
          </a:xfrm>
          <a:prstGeom prst="rect">
            <a:avLst/>
          </a:prstGeom>
          <a:noFill/>
        </p:spPr>
        <p:txBody>
          <a:bodyPr wrap="square" rtlCol="0">
            <a:spAutoFit/>
          </a:bodyPr>
          <a:lstStyle/>
          <a:p>
            <a:r>
              <a:rPr lang="en-US" sz="1400" dirty="0"/>
              <a:t>Figure from: </a:t>
            </a:r>
            <a:r>
              <a:rPr lang="en-US" sz="1400" dirty="0" err="1">
                <a:hlinkClick r:id="rId4"/>
              </a:rPr>
              <a:t>Norwitz</a:t>
            </a:r>
            <a:r>
              <a:rPr lang="en-US" sz="1400" dirty="0">
                <a:hlinkClick r:id="rId4"/>
              </a:rPr>
              <a:t>, N.G., et al. (2019) Front. </a:t>
            </a:r>
            <a:r>
              <a:rPr lang="en-US" sz="1400" dirty="0" err="1">
                <a:hlinkClick r:id="rId4"/>
              </a:rPr>
              <a:t>Nutr</a:t>
            </a:r>
            <a:r>
              <a:rPr lang="en-US" sz="1400" dirty="0">
                <a:hlinkClick r:id="rId4"/>
              </a:rPr>
              <a:t>. 10.3389</a:t>
            </a:r>
            <a:endParaRPr lang="en-US" sz="1400" dirty="0"/>
          </a:p>
        </p:txBody>
      </p:sp>
    </p:spTree>
    <p:extLst>
      <p:ext uri="{BB962C8B-B14F-4D97-AF65-F5344CB8AC3E}">
        <p14:creationId xmlns:p14="http://schemas.microsoft.com/office/powerpoint/2010/main" val="3271170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7F0A3-42A3-4C56-81B3-2E7AEFD5A5E1}"/>
              </a:ext>
            </a:extLst>
          </p:cNvPr>
          <p:cNvSpPr>
            <a:spLocks noGrp="1"/>
          </p:cNvSpPr>
          <p:nvPr>
            <p:ph type="title"/>
          </p:nvPr>
        </p:nvSpPr>
        <p:spPr>
          <a:xfrm>
            <a:off x="1314956" y="68461"/>
            <a:ext cx="7732511" cy="779462"/>
          </a:xfrm>
        </p:spPr>
        <p:txBody>
          <a:bodyPr>
            <a:normAutofit fontScale="90000"/>
          </a:bodyPr>
          <a:lstStyle/>
          <a:p>
            <a:r>
              <a:rPr lang="en-US" dirty="0"/>
              <a:t>Fasting improves Cancer Treatment</a:t>
            </a:r>
          </a:p>
        </p:txBody>
      </p:sp>
      <p:sp>
        <p:nvSpPr>
          <p:cNvPr id="3" name="Content Placeholder 2">
            <a:extLst>
              <a:ext uri="{FF2B5EF4-FFF2-40B4-BE49-F238E27FC236}">
                <a16:creationId xmlns:a16="http://schemas.microsoft.com/office/drawing/2014/main" id="{3CAB782A-9C84-4DF2-923F-5E65BF217A77}"/>
              </a:ext>
            </a:extLst>
          </p:cNvPr>
          <p:cNvSpPr>
            <a:spLocks noGrp="1"/>
          </p:cNvSpPr>
          <p:nvPr>
            <p:ph idx="1"/>
          </p:nvPr>
        </p:nvSpPr>
        <p:spPr/>
        <p:txBody>
          <a:bodyPr/>
          <a:lstStyle/>
          <a:p>
            <a:endParaRPr lang="en-US"/>
          </a:p>
        </p:txBody>
      </p:sp>
      <p:pic>
        <p:nvPicPr>
          <p:cNvPr id="40962" name="Picture 2">
            <a:extLst>
              <a:ext uri="{FF2B5EF4-FFF2-40B4-BE49-F238E27FC236}">
                <a16:creationId xmlns:a16="http://schemas.microsoft.com/office/drawing/2014/main" id="{ED880405-AFB8-4B37-84D5-20C7715D67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3624"/>
          <a:stretch/>
        </p:blipFill>
        <p:spPr bwMode="auto">
          <a:xfrm>
            <a:off x="250592" y="919409"/>
            <a:ext cx="8598427" cy="47828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D02D75-8F2D-441F-BC40-32F18927FA7D}"/>
              </a:ext>
            </a:extLst>
          </p:cNvPr>
          <p:cNvSpPr txBox="1"/>
          <p:nvPr/>
        </p:nvSpPr>
        <p:spPr>
          <a:xfrm>
            <a:off x="62082" y="5702300"/>
            <a:ext cx="7596018" cy="307777"/>
          </a:xfrm>
          <a:prstGeom prst="rect">
            <a:avLst/>
          </a:prstGeom>
          <a:noFill/>
        </p:spPr>
        <p:txBody>
          <a:bodyPr wrap="square" rtlCol="0">
            <a:spAutoFit/>
          </a:bodyPr>
          <a:lstStyle/>
          <a:p>
            <a:r>
              <a:rPr lang="en-US" sz="1400" dirty="0"/>
              <a:t>Figure from: </a:t>
            </a:r>
            <a:r>
              <a:rPr lang="en-US" sz="1400" dirty="0" err="1">
                <a:hlinkClick r:id="rId4"/>
              </a:rPr>
              <a:t>Letteiri-Barbato</a:t>
            </a:r>
            <a:r>
              <a:rPr lang="en-US" sz="1400" dirty="0">
                <a:hlinkClick r:id="rId4"/>
              </a:rPr>
              <a:t>, D. and </a:t>
            </a:r>
            <a:r>
              <a:rPr lang="en-US" sz="1400" dirty="0" err="1">
                <a:hlinkClick r:id="rId4"/>
              </a:rPr>
              <a:t>Aquilano</a:t>
            </a:r>
            <a:r>
              <a:rPr lang="en-US" sz="1400" dirty="0">
                <a:hlinkClick r:id="rId4"/>
              </a:rPr>
              <a:t>, K. (2018) Front. Oncol:10.3389</a:t>
            </a:r>
            <a:endParaRPr lang="en-US" sz="1400" dirty="0"/>
          </a:p>
        </p:txBody>
      </p:sp>
    </p:spTree>
    <p:extLst>
      <p:ext uri="{BB962C8B-B14F-4D97-AF65-F5344CB8AC3E}">
        <p14:creationId xmlns:p14="http://schemas.microsoft.com/office/powerpoint/2010/main" val="2724750065"/>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9292</TotalTime>
  <Words>1310</Words>
  <Application>Microsoft Office PowerPoint</Application>
  <PresentationFormat>On-screen Show (4:3)</PresentationFormat>
  <Paragraphs>117</Paragraphs>
  <Slides>10</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Calibri</vt:lpstr>
      <vt:lpstr>Calibri Light</vt:lpstr>
      <vt:lpstr>Source Sans Pro</vt:lpstr>
      <vt:lpstr>Symbol</vt:lpstr>
      <vt:lpstr>Biochemistry Theme</vt:lpstr>
      <vt:lpstr>CS ChemDraw Drawing</vt:lpstr>
      <vt:lpstr>Lipids</vt:lpstr>
      <vt:lpstr>Ketone Bodies and Ketosis</vt:lpstr>
      <vt:lpstr>Ketone Body and Cholesterol Biosynthesis</vt:lpstr>
      <vt:lpstr>Ketone Body and Cholesterol Biosynthesis</vt:lpstr>
      <vt:lpstr>HMG-CoA Reductase Inhibitors</vt:lpstr>
      <vt:lpstr>Ketone Bodies</vt:lpstr>
      <vt:lpstr>Ketogenic Diet Extends Life in Mice</vt:lpstr>
      <vt:lpstr>D-b-Hydroxybutyrate and Neural Health</vt:lpstr>
      <vt:lpstr>Fasting improves Cancer Treatment</vt:lpstr>
      <vt:lpstr>Diabetic Ketoacidosis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Lipids</dc:title>
  <dc:creator>Patricia Flatt</dc:creator>
  <cp:lastModifiedBy>Patricia Flatt</cp:lastModifiedBy>
  <cp:revision>175</cp:revision>
  <dcterms:created xsi:type="dcterms:W3CDTF">2020-03-05T19:43:26Z</dcterms:created>
  <dcterms:modified xsi:type="dcterms:W3CDTF">2020-03-14T07:03:54Z</dcterms:modified>
</cp:coreProperties>
</file>