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notesMasterIdLst>
    <p:notesMasterId r:id="rId13"/>
  </p:notesMasterIdLst>
  <p:sldIdLst>
    <p:sldId id="816" r:id="rId2"/>
    <p:sldId id="791" r:id="rId3"/>
    <p:sldId id="807" r:id="rId4"/>
    <p:sldId id="808" r:id="rId5"/>
    <p:sldId id="809" r:id="rId6"/>
    <p:sldId id="810" r:id="rId7"/>
    <p:sldId id="812" r:id="rId8"/>
    <p:sldId id="813" r:id="rId9"/>
    <p:sldId id="814" r:id="rId10"/>
    <p:sldId id="811" r:id="rId11"/>
    <p:sldId id="815" r:id="rId12"/>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D9C2"/>
    <a:srgbClr val="9954CC"/>
    <a:srgbClr val="6600CC"/>
    <a:srgbClr val="FFFF99"/>
    <a:srgbClr val="7DD1EB"/>
    <a:srgbClr val="B36D9C"/>
    <a:srgbClr val="54C2DC"/>
    <a:srgbClr val="E6B0CE"/>
    <a:srgbClr val="D35617"/>
    <a:srgbClr val="FFD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00" autoAdjust="0"/>
    <p:restoredTop sz="77137" autoAdjust="0"/>
  </p:normalViewPr>
  <p:slideViewPr>
    <p:cSldViewPr snapToGrid="0" showGuides="1">
      <p:cViewPr varScale="1">
        <p:scale>
          <a:sx n="96" d="100"/>
          <a:sy n="96" d="100"/>
        </p:scale>
        <p:origin x="1963" y="36"/>
      </p:cViewPr>
      <p:guideLst>
        <p:guide orient="horz" pos="2184"/>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image" Target="../media/image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image" Target="../media/image6.emf"/><Relationship Id="rId5" Type="http://schemas.openxmlformats.org/officeDocument/2006/relationships/image" Target="../media/image12.emf"/><Relationship Id="rId4" Type="http://schemas.openxmlformats.org/officeDocument/2006/relationships/image" Target="../media/image11.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image" Target="../media/image12.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image" Target="../media/image6.emf"/><Relationship Id="rId5" Type="http://schemas.openxmlformats.org/officeDocument/2006/relationships/image" Target="../media/image12.emf"/><Relationship Id="rId4" Type="http://schemas.openxmlformats.org/officeDocument/2006/relationships/image" Target="../media/image11.e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image" Target="../media/image6.e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8EB9FD24-5F17-4DC0-8DB8-BA44608A6F77}" type="datetimeFigureOut">
              <a:rPr lang="en-US" smtClean="0"/>
              <a:t>3/11/2020</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2ED13A92-1542-4DD8-9582-4F65BF3293BF}" type="slidenum">
              <a:rPr lang="en-US" smtClean="0"/>
              <a:t>‹#›</a:t>
            </a:fld>
            <a:endParaRPr lang="en-US"/>
          </a:p>
        </p:txBody>
      </p:sp>
    </p:spTree>
    <p:extLst>
      <p:ext uri="{BB962C8B-B14F-4D97-AF65-F5344CB8AC3E}">
        <p14:creationId xmlns:p14="http://schemas.microsoft.com/office/powerpoint/2010/main" val="14310608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our lecture series on Lipids.  Here we will learn about the beta oxidation of unsaturated fatty acids.</a:t>
            </a:r>
          </a:p>
        </p:txBody>
      </p:sp>
      <p:sp>
        <p:nvSpPr>
          <p:cNvPr id="4" name="Slide Number Placeholder 3"/>
          <p:cNvSpPr>
            <a:spLocks noGrp="1"/>
          </p:cNvSpPr>
          <p:nvPr>
            <p:ph type="sldNum" sz="quarter" idx="5"/>
          </p:nvPr>
        </p:nvSpPr>
        <p:spPr/>
        <p:txBody>
          <a:bodyPr/>
          <a:lstStyle/>
          <a:p>
            <a:fld id="{2ED13A92-1542-4DD8-9582-4F65BF3293BF}" type="slidenum">
              <a:rPr lang="en-US" smtClean="0"/>
              <a:t>1</a:t>
            </a:fld>
            <a:endParaRPr lang="en-US" dirty="0"/>
          </a:p>
        </p:txBody>
      </p:sp>
    </p:spTree>
    <p:extLst>
      <p:ext uri="{BB962C8B-B14F-4D97-AF65-F5344CB8AC3E}">
        <p14:creationId xmlns:p14="http://schemas.microsoft.com/office/powerpoint/2010/main" val="19186096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Overall, unsaturated fats contain less energy than saturated fats. This is because they have less C-H content than saturated fats. </a:t>
            </a:r>
          </a:p>
        </p:txBody>
      </p:sp>
      <p:sp>
        <p:nvSpPr>
          <p:cNvPr id="4" name="Slide Number Placeholder 3"/>
          <p:cNvSpPr>
            <a:spLocks noGrp="1"/>
          </p:cNvSpPr>
          <p:nvPr>
            <p:ph type="sldNum" sz="quarter" idx="5"/>
          </p:nvPr>
        </p:nvSpPr>
        <p:spPr/>
        <p:txBody>
          <a:bodyPr/>
          <a:lstStyle/>
          <a:p>
            <a:fld id="{2ED13A92-1542-4DD8-9582-4F65BF3293BF}" type="slidenum">
              <a:rPr lang="en-US" smtClean="0"/>
              <a:t>10</a:t>
            </a:fld>
            <a:endParaRPr lang="en-US"/>
          </a:p>
        </p:txBody>
      </p:sp>
    </p:spTree>
    <p:extLst>
      <p:ext uri="{BB962C8B-B14F-4D97-AF65-F5344CB8AC3E}">
        <p14:creationId xmlns:p14="http://schemas.microsoft.com/office/powerpoint/2010/main" val="42141446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Essentially, they are each losing the FADH2 energy carrier made during the first step of the beta-oxidation pathway. Thus, each double bond in the fatty acid reduces the ATP generating potential by 1.5 molecules of ATP, compared with the ATP potential of a saturated fatty acid of the same length.</a:t>
            </a:r>
          </a:p>
        </p:txBody>
      </p:sp>
      <p:sp>
        <p:nvSpPr>
          <p:cNvPr id="4" name="Slide Number Placeholder 3"/>
          <p:cNvSpPr>
            <a:spLocks noGrp="1"/>
          </p:cNvSpPr>
          <p:nvPr>
            <p:ph type="sldNum" sz="quarter" idx="5"/>
          </p:nvPr>
        </p:nvSpPr>
        <p:spPr/>
        <p:txBody>
          <a:bodyPr/>
          <a:lstStyle/>
          <a:p>
            <a:fld id="{2ED13A92-1542-4DD8-9582-4F65BF3293BF}" type="slidenum">
              <a:rPr lang="en-US" smtClean="0"/>
              <a:t>11</a:t>
            </a:fld>
            <a:endParaRPr lang="en-US"/>
          </a:p>
        </p:txBody>
      </p:sp>
    </p:spTree>
    <p:extLst>
      <p:ext uri="{BB962C8B-B14F-4D97-AF65-F5344CB8AC3E}">
        <p14:creationId xmlns:p14="http://schemas.microsoft.com/office/powerpoint/2010/main" val="38092475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previous lecture, we discussed the standard beta oxidation pathway for saturated fats.  This consists of four enzymatic steps that first create a trans double bond between the alpha and beta carbon positions. This generates one molecule of FADH2. The second reaction is an addition of water across the double bond to form the beta hydroxy intermediate. The second oxidation converts the alcohol to the ketone creating beta-ketoacyl-</a:t>
            </a:r>
            <a:r>
              <a:rPr lang="en-US" dirty="0" err="1"/>
              <a:t>coA</a:t>
            </a:r>
            <a:r>
              <a:rPr lang="en-US" dirty="0"/>
              <a:t> and one molecule of NADH. The </a:t>
            </a:r>
            <a:r>
              <a:rPr lang="en-US" dirty="0" err="1"/>
              <a:t>thiolase</a:t>
            </a:r>
            <a:r>
              <a:rPr lang="en-US" dirty="0"/>
              <a:t> cleaves the C-C bond between the alpha and beta position, creating a molecule of Acetyl-CoA and a Fatty-Acyl-CoA two carbons shorter. </a:t>
            </a:r>
          </a:p>
        </p:txBody>
      </p:sp>
      <p:sp>
        <p:nvSpPr>
          <p:cNvPr id="4" name="Slide Number Placeholder 3"/>
          <p:cNvSpPr>
            <a:spLocks noGrp="1"/>
          </p:cNvSpPr>
          <p:nvPr>
            <p:ph type="sldNum" sz="quarter" idx="5"/>
          </p:nvPr>
        </p:nvSpPr>
        <p:spPr/>
        <p:txBody>
          <a:bodyPr/>
          <a:lstStyle/>
          <a:p>
            <a:fld id="{2ED13A92-1542-4DD8-9582-4F65BF3293BF}" type="slidenum">
              <a:rPr lang="en-US" smtClean="0"/>
              <a:t>2</a:t>
            </a:fld>
            <a:endParaRPr lang="en-US"/>
          </a:p>
        </p:txBody>
      </p:sp>
    </p:spTree>
    <p:extLst>
      <p:ext uri="{BB962C8B-B14F-4D97-AF65-F5344CB8AC3E}">
        <p14:creationId xmlns:p14="http://schemas.microsoft.com/office/powerpoint/2010/main" val="30512954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what happens when you have unsaturated fatty acids? How do the double bonds affect beta oxidation? There can be two possible scenarios.  One where the cis double bond starts at an odd numbered carbon or one that starts between an even numbered carbon. If it is odd, the beta oxidation rounds will continue until the bond is between carbon 3 and 4, and then it must deal with the double bond before completing the oxidation process. For even bonds, the double bond moves down until it is between carbon 4 and 5.  Let’s take a look at the odd situation first.</a:t>
            </a:r>
          </a:p>
          <a:p>
            <a:endParaRPr lang="en-US" dirty="0"/>
          </a:p>
        </p:txBody>
      </p:sp>
      <p:sp>
        <p:nvSpPr>
          <p:cNvPr id="4" name="Slide Number Placeholder 3"/>
          <p:cNvSpPr>
            <a:spLocks noGrp="1"/>
          </p:cNvSpPr>
          <p:nvPr>
            <p:ph type="sldNum" sz="quarter" idx="5"/>
          </p:nvPr>
        </p:nvSpPr>
        <p:spPr/>
        <p:txBody>
          <a:bodyPr/>
          <a:lstStyle/>
          <a:p>
            <a:fld id="{2ED13A92-1542-4DD8-9582-4F65BF3293BF}" type="slidenum">
              <a:rPr lang="en-US" smtClean="0"/>
              <a:t>3</a:t>
            </a:fld>
            <a:endParaRPr lang="en-US"/>
          </a:p>
        </p:txBody>
      </p:sp>
    </p:spTree>
    <p:extLst>
      <p:ext uri="{BB962C8B-B14F-4D97-AF65-F5344CB8AC3E}">
        <p14:creationId xmlns:p14="http://schemas.microsoft.com/office/powerpoint/2010/main" val="38863190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just need one additional enzyme to deal with an unsaturated fatty acid with the double bond in the odd position. As the fatty acid undergoes beta-oxidation, the double bond will move closer to the thioester end of the molecule until it is positioned between carbons 3 and 4. When it reaches this state, the Acyl-CoA Dehydrogenase will no longer recognize this as a substrate and will be unable to create the double bond between the 2 and 3 position. Instead, an isomerase enzyme is required to shift the cis-3-4 double bond into a trans-2-3 double bond.</a:t>
            </a:r>
          </a:p>
        </p:txBody>
      </p:sp>
      <p:sp>
        <p:nvSpPr>
          <p:cNvPr id="4" name="Slide Number Placeholder 3"/>
          <p:cNvSpPr>
            <a:spLocks noGrp="1"/>
          </p:cNvSpPr>
          <p:nvPr>
            <p:ph type="sldNum" sz="quarter" idx="5"/>
          </p:nvPr>
        </p:nvSpPr>
        <p:spPr/>
        <p:txBody>
          <a:bodyPr/>
          <a:lstStyle/>
          <a:p>
            <a:fld id="{2ED13A92-1542-4DD8-9582-4F65BF3293BF}" type="slidenum">
              <a:rPr lang="en-US" smtClean="0"/>
              <a:t>4</a:t>
            </a:fld>
            <a:endParaRPr lang="en-US"/>
          </a:p>
        </p:txBody>
      </p:sp>
    </p:spTree>
    <p:extLst>
      <p:ext uri="{BB962C8B-B14F-4D97-AF65-F5344CB8AC3E}">
        <p14:creationId xmlns:p14="http://schemas.microsoft.com/office/powerpoint/2010/main" val="15395469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isomerase enzyme is called cis-delta-3 enoyl-CoA Isomerase, named for the substrate that it recognizes. This isomerase converts the cis delta 3 double bond to the trans delta 2 double bond. This IS the exact same product as the normal beta oxidation reaction after step 1 with the Acyl-CoA Dehydrogenase enzyme. Thus, this reaction intermediate skips the first reaction in the beta oxidation cascade, but can then pick up with the second reaction in the beta oxidation pathway. Since the first reaction is skipped, it will NOT produce the FADH</a:t>
            </a:r>
            <a:r>
              <a:rPr lang="en-US" baseline="-25000" dirty="0"/>
              <a:t>2</a:t>
            </a:r>
            <a:r>
              <a:rPr lang="en-US" dirty="0"/>
              <a:t>. It will only produce 1 molecule of NADH during this round of the beta oxidation pathway. </a:t>
            </a:r>
          </a:p>
        </p:txBody>
      </p:sp>
      <p:sp>
        <p:nvSpPr>
          <p:cNvPr id="4" name="Slide Number Placeholder 3"/>
          <p:cNvSpPr>
            <a:spLocks noGrp="1"/>
          </p:cNvSpPr>
          <p:nvPr>
            <p:ph type="sldNum" sz="quarter" idx="5"/>
          </p:nvPr>
        </p:nvSpPr>
        <p:spPr/>
        <p:txBody>
          <a:bodyPr/>
          <a:lstStyle/>
          <a:p>
            <a:fld id="{2ED13A92-1542-4DD8-9582-4F65BF3293BF}" type="slidenum">
              <a:rPr lang="en-US" smtClean="0"/>
              <a:t>5</a:t>
            </a:fld>
            <a:endParaRPr lang="en-US"/>
          </a:p>
        </p:txBody>
      </p:sp>
    </p:spTree>
    <p:extLst>
      <p:ext uri="{BB962C8B-B14F-4D97-AF65-F5344CB8AC3E}">
        <p14:creationId xmlns:p14="http://schemas.microsoft.com/office/powerpoint/2010/main" val="34268937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the even cis double bonds, two enzymatic steps are required.</a:t>
            </a:r>
          </a:p>
        </p:txBody>
      </p:sp>
      <p:sp>
        <p:nvSpPr>
          <p:cNvPr id="4" name="Slide Number Placeholder 3"/>
          <p:cNvSpPr>
            <a:spLocks noGrp="1"/>
          </p:cNvSpPr>
          <p:nvPr>
            <p:ph type="sldNum" sz="quarter" idx="5"/>
          </p:nvPr>
        </p:nvSpPr>
        <p:spPr/>
        <p:txBody>
          <a:bodyPr/>
          <a:lstStyle/>
          <a:p>
            <a:fld id="{2ED13A92-1542-4DD8-9582-4F65BF3293BF}" type="slidenum">
              <a:rPr lang="en-US" smtClean="0"/>
              <a:t>6</a:t>
            </a:fld>
            <a:endParaRPr lang="en-US"/>
          </a:p>
        </p:txBody>
      </p:sp>
    </p:spTree>
    <p:extLst>
      <p:ext uri="{BB962C8B-B14F-4D97-AF65-F5344CB8AC3E}">
        <p14:creationId xmlns:p14="http://schemas.microsoft.com/office/powerpoint/2010/main" val="3886694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the cis double bond reaches the 4-5 position, it still does not hinder the action of the first enzyme in the beta oxidation pathway. The acyl-CoA dehydrogenase enzyme still recognizes this substrate and generates a trans double bond between the alpha and beta carbon positions. However, the hydratase in the second step cannot recognize the dienoyl intermediate that is created. This is where the 2,4-Dienoyl-CoA Reductase does its work!  This reduction adds two electrons and two protons to the molecule to remove the two double bonds and replace them with one trans double bond between carbons 3 and 4. With the diene, one hydrogen and one electron are added at the alpha carbon position, and one hydrogen/electron are added to the carbon 5 position. An electron from the 3 carbon and from the 4 carbon each fold inward and create the new double bond between the 3 and 4 carbons. </a:t>
            </a:r>
          </a:p>
        </p:txBody>
      </p:sp>
      <p:sp>
        <p:nvSpPr>
          <p:cNvPr id="4" name="Slide Number Placeholder 3"/>
          <p:cNvSpPr>
            <a:spLocks noGrp="1"/>
          </p:cNvSpPr>
          <p:nvPr>
            <p:ph type="sldNum" sz="quarter" idx="5"/>
          </p:nvPr>
        </p:nvSpPr>
        <p:spPr/>
        <p:txBody>
          <a:bodyPr/>
          <a:lstStyle/>
          <a:p>
            <a:fld id="{2ED13A92-1542-4DD8-9582-4F65BF3293BF}" type="slidenum">
              <a:rPr lang="en-US" smtClean="0"/>
              <a:t>7</a:t>
            </a:fld>
            <a:endParaRPr lang="en-US"/>
          </a:p>
        </p:txBody>
      </p:sp>
    </p:spTree>
    <p:extLst>
      <p:ext uri="{BB962C8B-B14F-4D97-AF65-F5344CB8AC3E}">
        <p14:creationId xmlns:p14="http://schemas.microsoft.com/office/powerpoint/2010/main" val="25085367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intermediate is very similar to the situation that we just looked at with the Cis double bond between carbons 3 and 4 of the fatty acid. However, this bond is in the trans conformation. Fortunately, the Enoyl-CoA Isomerase can recognize both of these isomers and convert both the cis and the trans double bonds to the 2-3 carbon position.  From here it can enter back into the beta oxidation pathway.</a:t>
            </a:r>
          </a:p>
        </p:txBody>
      </p:sp>
      <p:sp>
        <p:nvSpPr>
          <p:cNvPr id="4" name="Slide Number Placeholder 3"/>
          <p:cNvSpPr>
            <a:spLocks noGrp="1"/>
          </p:cNvSpPr>
          <p:nvPr>
            <p:ph type="sldNum" sz="quarter" idx="5"/>
          </p:nvPr>
        </p:nvSpPr>
        <p:spPr/>
        <p:txBody>
          <a:bodyPr/>
          <a:lstStyle/>
          <a:p>
            <a:fld id="{2ED13A92-1542-4DD8-9582-4F65BF3293BF}" type="slidenum">
              <a:rPr lang="en-US" smtClean="0"/>
              <a:t>8</a:t>
            </a:fld>
            <a:endParaRPr lang="en-US"/>
          </a:p>
        </p:txBody>
      </p:sp>
    </p:spTree>
    <p:extLst>
      <p:ext uri="{BB962C8B-B14F-4D97-AF65-F5344CB8AC3E}">
        <p14:creationId xmlns:p14="http://schemas.microsoft.com/office/powerpoint/2010/main" val="5266748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note that even though one FADH2 molecule is produced in the first step, that the Dienoyl-CoA reductase enzyme requires the use of an electron carrier molecule in the second reaction to perform the reduction. Thus, these two steps cancel </a:t>
            </a:r>
            <a:r>
              <a:rPr lang="en-US" dirty="0" err="1"/>
              <a:t>eachother</a:t>
            </a:r>
            <a:r>
              <a:rPr lang="en-US" dirty="0"/>
              <a:t> out and there is no net gain of electron carrier molecules from these steps.  Thus, just as we saw with the odd cis double bonds, we lose making one FADH2 molecule in that beta oxidation round.</a:t>
            </a:r>
          </a:p>
          <a:p>
            <a:endParaRPr lang="en-US" dirty="0"/>
          </a:p>
        </p:txBody>
      </p:sp>
      <p:sp>
        <p:nvSpPr>
          <p:cNvPr id="4" name="Slide Number Placeholder 3"/>
          <p:cNvSpPr>
            <a:spLocks noGrp="1"/>
          </p:cNvSpPr>
          <p:nvPr>
            <p:ph type="sldNum" sz="quarter" idx="5"/>
          </p:nvPr>
        </p:nvSpPr>
        <p:spPr/>
        <p:txBody>
          <a:bodyPr/>
          <a:lstStyle/>
          <a:p>
            <a:fld id="{2ED13A92-1542-4DD8-9582-4F65BF3293BF}" type="slidenum">
              <a:rPr lang="en-US" smtClean="0"/>
              <a:t>9</a:t>
            </a:fld>
            <a:endParaRPr lang="en-US"/>
          </a:p>
        </p:txBody>
      </p:sp>
    </p:spTree>
    <p:extLst>
      <p:ext uri="{BB962C8B-B14F-4D97-AF65-F5344CB8AC3E}">
        <p14:creationId xmlns:p14="http://schemas.microsoft.com/office/powerpoint/2010/main" val="13999791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iochemistry Backgroun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096000"/>
          </a:xfrm>
          <a:prstGeom prst="rect">
            <a:avLst/>
          </a:prstGeom>
        </p:spPr>
      </p:pic>
      <p:sp>
        <p:nvSpPr>
          <p:cNvPr id="2" name="Title 1"/>
          <p:cNvSpPr>
            <a:spLocks noGrp="1"/>
          </p:cNvSpPr>
          <p:nvPr>
            <p:ph type="ctrTitle"/>
          </p:nvPr>
        </p:nvSpPr>
        <p:spPr>
          <a:xfrm>
            <a:off x="577516" y="1431922"/>
            <a:ext cx="7772400" cy="1849437"/>
          </a:xfrm>
          <a:solidFill>
            <a:schemeClr val="accent6">
              <a:lumMod val="60000"/>
              <a:lumOff val="40000"/>
              <a:alpha val="68000"/>
            </a:schemeClr>
          </a:solidFill>
        </p:spPr>
        <p:txBody>
          <a:bodyPr anchor="b"/>
          <a:lstStyle>
            <a:lvl1pPr algn="ctr">
              <a:defRPr sz="6000" b="1">
                <a:solidFill>
                  <a:schemeClr val="tx1"/>
                </a:solidFill>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1106904" y="3891270"/>
            <a:ext cx="6858000" cy="999293"/>
          </a:xfrm>
          <a:solidFill>
            <a:schemeClr val="accent6">
              <a:lumMod val="60000"/>
              <a:lumOff val="40000"/>
              <a:alpha val="68000"/>
            </a:schemeClr>
          </a:solidFill>
        </p:spPr>
        <p:txBody>
          <a:bodyPr>
            <a:normAutofit/>
          </a:bodyPr>
          <a:lstStyle>
            <a:lvl1pPr marL="0" indent="0" algn="ctr">
              <a:buNone/>
              <a:defRPr sz="32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spTree>
    <p:extLst>
      <p:ext uri="{BB962C8B-B14F-4D97-AF65-F5344CB8AC3E}">
        <p14:creationId xmlns:p14="http://schemas.microsoft.com/office/powerpoint/2010/main" val="1803761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iochem Title content">
    <p:spTree>
      <p:nvGrpSpPr>
        <p:cNvPr id="1" name=""/>
        <p:cNvGrpSpPr/>
        <p:nvPr/>
      </p:nvGrpSpPr>
      <p:grpSpPr>
        <a:xfrm>
          <a:off x="0" y="0"/>
          <a:ext cx="0" cy="0"/>
          <a:chOff x="0" y="0"/>
          <a:chExt cx="0" cy="0"/>
        </a:xfrm>
      </p:grpSpPr>
      <p:sp>
        <p:nvSpPr>
          <p:cNvPr id="2" name="Title 1"/>
          <p:cNvSpPr>
            <a:spLocks noGrp="1"/>
          </p:cNvSpPr>
          <p:nvPr>
            <p:ph type="title"/>
          </p:nvPr>
        </p:nvSpPr>
        <p:spPr>
          <a:xfrm>
            <a:off x="1305018" y="222349"/>
            <a:ext cx="7210332" cy="779462"/>
          </a:xfrm>
        </p:spPr>
        <p:txBody>
          <a:bodyPr/>
          <a:lstStyle/>
          <a:p>
            <a:r>
              <a:rPr lang="en-US"/>
              <a:t>Click to edit Master title style</a:t>
            </a:r>
            <a:endParaRPr lang="en-US" dirty="0"/>
          </a:p>
        </p:txBody>
      </p:sp>
      <p:sp>
        <p:nvSpPr>
          <p:cNvPr id="3" name="Content Placeholder 2"/>
          <p:cNvSpPr>
            <a:spLocks noGrp="1"/>
          </p:cNvSpPr>
          <p:nvPr>
            <p:ph idx="1"/>
          </p:nvPr>
        </p:nvSpPr>
        <p:spPr>
          <a:xfrm>
            <a:off x="319596" y="1278384"/>
            <a:ext cx="8460420" cy="451135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002"/>
            <a:ext cx="1305018" cy="1182157"/>
          </a:xfrm>
          <a:prstGeom prst="rect">
            <a:avLst/>
          </a:prstGeom>
          <a:effectLst>
            <a:softEdge rad="0"/>
          </a:effectLst>
        </p:spPr>
      </p:pic>
    </p:spTree>
    <p:extLst>
      <p:ext uri="{BB962C8B-B14F-4D97-AF65-F5344CB8AC3E}">
        <p14:creationId xmlns:p14="http://schemas.microsoft.com/office/powerpoint/2010/main" val="37638241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Biochem 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07363" y="193064"/>
            <a:ext cx="7307987" cy="8380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257452" y="1203159"/>
            <a:ext cx="4257398" cy="46802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49" y="1203159"/>
            <a:ext cx="4230765" cy="46802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002"/>
            <a:ext cx="1305018" cy="1182157"/>
          </a:xfrm>
          <a:prstGeom prst="rect">
            <a:avLst/>
          </a:prstGeom>
          <a:effectLst>
            <a:softEdge rad="0"/>
          </a:effectLst>
        </p:spPr>
      </p:pic>
    </p:spTree>
    <p:extLst>
      <p:ext uri="{BB962C8B-B14F-4D97-AF65-F5344CB8AC3E}">
        <p14:creationId xmlns:p14="http://schemas.microsoft.com/office/powerpoint/2010/main" val="1087630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Biochem 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25117" y="98796"/>
            <a:ext cx="7661430" cy="850063"/>
          </a:xfrm>
        </p:spPr>
        <p:txBody>
          <a:bodyPr/>
          <a:lstStyle/>
          <a:p>
            <a:r>
              <a:rPr lang="en-US"/>
              <a:t>Click to edit Master title style</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002"/>
            <a:ext cx="1305018" cy="1182157"/>
          </a:xfrm>
          <a:prstGeom prst="rect">
            <a:avLst/>
          </a:prstGeom>
          <a:effectLst>
            <a:softEdge rad="0"/>
          </a:effectLst>
        </p:spPr>
      </p:pic>
    </p:spTree>
    <p:extLst>
      <p:ext uri="{BB962C8B-B14F-4D97-AF65-F5344CB8AC3E}">
        <p14:creationId xmlns:p14="http://schemas.microsoft.com/office/powerpoint/2010/main" val="37097388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biochem 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87426"/>
            <a:ext cx="2949178" cy="1069974"/>
          </a:xfrm>
        </p:spPr>
        <p:txBody>
          <a:bodyPr anchor="b"/>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t="7379" b="37476"/>
          <a:stretch/>
        </p:blipFill>
        <p:spPr>
          <a:xfrm>
            <a:off x="-97654" y="-64655"/>
            <a:ext cx="9352490" cy="1079790"/>
          </a:xfrm>
          <a:prstGeom prst="rect">
            <a:avLst/>
          </a:prstGeom>
          <a:ln>
            <a:noFill/>
          </a:ln>
          <a:effectLst>
            <a:softEdge rad="112500"/>
          </a:effectLst>
        </p:spPr>
      </p:pic>
    </p:spTree>
    <p:extLst>
      <p:ext uri="{BB962C8B-B14F-4D97-AF65-F5344CB8AC3E}">
        <p14:creationId xmlns:p14="http://schemas.microsoft.com/office/powerpoint/2010/main" val="29614201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biochem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1015134"/>
            <a:ext cx="2949178" cy="1042265"/>
          </a:xfrm>
        </p:spPr>
        <p:txBody>
          <a:bodyPr anchor="b"/>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t="7379" b="37476"/>
          <a:stretch/>
        </p:blipFill>
        <p:spPr>
          <a:xfrm>
            <a:off x="-97654" y="-64655"/>
            <a:ext cx="9352490" cy="1079790"/>
          </a:xfrm>
          <a:prstGeom prst="rect">
            <a:avLst/>
          </a:prstGeom>
          <a:ln>
            <a:noFill/>
          </a:ln>
          <a:effectLst>
            <a:softEdge rad="112500"/>
          </a:effectLst>
        </p:spPr>
      </p:pic>
    </p:spTree>
    <p:extLst>
      <p:ext uri="{BB962C8B-B14F-4D97-AF65-F5344CB8AC3E}">
        <p14:creationId xmlns:p14="http://schemas.microsoft.com/office/powerpoint/2010/main" val="421665002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30CD00-9995-4470-B1CF-DB9B98189CB1}" type="datetimeFigureOut">
              <a:rPr lang="en-US" smtClean="0"/>
              <a:t>3/11/2020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5CB677-C75E-4884-8358-F53262ACFD19}" type="slidenum">
              <a:rPr lang="en-US" smtClean="0"/>
              <a:t>‹#›</a:t>
            </a:fld>
            <a:endParaRPr lang="en-US"/>
          </a:p>
        </p:txBody>
      </p:sp>
    </p:spTree>
    <p:extLst>
      <p:ext uri="{BB962C8B-B14F-4D97-AF65-F5344CB8AC3E}">
        <p14:creationId xmlns:p14="http://schemas.microsoft.com/office/powerpoint/2010/main" val="28917289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6" r:id="rId4"/>
    <p:sldLayoutId id="2147483668" r:id="rId5"/>
    <p:sldLayoutId id="2147483669"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7.emf"/><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2.bin"/><Relationship Id="rId5" Type="http://schemas.openxmlformats.org/officeDocument/2006/relationships/image" Target="../media/image6.emf"/><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7.emf"/><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oleObject2.bin"/><Relationship Id="rId5" Type="http://schemas.openxmlformats.org/officeDocument/2006/relationships/image" Target="../media/image6.emf"/><Relationship Id="rId4"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7.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6.emf"/><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7.emf"/><Relationship Id="rId4" Type="http://schemas.openxmlformats.org/officeDocument/2006/relationships/oleObject" Target="../embeddings/oleObject3.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8.e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5.bin"/><Relationship Id="rId5" Type="http://schemas.openxmlformats.org/officeDocument/2006/relationships/image" Target="../media/image7.emf"/><Relationship Id="rId4" Type="http://schemas.openxmlformats.org/officeDocument/2006/relationships/oleObject" Target="../embeddings/oleObject4.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6.emf"/><Relationship Id="rId4" Type="http://schemas.openxmlformats.org/officeDocument/2006/relationships/oleObject" Target="../embeddings/oleObject6.bin"/></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9.bin"/><Relationship Id="rId13" Type="http://schemas.openxmlformats.org/officeDocument/2006/relationships/oleObject" Target="../embeddings/oleObject12.bin"/><Relationship Id="rId3" Type="http://schemas.openxmlformats.org/officeDocument/2006/relationships/notesSlide" Target="../notesSlides/notesSlide7.xml"/><Relationship Id="rId7" Type="http://schemas.openxmlformats.org/officeDocument/2006/relationships/image" Target="../media/image9.emf"/><Relationship Id="rId12"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8.bin"/><Relationship Id="rId11" Type="http://schemas.openxmlformats.org/officeDocument/2006/relationships/image" Target="../media/image11.emf"/><Relationship Id="rId5" Type="http://schemas.openxmlformats.org/officeDocument/2006/relationships/image" Target="../media/image6.emf"/><Relationship Id="rId10" Type="http://schemas.openxmlformats.org/officeDocument/2006/relationships/oleObject" Target="../embeddings/oleObject10.bin"/><Relationship Id="rId4" Type="http://schemas.openxmlformats.org/officeDocument/2006/relationships/oleObject" Target="../embeddings/oleObject7.bin"/><Relationship Id="rId9" Type="http://schemas.openxmlformats.org/officeDocument/2006/relationships/image" Target="../media/image10.emf"/><Relationship Id="rId14" Type="http://schemas.openxmlformats.org/officeDocument/2006/relationships/image" Target="../media/image12.emf"/></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15.bin"/><Relationship Id="rId3" Type="http://schemas.openxmlformats.org/officeDocument/2006/relationships/notesSlide" Target="../notesSlides/notesSlide8.xml"/><Relationship Id="rId7" Type="http://schemas.openxmlformats.org/officeDocument/2006/relationships/image" Target="../media/image7.e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14.bin"/><Relationship Id="rId5" Type="http://schemas.openxmlformats.org/officeDocument/2006/relationships/image" Target="../media/image12.emf"/><Relationship Id="rId4" Type="http://schemas.openxmlformats.org/officeDocument/2006/relationships/oleObject" Target="../embeddings/oleObject13.bin"/><Relationship Id="rId9" Type="http://schemas.openxmlformats.org/officeDocument/2006/relationships/image" Target="../media/image8.emf"/></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9.bin"/><Relationship Id="rId13" Type="http://schemas.openxmlformats.org/officeDocument/2006/relationships/oleObject" Target="../embeddings/oleObject12.bin"/><Relationship Id="rId3" Type="http://schemas.openxmlformats.org/officeDocument/2006/relationships/notesSlide" Target="../notesSlides/notesSlide9.xml"/><Relationship Id="rId7" Type="http://schemas.openxmlformats.org/officeDocument/2006/relationships/image" Target="../media/image9.emf"/><Relationship Id="rId12"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8.bin"/><Relationship Id="rId11" Type="http://schemas.openxmlformats.org/officeDocument/2006/relationships/image" Target="../media/image11.emf"/><Relationship Id="rId5" Type="http://schemas.openxmlformats.org/officeDocument/2006/relationships/image" Target="../media/image6.emf"/><Relationship Id="rId10" Type="http://schemas.openxmlformats.org/officeDocument/2006/relationships/oleObject" Target="../embeddings/oleObject10.bin"/><Relationship Id="rId4" Type="http://schemas.openxmlformats.org/officeDocument/2006/relationships/oleObject" Target="../embeddings/oleObject7.bin"/><Relationship Id="rId9" Type="http://schemas.openxmlformats.org/officeDocument/2006/relationships/image" Target="../media/image10.emf"/><Relationship Id="rId14" Type="http://schemas.openxmlformats.org/officeDocument/2006/relationships/image" Target="../media/image1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C7F54E7-DD40-49F8-9248-2F3252A89CC0}"/>
              </a:ext>
            </a:extLst>
          </p:cNvPr>
          <p:cNvSpPr>
            <a:spLocks noGrp="1"/>
          </p:cNvSpPr>
          <p:nvPr>
            <p:ph type="ctrTitle"/>
          </p:nvPr>
        </p:nvSpPr>
        <p:spPr>
          <a:xfrm>
            <a:off x="609266" y="2140062"/>
            <a:ext cx="7772400" cy="1217307"/>
          </a:xfrm>
        </p:spPr>
        <p:txBody>
          <a:bodyPr>
            <a:normAutofit/>
          </a:bodyPr>
          <a:lstStyle/>
          <a:p>
            <a:r>
              <a:rPr lang="en-US" dirty="0"/>
              <a:t>Lipids</a:t>
            </a:r>
          </a:p>
        </p:txBody>
      </p:sp>
      <p:sp>
        <p:nvSpPr>
          <p:cNvPr id="5" name="Subtitle 4">
            <a:extLst>
              <a:ext uri="{FF2B5EF4-FFF2-40B4-BE49-F238E27FC236}">
                <a16:creationId xmlns:a16="http://schemas.microsoft.com/office/drawing/2014/main" id="{CCDE68B7-E00F-4C9D-928B-A533FAD8714B}"/>
              </a:ext>
            </a:extLst>
          </p:cNvPr>
          <p:cNvSpPr>
            <a:spLocks noGrp="1"/>
          </p:cNvSpPr>
          <p:nvPr>
            <p:ph type="subTitle" idx="1"/>
          </p:nvPr>
        </p:nvSpPr>
        <p:spPr>
          <a:xfrm>
            <a:off x="1130300" y="3357369"/>
            <a:ext cx="6858000" cy="999293"/>
          </a:xfrm>
        </p:spPr>
        <p:txBody>
          <a:bodyPr>
            <a:normAutofit/>
          </a:bodyPr>
          <a:lstStyle/>
          <a:p>
            <a:r>
              <a:rPr lang="en-US" dirty="0"/>
              <a:t>Beta Oxidation of Unsaturated Fatty Acids</a:t>
            </a:r>
          </a:p>
        </p:txBody>
      </p:sp>
    </p:spTree>
    <p:extLst>
      <p:ext uri="{BB962C8B-B14F-4D97-AF65-F5344CB8AC3E}">
        <p14:creationId xmlns:p14="http://schemas.microsoft.com/office/powerpoint/2010/main" val="26803613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AE548C-05F9-4DDD-B214-334F7F2B5AEB}"/>
              </a:ext>
            </a:extLst>
          </p:cNvPr>
          <p:cNvSpPr>
            <a:spLocks noGrp="1"/>
          </p:cNvSpPr>
          <p:nvPr>
            <p:ph type="title"/>
          </p:nvPr>
        </p:nvSpPr>
        <p:spPr>
          <a:xfrm>
            <a:off x="1395749" y="197501"/>
            <a:ext cx="7210332" cy="779462"/>
          </a:xfrm>
        </p:spPr>
        <p:txBody>
          <a:bodyPr/>
          <a:lstStyle/>
          <a:p>
            <a:r>
              <a:rPr lang="en-US" dirty="0"/>
              <a:t>Compensating for Energy Load</a:t>
            </a:r>
          </a:p>
        </p:txBody>
      </p:sp>
      <p:sp>
        <p:nvSpPr>
          <p:cNvPr id="3" name="Content Placeholder 2">
            <a:extLst>
              <a:ext uri="{FF2B5EF4-FFF2-40B4-BE49-F238E27FC236}">
                <a16:creationId xmlns:a16="http://schemas.microsoft.com/office/drawing/2014/main" id="{A3E2BA97-2886-4F16-A21B-F24988E878D8}"/>
              </a:ext>
            </a:extLst>
          </p:cNvPr>
          <p:cNvSpPr>
            <a:spLocks noGrp="1"/>
          </p:cNvSpPr>
          <p:nvPr>
            <p:ph idx="1"/>
          </p:nvPr>
        </p:nvSpPr>
        <p:spPr>
          <a:xfrm>
            <a:off x="4572000" y="898406"/>
            <a:ext cx="4467427" cy="1486680"/>
          </a:xfrm>
        </p:spPr>
        <p:txBody>
          <a:bodyPr>
            <a:normAutofit fontScale="92500" lnSpcReduction="10000"/>
          </a:bodyPr>
          <a:lstStyle/>
          <a:p>
            <a:pPr marL="0" indent="0" algn="ctr">
              <a:buNone/>
            </a:pPr>
            <a:endParaRPr lang="en-US" sz="3600" dirty="0"/>
          </a:p>
          <a:p>
            <a:pPr lvl="1" algn="ctr"/>
            <a:r>
              <a:rPr lang="en-US" sz="3600" b="1" dirty="0">
                <a:solidFill>
                  <a:schemeClr val="accent6">
                    <a:lumMod val="75000"/>
                  </a:schemeClr>
                </a:solidFill>
              </a:rPr>
              <a:t>1 FADH</a:t>
            </a:r>
            <a:r>
              <a:rPr lang="en-US" sz="3600" b="1" baseline="-25000" dirty="0">
                <a:solidFill>
                  <a:schemeClr val="accent6">
                    <a:lumMod val="75000"/>
                  </a:schemeClr>
                </a:solidFill>
              </a:rPr>
              <a:t>2</a:t>
            </a:r>
            <a:r>
              <a:rPr lang="en-US" sz="3600" b="1" dirty="0">
                <a:solidFill>
                  <a:schemeClr val="accent6">
                    <a:lumMod val="75000"/>
                  </a:schemeClr>
                </a:solidFill>
              </a:rPr>
              <a:t> = 1.5 ATP</a:t>
            </a:r>
          </a:p>
          <a:p>
            <a:pPr lvl="1" algn="ctr"/>
            <a:r>
              <a:rPr lang="en-US" sz="3600" b="1" dirty="0">
                <a:solidFill>
                  <a:schemeClr val="accent6">
                    <a:lumMod val="75000"/>
                  </a:schemeClr>
                </a:solidFill>
              </a:rPr>
              <a:t>1 NADH = 2.5 ATP </a:t>
            </a:r>
          </a:p>
        </p:txBody>
      </p:sp>
      <p:graphicFrame>
        <p:nvGraphicFramePr>
          <p:cNvPr id="4" name="Object 3">
            <a:extLst>
              <a:ext uri="{FF2B5EF4-FFF2-40B4-BE49-F238E27FC236}">
                <a16:creationId xmlns:a16="http://schemas.microsoft.com/office/drawing/2014/main" id="{A604C3A0-BB25-4601-8D38-7EA1CD8305A0}"/>
              </a:ext>
            </a:extLst>
          </p:cNvPr>
          <p:cNvGraphicFramePr>
            <a:graphicFrameLocks noChangeAspect="1"/>
          </p:cNvGraphicFramePr>
          <p:nvPr>
            <p:extLst>
              <p:ext uri="{D42A27DB-BD31-4B8C-83A1-F6EECF244321}">
                <p14:modId xmlns:p14="http://schemas.microsoft.com/office/powerpoint/2010/main" val="3006096088"/>
              </p:ext>
            </p:extLst>
          </p:nvPr>
        </p:nvGraphicFramePr>
        <p:xfrm>
          <a:off x="4825684" y="2746389"/>
          <a:ext cx="3962249" cy="1505571"/>
        </p:xfrm>
        <a:graphic>
          <a:graphicData uri="http://schemas.openxmlformats.org/presentationml/2006/ole">
            <mc:AlternateContent xmlns:mc="http://schemas.openxmlformats.org/markup-compatibility/2006">
              <mc:Choice xmlns:v="urn:schemas-microsoft-com:vml" Requires="v">
                <p:oleObj spid="_x0000_s41992" name="CS ChemDraw Drawing" r:id="rId4" imgW="3028578" imgH="1151720" progId="ChemDraw.Document.6.0">
                  <p:embed/>
                </p:oleObj>
              </mc:Choice>
              <mc:Fallback>
                <p:oleObj name="CS ChemDraw Drawing" r:id="rId4" imgW="3028578" imgH="1151720" progId="ChemDraw.Document.6.0">
                  <p:embed/>
                  <p:pic>
                    <p:nvPicPr>
                      <p:cNvPr id="4" name="Object 3">
                        <a:extLst>
                          <a:ext uri="{FF2B5EF4-FFF2-40B4-BE49-F238E27FC236}">
                            <a16:creationId xmlns:a16="http://schemas.microsoft.com/office/drawing/2014/main" id="{9F26BF52-1A23-448D-B1A0-CA536F9A09B0}"/>
                          </a:ext>
                        </a:extLst>
                      </p:cNvPr>
                      <p:cNvPicPr/>
                      <p:nvPr/>
                    </p:nvPicPr>
                    <p:blipFill>
                      <a:blip r:embed="rId5"/>
                      <a:stretch>
                        <a:fillRect/>
                      </a:stretch>
                    </p:blipFill>
                    <p:spPr>
                      <a:xfrm>
                        <a:off x="4825684" y="2746389"/>
                        <a:ext cx="3962249" cy="1505571"/>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24B33799-70C6-4376-A47F-920C2F4F9CAD}"/>
              </a:ext>
            </a:extLst>
          </p:cNvPr>
          <p:cNvGraphicFramePr>
            <a:graphicFrameLocks noChangeAspect="1"/>
          </p:cNvGraphicFramePr>
          <p:nvPr>
            <p:extLst>
              <p:ext uri="{D42A27DB-BD31-4B8C-83A1-F6EECF244321}">
                <p14:modId xmlns:p14="http://schemas.microsoft.com/office/powerpoint/2010/main" val="3769212115"/>
              </p:ext>
            </p:extLst>
          </p:nvPr>
        </p:nvGraphicFramePr>
        <p:xfrm>
          <a:off x="411727" y="2832952"/>
          <a:ext cx="3924715" cy="1242415"/>
        </p:xfrm>
        <a:graphic>
          <a:graphicData uri="http://schemas.openxmlformats.org/presentationml/2006/ole">
            <mc:AlternateContent xmlns:mc="http://schemas.openxmlformats.org/markup-compatibility/2006">
              <mc:Choice xmlns:v="urn:schemas-microsoft-com:vml" Requires="v">
                <p:oleObj spid="_x0000_s41993" name="CS ChemDraw Drawing" r:id="rId6" imgW="3029003" imgH="959130" progId="ChemDraw.Document.6.0">
                  <p:embed/>
                </p:oleObj>
              </mc:Choice>
              <mc:Fallback>
                <p:oleObj name="CS ChemDraw Drawing" r:id="rId6" imgW="3029003" imgH="959130" progId="ChemDraw.Document.6.0">
                  <p:embed/>
                  <p:pic>
                    <p:nvPicPr>
                      <p:cNvPr id="5" name="Object 4">
                        <a:extLst>
                          <a:ext uri="{FF2B5EF4-FFF2-40B4-BE49-F238E27FC236}">
                            <a16:creationId xmlns:a16="http://schemas.microsoft.com/office/drawing/2014/main" id="{96612235-687E-4A8E-A567-9B3562C4AC5D}"/>
                          </a:ext>
                        </a:extLst>
                      </p:cNvPr>
                      <p:cNvPicPr/>
                      <p:nvPr/>
                    </p:nvPicPr>
                    <p:blipFill>
                      <a:blip r:embed="rId7"/>
                      <a:stretch>
                        <a:fillRect/>
                      </a:stretch>
                    </p:blipFill>
                    <p:spPr>
                      <a:xfrm>
                        <a:off x="411727" y="2832952"/>
                        <a:ext cx="3924715" cy="1242415"/>
                      </a:xfrm>
                      <a:prstGeom prst="rect">
                        <a:avLst/>
                      </a:prstGeom>
                    </p:spPr>
                  </p:pic>
                </p:oleObj>
              </mc:Fallback>
            </mc:AlternateContent>
          </a:graphicData>
        </a:graphic>
      </p:graphicFrame>
      <p:sp>
        <p:nvSpPr>
          <p:cNvPr id="6" name="TextBox 5">
            <a:extLst>
              <a:ext uri="{FF2B5EF4-FFF2-40B4-BE49-F238E27FC236}">
                <a16:creationId xmlns:a16="http://schemas.microsoft.com/office/drawing/2014/main" id="{0B53BBE2-5062-4BD3-A99D-2BC900926572}"/>
              </a:ext>
            </a:extLst>
          </p:cNvPr>
          <p:cNvSpPr txBox="1"/>
          <p:nvPr/>
        </p:nvSpPr>
        <p:spPr>
          <a:xfrm flipH="1">
            <a:off x="6831122" y="2969690"/>
            <a:ext cx="256304" cy="400110"/>
          </a:xfrm>
          <a:prstGeom prst="rect">
            <a:avLst/>
          </a:prstGeom>
          <a:noFill/>
        </p:spPr>
        <p:txBody>
          <a:bodyPr wrap="square" rtlCol="0">
            <a:spAutoFit/>
          </a:bodyPr>
          <a:lstStyle/>
          <a:p>
            <a:r>
              <a:rPr lang="en-US" sz="2000" b="1" dirty="0">
                <a:solidFill>
                  <a:schemeClr val="accent6">
                    <a:lumMod val="75000"/>
                  </a:schemeClr>
                </a:solidFill>
                <a:latin typeface="Symbol" panose="05050102010706020507" pitchFamily="18" charset="2"/>
              </a:rPr>
              <a:t>a</a:t>
            </a:r>
          </a:p>
        </p:txBody>
      </p:sp>
      <p:sp>
        <p:nvSpPr>
          <p:cNvPr id="7" name="TextBox 6">
            <a:extLst>
              <a:ext uri="{FF2B5EF4-FFF2-40B4-BE49-F238E27FC236}">
                <a16:creationId xmlns:a16="http://schemas.microsoft.com/office/drawing/2014/main" id="{79BC39B6-06AC-4F23-B8C6-2D0CE7D003CE}"/>
              </a:ext>
            </a:extLst>
          </p:cNvPr>
          <p:cNvSpPr txBox="1"/>
          <p:nvPr/>
        </p:nvSpPr>
        <p:spPr>
          <a:xfrm flipH="1">
            <a:off x="6408751" y="3675257"/>
            <a:ext cx="256304" cy="400110"/>
          </a:xfrm>
          <a:prstGeom prst="rect">
            <a:avLst/>
          </a:prstGeom>
          <a:noFill/>
        </p:spPr>
        <p:txBody>
          <a:bodyPr wrap="square" rtlCol="0">
            <a:spAutoFit/>
          </a:bodyPr>
          <a:lstStyle/>
          <a:p>
            <a:r>
              <a:rPr lang="en-US" sz="2000" b="1" dirty="0">
                <a:solidFill>
                  <a:schemeClr val="accent6">
                    <a:lumMod val="75000"/>
                  </a:schemeClr>
                </a:solidFill>
                <a:latin typeface="Symbol" panose="05050102010706020507" pitchFamily="18" charset="2"/>
              </a:rPr>
              <a:t>b</a:t>
            </a:r>
          </a:p>
        </p:txBody>
      </p:sp>
      <p:sp>
        <p:nvSpPr>
          <p:cNvPr id="8" name="TextBox 7">
            <a:extLst>
              <a:ext uri="{FF2B5EF4-FFF2-40B4-BE49-F238E27FC236}">
                <a16:creationId xmlns:a16="http://schemas.microsoft.com/office/drawing/2014/main" id="{E0A2B7ED-FAB4-4808-8E49-13CA9C2370B3}"/>
              </a:ext>
            </a:extLst>
          </p:cNvPr>
          <p:cNvSpPr txBox="1"/>
          <p:nvPr/>
        </p:nvSpPr>
        <p:spPr>
          <a:xfrm>
            <a:off x="5034867" y="2905207"/>
            <a:ext cx="301686" cy="369332"/>
          </a:xfrm>
          <a:prstGeom prst="rect">
            <a:avLst/>
          </a:prstGeom>
          <a:noFill/>
        </p:spPr>
        <p:txBody>
          <a:bodyPr wrap="none" rtlCol="0">
            <a:spAutoFit/>
          </a:bodyPr>
          <a:lstStyle/>
          <a:p>
            <a:r>
              <a:rPr lang="en-US" b="1" dirty="0"/>
              <a:t>6</a:t>
            </a:r>
          </a:p>
        </p:txBody>
      </p:sp>
      <p:sp>
        <p:nvSpPr>
          <p:cNvPr id="9" name="TextBox 8">
            <a:extLst>
              <a:ext uri="{FF2B5EF4-FFF2-40B4-BE49-F238E27FC236}">
                <a16:creationId xmlns:a16="http://schemas.microsoft.com/office/drawing/2014/main" id="{E64D0BAE-94CD-412C-900B-A660F51E9C8A}"/>
              </a:ext>
            </a:extLst>
          </p:cNvPr>
          <p:cNvSpPr txBox="1"/>
          <p:nvPr/>
        </p:nvSpPr>
        <p:spPr>
          <a:xfrm>
            <a:off x="5506047" y="3169745"/>
            <a:ext cx="301686" cy="369332"/>
          </a:xfrm>
          <a:prstGeom prst="rect">
            <a:avLst/>
          </a:prstGeom>
          <a:noFill/>
        </p:spPr>
        <p:txBody>
          <a:bodyPr wrap="none" rtlCol="0">
            <a:spAutoFit/>
          </a:bodyPr>
          <a:lstStyle/>
          <a:p>
            <a:r>
              <a:rPr lang="en-US" b="1" dirty="0">
                <a:solidFill>
                  <a:schemeClr val="accent5">
                    <a:lumMod val="75000"/>
                  </a:schemeClr>
                </a:solidFill>
              </a:rPr>
              <a:t>5</a:t>
            </a:r>
          </a:p>
        </p:txBody>
      </p:sp>
      <p:sp>
        <p:nvSpPr>
          <p:cNvPr id="10" name="TextBox 9">
            <a:extLst>
              <a:ext uri="{FF2B5EF4-FFF2-40B4-BE49-F238E27FC236}">
                <a16:creationId xmlns:a16="http://schemas.microsoft.com/office/drawing/2014/main" id="{3C7681A9-8453-4FBB-BC01-64DDB44DBE00}"/>
              </a:ext>
            </a:extLst>
          </p:cNvPr>
          <p:cNvSpPr txBox="1"/>
          <p:nvPr/>
        </p:nvSpPr>
        <p:spPr>
          <a:xfrm>
            <a:off x="5977227" y="3169745"/>
            <a:ext cx="301686" cy="369332"/>
          </a:xfrm>
          <a:prstGeom prst="rect">
            <a:avLst/>
          </a:prstGeom>
          <a:noFill/>
        </p:spPr>
        <p:txBody>
          <a:bodyPr wrap="none" rtlCol="0">
            <a:spAutoFit/>
          </a:bodyPr>
          <a:lstStyle/>
          <a:p>
            <a:r>
              <a:rPr lang="en-US" b="1" dirty="0">
                <a:solidFill>
                  <a:schemeClr val="accent5">
                    <a:lumMod val="75000"/>
                  </a:schemeClr>
                </a:solidFill>
              </a:rPr>
              <a:t>4</a:t>
            </a:r>
          </a:p>
        </p:txBody>
      </p:sp>
      <p:sp>
        <p:nvSpPr>
          <p:cNvPr id="11" name="TextBox 10">
            <a:extLst>
              <a:ext uri="{FF2B5EF4-FFF2-40B4-BE49-F238E27FC236}">
                <a16:creationId xmlns:a16="http://schemas.microsoft.com/office/drawing/2014/main" id="{3C1345E7-D5BD-4F92-972F-98B5E35B1DE0}"/>
              </a:ext>
            </a:extLst>
          </p:cNvPr>
          <p:cNvSpPr txBox="1"/>
          <p:nvPr/>
        </p:nvSpPr>
        <p:spPr>
          <a:xfrm>
            <a:off x="6408751" y="3468995"/>
            <a:ext cx="301686" cy="369332"/>
          </a:xfrm>
          <a:prstGeom prst="rect">
            <a:avLst/>
          </a:prstGeom>
          <a:noFill/>
        </p:spPr>
        <p:txBody>
          <a:bodyPr wrap="none" rtlCol="0">
            <a:spAutoFit/>
          </a:bodyPr>
          <a:lstStyle/>
          <a:p>
            <a:r>
              <a:rPr lang="en-US" b="1" dirty="0">
                <a:solidFill>
                  <a:schemeClr val="accent6">
                    <a:lumMod val="75000"/>
                  </a:schemeClr>
                </a:solidFill>
              </a:rPr>
              <a:t>3</a:t>
            </a:r>
          </a:p>
        </p:txBody>
      </p:sp>
      <p:sp>
        <p:nvSpPr>
          <p:cNvPr id="12" name="TextBox 11">
            <a:extLst>
              <a:ext uri="{FF2B5EF4-FFF2-40B4-BE49-F238E27FC236}">
                <a16:creationId xmlns:a16="http://schemas.microsoft.com/office/drawing/2014/main" id="{33613A0F-B8A4-4A89-9DB2-526A78AAD453}"/>
              </a:ext>
            </a:extLst>
          </p:cNvPr>
          <p:cNvSpPr txBox="1"/>
          <p:nvPr/>
        </p:nvSpPr>
        <p:spPr>
          <a:xfrm>
            <a:off x="7271800" y="3379765"/>
            <a:ext cx="301686" cy="369332"/>
          </a:xfrm>
          <a:prstGeom prst="rect">
            <a:avLst/>
          </a:prstGeom>
          <a:noFill/>
        </p:spPr>
        <p:txBody>
          <a:bodyPr wrap="none" rtlCol="0">
            <a:spAutoFit/>
          </a:bodyPr>
          <a:lstStyle/>
          <a:p>
            <a:r>
              <a:rPr lang="en-US" b="1" dirty="0"/>
              <a:t>1</a:t>
            </a:r>
          </a:p>
        </p:txBody>
      </p:sp>
      <p:sp>
        <p:nvSpPr>
          <p:cNvPr id="13" name="TextBox 12">
            <a:extLst>
              <a:ext uri="{FF2B5EF4-FFF2-40B4-BE49-F238E27FC236}">
                <a16:creationId xmlns:a16="http://schemas.microsoft.com/office/drawing/2014/main" id="{9C43B59A-FE2D-4388-A396-ADE9C5BCA6D7}"/>
              </a:ext>
            </a:extLst>
          </p:cNvPr>
          <p:cNvSpPr txBox="1"/>
          <p:nvPr/>
        </p:nvSpPr>
        <p:spPr>
          <a:xfrm>
            <a:off x="6857669" y="3195099"/>
            <a:ext cx="301686" cy="369332"/>
          </a:xfrm>
          <a:prstGeom prst="rect">
            <a:avLst/>
          </a:prstGeom>
          <a:noFill/>
        </p:spPr>
        <p:txBody>
          <a:bodyPr wrap="none" rtlCol="0">
            <a:spAutoFit/>
          </a:bodyPr>
          <a:lstStyle/>
          <a:p>
            <a:r>
              <a:rPr lang="en-US" b="1" dirty="0">
                <a:solidFill>
                  <a:schemeClr val="accent6">
                    <a:lumMod val="75000"/>
                  </a:schemeClr>
                </a:solidFill>
              </a:rPr>
              <a:t>2</a:t>
            </a:r>
          </a:p>
        </p:txBody>
      </p:sp>
      <p:sp>
        <p:nvSpPr>
          <p:cNvPr id="14" name="TextBox 13">
            <a:extLst>
              <a:ext uri="{FF2B5EF4-FFF2-40B4-BE49-F238E27FC236}">
                <a16:creationId xmlns:a16="http://schemas.microsoft.com/office/drawing/2014/main" id="{A101E880-C8DE-4863-95C3-62FBF224F4D9}"/>
              </a:ext>
            </a:extLst>
          </p:cNvPr>
          <p:cNvSpPr txBox="1"/>
          <p:nvPr/>
        </p:nvSpPr>
        <p:spPr>
          <a:xfrm flipH="1">
            <a:off x="2391607" y="3117112"/>
            <a:ext cx="256304" cy="400110"/>
          </a:xfrm>
          <a:prstGeom prst="rect">
            <a:avLst/>
          </a:prstGeom>
          <a:noFill/>
        </p:spPr>
        <p:txBody>
          <a:bodyPr wrap="square" rtlCol="0">
            <a:spAutoFit/>
          </a:bodyPr>
          <a:lstStyle/>
          <a:p>
            <a:r>
              <a:rPr lang="en-US" sz="2000" b="1" dirty="0">
                <a:solidFill>
                  <a:schemeClr val="accent6">
                    <a:lumMod val="75000"/>
                  </a:schemeClr>
                </a:solidFill>
                <a:latin typeface="Symbol" panose="05050102010706020507" pitchFamily="18" charset="2"/>
              </a:rPr>
              <a:t>a</a:t>
            </a:r>
          </a:p>
        </p:txBody>
      </p:sp>
      <p:sp>
        <p:nvSpPr>
          <p:cNvPr id="15" name="TextBox 14">
            <a:extLst>
              <a:ext uri="{FF2B5EF4-FFF2-40B4-BE49-F238E27FC236}">
                <a16:creationId xmlns:a16="http://schemas.microsoft.com/office/drawing/2014/main" id="{2EEED1D3-FCA4-4ECE-9099-A11DA80D72FD}"/>
              </a:ext>
            </a:extLst>
          </p:cNvPr>
          <p:cNvSpPr txBox="1"/>
          <p:nvPr/>
        </p:nvSpPr>
        <p:spPr>
          <a:xfrm flipH="1">
            <a:off x="1980253" y="3736488"/>
            <a:ext cx="256304" cy="400110"/>
          </a:xfrm>
          <a:prstGeom prst="rect">
            <a:avLst/>
          </a:prstGeom>
          <a:noFill/>
        </p:spPr>
        <p:txBody>
          <a:bodyPr wrap="square" rtlCol="0">
            <a:spAutoFit/>
          </a:bodyPr>
          <a:lstStyle/>
          <a:p>
            <a:r>
              <a:rPr lang="en-US" sz="2000" b="1" dirty="0">
                <a:solidFill>
                  <a:srgbClr val="C00000"/>
                </a:solidFill>
                <a:latin typeface="Symbol" panose="05050102010706020507" pitchFamily="18" charset="2"/>
              </a:rPr>
              <a:t>b</a:t>
            </a:r>
          </a:p>
        </p:txBody>
      </p:sp>
      <p:sp>
        <p:nvSpPr>
          <p:cNvPr id="16" name="TextBox 15">
            <a:extLst>
              <a:ext uri="{FF2B5EF4-FFF2-40B4-BE49-F238E27FC236}">
                <a16:creationId xmlns:a16="http://schemas.microsoft.com/office/drawing/2014/main" id="{80573A74-6EE0-4406-A033-0251BCA9056F}"/>
              </a:ext>
            </a:extLst>
          </p:cNvPr>
          <p:cNvSpPr txBox="1"/>
          <p:nvPr/>
        </p:nvSpPr>
        <p:spPr>
          <a:xfrm>
            <a:off x="633014" y="3022043"/>
            <a:ext cx="301686" cy="369332"/>
          </a:xfrm>
          <a:prstGeom prst="rect">
            <a:avLst/>
          </a:prstGeom>
          <a:noFill/>
        </p:spPr>
        <p:txBody>
          <a:bodyPr wrap="none" rtlCol="0">
            <a:spAutoFit/>
          </a:bodyPr>
          <a:lstStyle/>
          <a:p>
            <a:r>
              <a:rPr lang="en-US" b="1" dirty="0"/>
              <a:t>6</a:t>
            </a:r>
          </a:p>
        </p:txBody>
      </p:sp>
      <p:sp>
        <p:nvSpPr>
          <p:cNvPr id="17" name="TextBox 16">
            <a:extLst>
              <a:ext uri="{FF2B5EF4-FFF2-40B4-BE49-F238E27FC236}">
                <a16:creationId xmlns:a16="http://schemas.microsoft.com/office/drawing/2014/main" id="{9E8AF0E3-59CD-4FFA-8CB2-73A213F1652A}"/>
              </a:ext>
            </a:extLst>
          </p:cNvPr>
          <p:cNvSpPr txBox="1"/>
          <p:nvPr/>
        </p:nvSpPr>
        <p:spPr>
          <a:xfrm>
            <a:off x="1073235" y="3284329"/>
            <a:ext cx="301686" cy="369332"/>
          </a:xfrm>
          <a:prstGeom prst="rect">
            <a:avLst/>
          </a:prstGeom>
          <a:noFill/>
        </p:spPr>
        <p:txBody>
          <a:bodyPr wrap="none" rtlCol="0">
            <a:spAutoFit/>
          </a:bodyPr>
          <a:lstStyle/>
          <a:p>
            <a:r>
              <a:rPr lang="en-US" b="1" dirty="0"/>
              <a:t>5</a:t>
            </a:r>
          </a:p>
        </p:txBody>
      </p:sp>
      <p:sp>
        <p:nvSpPr>
          <p:cNvPr id="18" name="TextBox 17">
            <a:extLst>
              <a:ext uri="{FF2B5EF4-FFF2-40B4-BE49-F238E27FC236}">
                <a16:creationId xmlns:a16="http://schemas.microsoft.com/office/drawing/2014/main" id="{87930C2B-05D1-4B0A-9C02-095883F02930}"/>
              </a:ext>
            </a:extLst>
          </p:cNvPr>
          <p:cNvSpPr txBox="1"/>
          <p:nvPr/>
        </p:nvSpPr>
        <p:spPr>
          <a:xfrm>
            <a:off x="1489229" y="3541599"/>
            <a:ext cx="301686" cy="369332"/>
          </a:xfrm>
          <a:prstGeom prst="rect">
            <a:avLst/>
          </a:prstGeom>
          <a:noFill/>
        </p:spPr>
        <p:txBody>
          <a:bodyPr wrap="none" rtlCol="0">
            <a:spAutoFit/>
          </a:bodyPr>
          <a:lstStyle/>
          <a:p>
            <a:r>
              <a:rPr lang="en-US" b="1" dirty="0">
                <a:solidFill>
                  <a:srgbClr val="C00000"/>
                </a:solidFill>
              </a:rPr>
              <a:t>4</a:t>
            </a:r>
          </a:p>
        </p:txBody>
      </p:sp>
      <p:sp>
        <p:nvSpPr>
          <p:cNvPr id="19" name="TextBox 18">
            <a:extLst>
              <a:ext uri="{FF2B5EF4-FFF2-40B4-BE49-F238E27FC236}">
                <a16:creationId xmlns:a16="http://schemas.microsoft.com/office/drawing/2014/main" id="{AF855BE1-889C-445A-AC17-18FBB99D58F3}"/>
              </a:ext>
            </a:extLst>
          </p:cNvPr>
          <p:cNvSpPr txBox="1"/>
          <p:nvPr/>
        </p:nvSpPr>
        <p:spPr>
          <a:xfrm>
            <a:off x="1980253" y="3530226"/>
            <a:ext cx="301686" cy="369332"/>
          </a:xfrm>
          <a:prstGeom prst="rect">
            <a:avLst/>
          </a:prstGeom>
          <a:noFill/>
        </p:spPr>
        <p:txBody>
          <a:bodyPr wrap="none" rtlCol="0">
            <a:spAutoFit/>
          </a:bodyPr>
          <a:lstStyle/>
          <a:p>
            <a:r>
              <a:rPr lang="en-US" b="1" dirty="0">
                <a:solidFill>
                  <a:srgbClr val="C00000"/>
                </a:solidFill>
              </a:rPr>
              <a:t>3</a:t>
            </a:r>
          </a:p>
        </p:txBody>
      </p:sp>
      <p:sp>
        <p:nvSpPr>
          <p:cNvPr id="20" name="TextBox 19">
            <a:extLst>
              <a:ext uri="{FF2B5EF4-FFF2-40B4-BE49-F238E27FC236}">
                <a16:creationId xmlns:a16="http://schemas.microsoft.com/office/drawing/2014/main" id="{74D30ADB-F95F-41F5-B852-65873C8985DC}"/>
              </a:ext>
            </a:extLst>
          </p:cNvPr>
          <p:cNvSpPr txBox="1"/>
          <p:nvPr/>
        </p:nvSpPr>
        <p:spPr>
          <a:xfrm>
            <a:off x="2834148" y="3468995"/>
            <a:ext cx="301686" cy="369332"/>
          </a:xfrm>
          <a:prstGeom prst="rect">
            <a:avLst/>
          </a:prstGeom>
          <a:noFill/>
        </p:spPr>
        <p:txBody>
          <a:bodyPr wrap="none" rtlCol="0">
            <a:spAutoFit/>
          </a:bodyPr>
          <a:lstStyle/>
          <a:p>
            <a:r>
              <a:rPr lang="en-US" b="1" dirty="0"/>
              <a:t>1</a:t>
            </a:r>
          </a:p>
        </p:txBody>
      </p:sp>
      <p:sp>
        <p:nvSpPr>
          <p:cNvPr id="21" name="TextBox 20">
            <a:extLst>
              <a:ext uri="{FF2B5EF4-FFF2-40B4-BE49-F238E27FC236}">
                <a16:creationId xmlns:a16="http://schemas.microsoft.com/office/drawing/2014/main" id="{C6DD9DAD-3D2D-4C50-9DD7-CE93AE1B7450}"/>
              </a:ext>
            </a:extLst>
          </p:cNvPr>
          <p:cNvSpPr txBox="1"/>
          <p:nvPr/>
        </p:nvSpPr>
        <p:spPr>
          <a:xfrm>
            <a:off x="2418154" y="3342521"/>
            <a:ext cx="301686" cy="369332"/>
          </a:xfrm>
          <a:prstGeom prst="rect">
            <a:avLst/>
          </a:prstGeom>
          <a:noFill/>
        </p:spPr>
        <p:txBody>
          <a:bodyPr wrap="none" rtlCol="0">
            <a:spAutoFit/>
          </a:bodyPr>
          <a:lstStyle/>
          <a:p>
            <a:r>
              <a:rPr lang="en-US" b="1" dirty="0">
                <a:solidFill>
                  <a:schemeClr val="accent6">
                    <a:lumMod val="75000"/>
                  </a:schemeClr>
                </a:solidFill>
              </a:rPr>
              <a:t>2</a:t>
            </a:r>
          </a:p>
        </p:txBody>
      </p:sp>
      <p:sp>
        <p:nvSpPr>
          <p:cNvPr id="22" name="TextBox 21">
            <a:extLst>
              <a:ext uri="{FF2B5EF4-FFF2-40B4-BE49-F238E27FC236}">
                <a16:creationId xmlns:a16="http://schemas.microsoft.com/office/drawing/2014/main" id="{C4FF0086-B2E1-4CC8-9CFE-6DB41360D12E}"/>
              </a:ext>
            </a:extLst>
          </p:cNvPr>
          <p:cNvSpPr txBox="1"/>
          <p:nvPr/>
        </p:nvSpPr>
        <p:spPr>
          <a:xfrm>
            <a:off x="1024062" y="4342078"/>
            <a:ext cx="2339102" cy="369332"/>
          </a:xfrm>
          <a:prstGeom prst="rect">
            <a:avLst/>
          </a:prstGeom>
          <a:noFill/>
        </p:spPr>
        <p:txBody>
          <a:bodyPr wrap="none" rtlCol="0">
            <a:spAutoFit/>
          </a:bodyPr>
          <a:lstStyle/>
          <a:p>
            <a:r>
              <a:rPr lang="en-US" b="1" dirty="0">
                <a:solidFill>
                  <a:srgbClr val="C00000"/>
                </a:solidFill>
              </a:rPr>
              <a:t>ODD Cis Double Bonds</a:t>
            </a:r>
          </a:p>
        </p:txBody>
      </p:sp>
      <p:sp>
        <p:nvSpPr>
          <p:cNvPr id="23" name="TextBox 22">
            <a:extLst>
              <a:ext uri="{FF2B5EF4-FFF2-40B4-BE49-F238E27FC236}">
                <a16:creationId xmlns:a16="http://schemas.microsoft.com/office/drawing/2014/main" id="{B02DD579-E655-487A-913F-EB99EB276768}"/>
              </a:ext>
            </a:extLst>
          </p:cNvPr>
          <p:cNvSpPr txBox="1"/>
          <p:nvPr/>
        </p:nvSpPr>
        <p:spPr>
          <a:xfrm>
            <a:off x="5610148" y="4342078"/>
            <a:ext cx="2404826" cy="369332"/>
          </a:xfrm>
          <a:prstGeom prst="rect">
            <a:avLst/>
          </a:prstGeom>
          <a:noFill/>
        </p:spPr>
        <p:txBody>
          <a:bodyPr wrap="none" rtlCol="0">
            <a:spAutoFit/>
          </a:bodyPr>
          <a:lstStyle/>
          <a:p>
            <a:r>
              <a:rPr lang="en-US" b="1" dirty="0">
                <a:solidFill>
                  <a:schemeClr val="accent5">
                    <a:lumMod val="75000"/>
                  </a:schemeClr>
                </a:solidFill>
              </a:rPr>
              <a:t>EVEN Cis Double Bonds</a:t>
            </a:r>
          </a:p>
        </p:txBody>
      </p:sp>
    </p:spTree>
    <p:extLst>
      <p:ext uri="{BB962C8B-B14F-4D97-AF65-F5344CB8AC3E}">
        <p14:creationId xmlns:p14="http://schemas.microsoft.com/office/powerpoint/2010/main" val="32132266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AE548C-05F9-4DDD-B214-334F7F2B5AEB}"/>
              </a:ext>
            </a:extLst>
          </p:cNvPr>
          <p:cNvSpPr>
            <a:spLocks noGrp="1"/>
          </p:cNvSpPr>
          <p:nvPr>
            <p:ph type="title"/>
          </p:nvPr>
        </p:nvSpPr>
        <p:spPr>
          <a:xfrm>
            <a:off x="1395749" y="197501"/>
            <a:ext cx="7210332" cy="779462"/>
          </a:xfrm>
        </p:spPr>
        <p:txBody>
          <a:bodyPr/>
          <a:lstStyle/>
          <a:p>
            <a:r>
              <a:rPr lang="en-US" dirty="0"/>
              <a:t>Compensating for Energy Load</a:t>
            </a:r>
          </a:p>
        </p:txBody>
      </p:sp>
      <p:sp>
        <p:nvSpPr>
          <p:cNvPr id="3" name="Content Placeholder 2">
            <a:extLst>
              <a:ext uri="{FF2B5EF4-FFF2-40B4-BE49-F238E27FC236}">
                <a16:creationId xmlns:a16="http://schemas.microsoft.com/office/drawing/2014/main" id="{A3E2BA97-2886-4F16-A21B-F24988E878D8}"/>
              </a:ext>
            </a:extLst>
          </p:cNvPr>
          <p:cNvSpPr>
            <a:spLocks noGrp="1"/>
          </p:cNvSpPr>
          <p:nvPr>
            <p:ph idx="1"/>
          </p:nvPr>
        </p:nvSpPr>
        <p:spPr>
          <a:xfrm>
            <a:off x="4572000" y="898406"/>
            <a:ext cx="4467427" cy="1486680"/>
          </a:xfrm>
        </p:spPr>
        <p:txBody>
          <a:bodyPr>
            <a:normAutofit fontScale="92500" lnSpcReduction="10000"/>
          </a:bodyPr>
          <a:lstStyle/>
          <a:p>
            <a:pPr marL="0" indent="0" algn="ctr">
              <a:buNone/>
            </a:pPr>
            <a:endParaRPr lang="en-US" sz="3600" dirty="0"/>
          </a:p>
          <a:p>
            <a:pPr lvl="1" algn="ctr"/>
            <a:r>
              <a:rPr lang="en-US" sz="3600" b="1" i="1" dirty="0">
                <a:solidFill>
                  <a:srgbClr val="C00000"/>
                </a:solidFill>
              </a:rPr>
              <a:t>1 FADH</a:t>
            </a:r>
            <a:r>
              <a:rPr lang="en-US" sz="3600" b="1" i="1" baseline="-25000" dirty="0">
                <a:solidFill>
                  <a:srgbClr val="C00000"/>
                </a:solidFill>
              </a:rPr>
              <a:t>2</a:t>
            </a:r>
            <a:r>
              <a:rPr lang="en-US" sz="3600" b="1" i="1" dirty="0">
                <a:solidFill>
                  <a:srgbClr val="C00000"/>
                </a:solidFill>
              </a:rPr>
              <a:t> = 1.5 ATP</a:t>
            </a:r>
          </a:p>
          <a:p>
            <a:pPr lvl="1" algn="ctr"/>
            <a:r>
              <a:rPr lang="en-US" sz="3600" b="1" dirty="0">
                <a:solidFill>
                  <a:schemeClr val="accent6">
                    <a:lumMod val="75000"/>
                  </a:schemeClr>
                </a:solidFill>
              </a:rPr>
              <a:t>1 NADH = 2.5 ATP </a:t>
            </a:r>
          </a:p>
        </p:txBody>
      </p:sp>
      <p:graphicFrame>
        <p:nvGraphicFramePr>
          <p:cNvPr id="4" name="Object 3">
            <a:extLst>
              <a:ext uri="{FF2B5EF4-FFF2-40B4-BE49-F238E27FC236}">
                <a16:creationId xmlns:a16="http://schemas.microsoft.com/office/drawing/2014/main" id="{A604C3A0-BB25-4601-8D38-7EA1CD8305A0}"/>
              </a:ext>
            </a:extLst>
          </p:cNvPr>
          <p:cNvGraphicFramePr>
            <a:graphicFrameLocks noChangeAspect="1"/>
          </p:cNvGraphicFramePr>
          <p:nvPr/>
        </p:nvGraphicFramePr>
        <p:xfrm>
          <a:off x="4825684" y="2746389"/>
          <a:ext cx="3962249" cy="1505571"/>
        </p:xfrm>
        <a:graphic>
          <a:graphicData uri="http://schemas.openxmlformats.org/presentationml/2006/ole">
            <mc:AlternateContent xmlns:mc="http://schemas.openxmlformats.org/markup-compatibility/2006">
              <mc:Choice xmlns:v="urn:schemas-microsoft-com:vml" Requires="v">
                <p:oleObj spid="_x0000_s43014" name="CS ChemDraw Drawing" r:id="rId4" imgW="3028578" imgH="1151720" progId="ChemDraw.Document.6.0">
                  <p:embed/>
                </p:oleObj>
              </mc:Choice>
              <mc:Fallback>
                <p:oleObj name="CS ChemDraw Drawing" r:id="rId4" imgW="3028578" imgH="1151720" progId="ChemDraw.Document.6.0">
                  <p:embed/>
                  <p:pic>
                    <p:nvPicPr>
                      <p:cNvPr id="4" name="Object 3">
                        <a:extLst>
                          <a:ext uri="{FF2B5EF4-FFF2-40B4-BE49-F238E27FC236}">
                            <a16:creationId xmlns:a16="http://schemas.microsoft.com/office/drawing/2014/main" id="{A604C3A0-BB25-4601-8D38-7EA1CD8305A0}"/>
                          </a:ext>
                        </a:extLst>
                      </p:cNvPr>
                      <p:cNvPicPr/>
                      <p:nvPr/>
                    </p:nvPicPr>
                    <p:blipFill>
                      <a:blip r:embed="rId5"/>
                      <a:stretch>
                        <a:fillRect/>
                      </a:stretch>
                    </p:blipFill>
                    <p:spPr>
                      <a:xfrm>
                        <a:off x="4825684" y="2746389"/>
                        <a:ext cx="3962249" cy="1505571"/>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24B33799-70C6-4376-A47F-920C2F4F9CAD}"/>
              </a:ext>
            </a:extLst>
          </p:cNvPr>
          <p:cNvGraphicFramePr>
            <a:graphicFrameLocks noChangeAspect="1"/>
          </p:cNvGraphicFramePr>
          <p:nvPr/>
        </p:nvGraphicFramePr>
        <p:xfrm>
          <a:off x="411727" y="2832952"/>
          <a:ext cx="3924715" cy="1242415"/>
        </p:xfrm>
        <a:graphic>
          <a:graphicData uri="http://schemas.openxmlformats.org/presentationml/2006/ole">
            <mc:AlternateContent xmlns:mc="http://schemas.openxmlformats.org/markup-compatibility/2006">
              <mc:Choice xmlns:v="urn:schemas-microsoft-com:vml" Requires="v">
                <p:oleObj spid="_x0000_s43015" name="CS ChemDraw Drawing" r:id="rId6" imgW="3029003" imgH="959130" progId="ChemDraw.Document.6.0">
                  <p:embed/>
                </p:oleObj>
              </mc:Choice>
              <mc:Fallback>
                <p:oleObj name="CS ChemDraw Drawing" r:id="rId6" imgW="3029003" imgH="959130" progId="ChemDraw.Document.6.0">
                  <p:embed/>
                  <p:pic>
                    <p:nvPicPr>
                      <p:cNvPr id="5" name="Object 4">
                        <a:extLst>
                          <a:ext uri="{FF2B5EF4-FFF2-40B4-BE49-F238E27FC236}">
                            <a16:creationId xmlns:a16="http://schemas.microsoft.com/office/drawing/2014/main" id="{24B33799-70C6-4376-A47F-920C2F4F9CAD}"/>
                          </a:ext>
                        </a:extLst>
                      </p:cNvPr>
                      <p:cNvPicPr/>
                      <p:nvPr/>
                    </p:nvPicPr>
                    <p:blipFill>
                      <a:blip r:embed="rId7"/>
                      <a:stretch>
                        <a:fillRect/>
                      </a:stretch>
                    </p:blipFill>
                    <p:spPr>
                      <a:xfrm>
                        <a:off x="411727" y="2832952"/>
                        <a:ext cx="3924715" cy="1242415"/>
                      </a:xfrm>
                      <a:prstGeom prst="rect">
                        <a:avLst/>
                      </a:prstGeom>
                    </p:spPr>
                  </p:pic>
                </p:oleObj>
              </mc:Fallback>
            </mc:AlternateContent>
          </a:graphicData>
        </a:graphic>
      </p:graphicFrame>
      <p:sp>
        <p:nvSpPr>
          <p:cNvPr id="6" name="TextBox 5">
            <a:extLst>
              <a:ext uri="{FF2B5EF4-FFF2-40B4-BE49-F238E27FC236}">
                <a16:creationId xmlns:a16="http://schemas.microsoft.com/office/drawing/2014/main" id="{0B53BBE2-5062-4BD3-A99D-2BC900926572}"/>
              </a:ext>
            </a:extLst>
          </p:cNvPr>
          <p:cNvSpPr txBox="1"/>
          <p:nvPr/>
        </p:nvSpPr>
        <p:spPr>
          <a:xfrm flipH="1">
            <a:off x="6831122" y="2969690"/>
            <a:ext cx="256304" cy="400110"/>
          </a:xfrm>
          <a:prstGeom prst="rect">
            <a:avLst/>
          </a:prstGeom>
          <a:noFill/>
        </p:spPr>
        <p:txBody>
          <a:bodyPr wrap="square" rtlCol="0">
            <a:spAutoFit/>
          </a:bodyPr>
          <a:lstStyle/>
          <a:p>
            <a:r>
              <a:rPr lang="en-US" sz="2000" b="1" dirty="0">
                <a:solidFill>
                  <a:schemeClr val="accent6">
                    <a:lumMod val="75000"/>
                  </a:schemeClr>
                </a:solidFill>
                <a:latin typeface="Symbol" panose="05050102010706020507" pitchFamily="18" charset="2"/>
              </a:rPr>
              <a:t>a</a:t>
            </a:r>
          </a:p>
        </p:txBody>
      </p:sp>
      <p:sp>
        <p:nvSpPr>
          <p:cNvPr id="7" name="TextBox 6">
            <a:extLst>
              <a:ext uri="{FF2B5EF4-FFF2-40B4-BE49-F238E27FC236}">
                <a16:creationId xmlns:a16="http://schemas.microsoft.com/office/drawing/2014/main" id="{79BC39B6-06AC-4F23-B8C6-2D0CE7D003CE}"/>
              </a:ext>
            </a:extLst>
          </p:cNvPr>
          <p:cNvSpPr txBox="1"/>
          <p:nvPr/>
        </p:nvSpPr>
        <p:spPr>
          <a:xfrm flipH="1">
            <a:off x="6408751" y="3675257"/>
            <a:ext cx="256304" cy="400110"/>
          </a:xfrm>
          <a:prstGeom prst="rect">
            <a:avLst/>
          </a:prstGeom>
          <a:noFill/>
        </p:spPr>
        <p:txBody>
          <a:bodyPr wrap="square" rtlCol="0">
            <a:spAutoFit/>
          </a:bodyPr>
          <a:lstStyle/>
          <a:p>
            <a:r>
              <a:rPr lang="en-US" sz="2000" b="1" dirty="0">
                <a:solidFill>
                  <a:schemeClr val="accent6">
                    <a:lumMod val="75000"/>
                  </a:schemeClr>
                </a:solidFill>
                <a:latin typeface="Symbol" panose="05050102010706020507" pitchFamily="18" charset="2"/>
              </a:rPr>
              <a:t>b</a:t>
            </a:r>
          </a:p>
        </p:txBody>
      </p:sp>
      <p:sp>
        <p:nvSpPr>
          <p:cNvPr id="8" name="TextBox 7">
            <a:extLst>
              <a:ext uri="{FF2B5EF4-FFF2-40B4-BE49-F238E27FC236}">
                <a16:creationId xmlns:a16="http://schemas.microsoft.com/office/drawing/2014/main" id="{E0A2B7ED-FAB4-4808-8E49-13CA9C2370B3}"/>
              </a:ext>
            </a:extLst>
          </p:cNvPr>
          <p:cNvSpPr txBox="1"/>
          <p:nvPr/>
        </p:nvSpPr>
        <p:spPr>
          <a:xfrm>
            <a:off x="5034867" y="2905207"/>
            <a:ext cx="301686" cy="369332"/>
          </a:xfrm>
          <a:prstGeom prst="rect">
            <a:avLst/>
          </a:prstGeom>
          <a:noFill/>
        </p:spPr>
        <p:txBody>
          <a:bodyPr wrap="none" rtlCol="0">
            <a:spAutoFit/>
          </a:bodyPr>
          <a:lstStyle/>
          <a:p>
            <a:r>
              <a:rPr lang="en-US" b="1" dirty="0"/>
              <a:t>6</a:t>
            </a:r>
          </a:p>
        </p:txBody>
      </p:sp>
      <p:sp>
        <p:nvSpPr>
          <p:cNvPr id="9" name="TextBox 8">
            <a:extLst>
              <a:ext uri="{FF2B5EF4-FFF2-40B4-BE49-F238E27FC236}">
                <a16:creationId xmlns:a16="http://schemas.microsoft.com/office/drawing/2014/main" id="{E64D0BAE-94CD-412C-900B-A660F51E9C8A}"/>
              </a:ext>
            </a:extLst>
          </p:cNvPr>
          <p:cNvSpPr txBox="1"/>
          <p:nvPr/>
        </p:nvSpPr>
        <p:spPr>
          <a:xfrm>
            <a:off x="5506047" y="3169745"/>
            <a:ext cx="301686" cy="369332"/>
          </a:xfrm>
          <a:prstGeom prst="rect">
            <a:avLst/>
          </a:prstGeom>
          <a:noFill/>
        </p:spPr>
        <p:txBody>
          <a:bodyPr wrap="none" rtlCol="0">
            <a:spAutoFit/>
          </a:bodyPr>
          <a:lstStyle/>
          <a:p>
            <a:r>
              <a:rPr lang="en-US" b="1" dirty="0">
                <a:solidFill>
                  <a:schemeClr val="accent5">
                    <a:lumMod val="75000"/>
                  </a:schemeClr>
                </a:solidFill>
              </a:rPr>
              <a:t>5</a:t>
            </a:r>
          </a:p>
        </p:txBody>
      </p:sp>
      <p:sp>
        <p:nvSpPr>
          <p:cNvPr id="10" name="TextBox 9">
            <a:extLst>
              <a:ext uri="{FF2B5EF4-FFF2-40B4-BE49-F238E27FC236}">
                <a16:creationId xmlns:a16="http://schemas.microsoft.com/office/drawing/2014/main" id="{3C7681A9-8453-4FBB-BC01-64DDB44DBE00}"/>
              </a:ext>
            </a:extLst>
          </p:cNvPr>
          <p:cNvSpPr txBox="1"/>
          <p:nvPr/>
        </p:nvSpPr>
        <p:spPr>
          <a:xfrm>
            <a:off x="5977227" y="3169745"/>
            <a:ext cx="301686" cy="369332"/>
          </a:xfrm>
          <a:prstGeom prst="rect">
            <a:avLst/>
          </a:prstGeom>
          <a:noFill/>
        </p:spPr>
        <p:txBody>
          <a:bodyPr wrap="none" rtlCol="0">
            <a:spAutoFit/>
          </a:bodyPr>
          <a:lstStyle/>
          <a:p>
            <a:r>
              <a:rPr lang="en-US" b="1" dirty="0">
                <a:solidFill>
                  <a:schemeClr val="accent5">
                    <a:lumMod val="75000"/>
                  </a:schemeClr>
                </a:solidFill>
              </a:rPr>
              <a:t>4</a:t>
            </a:r>
          </a:p>
        </p:txBody>
      </p:sp>
      <p:sp>
        <p:nvSpPr>
          <p:cNvPr id="11" name="TextBox 10">
            <a:extLst>
              <a:ext uri="{FF2B5EF4-FFF2-40B4-BE49-F238E27FC236}">
                <a16:creationId xmlns:a16="http://schemas.microsoft.com/office/drawing/2014/main" id="{3C1345E7-D5BD-4F92-972F-98B5E35B1DE0}"/>
              </a:ext>
            </a:extLst>
          </p:cNvPr>
          <p:cNvSpPr txBox="1"/>
          <p:nvPr/>
        </p:nvSpPr>
        <p:spPr>
          <a:xfrm>
            <a:off x="6408751" y="3468995"/>
            <a:ext cx="301686" cy="369332"/>
          </a:xfrm>
          <a:prstGeom prst="rect">
            <a:avLst/>
          </a:prstGeom>
          <a:noFill/>
        </p:spPr>
        <p:txBody>
          <a:bodyPr wrap="none" rtlCol="0">
            <a:spAutoFit/>
          </a:bodyPr>
          <a:lstStyle/>
          <a:p>
            <a:r>
              <a:rPr lang="en-US" b="1" dirty="0">
                <a:solidFill>
                  <a:schemeClr val="accent6">
                    <a:lumMod val="75000"/>
                  </a:schemeClr>
                </a:solidFill>
              </a:rPr>
              <a:t>3</a:t>
            </a:r>
          </a:p>
        </p:txBody>
      </p:sp>
      <p:sp>
        <p:nvSpPr>
          <p:cNvPr id="12" name="TextBox 11">
            <a:extLst>
              <a:ext uri="{FF2B5EF4-FFF2-40B4-BE49-F238E27FC236}">
                <a16:creationId xmlns:a16="http://schemas.microsoft.com/office/drawing/2014/main" id="{33613A0F-B8A4-4A89-9DB2-526A78AAD453}"/>
              </a:ext>
            </a:extLst>
          </p:cNvPr>
          <p:cNvSpPr txBox="1"/>
          <p:nvPr/>
        </p:nvSpPr>
        <p:spPr>
          <a:xfrm>
            <a:off x="7271800" y="3379765"/>
            <a:ext cx="301686" cy="369332"/>
          </a:xfrm>
          <a:prstGeom prst="rect">
            <a:avLst/>
          </a:prstGeom>
          <a:noFill/>
        </p:spPr>
        <p:txBody>
          <a:bodyPr wrap="none" rtlCol="0">
            <a:spAutoFit/>
          </a:bodyPr>
          <a:lstStyle/>
          <a:p>
            <a:r>
              <a:rPr lang="en-US" b="1" dirty="0"/>
              <a:t>1</a:t>
            </a:r>
          </a:p>
        </p:txBody>
      </p:sp>
      <p:sp>
        <p:nvSpPr>
          <p:cNvPr id="13" name="TextBox 12">
            <a:extLst>
              <a:ext uri="{FF2B5EF4-FFF2-40B4-BE49-F238E27FC236}">
                <a16:creationId xmlns:a16="http://schemas.microsoft.com/office/drawing/2014/main" id="{9C43B59A-FE2D-4388-A396-ADE9C5BCA6D7}"/>
              </a:ext>
            </a:extLst>
          </p:cNvPr>
          <p:cNvSpPr txBox="1"/>
          <p:nvPr/>
        </p:nvSpPr>
        <p:spPr>
          <a:xfrm>
            <a:off x="6857669" y="3195099"/>
            <a:ext cx="301686" cy="369332"/>
          </a:xfrm>
          <a:prstGeom prst="rect">
            <a:avLst/>
          </a:prstGeom>
          <a:noFill/>
        </p:spPr>
        <p:txBody>
          <a:bodyPr wrap="none" rtlCol="0">
            <a:spAutoFit/>
          </a:bodyPr>
          <a:lstStyle/>
          <a:p>
            <a:r>
              <a:rPr lang="en-US" b="1" dirty="0">
                <a:solidFill>
                  <a:schemeClr val="accent6">
                    <a:lumMod val="75000"/>
                  </a:schemeClr>
                </a:solidFill>
              </a:rPr>
              <a:t>2</a:t>
            </a:r>
          </a:p>
        </p:txBody>
      </p:sp>
      <p:sp>
        <p:nvSpPr>
          <p:cNvPr id="14" name="TextBox 13">
            <a:extLst>
              <a:ext uri="{FF2B5EF4-FFF2-40B4-BE49-F238E27FC236}">
                <a16:creationId xmlns:a16="http://schemas.microsoft.com/office/drawing/2014/main" id="{A101E880-C8DE-4863-95C3-62FBF224F4D9}"/>
              </a:ext>
            </a:extLst>
          </p:cNvPr>
          <p:cNvSpPr txBox="1"/>
          <p:nvPr/>
        </p:nvSpPr>
        <p:spPr>
          <a:xfrm flipH="1">
            <a:off x="2391607" y="3117112"/>
            <a:ext cx="256304" cy="400110"/>
          </a:xfrm>
          <a:prstGeom prst="rect">
            <a:avLst/>
          </a:prstGeom>
          <a:noFill/>
        </p:spPr>
        <p:txBody>
          <a:bodyPr wrap="square" rtlCol="0">
            <a:spAutoFit/>
          </a:bodyPr>
          <a:lstStyle/>
          <a:p>
            <a:r>
              <a:rPr lang="en-US" sz="2000" b="1" dirty="0">
                <a:solidFill>
                  <a:schemeClr val="accent6">
                    <a:lumMod val="75000"/>
                  </a:schemeClr>
                </a:solidFill>
                <a:latin typeface="Symbol" panose="05050102010706020507" pitchFamily="18" charset="2"/>
              </a:rPr>
              <a:t>a</a:t>
            </a:r>
          </a:p>
        </p:txBody>
      </p:sp>
      <p:sp>
        <p:nvSpPr>
          <p:cNvPr id="15" name="TextBox 14">
            <a:extLst>
              <a:ext uri="{FF2B5EF4-FFF2-40B4-BE49-F238E27FC236}">
                <a16:creationId xmlns:a16="http://schemas.microsoft.com/office/drawing/2014/main" id="{2EEED1D3-FCA4-4ECE-9099-A11DA80D72FD}"/>
              </a:ext>
            </a:extLst>
          </p:cNvPr>
          <p:cNvSpPr txBox="1"/>
          <p:nvPr/>
        </p:nvSpPr>
        <p:spPr>
          <a:xfrm flipH="1">
            <a:off x="1980253" y="3736488"/>
            <a:ext cx="256304" cy="400110"/>
          </a:xfrm>
          <a:prstGeom prst="rect">
            <a:avLst/>
          </a:prstGeom>
          <a:noFill/>
        </p:spPr>
        <p:txBody>
          <a:bodyPr wrap="square" rtlCol="0">
            <a:spAutoFit/>
          </a:bodyPr>
          <a:lstStyle/>
          <a:p>
            <a:r>
              <a:rPr lang="en-US" sz="2000" b="1" dirty="0">
                <a:solidFill>
                  <a:srgbClr val="C00000"/>
                </a:solidFill>
                <a:latin typeface="Symbol" panose="05050102010706020507" pitchFamily="18" charset="2"/>
              </a:rPr>
              <a:t>b</a:t>
            </a:r>
          </a:p>
        </p:txBody>
      </p:sp>
      <p:sp>
        <p:nvSpPr>
          <p:cNvPr id="16" name="TextBox 15">
            <a:extLst>
              <a:ext uri="{FF2B5EF4-FFF2-40B4-BE49-F238E27FC236}">
                <a16:creationId xmlns:a16="http://schemas.microsoft.com/office/drawing/2014/main" id="{80573A74-6EE0-4406-A033-0251BCA9056F}"/>
              </a:ext>
            </a:extLst>
          </p:cNvPr>
          <p:cNvSpPr txBox="1"/>
          <p:nvPr/>
        </p:nvSpPr>
        <p:spPr>
          <a:xfrm>
            <a:off x="633014" y="3022043"/>
            <a:ext cx="301686" cy="369332"/>
          </a:xfrm>
          <a:prstGeom prst="rect">
            <a:avLst/>
          </a:prstGeom>
          <a:noFill/>
        </p:spPr>
        <p:txBody>
          <a:bodyPr wrap="none" rtlCol="0">
            <a:spAutoFit/>
          </a:bodyPr>
          <a:lstStyle/>
          <a:p>
            <a:r>
              <a:rPr lang="en-US" b="1" dirty="0"/>
              <a:t>6</a:t>
            </a:r>
          </a:p>
        </p:txBody>
      </p:sp>
      <p:sp>
        <p:nvSpPr>
          <p:cNvPr id="17" name="TextBox 16">
            <a:extLst>
              <a:ext uri="{FF2B5EF4-FFF2-40B4-BE49-F238E27FC236}">
                <a16:creationId xmlns:a16="http://schemas.microsoft.com/office/drawing/2014/main" id="{9E8AF0E3-59CD-4FFA-8CB2-73A213F1652A}"/>
              </a:ext>
            </a:extLst>
          </p:cNvPr>
          <p:cNvSpPr txBox="1"/>
          <p:nvPr/>
        </p:nvSpPr>
        <p:spPr>
          <a:xfrm>
            <a:off x="1073235" y="3284329"/>
            <a:ext cx="301686" cy="369332"/>
          </a:xfrm>
          <a:prstGeom prst="rect">
            <a:avLst/>
          </a:prstGeom>
          <a:noFill/>
        </p:spPr>
        <p:txBody>
          <a:bodyPr wrap="none" rtlCol="0">
            <a:spAutoFit/>
          </a:bodyPr>
          <a:lstStyle/>
          <a:p>
            <a:r>
              <a:rPr lang="en-US" b="1" dirty="0"/>
              <a:t>5</a:t>
            </a:r>
          </a:p>
        </p:txBody>
      </p:sp>
      <p:sp>
        <p:nvSpPr>
          <p:cNvPr id="18" name="TextBox 17">
            <a:extLst>
              <a:ext uri="{FF2B5EF4-FFF2-40B4-BE49-F238E27FC236}">
                <a16:creationId xmlns:a16="http://schemas.microsoft.com/office/drawing/2014/main" id="{87930C2B-05D1-4B0A-9C02-095883F02930}"/>
              </a:ext>
            </a:extLst>
          </p:cNvPr>
          <p:cNvSpPr txBox="1"/>
          <p:nvPr/>
        </p:nvSpPr>
        <p:spPr>
          <a:xfrm>
            <a:off x="1489229" y="3541599"/>
            <a:ext cx="301686" cy="369332"/>
          </a:xfrm>
          <a:prstGeom prst="rect">
            <a:avLst/>
          </a:prstGeom>
          <a:noFill/>
        </p:spPr>
        <p:txBody>
          <a:bodyPr wrap="none" rtlCol="0">
            <a:spAutoFit/>
          </a:bodyPr>
          <a:lstStyle/>
          <a:p>
            <a:r>
              <a:rPr lang="en-US" b="1" dirty="0">
                <a:solidFill>
                  <a:srgbClr val="C00000"/>
                </a:solidFill>
              </a:rPr>
              <a:t>4</a:t>
            </a:r>
          </a:p>
        </p:txBody>
      </p:sp>
      <p:sp>
        <p:nvSpPr>
          <p:cNvPr id="19" name="TextBox 18">
            <a:extLst>
              <a:ext uri="{FF2B5EF4-FFF2-40B4-BE49-F238E27FC236}">
                <a16:creationId xmlns:a16="http://schemas.microsoft.com/office/drawing/2014/main" id="{AF855BE1-889C-445A-AC17-18FBB99D58F3}"/>
              </a:ext>
            </a:extLst>
          </p:cNvPr>
          <p:cNvSpPr txBox="1"/>
          <p:nvPr/>
        </p:nvSpPr>
        <p:spPr>
          <a:xfrm>
            <a:off x="1980253" y="3530226"/>
            <a:ext cx="301686" cy="369332"/>
          </a:xfrm>
          <a:prstGeom prst="rect">
            <a:avLst/>
          </a:prstGeom>
          <a:noFill/>
        </p:spPr>
        <p:txBody>
          <a:bodyPr wrap="none" rtlCol="0">
            <a:spAutoFit/>
          </a:bodyPr>
          <a:lstStyle/>
          <a:p>
            <a:r>
              <a:rPr lang="en-US" b="1" dirty="0">
                <a:solidFill>
                  <a:srgbClr val="C00000"/>
                </a:solidFill>
              </a:rPr>
              <a:t>3</a:t>
            </a:r>
          </a:p>
        </p:txBody>
      </p:sp>
      <p:sp>
        <p:nvSpPr>
          <p:cNvPr id="20" name="TextBox 19">
            <a:extLst>
              <a:ext uri="{FF2B5EF4-FFF2-40B4-BE49-F238E27FC236}">
                <a16:creationId xmlns:a16="http://schemas.microsoft.com/office/drawing/2014/main" id="{74D30ADB-F95F-41F5-B852-65873C8985DC}"/>
              </a:ext>
            </a:extLst>
          </p:cNvPr>
          <p:cNvSpPr txBox="1"/>
          <p:nvPr/>
        </p:nvSpPr>
        <p:spPr>
          <a:xfrm>
            <a:off x="2834148" y="3468995"/>
            <a:ext cx="301686" cy="369332"/>
          </a:xfrm>
          <a:prstGeom prst="rect">
            <a:avLst/>
          </a:prstGeom>
          <a:noFill/>
        </p:spPr>
        <p:txBody>
          <a:bodyPr wrap="none" rtlCol="0">
            <a:spAutoFit/>
          </a:bodyPr>
          <a:lstStyle/>
          <a:p>
            <a:r>
              <a:rPr lang="en-US" b="1" dirty="0"/>
              <a:t>1</a:t>
            </a:r>
          </a:p>
        </p:txBody>
      </p:sp>
      <p:sp>
        <p:nvSpPr>
          <p:cNvPr id="21" name="TextBox 20">
            <a:extLst>
              <a:ext uri="{FF2B5EF4-FFF2-40B4-BE49-F238E27FC236}">
                <a16:creationId xmlns:a16="http://schemas.microsoft.com/office/drawing/2014/main" id="{C6DD9DAD-3D2D-4C50-9DD7-CE93AE1B7450}"/>
              </a:ext>
            </a:extLst>
          </p:cNvPr>
          <p:cNvSpPr txBox="1"/>
          <p:nvPr/>
        </p:nvSpPr>
        <p:spPr>
          <a:xfrm>
            <a:off x="2418154" y="3342521"/>
            <a:ext cx="301686" cy="369332"/>
          </a:xfrm>
          <a:prstGeom prst="rect">
            <a:avLst/>
          </a:prstGeom>
          <a:noFill/>
        </p:spPr>
        <p:txBody>
          <a:bodyPr wrap="none" rtlCol="0">
            <a:spAutoFit/>
          </a:bodyPr>
          <a:lstStyle/>
          <a:p>
            <a:r>
              <a:rPr lang="en-US" b="1" dirty="0">
                <a:solidFill>
                  <a:schemeClr val="accent6">
                    <a:lumMod val="75000"/>
                  </a:schemeClr>
                </a:solidFill>
              </a:rPr>
              <a:t>2</a:t>
            </a:r>
          </a:p>
        </p:txBody>
      </p:sp>
      <p:sp>
        <p:nvSpPr>
          <p:cNvPr id="22" name="TextBox 21">
            <a:extLst>
              <a:ext uri="{FF2B5EF4-FFF2-40B4-BE49-F238E27FC236}">
                <a16:creationId xmlns:a16="http://schemas.microsoft.com/office/drawing/2014/main" id="{C4FF0086-B2E1-4CC8-9CFE-6DB41360D12E}"/>
              </a:ext>
            </a:extLst>
          </p:cNvPr>
          <p:cNvSpPr txBox="1"/>
          <p:nvPr/>
        </p:nvSpPr>
        <p:spPr>
          <a:xfrm>
            <a:off x="1024062" y="4342078"/>
            <a:ext cx="2339102" cy="369332"/>
          </a:xfrm>
          <a:prstGeom prst="rect">
            <a:avLst/>
          </a:prstGeom>
          <a:noFill/>
        </p:spPr>
        <p:txBody>
          <a:bodyPr wrap="none" rtlCol="0">
            <a:spAutoFit/>
          </a:bodyPr>
          <a:lstStyle/>
          <a:p>
            <a:r>
              <a:rPr lang="en-US" b="1" dirty="0">
                <a:solidFill>
                  <a:srgbClr val="C00000"/>
                </a:solidFill>
              </a:rPr>
              <a:t>ODD Cis Double Bonds</a:t>
            </a:r>
          </a:p>
        </p:txBody>
      </p:sp>
      <p:sp>
        <p:nvSpPr>
          <p:cNvPr id="23" name="TextBox 22">
            <a:extLst>
              <a:ext uri="{FF2B5EF4-FFF2-40B4-BE49-F238E27FC236}">
                <a16:creationId xmlns:a16="http://schemas.microsoft.com/office/drawing/2014/main" id="{B02DD579-E655-487A-913F-EB99EB276768}"/>
              </a:ext>
            </a:extLst>
          </p:cNvPr>
          <p:cNvSpPr txBox="1"/>
          <p:nvPr/>
        </p:nvSpPr>
        <p:spPr>
          <a:xfrm>
            <a:off x="5610148" y="4342078"/>
            <a:ext cx="2404826" cy="369332"/>
          </a:xfrm>
          <a:prstGeom prst="rect">
            <a:avLst/>
          </a:prstGeom>
          <a:noFill/>
        </p:spPr>
        <p:txBody>
          <a:bodyPr wrap="none" rtlCol="0">
            <a:spAutoFit/>
          </a:bodyPr>
          <a:lstStyle/>
          <a:p>
            <a:r>
              <a:rPr lang="en-US" b="1" dirty="0">
                <a:solidFill>
                  <a:schemeClr val="accent5">
                    <a:lumMod val="75000"/>
                  </a:schemeClr>
                </a:solidFill>
              </a:rPr>
              <a:t>EVEN Cis Double Bonds</a:t>
            </a:r>
          </a:p>
        </p:txBody>
      </p:sp>
    </p:spTree>
    <p:extLst>
      <p:ext uri="{BB962C8B-B14F-4D97-AF65-F5344CB8AC3E}">
        <p14:creationId xmlns:p14="http://schemas.microsoft.com/office/powerpoint/2010/main" val="7431970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360A9-83E3-4206-A5A6-FC24431E63C0}"/>
              </a:ext>
            </a:extLst>
          </p:cNvPr>
          <p:cNvSpPr>
            <a:spLocks noGrp="1"/>
          </p:cNvSpPr>
          <p:nvPr>
            <p:ph type="title"/>
          </p:nvPr>
        </p:nvSpPr>
        <p:spPr>
          <a:xfrm>
            <a:off x="1567908" y="31849"/>
            <a:ext cx="7210332" cy="779462"/>
          </a:xfrm>
        </p:spPr>
        <p:txBody>
          <a:bodyPr/>
          <a:lstStyle/>
          <a:p>
            <a:r>
              <a:rPr lang="en-US" dirty="0"/>
              <a:t>Overview of </a:t>
            </a:r>
            <a:r>
              <a:rPr lang="en-US" dirty="0">
                <a:latin typeface="Symbol" panose="05050102010706020507" pitchFamily="18" charset="2"/>
              </a:rPr>
              <a:t>b</a:t>
            </a:r>
            <a:r>
              <a:rPr lang="en-US" dirty="0"/>
              <a:t>-Oxidation</a:t>
            </a:r>
          </a:p>
        </p:txBody>
      </p:sp>
      <p:pic>
        <p:nvPicPr>
          <p:cNvPr id="4" name="Google Shape;117;g6e73d36678_0_0">
            <a:extLst>
              <a:ext uri="{FF2B5EF4-FFF2-40B4-BE49-F238E27FC236}">
                <a16:creationId xmlns:a16="http://schemas.microsoft.com/office/drawing/2014/main" id="{C785E77E-DD82-448B-B905-998880AFDA72}"/>
              </a:ext>
            </a:extLst>
          </p:cNvPr>
          <p:cNvPicPr preferRelativeResize="0">
            <a:picLocks noGrp="1"/>
          </p:cNvPicPr>
          <p:nvPr>
            <p:ph idx="1"/>
          </p:nvPr>
        </p:nvPicPr>
        <p:blipFill>
          <a:blip r:embed="rId3">
            <a:alphaModFix/>
          </a:blip>
          <a:stretch>
            <a:fillRect/>
          </a:stretch>
        </p:blipFill>
        <p:spPr>
          <a:xfrm>
            <a:off x="1871536" y="851218"/>
            <a:ext cx="5646039" cy="4511675"/>
          </a:xfrm>
          <a:prstGeom prst="rect">
            <a:avLst/>
          </a:prstGeom>
          <a:noFill/>
          <a:ln>
            <a:noFill/>
          </a:ln>
        </p:spPr>
      </p:pic>
    </p:spTree>
    <p:extLst>
      <p:ext uri="{BB962C8B-B14F-4D97-AF65-F5344CB8AC3E}">
        <p14:creationId xmlns:p14="http://schemas.microsoft.com/office/powerpoint/2010/main" val="42285620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849AE-FB2A-42E5-B4F4-D15287AD2CB5}"/>
              </a:ext>
            </a:extLst>
          </p:cNvPr>
          <p:cNvSpPr>
            <a:spLocks noGrp="1"/>
          </p:cNvSpPr>
          <p:nvPr>
            <p:ph type="title"/>
          </p:nvPr>
        </p:nvSpPr>
        <p:spPr/>
        <p:txBody>
          <a:bodyPr/>
          <a:lstStyle/>
          <a:p>
            <a:r>
              <a:rPr lang="en-US" dirty="0"/>
              <a:t>What about Unsaturated Fats?</a:t>
            </a:r>
          </a:p>
        </p:txBody>
      </p:sp>
      <p:graphicFrame>
        <p:nvGraphicFramePr>
          <p:cNvPr id="4" name="Object 3">
            <a:extLst>
              <a:ext uri="{FF2B5EF4-FFF2-40B4-BE49-F238E27FC236}">
                <a16:creationId xmlns:a16="http://schemas.microsoft.com/office/drawing/2014/main" id="{9F26BF52-1A23-448D-B1A0-CA536F9A09B0}"/>
              </a:ext>
            </a:extLst>
          </p:cNvPr>
          <p:cNvGraphicFramePr>
            <a:graphicFrameLocks noChangeAspect="1"/>
          </p:cNvGraphicFramePr>
          <p:nvPr>
            <p:extLst>
              <p:ext uri="{D42A27DB-BD31-4B8C-83A1-F6EECF244321}">
                <p14:modId xmlns:p14="http://schemas.microsoft.com/office/powerpoint/2010/main" val="2597752798"/>
              </p:ext>
            </p:extLst>
          </p:nvPr>
        </p:nvGraphicFramePr>
        <p:xfrm>
          <a:off x="4797854" y="1764403"/>
          <a:ext cx="3962249" cy="1505571"/>
        </p:xfrm>
        <a:graphic>
          <a:graphicData uri="http://schemas.openxmlformats.org/presentationml/2006/ole">
            <mc:AlternateContent xmlns:mc="http://schemas.openxmlformats.org/markup-compatibility/2006">
              <mc:Choice xmlns:v="urn:schemas-microsoft-com:vml" Requires="v">
                <p:oleObj spid="_x0000_s34850" name="CS ChemDraw Drawing" r:id="rId4" imgW="3028578" imgH="1151720" progId="ChemDraw.Document.6.0">
                  <p:embed/>
                </p:oleObj>
              </mc:Choice>
              <mc:Fallback>
                <p:oleObj name="CS ChemDraw Drawing" r:id="rId4" imgW="3028578" imgH="1151720" progId="ChemDraw.Document.6.0">
                  <p:embed/>
                  <p:pic>
                    <p:nvPicPr>
                      <p:cNvPr id="0" name=""/>
                      <p:cNvPicPr/>
                      <p:nvPr/>
                    </p:nvPicPr>
                    <p:blipFill>
                      <a:blip r:embed="rId5"/>
                      <a:stretch>
                        <a:fillRect/>
                      </a:stretch>
                    </p:blipFill>
                    <p:spPr>
                      <a:xfrm>
                        <a:off x="4797854" y="1764403"/>
                        <a:ext cx="3962249" cy="1505571"/>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96612235-687E-4A8E-A567-9B3562C4AC5D}"/>
              </a:ext>
            </a:extLst>
          </p:cNvPr>
          <p:cNvGraphicFramePr>
            <a:graphicFrameLocks noChangeAspect="1"/>
          </p:cNvGraphicFramePr>
          <p:nvPr>
            <p:extLst>
              <p:ext uri="{D42A27DB-BD31-4B8C-83A1-F6EECF244321}">
                <p14:modId xmlns:p14="http://schemas.microsoft.com/office/powerpoint/2010/main" val="1316663638"/>
              </p:ext>
            </p:extLst>
          </p:nvPr>
        </p:nvGraphicFramePr>
        <p:xfrm>
          <a:off x="383897" y="1850966"/>
          <a:ext cx="3924715" cy="1242415"/>
        </p:xfrm>
        <a:graphic>
          <a:graphicData uri="http://schemas.openxmlformats.org/presentationml/2006/ole">
            <mc:AlternateContent xmlns:mc="http://schemas.openxmlformats.org/markup-compatibility/2006">
              <mc:Choice xmlns:v="urn:schemas-microsoft-com:vml" Requires="v">
                <p:oleObj spid="_x0000_s34851" name="CS ChemDraw Drawing" r:id="rId6" imgW="3029003" imgH="959130" progId="ChemDraw.Document.6.0">
                  <p:embed/>
                </p:oleObj>
              </mc:Choice>
              <mc:Fallback>
                <p:oleObj name="CS ChemDraw Drawing" r:id="rId6" imgW="3029003" imgH="959130" progId="ChemDraw.Document.6.0">
                  <p:embed/>
                  <p:pic>
                    <p:nvPicPr>
                      <p:cNvPr id="0" name=""/>
                      <p:cNvPicPr/>
                      <p:nvPr/>
                    </p:nvPicPr>
                    <p:blipFill>
                      <a:blip r:embed="rId7"/>
                      <a:stretch>
                        <a:fillRect/>
                      </a:stretch>
                    </p:blipFill>
                    <p:spPr>
                      <a:xfrm>
                        <a:off x="383897" y="1850966"/>
                        <a:ext cx="3924715" cy="1242415"/>
                      </a:xfrm>
                      <a:prstGeom prst="rect">
                        <a:avLst/>
                      </a:prstGeom>
                    </p:spPr>
                  </p:pic>
                </p:oleObj>
              </mc:Fallback>
            </mc:AlternateContent>
          </a:graphicData>
        </a:graphic>
      </p:graphicFrame>
      <p:sp>
        <p:nvSpPr>
          <p:cNvPr id="6" name="TextBox 5">
            <a:extLst>
              <a:ext uri="{FF2B5EF4-FFF2-40B4-BE49-F238E27FC236}">
                <a16:creationId xmlns:a16="http://schemas.microsoft.com/office/drawing/2014/main" id="{60CB6165-33AE-45F5-B040-462FEA29D800}"/>
              </a:ext>
            </a:extLst>
          </p:cNvPr>
          <p:cNvSpPr txBox="1"/>
          <p:nvPr/>
        </p:nvSpPr>
        <p:spPr>
          <a:xfrm flipH="1">
            <a:off x="6803292" y="1987704"/>
            <a:ext cx="256304" cy="400110"/>
          </a:xfrm>
          <a:prstGeom prst="rect">
            <a:avLst/>
          </a:prstGeom>
          <a:noFill/>
        </p:spPr>
        <p:txBody>
          <a:bodyPr wrap="square" rtlCol="0">
            <a:spAutoFit/>
          </a:bodyPr>
          <a:lstStyle/>
          <a:p>
            <a:r>
              <a:rPr lang="en-US" sz="2000" b="1" dirty="0">
                <a:solidFill>
                  <a:schemeClr val="accent6">
                    <a:lumMod val="75000"/>
                  </a:schemeClr>
                </a:solidFill>
                <a:latin typeface="Symbol" panose="05050102010706020507" pitchFamily="18" charset="2"/>
              </a:rPr>
              <a:t>a</a:t>
            </a:r>
          </a:p>
        </p:txBody>
      </p:sp>
      <p:sp>
        <p:nvSpPr>
          <p:cNvPr id="7" name="TextBox 6">
            <a:extLst>
              <a:ext uri="{FF2B5EF4-FFF2-40B4-BE49-F238E27FC236}">
                <a16:creationId xmlns:a16="http://schemas.microsoft.com/office/drawing/2014/main" id="{4F6DCE54-4640-4D33-9135-8AF585D0C9C2}"/>
              </a:ext>
            </a:extLst>
          </p:cNvPr>
          <p:cNvSpPr txBox="1"/>
          <p:nvPr/>
        </p:nvSpPr>
        <p:spPr>
          <a:xfrm flipH="1">
            <a:off x="6380921" y="2693271"/>
            <a:ext cx="256304" cy="400110"/>
          </a:xfrm>
          <a:prstGeom prst="rect">
            <a:avLst/>
          </a:prstGeom>
          <a:noFill/>
        </p:spPr>
        <p:txBody>
          <a:bodyPr wrap="square" rtlCol="0">
            <a:spAutoFit/>
          </a:bodyPr>
          <a:lstStyle/>
          <a:p>
            <a:r>
              <a:rPr lang="en-US" sz="2000" b="1" dirty="0">
                <a:solidFill>
                  <a:schemeClr val="accent6">
                    <a:lumMod val="75000"/>
                  </a:schemeClr>
                </a:solidFill>
                <a:latin typeface="Symbol" panose="05050102010706020507" pitchFamily="18" charset="2"/>
              </a:rPr>
              <a:t>b</a:t>
            </a:r>
          </a:p>
        </p:txBody>
      </p:sp>
      <p:sp>
        <p:nvSpPr>
          <p:cNvPr id="8" name="TextBox 7">
            <a:extLst>
              <a:ext uri="{FF2B5EF4-FFF2-40B4-BE49-F238E27FC236}">
                <a16:creationId xmlns:a16="http://schemas.microsoft.com/office/drawing/2014/main" id="{C9E80605-3BA2-4132-A3CD-C258BFEE8076}"/>
              </a:ext>
            </a:extLst>
          </p:cNvPr>
          <p:cNvSpPr txBox="1"/>
          <p:nvPr/>
        </p:nvSpPr>
        <p:spPr>
          <a:xfrm>
            <a:off x="5007037" y="1923221"/>
            <a:ext cx="301686" cy="369332"/>
          </a:xfrm>
          <a:prstGeom prst="rect">
            <a:avLst/>
          </a:prstGeom>
          <a:noFill/>
        </p:spPr>
        <p:txBody>
          <a:bodyPr wrap="none" rtlCol="0">
            <a:spAutoFit/>
          </a:bodyPr>
          <a:lstStyle/>
          <a:p>
            <a:r>
              <a:rPr lang="en-US" b="1" dirty="0"/>
              <a:t>6</a:t>
            </a:r>
          </a:p>
        </p:txBody>
      </p:sp>
      <p:sp>
        <p:nvSpPr>
          <p:cNvPr id="9" name="TextBox 8">
            <a:extLst>
              <a:ext uri="{FF2B5EF4-FFF2-40B4-BE49-F238E27FC236}">
                <a16:creationId xmlns:a16="http://schemas.microsoft.com/office/drawing/2014/main" id="{64D2B025-4B28-4086-B147-5E7AC0765BEE}"/>
              </a:ext>
            </a:extLst>
          </p:cNvPr>
          <p:cNvSpPr txBox="1"/>
          <p:nvPr/>
        </p:nvSpPr>
        <p:spPr>
          <a:xfrm>
            <a:off x="5478217" y="2187759"/>
            <a:ext cx="301686" cy="369332"/>
          </a:xfrm>
          <a:prstGeom prst="rect">
            <a:avLst/>
          </a:prstGeom>
          <a:noFill/>
        </p:spPr>
        <p:txBody>
          <a:bodyPr wrap="none" rtlCol="0">
            <a:spAutoFit/>
          </a:bodyPr>
          <a:lstStyle/>
          <a:p>
            <a:r>
              <a:rPr lang="en-US" b="1" dirty="0">
                <a:solidFill>
                  <a:schemeClr val="accent5">
                    <a:lumMod val="75000"/>
                  </a:schemeClr>
                </a:solidFill>
              </a:rPr>
              <a:t>5</a:t>
            </a:r>
          </a:p>
        </p:txBody>
      </p:sp>
      <p:sp>
        <p:nvSpPr>
          <p:cNvPr id="10" name="TextBox 9">
            <a:extLst>
              <a:ext uri="{FF2B5EF4-FFF2-40B4-BE49-F238E27FC236}">
                <a16:creationId xmlns:a16="http://schemas.microsoft.com/office/drawing/2014/main" id="{F936FDCF-4C37-49DF-A242-199445A8D375}"/>
              </a:ext>
            </a:extLst>
          </p:cNvPr>
          <p:cNvSpPr txBox="1"/>
          <p:nvPr/>
        </p:nvSpPr>
        <p:spPr>
          <a:xfrm>
            <a:off x="5949397" y="2187759"/>
            <a:ext cx="301686" cy="369332"/>
          </a:xfrm>
          <a:prstGeom prst="rect">
            <a:avLst/>
          </a:prstGeom>
          <a:noFill/>
        </p:spPr>
        <p:txBody>
          <a:bodyPr wrap="none" rtlCol="0">
            <a:spAutoFit/>
          </a:bodyPr>
          <a:lstStyle/>
          <a:p>
            <a:r>
              <a:rPr lang="en-US" b="1" dirty="0">
                <a:solidFill>
                  <a:schemeClr val="accent5">
                    <a:lumMod val="75000"/>
                  </a:schemeClr>
                </a:solidFill>
              </a:rPr>
              <a:t>4</a:t>
            </a:r>
          </a:p>
        </p:txBody>
      </p:sp>
      <p:sp>
        <p:nvSpPr>
          <p:cNvPr id="11" name="TextBox 10">
            <a:extLst>
              <a:ext uri="{FF2B5EF4-FFF2-40B4-BE49-F238E27FC236}">
                <a16:creationId xmlns:a16="http://schemas.microsoft.com/office/drawing/2014/main" id="{7EE95762-1FCF-4DD8-8A3A-E5C30546B6FD}"/>
              </a:ext>
            </a:extLst>
          </p:cNvPr>
          <p:cNvSpPr txBox="1"/>
          <p:nvPr/>
        </p:nvSpPr>
        <p:spPr>
          <a:xfrm>
            <a:off x="6380921" y="2487009"/>
            <a:ext cx="301686" cy="369332"/>
          </a:xfrm>
          <a:prstGeom prst="rect">
            <a:avLst/>
          </a:prstGeom>
          <a:noFill/>
        </p:spPr>
        <p:txBody>
          <a:bodyPr wrap="none" rtlCol="0">
            <a:spAutoFit/>
          </a:bodyPr>
          <a:lstStyle/>
          <a:p>
            <a:r>
              <a:rPr lang="en-US" b="1" dirty="0">
                <a:solidFill>
                  <a:schemeClr val="accent6">
                    <a:lumMod val="75000"/>
                  </a:schemeClr>
                </a:solidFill>
              </a:rPr>
              <a:t>3</a:t>
            </a:r>
          </a:p>
        </p:txBody>
      </p:sp>
      <p:sp>
        <p:nvSpPr>
          <p:cNvPr id="12" name="TextBox 11">
            <a:extLst>
              <a:ext uri="{FF2B5EF4-FFF2-40B4-BE49-F238E27FC236}">
                <a16:creationId xmlns:a16="http://schemas.microsoft.com/office/drawing/2014/main" id="{355A5488-9BFB-4E03-8FA2-075A1246A4A8}"/>
              </a:ext>
            </a:extLst>
          </p:cNvPr>
          <p:cNvSpPr txBox="1"/>
          <p:nvPr/>
        </p:nvSpPr>
        <p:spPr>
          <a:xfrm>
            <a:off x="7243970" y="2397779"/>
            <a:ext cx="301686" cy="369332"/>
          </a:xfrm>
          <a:prstGeom prst="rect">
            <a:avLst/>
          </a:prstGeom>
          <a:noFill/>
        </p:spPr>
        <p:txBody>
          <a:bodyPr wrap="none" rtlCol="0">
            <a:spAutoFit/>
          </a:bodyPr>
          <a:lstStyle/>
          <a:p>
            <a:r>
              <a:rPr lang="en-US" b="1" dirty="0"/>
              <a:t>1</a:t>
            </a:r>
          </a:p>
        </p:txBody>
      </p:sp>
      <p:sp>
        <p:nvSpPr>
          <p:cNvPr id="13" name="TextBox 12">
            <a:extLst>
              <a:ext uri="{FF2B5EF4-FFF2-40B4-BE49-F238E27FC236}">
                <a16:creationId xmlns:a16="http://schemas.microsoft.com/office/drawing/2014/main" id="{4C3B6EDD-BC8C-4CFF-A530-1D9FE8D0D6C1}"/>
              </a:ext>
            </a:extLst>
          </p:cNvPr>
          <p:cNvSpPr txBox="1"/>
          <p:nvPr/>
        </p:nvSpPr>
        <p:spPr>
          <a:xfrm>
            <a:off x="6829839" y="2213113"/>
            <a:ext cx="301686" cy="369332"/>
          </a:xfrm>
          <a:prstGeom prst="rect">
            <a:avLst/>
          </a:prstGeom>
          <a:noFill/>
        </p:spPr>
        <p:txBody>
          <a:bodyPr wrap="none" rtlCol="0">
            <a:spAutoFit/>
          </a:bodyPr>
          <a:lstStyle/>
          <a:p>
            <a:r>
              <a:rPr lang="en-US" b="1" dirty="0">
                <a:solidFill>
                  <a:schemeClr val="accent6">
                    <a:lumMod val="75000"/>
                  </a:schemeClr>
                </a:solidFill>
              </a:rPr>
              <a:t>2</a:t>
            </a:r>
          </a:p>
        </p:txBody>
      </p:sp>
      <p:sp>
        <p:nvSpPr>
          <p:cNvPr id="14" name="TextBox 13">
            <a:extLst>
              <a:ext uri="{FF2B5EF4-FFF2-40B4-BE49-F238E27FC236}">
                <a16:creationId xmlns:a16="http://schemas.microsoft.com/office/drawing/2014/main" id="{8F495D52-7CDC-4B13-844A-C59F2AA43BB1}"/>
              </a:ext>
            </a:extLst>
          </p:cNvPr>
          <p:cNvSpPr txBox="1"/>
          <p:nvPr/>
        </p:nvSpPr>
        <p:spPr>
          <a:xfrm flipH="1">
            <a:off x="2363777" y="2135126"/>
            <a:ext cx="256304" cy="400110"/>
          </a:xfrm>
          <a:prstGeom prst="rect">
            <a:avLst/>
          </a:prstGeom>
          <a:noFill/>
        </p:spPr>
        <p:txBody>
          <a:bodyPr wrap="square" rtlCol="0">
            <a:spAutoFit/>
          </a:bodyPr>
          <a:lstStyle/>
          <a:p>
            <a:r>
              <a:rPr lang="en-US" sz="2000" b="1" dirty="0">
                <a:solidFill>
                  <a:schemeClr val="accent6">
                    <a:lumMod val="75000"/>
                  </a:schemeClr>
                </a:solidFill>
                <a:latin typeface="Symbol" panose="05050102010706020507" pitchFamily="18" charset="2"/>
              </a:rPr>
              <a:t>a</a:t>
            </a:r>
          </a:p>
        </p:txBody>
      </p:sp>
      <p:sp>
        <p:nvSpPr>
          <p:cNvPr id="15" name="TextBox 14">
            <a:extLst>
              <a:ext uri="{FF2B5EF4-FFF2-40B4-BE49-F238E27FC236}">
                <a16:creationId xmlns:a16="http://schemas.microsoft.com/office/drawing/2014/main" id="{69970716-5C2D-4966-B3BD-2315A5003186}"/>
              </a:ext>
            </a:extLst>
          </p:cNvPr>
          <p:cNvSpPr txBox="1"/>
          <p:nvPr/>
        </p:nvSpPr>
        <p:spPr>
          <a:xfrm flipH="1">
            <a:off x="1952423" y="2754502"/>
            <a:ext cx="256304" cy="400110"/>
          </a:xfrm>
          <a:prstGeom prst="rect">
            <a:avLst/>
          </a:prstGeom>
          <a:noFill/>
        </p:spPr>
        <p:txBody>
          <a:bodyPr wrap="square" rtlCol="0">
            <a:spAutoFit/>
          </a:bodyPr>
          <a:lstStyle/>
          <a:p>
            <a:r>
              <a:rPr lang="en-US" sz="2000" b="1" dirty="0">
                <a:solidFill>
                  <a:srgbClr val="C00000"/>
                </a:solidFill>
                <a:latin typeface="Symbol" panose="05050102010706020507" pitchFamily="18" charset="2"/>
              </a:rPr>
              <a:t>b</a:t>
            </a:r>
          </a:p>
        </p:txBody>
      </p:sp>
      <p:sp>
        <p:nvSpPr>
          <p:cNvPr id="16" name="TextBox 15">
            <a:extLst>
              <a:ext uri="{FF2B5EF4-FFF2-40B4-BE49-F238E27FC236}">
                <a16:creationId xmlns:a16="http://schemas.microsoft.com/office/drawing/2014/main" id="{6DC2920A-2D8B-4C07-B36F-4A8C2469F749}"/>
              </a:ext>
            </a:extLst>
          </p:cNvPr>
          <p:cNvSpPr txBox="1"/>
          <p:nvPr/>
        </p:nvSpPr>
        <p:spPr>
          <a:xfrm>
            <a:off x="605184" y="2040057"/>
            <a:ext cx="301686" cy="369332"/>
          </a:xfrm>
          <a:prstGeom prst="rect">
            <a:avLst/>
          </a:prstGeom>
          <a:noFill/>
        </p:spPr>
        <p:txBody>
          <a:bodyPr wrap="none" rtlCol="0">
            <a:spAutoFit/>
          </a:bodyPr>
          <a:lstStyle/>
          <a:p>
            <a:r>
              <a:rPr lang="en-US" b="1" dirty="0"/>
              <a:t>6</a:t>
            </a:r>
          </a:p>
        </p:txBody>
      </p:sp>
      <p:sp>
        <p:nvSpPr>
          <p:cNvPr id="17" name="TextBox 16">
            <a:extLst>
              <a:ext uri="{FF2B5EF4-FFF2-40B4-BE49-F238E27FC236}">
                <a16:creationId xmlns:a16="http://schemas.microsoft.com/office/drawing/2014/main" id="{07E1C80C-2D48-45A5-94B9-FD5E8AE4C69F}"/>
              </a:ext>
            </a:extLst>
          </p:cNvPr>
          <p:cNvSpPr txBox="1"/>
          <p:nvPr/>
        </p:nvSpPr>
        <p:spPr>
          <a:xfrm>
            <a:off x="1045405" y="2302343"/>
            <a:ext cx="301686" cy="369332"/>
          </a:xfrm>
          <a:prstGeom prst="rect">
            <a:avLst/>
          </a:prstGeom>
          <a:noFill/>
        </p:spPr>
        <p:txBody>
          <a:bodyPr wrap="none" rtlCol="0">
            <a:spAutoFit/>
          </a:bodyPr>
          <a:lstStyle/>
          <a:p>
            <a:r>
              <a:rPr lang="en-US" b="1" dirty="0"/>
              <a:t>5</a:t>
            </a:r>
          </a:p>
        </p:txBody>
      </p:sp>
      <p:sp>
        <p:nvSpPr>
          <p:cNvPr id="18" name="TextBox 17">
            <a:extLst>
              <a:ext uri="{FF2B5EF4-FFF2-40B4-BE49-F238E27FC236}">
                <a16:creationId xmlns:a16="http://schemas.microsoft.com/office/drawing/2014/main" id="{BACD5F78-3D71-4946-BEF7-DDF97EE29E67}"/>
              </a:ext>
            </a:extLst>
          </p:cNvPr>
          <p:cNvSpPr txBox="1"/>
          <p:nvPr/>
        </p:nvSpPr>
        <p:spPr>
          <a:xfrm>
            <a:off x="1461399" y="2559613"/>
            <a:ext cx="301686" cy="369332"/>
          </a:xfrm>
          <a:prstGeom prst="rect">
            <a:avLst/>
          </a:prstGeom>
          <a:noFill/>
        </p:spPr>
        <p:txBody>
          <a:bodyPr wrap="none" rtlCol="0">
            <a:spAutoFit/>
          </a:bodyPr>
          <a:lstStyle/>
          <a:p>
            <a:r>
              <a:rPr lang="en-US" b="1" dirty="0">
                <a:solidFill>
                  <a:srgbClr val="C00000"/>
                </a:solidFill>
              </a:rPr>
              <a:t>4</a:t>
            </a:r>
          </a:p>
        </p:txBody>
      </p:sp>
      <p:sp>
        <p:nvSpPr>
          <p:cNvPr id="19" name="TextBox 18">
            <a:extLst>
              <a:ext uri="{FF2B5EF4-FFF2-40B4-BE49-F238E27FC236}">
                <a16:creationId xmlns:a16="http://schemas.microsoft.com/office/drawing/2014/main" id="{C7EF1C10-52B6-47DF-A9D7-FCB54019F0B6}"/>
              </a:ext>
            </a:extLst>
          </p:cNvPr>
          <p:cNvSpPr txBox="1"/>
          <p:nvPr/>
        </p:nvSpPr>
        <p:spPr>
          <a:xfrm>
            <a:off x="1952423" y="2548240"/>
            <a:ext cx="301686" cy="369332"/>
          </a:xfrm>
          <a:prstGeom prst="rect">
            <a:avLst/>
          </a:prstGeom>
          <a:noFill/>
        </p:spPr>
        <p:txBody>
          <a:bodyPr wrap="none" rtlCol="0">
            <a:spAutoFit/>
          </a:bodyPr>
          <a:lstStyle/>
          <a:p>
            <a:r>
              <a:rPr lang="en-US" b="1" dirty="0">
                <a:solidFill>
                  <a:srgbClr val="C00000"/>
                </a:solidFill>
              </a:rPr>
              <a:t>3</a:t>
            </a:r>
          </a:p>
        </p:txBody>
      </p:sp>
      <p:sp>
        <p:nvSpPr>
          <p:cNvPr id="20" name="TextBox 19">
            <a:extLst>
              <a:ext uri="{FF2B5EF4-FFF2-40B4-BE49-F238E27FC236}">
                <a16:creationId xmlns:a16="http://schemas.microsoft.com/office/drawing/2014/main" id="{14F11559-72D9-4B8F-9053-ADBA243D9374}"/>
              </a:ext>
            </a:extLst>
          </p:cNvPr>
          <p:cNvSpPr txBox="1"/>
          <p:nvPr/>
        </p:nvSpPr>
        <p:spPr>
          <a:xfrm>
            <a:off x="2806318" y="2487009"/>
            <a:ext cx="301686" cy="369332"/>
          </a:xfrm>
          <a:prstGeom prst="rect">
            <a:avLst/>
          </a:prstGeom>
          <a:noFill/>
        </p:spPr>
        <p:txBody>
          <a:bodyPr wrap="none" rtlCol="0">
            <a:spAutoFit/>
          </a:bodyPr>
          <a:lstStyle/>
          <a:p>
            <a:r>
              <a:rPr lang="en-US" b="1" dirty="0"/>
              <a:t>1</a:t>
            </a:r>
          </a:p>
        </p:txBody>
      </p:sp>
      <p:sp>
        <p:nvSpPr>
          <p:cNvPr id="21" name="TextBox 20">
            <a:extLst>
              <a:ext uri="{FF2B5EF4-FFF2-40B4-BE49-F238E27FC236}">
                <a16:creationId xmlns:a16="http://schemas.microsoft.com/office/drawing/2014/main" id="{7787274D-DFA0-4C48-9344-930D43BDD92C}"/>
              </a:ext>
            </a:extLst>
          </p:cNvPr>
          <p:cNvSpPr txBox="1"/>
          <p:nvPr/>
        </p:nvSpPr>
        <p:spPr>
          <a:xfrm>
            <a:off x="2390324" y="2360535"/>
            <a:ext cx="301686" cy="369332"/>
          </a:xfrm>
          <a:prstGeom prst="rect">
            <a:avLst/>
          </a:prstGeom>
          <a:noFill/>
        </p:spPr>
        <p:txBody>
          <a:bodyPr wrap="none" rtlCol="0">
            <a:spAutoFit/>
          </a:bodyPr>
          <a:lstStyle/>
          <a:p>
            <a:r>
              <a:rPr lang="en-US" b="1" dirty="0">
                <a:solidFill>
                  <a:schemeClr val="accent6">
                    <a:lumMod val="75000"/>
                  </a:schemeClr>
                </a:solidFill>
              </a:rPr>
              <a:t>2</a:t>
            </a:r>
          </a:p>
        </p:txBody>
      </p:sp>
      <p:sp>
        <p:nvSpPr>
          <p:cNvPr id="22" name="TextBox 21">
            <a:extLst>
              <a:ext uri="{FF2B5EF4-FFF2-40B4-BE49-F238E27FC236}">
                <a16:creationId xmlns:a16="http://schemas.microsoft.com/office/drawing/2014/main" id="{0A3E1110-436F-46DA-A2DD-474941F034C4}"/>
              </a:ext>
            </a:extLst>
          </p:cNvPr>
          <p:cNvSpPr txBox="1"/>
          <p:nvPr/>
        </p:nvSpPr>
        <p:spPr>
          <a:xfrm>
            <a:off x="996232" y="3360092"/>
            <a:ext cx="2339102" cy="369332"/>
          </a:xfrm>
          <a:prstGeom prst="rect">
            <a:avLst/>
          </a:prstGeom>
          <a:noFill/>
        </p:spPr>
        <p:txBody>
          <a:bodyPr wrap="none" rtlCol="0">
            <a:spAutoFit/>
          </a:bodyPr>
          <a:lstStyle/>
          <a:p>
            <a:r>
              <a:rPr lang="en-US" b="1" dirty="0">
                <a:solidFill>
                  <a:srgbClr val="C00000"/>
                </a:solidFill>
              </a:rPr>
              <a:t>ODD Cis Double Bonds</a:t>
            </a:r>
          </a:p>
        </p:txBody>
      </p:sp>
      <p:sp>
        <p:nvSpPr>
          <p:cNvPr id="23" name="TextBox 22">
            <a:extLst>
              <a:ext uri="{FF2B5EF4-FFF2-40B4-BE49-F238E27FC236}">
                <a16:creationId xmlns:a16="http://schemas.microsoft.com/office/drawing/2014/main" id="{52F231B4-A114-4AD9-B89A-4F9BD4AAEDA2}"/>
              </a:ext>
            </a:extLst>
          </p:cNvPr>
          <p:cNvSpPr txBox="1"/>
          <p:nvPr/>
        </p:nvSpPr>
        <p:spPr>
          <a:xfrm>
            <a:off x="5582318" y="3360092"/>
            <a:ext cx="2404826" cy="369332"/>
          </a:xfrm>
          <a:prstGeom prst="rect">
            <a:avLst/>
          </a:prstGeom>
          <a:noFill/>
        </p:spPr>
        <p:txBody>
          <a:bodyPr wrap="none" rtlCol="0">
            <a:spAutoFit/>
          </a:bodyPr>
          <a:lstStyle/>
          <a:p>
            <a:r>
              <a:rPr lang="en-US" b="1" dirty="0">
                <a:solidFill>
                  <a:schemeClr val="accent5">
                    <a:lumMod val="75000"/>
                  </a:schemeClr>
                </a:solidFill>
              </a:rPr>
              <a:t>EVEN Cis Double Bonds</a:t>
            </a:r>
          </a:p>
        </p:txBody>
      </p:sp>
    </p:spTree>
    <p:extLst>
      <p:ext uri="{BB962C8B-B14F-4D97-AF65-F5344CB8AC3E}">
        <p14:creationId xmlns:p14="http://schemas.microsoft.com/office/powerpoint/2010/main" val="27704435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849AE-FB2A-42E5-B4F4-D15287AD2CB5}"/>
              </a:ext>
            </a:extLst>
          </p:cNvPr>
          <p:cNvSpPr>
            <a:spLocks noGrp="1"/>
          </p:cNvSpPr>
          <p:nvPr>
            <p:ph type="title"/>
          </p:nvPr>
        </p:nvSpPr>
        <p:spPr>
          <a:xfrm>
            <a:off x="1549771" y="166338"/>
            <a:ext cx="7210332" cy="779462"/>
          </a:xfrm>
        </p:spPr>
        <p:txBody>
          <a:bodyPr>
            <a:normAutofit/>
          </a:bodyPr>
          <a:lstStyle/>
          <a:p>
            <a:r>
              <a:rPr lang="en-US" dirty="0"/>
              <a:t>ODD Double Bonds</a:t>
            </a:r>
          </a:p>
        </p:txBody>
      </p:sp>
      <p:graphicFrame>
        <p:nvGraphicFramePr>
          <p:cNvPr id="5" name="Object 4">
            <a:extLst>
              <a:ext uri="{FF2B5EF4-FFF2-40B4-BE49-F238E27FC236}">
                <a16:creationId xmlns:a16="http://schemas.microsoft.com/office/drawing/2014/main" id="{96612235-687E-4A8E-A567-9B3562C4AC5D}"/>
              </a:ext>
            </a:extLst>
          </p:cNvPr>
          <p:cNvGraphicFramePr>
            <a:graphicFrameLocks noChangeAspect="1"/>
          </p:cNvGraphicFramePr>
          <p:nvPr>
            <p:extLst>
              <p:ext uri="{D42A27DB-BD31-4B8C-83A1-F6EECF244321}">
                <p14:modId xmlns:p14="http://schemas.microsoft.com/office/powerpoint/2010/main" val="622028286"/>
              </p:ext>
            </p:extLst>
          </p:nvPr>
        </p:nvGraphicFramePr>
        <p:xfrm>
          <a:off x="2744440" y="1120440"/>
          <a:ext cx="3924715" cy="1242415"/>
        </p:xfrm>
        <a:graphic>
          <a:graphicData uri="http://schemas.openxmlformats.org/presentationml/2006/ole">
            <mc:AlternateContent xmlns:mc="http://schemas.openxmlformats.org/markup-compatibility/2006">
              <mc:Choice xmlns:v="urn:schemas-microsoft-com:vml" Requires="v">
                <p:oleObj spid="_x0000_s35854" name="CS ChemDraw Drawing" r:id="rId4" imgW="3029003" imgH="959130" progId="ChemDraw.Document.6.0">
                  <p:embed/>
                </p:oleObj>
              </mc:Choice>
              <mc:Fallback>
                <p:oleObj name="CS ChemDraw Drawing" r:id="rId4" imgW="3029003" imgH="959130" progId="ChemDraw.Document.6.0">
                  <p:embed/>
                  <p:pic>
                    <p:nvPicPr>
                      <p:cNvPr id="5" name="Object 4">
                        <a:extLst>
                          <a:ext uri="{FF2B5EF4-FFF2-40B4-BE49-F238E27FC236}">
                            <a16:creationId xmlns:a16="http://schemas.microsoft.com/office/drawing/2014/main" id="{96612235-687E-4A8E-A567-9B3562C4AC5D}"/>
                          </a:ext>
                        </a:extLst>
                      </p:cNvPr>
                      <p:cNvPicPr/>
                      <p:nvPr/>
                    </p:nvPicPr>
                    <p:blipFill>
                      <a:blip r:embed="rId5"/>
                      <a:stretch>
                        <a:fillRect/>
                      </a:stretch>
                    </p:blipFill>
                    <p:spPr>
                      <a:xfrm>
                        <a:off x="2744440" y="1120440"/>
                        <a:ext cx="3924715" cy="1242415"/>
                      </a:xfrm>
                      <a:prstGeom prst="rect">
                        <a:avLst/>
                      </a:prstGeom>
                    </p:spPr>
                  </p:pic>
                </p:oleObj>
              </mc:Fallback>
            </mc:AlternateContent>
          </a:graphicData>
        </a:graphic>
      </p:graphicFrame>
      <p:sp>
        <p:nvSpPr>
          <p:cNvPr id="14" name="TextBox 13">
            <a:extLst>
              <a:ext uri="{FF2B5EF4-FFF2-40B4-BE49-F238E27FC236}">
                <a16:creationId xmlns:a16="http://schemas.microsoft.com/office/drawing/2014/main" id="{8F495D52-7CDC-4B13-844A-C59F2AA43BB1}"/>
              </a:ext>
            </a:extLst>
          </p:cNvPr>
          <p:cNvSpPr txBox="1"/>
          <p:nvPr/>
        </p:nvSpPr>
        <p:spPr>
          <a:xfrm flipH="1">
            <a:off x="4724320" y="1404600"/>
            <a:ext cx="256304" cy="400110"/>
          </a:xfrm>
          <a:prstGeom prst="rect">
            <a:avLst/>
          </a:prstGeom>
          <a:noFill/>
        </p:spPr>
        <p:txBody>
          <a:bodyPr wrap="square" rtlCol="0">
            <a:spAutoFit/>
          </a:bodyPr>
          <a:lstStyle/>
          <a:p>
            <a:r>
              <a:rPr lang="en-US" sz="2000" b="1" dirty="0">
                <a:solidFill>
                  <a:schemeClr val="accent6">
                    <a:lumMod val="75000"/>
                  </a:schemeClr>
                </a:solidFill>
                <a:latin typeface="Symbol" panose="05050102010706020507" pitchFamily="18" charset="2"/>
              </a:rPr>
              <a:t>a</a:t>
            </a:r>
          </a:p>
        </p:txBody>
      </p:sp>
      <p:sp>
        <p:nvSpPr>
          <p:cNvPr id="15" name="TextBox 14">
            <a:extLst>
              <a:ext uri="{FF2B5EF4-FFF2-40B4-BE49-F238E27FC236}">
                <a16:creationId xmlns:a16="http://schemas.microsoft.com/office/drawing/2014/main" id="{69970716-5C2D-4966-B3BD-2315A5003186}"/>
              </a:ext>
            </a:extLst>
          </p:cNvPr>
          <p:cNvSpPr txBox="1"/>
          <p:nvPr/>
        </p:nvSpPr>
        <p:spPr>
          <a:xfrm flipH="1">
            <a:off x="4312966" y="2023976"/>
            <a:ext cx="256304" cy="400110"/>
          </a:xfrm>
          <a:prstGeom prst="rect">
            <a:avLst/>
          </a:prstGeom>
          <a:noFill/>
        </p:spPr>
        <p:txBody>
          <a:bodyPr wrap="square" rtlCol="0">
            <a:spAutoFit/>
          </a:bodyPr>
          <a:lstStyle/>
          <a:p>
            <a:r>
              <a:rPr lang="en-US" sz="2000" b="1" dirty="0">
                <a:solidFill>
                  <a:srgbClr val="C00000"/>
                </a:solidFill>
                <a:latin typeface="Symbol" panose="05050102010706020507" pitchFamily="18" charset="2"/>
              </a:rPr>
              <a:t>b</a:t>
            </a:r>
          </a:p>
        </p:txBody>
      </p:sp>
      <p:sp>
        <p:nvSpPr>
          <p:cNvPr id="16" name="TextBox 15">
            <a:extLst>
              <a:ext uri="{FF2B5EF4-FFF2-40B4-BE49-F238E27FC236}">
                <a16:creationId xmlns:a16="http://schemas.microsoft.com/office/drawing/2014/main" id="{6DC2920A-2D8B-4C07-B36F-4A8C2469F749}"/>
              </a:ext>
            </a:extLst>
          </p:cNvPr>
          <p:cNvSpPr txBox="1"/>
          <p:nvPr/>
        </p:nvSpPr>
        <p:spPr>
          <a:xfrm>
            <a:off x="2965727" y="1309531"/>
            <a:ext cx="301686" cy="369332"/>
          </a:xfrm>
          <a:prstGeom prst="rect">
            <a:avLst/>
          </a:prstGeom>
          <a:noFill/>
        </p:spPr>
        <p:txBody>
          <a:bodyPr wrap="none" rtlCol="0">
            <a:spAutoFit/>
          </a:bodyPr>
          <a:lstStyle/>
          <a:p>
            <a:r>
              <a:rPr lang="en-US" b="1" dirty="0"/>
              <a:t>6</a:t>
            </a:r>
          </a:p>
        </p:txBody>
      </p:sp>
      <p:sp>
        <p:nvSpPr>
          <p:cNvPr id="17" name="TextBox 16">
            <a:extLst>
              <a:ext uri="{FF2B5EF4-FFF2-40B4-BE49-F238E27FC236}">
                <a16:creationId xmlns:a16="http://schemas.microsoft.com/office/drawing/2014/main" id="{07E1C80C-2D48-45A5-94B9-FD5E8AE4C69F}"/>
              </a:ext>
            </a:extLst>
          </p:cNvPr>
          <p:cNvSpPr txBox="1"/>
          <p:nvPr/>
        </p:nvSpPr>
        <p:spPr>
          <a:xfrm>
            <a:off x="3405948" y="1571817"/>
            <a:ext cx="301686" cy="369332"/>
          </a:xfrm>
          <a:prstGeom prst="rect">
            <a:avLst/>
          </a:prstGeom>
          <a:noFill/>
        </p:spPr>
        <p:txBody>
          <a:bodyPr wrap="none" rtlCol="0">
            <a:spAutoFit/>
          </a:bodyPr>
          <a:lstStyle/>
          <a:p>
            <a:r>
              <a:rPr lang="en-US" b="1" dirty="0"/>
              <a:t>5</a:t>
            </a:r>
          </a:p>
        </p:txBody>
      </p:sp>
      <p:sp>
        <p:nvSpPr>
          <p:cNvPr id="18" name="TextBox 17">
            <a:extLst>
              <a:ext uri="{FF2B5EF4-FFF2-40B4-BE49-F238E27FC236}">
                <a16:creationId xmlns:a16="http://schemas.microsoft.com/office/drawing/2014/main" id="{BACD5F78-3D71-4946-BEF7-DDF97EE29E67}"/>
              </a:ext>
            </a:extLst>
          </p:cNvPr>
          <p:cNvSpPr txBox="1"/>
          <p:nvPr/>
        </p:nvSpPr>
        <p:spPr>
          <a:xfrm>
            <a:off x="3821942" y="1829087"/>
            <a:ext cx="301686" cy="369332"/>
          </a:xfrm>
          <a:prstGeom prst="rect">
            <a:avLst/>
          </a:prstGeom>
          <a:noFill/>
        </p:spPr>
        <p:txBody>
          <a:bodyPr wrap="none" rtlCol="0">
            <a:spAutoFit/>
          </a:bodyPr>
          <a:lstStyle/>
          <a:p>
            <a:r>
              <a:rPr lang="en-US" b="1" dirty="0">
                <a:solidFill>
                  <a:srgbClr val="C00000"/>
                </a:solidFill>
              </a:rPr>
              <a:t>4</a:t>
            </a:r>
          </a:p>
        </p:txBody>
      </p:sp>
      <p:sp>
        <p:nvSpPr>
          <p:cNvPr id="19" name="TextBox 18">
            <a:extLst>
              <a:ext uri="{FF2B5EF4-FFF2-40B4-BE49-F238E27FC236}">
                <a16:creationId xmlns:a16="http://schemas.microsoft.com/office/drawing/2014/main" id="{C7EF1C10-52B6-47DF-A9D7-FCB54019F0B6}"/>
              </a:ext>
            </a:extLst>
          </p:cNvPr>
          <p:cNvSpPr txBox="1"/>
          <p:nvPr/>
        </p:nvSpPr>
        <p:spPr>
          <a:xfrm>
            <a:off x="4312966" y="1817714"/>
            <a:ext cx="301686" cy="369332"/>
          </a:xfrm>
          <a:prstGeom prst="rect">
            <a:avLst/>
          </a:prstGeom>
          <a:noFill/>
        </p:spPr>
        <p:txBody>
          <a:bodyPr wrap="none" rtlCol="0">
            <a:spAutoFit/>
          </a:bodyPr>
          <a:lstStyle/>
          <a:p>
            <a:r>
              <a:rPr lang="en-US" b="1" dirty="0">
                <a:solidFill>
                  <a:srgbClr val="C00000"/>
                </a:solidFill>
              </a:rPr>
              <a:t>3</a:t>
            </a:r>
          </a:p>
        </p:txBody>
      </p:sp>
      <p:sp>
        <p:nvSpPr>
          <p:cNvPr id="20" name="TextBox 19">
            <a:extLst>
              <a:ext uri="{FF2B5EF4-FFF2-40B4-BE49-F238E27FC236}">
                <a16:creationId xmlns:a16="http://schemas.microsoft.com/office/drawing/2014/main" id="{14F11559-72D9-4B8F-9053-ADBA243D9374}"/>
              </a:ext>
            </a:extLst>
          </p:cNvPr>
          <p:cNvSpPr txBox="1"/>
          <p:nvPr/>
        </p:nvSpPr>
        <p:spPr>
          <a:xfrm>
            <a:off x="5166861" y="1756483"/>
            <a:ext cx="301686" cy="369332"/>
          </a:xfrm>
          <a:prstGeom prst="rect">
            <a:avLst/>
          </a:prstGeom>
          <a:noFill/>
        </p:spPr>
        <p:txBody>
          <a:bodyPr wrap="none" rtlCol="0">
            <a:spAutoFit/>
          </a:bodyPr>
          <a:lstStyle/>
          <a:p>
            <a:r>
              <a:rPr lang="en-US" b="1" dirty="0"/>
              <a:t>1</a:t>
            </a:r>
          </a:p>
        </p:txBody>
      </p:sp>
      <p:sp>
        <p:nvSpPr>
          <p:cNvPr id="21" name="TextBox 20">
            <a:extLst>
              <a:ext uri="{FF2B5EF4-FFF2-40B4-BE49-F238E27FC236}">
                <a16:creationId xmlns:a16="http://schemas.microsoft.com/office/drawing/2014/main" id="{7787274D-DFA0-4C48-9344-930D43BDD92C}"/>
              </a:ext>
            </a:extLst>
          </p:cNvPr>
          <p:cNvSpPr txBox="1"/>
          <p:nvPr/>
        </p:nvSpPr>
        <p:spPr>
          <a:xfrm>
            <a:off x="4750867" y="1630009"/>
            <a:ext cx="301686" cy="369332"/>
          </a:xfrm>
          <a:prstGeom prst="rect">
            <a:avLst/>
          </a:prstGeom>
          <a:noFill/>
        </p:spPr>
        <p:txBody>
          <a:bodyPr wrap="none" rtlCol="0">
            <a:spAutoFit/>
          </a:bodyPr>
          <a:lstStyle/>
          <a:p>
            <a:r>
              <a:rPr lang="en-US" b="1" dirty="0">
                <a:solidFill>
                  <a:schemeClr val="accent6">
                    <a:lumMod val="75000"/>
                  </a:schemeClr>
                </a:solidFill>
              </a:rPr>
              <a:t>2</a:t>
            </a:r>
          </a:p>
        </p:txBody>
      </p:sp>
      <p:sp>
        <p:nvSpPr>
          <p:cNvPr id="22" name="TextBox 21">
            <a:extLst>
              <a:ext uri="{FF2B5EF4-FFF2-40B4-BE49-F238E27FC236}">
                <a16:creationId xmlns:a16="http://schemas.microsoft.com/office/drawing/2014/main" id="{0A3E1110-436F-46DA-A2DD-474941F034C4}"/>
              </a:ext>
            </a:extLst>
          </p:cNvPr>
          <p:cNvSpPr txBox="1"/>
          <p:nvPr/>
        </p:nvSpPr>
        <p:spPr>
          <a:xfrm>
            <a:off x="3356775" y="2629566"/>
            <a:ext cx="2247731" cy="369332"/>
          </a:xfrm>
          <a:prstGeom prst="rect">
            <a:avLst/>
          </a:prstGeom>
          <a:noFill/>
        </p:spPr>
        <p:txBody>
          <a:bodyPr wrap="none" rtlCol="0">
            <a:spAutoFit/>
          </a:bodyPr>
          <a:lstStyle/>
          <a:p>
            <a:r>
              <a:rPr lang="en-US" b="1" dirty="0">
                <a:solidFill>
                  <a:srgbClr val="C00000"/>
                </a:solidFill>
              </a:rPr>
              <a:t>ODD Cis Double Bond</a:t>
            </a:r>
          </a:p>
        </p:txBody>
      </p:sp>
    </p:spTree>
    <p:extLst>
      <p:ext uri="{BB962C8B-B14F-4D97-AF65-F5344CB8AC3E}">
        <p14:creationId xmlns:p14="http://schemas.microsoft.com/office/powerpoint/2010/main" val="2930464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849AE-FB2A-42E5-B4F4-D15287AD2CB5}"/>
              </a:ext>
            </a:extLst>
          </p:cNvPr>
          <p:cNvSpPr>
            <a:spLocks noGrp="1"/>
          </p:cNvSpPr>
          <p:nvPr>
            <p:ph type="title"/>
          </p:nvPr>
        </p:nvSpPr>
        <p:spPr>
          <a:xfrm>
            <a:off x="1549771" y="166338"/>
            <a:ext cx="7210332" cy="779462"/>
          </a:xfrm>
        </p:spPr>
        <p:txBody>
          <a:bodyPr>
            <a:normAutofit/>
          </a:bodyPr>
          <a:lstStyle/>
          <a:p>
            <a:r>
              <a:rPr lang="en-US" dirty="0"/>
              <a:t>ODD Double Bonds</a:t>
            </a:r>
          </a:p>
        </p:txBody>
      </p:sp>
      <p:graphicFrame>
        <p:nvGraphicFramePr>
          <p:cNvPr id="5" name="Object 4">
            <a:extLst>
              <a:ext uri="{FF2B5EF4-FFF2-40B4-BE49-F238E27FC236}">
                <a16:creationId xmlns:a16="http://schemas.microsoft.com/office/drawing/2014/main" id="{96612235-687E-4A8E-A567-9B3562C4AC5D}"/>
              </a:ext>
            </a:extLst>
          </p:cNvPr>
          <p:cNvGraphicFramePr>
            <a:graphicFrameLocks noChangeAspect="1"/>
          </p:cNvGraphicFramePr>
          <p:nvPr/>
        </p:nvGraphicFramePr>
        <p:xfrm>
          <a:off x="2744440" y="1120440"/>
          <a:ext cx="3924715" cy="1242415"/>
        </p:xfrm>
        <a:graphic>
          <a:graphicData uri="http://schemas.openxmlformats.org/presentationml/2006/ole">
            <mc:AlternateContent xmlns:mc="http://schemas.openxmlformats.org/markup-compatibility/2006">
              <mc:Choice xmlns:v="urn:schemas-microsoft-com:vml" Requires="v">
                <p:oleObj spid="_x0000_s36890" name="CS ChemDraw Drawing" r:id="rId4" imgW="3029003" imgH="959130" progId="ChemDraw.Document.6.0">
                  <p:embed/>
                </p:oleObj>
              </mc:Choice>
              <mc:Fallback>
                <p:oleObj name="CS ChemDraw Drawing" r:id="rId4" imgW="3029003" imgH="959130" progId="ChemDraw.Document.6.0">
                  <p:embed/>
                  <p:pic>
                    <p:nvPicPr>
                      <p:cNvPr id="5" name="Object 4">
                        <a:extLst>
                          <a:ext uri="{FF2B5EF4-FFF2-40B4-BE49-F238E27FC236}">
                            <a16:creationId xmlns:a16="http://schemas.microsoft.com/office/drawing/2014/main" id="{96612235-687E-4A8E-A567-9B3562C4AC5D}"/>
                          </a:ext>
                        </a:extLst>
                      </p:cNvPr>
                      <p:cNvPicPr/>
                      <p:nvPr/>
                    </p:nvPicPr>
                    <p:blipFill>
                      <a:blip r:embed="rId5"/>
                      <a:stretch>
                        <a:fillRect/>
                      </a:stretch>
                    </p:blipFill>
                    <p:spPr>
                      <a:xfrm>
                        <a:off x="2744440" y="1120440"/>
                        <a:ext cx="3924715" cy="1242415"/>
                      </a:xfrm>
                      <a:prstGeom prst="rect">
                        <a:avLst/>
                      </a:prstGeom>
                    </p:spPr>
                  </p:pic>
                </p:oleObj>
              </mc:Fallback>
            </mc:AlternateContent>
          </a:graphicData>
        </a:graphic>
      </p:graphicFrame>
      <p:sp>
        <p:nvSpPr>
          <p:cNvPr id="14" name="TextBox 13">
            <a:extLst>
              <a:ext uri="{FF2B5EF4-FFF2-40B4-BE49-F238E27FC236}">
                <a16:creationId xmlns:a16="http://schemas.microsoft.com/office/drawing/2014/main" id="{8F495D52-7CDC-4B13-844A-C59F2AA43BB1}"/>
              </a:ext>
            </a:extLst>
          </p:cNvPr>
          <p:cNvSpPr txBox="1"/>
          <p:nvPr/>
        </p:nvSpPr>
        <p:spPr>
          <a:xfrm flipH="1">
            <a:off x="4724320" y="1404600"/>
            <a:ext cx="256304" cy="400110"/>
          </a:xfrm>
          <a:prstGeom prst="rect">
            <a:avLst/>
          </a:prstGeom>
          <a:noFill/>
        </p:spPr>
        <p:txBody>
          <a:bodyPr wrap="square" rtlCol="0">
            <a:spAutoFit/>
          </a:bodyPr>
          <a:lstStyle/>
          <a:p>
            <a:r>
              <a:rPr lang="en-US" sz="2000" b="1" dirty="0">
                <a:solidFill>
                  <a:schemeClr val="accent6">
                    <a:lumMod val="75000"/>
                  </a:schemeClr>
                </a:solidFill>
                <a:latin typeface="Symbol" panose="05050102010706020507" pitchFamily="18" charset="2"/>
              </a:rPr>
              <a:t>a</a:t>
            </a:r>
          </a:p>
        </p:txBody>
      </p:sp>
      <p:sp>
        <p:nvSpPr>
          <p:cNvPr id="15" name="TextBox 14">
            <a:extLst>
              <a:ext uri="{FF2B5EF4-FFF2-40B4-BE49-F238E27FC236}">
                <a16:creationId xmlns:a16="http://schemas.microsoft.com/office/drawing/2014/main" id="{69970716-5C2D-4966-B3BD-2315A5003186}"/>
              </a:ext>
            </a:extLst>
          </p:cNvPr>
          <p:cNvSpPr txBox="1"/>
          <p:nvPr/>
        </p:nvSpPr>
        <p:spPr>
          <a:xfrm flipH="1">
            <a:off x="4312966" y="2023976"/>
            <a:ext cx="256304" cy="400110"/>
          </a:xfrm>
          <a:prstGeom prst="rect">
            <a:avLst/>
          </a:prstGeom>
          <a:noFill/>
        </p:spPr>
        <p:txBody>
          <a:bodyPr wrap="square" rtlCol="0">
            <a:spAutoFit/>
          </a:bodyPr>
          <a:lstStyle/>
          <a:p>
            <a:r>
              <a:rPr lang="en-US" sz="2000" b="1" dirty="0">
                <a:solidFill>
                  <a:srgbClr val="C00000"/>
                </a:solidFill>
                <a:latin typeface="Symbol" panose="05050102010706020507" pitchFamily="18" charset="2"/>
              </a:rPr>
              <a:t>b</a:t>
            </a:r>
          </a:p>
        </p:txBody>
      </p:sp>
      <p:sp>
        <p:nvSpPr>
          <p:cNvPr id="16" name="TextBox 15">
            <a:extLst>
              <a:ext uri="{FF2B5EF4-FFF2-40B4-BE49-F238E27FC236}">
                <a16:creationId xmlns:a16="http://schemas.microsoft.com/office/drawing/2014/main" id="{6DC2920A-2D8B-4C07-B36F-4A8C2469F749}"/>
              </a:ext>
            </a:extLst>
          </p:cNvPr>
          <p:cNvSpPr txBox="1"/>
          <p:nvPr/>
        </p:nvSpPr>
        <p:spPr>
          <a:xfrm>
            <a:off x="2965727" y="1309531"/>
            <a:ext cx="301686" cy="369332"/>
          </a:xfrm>
          <a:prstGeom prst="rect">
            <a:avLst/>
          </a:prstGeom>
          <a:noFill/>
        </p:spPr>
        <p:txBody>
          <a:bodyPr wrap="none" rtlCol="0">
            <a:spAutoFit/>
          </a:bodyPr>
          <a:lstStyle/>
          <a:p>
            <a:r>
              <a:rPr lang="en-US" b="1" dirty="0"/>
              <a:t>6</a:t>
            </a:r>
          </a:p>
        </p:txBody>
      </p:sp>
      <p:sp>
        <p:nvSpPr>
          <p:cNvPr id="17" name="TextBox 16">
            <a:extLst>
              <a:ext uri="{FF2B5EF4-FFF2-40B4-BE49-F238E27FC236}">
                <a16:creationId xmlns:a16="http://schemas.microsoft.com/office/drawing/2014/main" id="{07E1C80C-2D48-45A5-94B9-FD5E8AE4C69F}"/>
              </a:ext>
            </a:extLst>
          </p:cNvPr>
          <p:cNvSpPr txBox="1"/>
          <p:nvPr/>
        </p:nvSpPr>
        <p:spPr>
          <a:xfrm>
            <a:off x="3405948" y="1571817"/>
            <a:ext cx="301686" cy="369332"/>
          </a:xfrm>
          <a:prstGeom prst="rect">
            <a:avLst/>
          </a:prstGeom>
          <a:noFill/>
        </p:spPr>
        <p:txBody>
          <a:bodyPr wrap="none" rtlCol="0">
            <a:spAutoFit/>
          </a:bodyPr>
          <a:lstStyle/>
          <a:p>
            <a:r>
              <a:rPr lang="en-US" b="1" dirty="0"/>
              <a:t>5</a:t>
            </a:r>
          </a:p>
        </p:txBody>
      </p:sp>
      <p:sp>
        <p:nvSpPr>
          <p:cNvPr id="18" name="TextBox 17">
            <a:extLst>
              <a:ext uri="{FF2B5EF4-FFF2-40B4-BE49-F238E27FC236}">
                <a16:creationId xmlns:a16="http://schemas.microsoft.com/office/drawing/2014/main" id="{BACD5F78-3D71-4946-BEF7-DDF97EE29E67}"/>
              </a:ext>
            </a:extLst>
          </p:cNvPr>
          <p:cNvSpPr txBox="1"/>
          <p:nvPr/>
        </p:nvSpPr>
        <p:spPr>
          <a:xfrm>
            <a:off x="3821942" y="1829087"/>
            <a:ext cx="301686" cy="369332"/>
          </a:xfrm>
          <a:prstGeom prst="rect">
            <a:avLst/>
          </a:prstGeom>
          <a:noFill/>
        </p:spPr>
        <p:txBody>
          <a:bodyPr wrap="none" rtlCol="0">
            <a:spAutoFit/>
          </a:bodyPr>
          <a:lstStyle/>
          <a:p>
            <a:r>
              <a:rPr lang="en-US" b="1" dirty="0">
                <a:solidFill>
                  <a:srgbClr val="C00000"/>
                </a:solidFill>
              </a:rPr>
              <a:t>4</a:t>
            </a:r>
          </a:p>
        </p:txBody>
      </p:sp>
      <p:sp>
        <p:nvSpPr>
          <p:cNvPr id="19" name="TextBox 18">
            <a:extLst>
              <a:ext uri="{FF2B5EF4-FFF2-40B4-BE49-F238E27FC236}">
                <a16:creationId xmlns:a16="http://schemas.microsoft.com/office/drawing/2014/main" id="{C7EF1C10-52B6-47DF-A9D7-FCB54019F0B6}"/>
              </a:ext>
            </a:extLst>
          </p:cNvPr>
          <p:cNvSpPr txBox="1"/>
          <p:nvPr/>
        </p:nvSpPr>
        <p:spPr>
          <a:xfrm>
            <a:off x="4312966" y="1817714"/>
            <a:ext cx="301686" cy="369332"/>
          </a:xfrm>
          <a:prstGeom prst="rect">
            <a:avLst/>
          </a:prstGeom>
          <a:noFill/>
        </p:spPr>
        <p:txBody>
          <a:bodyPr wrap="none" rtlCol="0">
            <a:spAutoFit/>
          </a:bodyPr>
          <a:lstStyle/>
          <a:p>
            <a:r>
              <a:rPr lang="en-US" b="1" dirty="0">
                <a:solidFill>
                  <a:srgbClr val="C00000"/>
                </a:solidFill>
              </a:rPr>
              <a:t>3</a:t>
            </a:r>
          </a:p>
        </p:txBody>
      </p:sp>
      <p:sp>
        <p:nvSpPr>
          <p:cNvPr id="20" name="TextBox 19">
            <a:extLst>
              <a:ext uri="{FF2B5EF4-FFF2-40B4-BE49-F238E27FC236}">
                <a16:creationId xmlns:a16="http://schemas.microsoft.com/office/drawing/2014/main" id="{14F11559-72D9-4B8F-9053-ADBA243D9374}"/>
              </a:ext>
            </a:extLst>
          </p:cNvPr>
          <p:cNvSpPr txBox="1"/>
          <p:nvPr/>
        </p:nvSpPr>
        <p:spPr>
          <a:xfrm>
            <a:off x="5166861" y="1756483"/>
            <a:ext cx="301686" cy="369332"/>
          </a:xfrm>
          <a:prstGeom prst="rect">
            <a:avLst/>
          </a:prstGeom>
          <a:noFill/>
        </p:spPr>
        <p:txBody>
          <a:bodyPr wrap="none" rtlCol="0">
            <a:spAutoFit/>
          </a:bodyPr>
          <a:lstStyle/>
          <a:p>
            <a:r>
              <a:rPr lang="en-US" b="1" dirty="0"/>
              <a:t>1</a:t>
            </a:r>
          </a:p>
        </p:txBody>
      </p:sp>
      <p:sp>
        <p:nvSpPr>
          <p:cNvPr id="21" name="TextBox 20">
            <a:extLst>
              <a:ext uri="{FF2B5EF4-FFF2-40B4-BE49-F238E27FC236}">
                <a16:creationId xmlns:a16="http://schemas.microsoft.com/office/drawing/2014/main" id="{7787274D-DFA0-4C48-9344-930D43BDD92C}"/>
              </a:ext>
            </a:extLst>
          </p:cNvPr>
          <p:cNvSpPr txBox="1"/>
          <p:nvPr/>
        </p:nvSpPr>
        <p:spPr>
          <a:xfrm>
            <a:off x="4750867" y="1630009"/>
            <a:ext cx="301686" cy="369332"/>
          </a:xfrm>
          <a:prstGeom prst="rect">
            <a:avLst/>
          </a:prstGeom>
          <a:noFill/>
        </p:spPr>
        <p:txBody>
          <a:bodyPr wrap="none" rtlCol="0">
            <a:spAutoFit/>
          </a:bodyPr>
          <a:lstStyle/>
          <a:p>
            <a:r>
              <a:rPr lang="en-US" b="1" dirty="0">
                <a:solidFill>
                  <a:schemeClr val="accent6">
                    <a:lumMod val="75000"/>
                  </a:schemeClr>
                </a:solidFill>
              </a:rPr>
              <a:t>2</a:t>
            </a:r>
          </a:p>
        </p:txBody>
      </p:sp>
      <p:cxnSp>
        <p:nvCxnSpPr>
          <p:cNvPr id="4" name="Straight Arrow Connector 3">
            <a:extLst>
              <a:ext uri="{FF2B5EF4-FFF2-40B4-BE49-F238E27FC236}">
                <a16:creationId xmlns:a16="http://schemas.microsoft.com/office/drawing/2014/main" id="{ED96BDBE-A6B7-4380-9EF9-14EE35BBB781}"/>
              </a:ext>
            </a:extLst>
          </p:cNvPr>
          <p:cNvCxnSpPr/>
          <p:nvPr/>
        </p:nvCxnSpPr>
        <p:spPr>
          <a:xfrm>
            <a:off x="4473748" y="2991822"/>
            <a:ext cx="0" cy="89949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85D96F6C-CD11-4E25-A7D0-60247A58C9E8}"/>
              </a:ext>
            </a:extLst>
          </p:cNvPr>
          <p:cNvSpPr txBox="1"/>
          <p:nvPr/>
        </p:nvSpPr>
        <p:spPr>
          <a:xfrm>
            <a:off x="2535980" y="3060129"/>
            <a:ext cx="1905138" cy="646331"/>
          </a:xfrm>
          <a:prstGeom prst="rect">
            <a:avLst/>
          </a:prstGeom>
          <a:noFill/>
        </p:spPr>
        <p:txBody>
          <a:bodyPr wrap="square" rtlCol="0">
            <a:spAutoFit/>
          </a:bodyPr>
          <a:lstStyle/>
          <a:p>
            <a:pPr algn="ctr"/>
            <a:r>
              <a:rPr lang="en-US" b="1" i="1" dirty="0">
                <a:solidFill>
                  <a:schemeClr val="accent6">
                    <a:lumMod val="75000"/>
                  </a:schemeClr>
                </a:solidFill>
              </a:rPr>
              <a:t>Cis-</a:t>
            </a:r>
            <a:r>
              <a:rPr lang="en-US" b="1" i="1" dirty="0">
                <a:solidFill>
                  <a:schemeClr val="accent6">
                    <a:lumMod val="75000"/>
                  </a:schemeClr>
                </a:solidFill>
                <a:latin typeface="Symbol" panose="05050102010706020507" pitchFamily="18" charset="2"/>
              </a:rPr>
              <a:t>D</a:t>
            </a:r>
            <a:r>
              <a:rPr lang="en-US" b="1" i="1" baseline="30000" dirty="0">
                <a:solidFill>
                  <a:schemeClr val="accent6">
                    <a:lumMod val="75000"/>
                  </a:schemeClr>
                </a:solidFill>
              </a:rPr>
              <a:t>3</a:t>
            </a:r>
            <a:r>
              <a:rPr lang="en-US" b="1" i="1" dirty="0">
                <a:solidFill>
                  <a:schemeClr val="accent6">
                    <a:lumMod val="75000"/>
                  </a:schemeClr>
                </a:solidFill>
              </a:rPr>
              <a:t> Enoyl-CoA</a:t>
            </a:r>
          </a:p>
          <a:p>
            <a:pPr algn="ctr"/>
            <a:r>
              <a:rPr lang="en-US" b="1" i="1" dirty="0">
                <a:solidFill>
                  <a:schemeClr val="accent6">
                    <a:lumMod val="75000"/>
                  </a:schemeClr>
                </a:solidFill>
              </a:rPr>
              <a:t>Isomerase</a:t>
            </a:r>
          </a:p>
        </p:txBody>
      </p:sp>
      <p:sp>
        <p:nvSpPr>
          <p:cNvPr id="23" name="TextBox 22">
            <a:extLst>
              <a:ext uri="{FF2B5EF4-FFF2-40B4-BE49-F238E27FC236}">
                <a16:creationId xmlns:a16="http://schemas.microsoft.com/office/drawing/2014/main" id="{D5D973A9-1A6C-4C10-8A20-38E9242E5F8C}"/>
              </a:ext>
            </a:extLst>
          </p:cNvPr>
          <p:cNvSpPr txBox="1"/>
          <p:nvPr/>
        </p:nvSpPr>
        <p:spPr>
          <a:xfrm>
            <a:off x="3616701" y="2389042"/>
            <a:ext cx="1905138" cy="369332"/>
          </a:xfrm>
          <a:prstGeom prst="rect">
            <a:avLst/>
          </a:prstGeom>
          <a:noFill/>
        </p:spPr>
        <p:txBody>
          <a:bodyPr wrap="square" rtlCol="0">
            <a:spAutoFit/>
          </a:bodyPr>
          <a:lstStyle/>
          <a:p>
            <a:r>
              <a:rPr lang="en-US" b="1" i="1" dirty="0"/>
              <a:t>Cis</a:t>
            </a:r>
            <a:r>
              <a:rPr lang="en-US" b="1" dirty="0"/>
              <a:t>-</a:t>
            </a:r>
            <a:r>
              <a:rPr lang="en-US" b="1" dirty="0">
                <a:latin typeface="Symbol" panose="05050102010706020507" pitchFamily="18" charset="2"/>
              </a:rPr>
              <a:t>D</a:t>
            </a:r>
            <a:r>
              <a:rPr lang="en-US" b="1" baseline="30000" dirty="0"/>
              <a:t>3</a:t>
            </a:r>
            <a:r>
              <a:rPr lang="en-US" b="1" dirty="0"/>
              <a:t> Enoyl-CoA</a:t>
            </a:r>
          </a:p>
        </p:txBody>
      </p:sp>
      <p:graphicFrame>
        <p:nvGraphicFramePr>
          <p:cNvPr id="7" name="Object 6">
            <a:extLst>
              <a:ext uri="{FF2B5EF4-FFF2-40B4-BE49-F238E27FC236}">
                <a16:creationId xmlns:a16="http://schemas.microsoft.com/office/drawing/2014/main" id="{35BB682B-1D94-4119-AC40-E6BBBD4029A3}"/>
              </a:ext>
            </a:extLst>
          </p:cNvPr>
          <p:cNvGraphicFramePr>
            <a:graphicFrameLocks noChangeAspect="1"/>
          </p:cNvGraphicFramePr>
          <p:nvPr>
            <p:extLst>
              <p:ext uri="{D42A27DB-BD31-4B8C-83A1-F6EECF244321}">
                <p14:modId xmlns:p14="http://schemas.microsoft.com/office/powerpoint/2010/main" val="4045103516"/>
              </p:ext>
            </p:extLst>
          </p:nvPr>
        </p:nvGraphicFramePr>
        <p:xfrm>
          <a:off x="2744440" y="3932616"/>
          <a:ext cx="3924715" cy="1353567"/>
        </p:xfrm>
        <a:graphic>
          <a:graphicData uri="http://schemas.openxmlformats.org/presentationml/2006/ole">
            <mc:AlternateContent xmlns:mc="http://schemas.openxmlformats.org/markup-compatibility/2006">
              <mc:Choice xmlns:v="urn:schemas-microsoft-com:vml" Requires="v">
                <p:oleObj spid="_x0000_s36891" name="CS ChemDraw Drawing" r:id="rId6" imgW="2978817" imgH="1026579" progId="ChemDraw.Document.6.0">
                  <p:embed/>
                </p:oleObj>
              </mc:Choice>
              <mc:Fallback>
                <p:oleObj name="CS ChemDraw Drawing" r:id="rId6" imgW="2978817" imgH="1026579" progId="ChemDraw.Document.6.0">
                  <p:embed/>
                  <p:pic>
                    <p:nvPicPr>
                      <p:cNvPr id="0" name=""/>
                      <p:cNvPicPr/>
                      <p:nvPr/>
                    </p:nvPicPr>
                    <p:blipFill>
                      <a:blip r:embed="rId7"/>
                      <a:stretch>
                        <a:fillRect/>
                      </a:stretch>
                    </p:blipFill>
                    <p:spPr>
                      <a:xfrm>
                        <a:off x="2744440" y="3932616"/>
                        <a:ext cx="3924715" cy="1353567"/>
                      </a:xfrm>
                      <a:prstGeom prst="rect">
                        <a:avLst/>
                      </a:prstGeom>
                    </p:spPr>
                  </p:pic>
                </p:oleObj>
              </mc:Fallback>
            </mc:AlternateContent>
          </a:graphicData>
        </a:graphic>
      </p:graphicFrame>
      <p:sp>
        <p:nvSpPr>
          <p:cNvPr id="24" name="TextBox 23">
            <a:extLst>
              <a:ext uri="{FF2B5EF4-FFF2-40B4-BE49-F238E27FC236}">
                <a16:creationId xmlns:a16="http://schemas.microsoft.com/office/drawing/2014/main" id="{FD848FD4-02B0-4307-8759-25C5F42B75E6}"/>
              </a:ext>
            </a:extLst>
          </p:cNvPr>
          <p:cNvSpPr txBox="1"/>
          <p:nvPr/>
        </p:nvSpPr>
        <p:spPr>
          <a:xfrm flipH="1">
            <a:off x="4716902" y="4128080"/>
            <a:ext cx="256304" cy="400110"/>
          </a:xfrm>
          <a:prstGeom prst="rect">
            <a:avLst/>
          </a:prstGeom>
          <a:noFill/>
        </p:spPr>
        <p:txBody>
          <a:bodyPr wrap="square" rtlCol="0">
            <a:spAutoFit/>
          </a:bodyPr>
          <a:lstStyle/>
          <a:p>
            <a:r>
              <a:rPr lang="en-US" sz="2000" b="1" dirty="0">
                <a:solidFill>
                  <a:schemeClr val="accent6">
                    <a:lumMod val="75000"/>
                  </a:schemeClr>
                </a:solidFill>
                <a:latin typeface="Symbol" panose="05050102010706020507" pitchFamily="18" charset="2"/>
              </a:rPr>
              <a:t>a</a:t>
            </a:r>
          </a:p>
        </p:txBody>
      </p:sp>
      <p:sp>
        <p:nvSpPr>
          <p:cNvPr id="25" name="TextBox 24">
            <a:extLst>
              <a:ext uri="{FF2B5EF4-FFF2-40B4-BE49-F238E27FC236}">
                <a16:creationId xmlns:a16="http://schemas.microsoft.com/office/drawing/2014/main" id="{1180015C-E6D5-4258-AFA3-9DED64D0E564}"/>
              </a:ext>
            </a:extLst>
          </p:cNvPr>
          <p:cNvSpPr txBox="1"/>
          <p:nvPr/>
        </p:nvSpPr>
        <p:spPr>
          <a:xfrm flipH="1">
            <a:off x="4290275" y="4807004"/>
            <a:ext cx="256304" cy="400110"/>
          </a:xfrm>
          <a:prstGeom prst="rect">
            <a:avLst/>
          </a:prstGeom>
          <a:noFill/>
        </p:spPr>
        <p:txBody>
          <a:bodyPr wrap="square" rtlCol="0">
            <a:spAutoFit/>
          </a:bodyPr>
          <a:lstStyle/>
          <a:p>
            <a:r>
              <a:rPr lang="en-US" sz="2000" b="1" dirty="0">
                <a:solidFill>
                  <a:srgbClr val="C00000"/>
                </a:solidFill>
                <a:latin typeface="Symbol" panose="05050102010706020507" pitchFamily="18" charset="2"/>
              </a:rPr>
              <a:t>b</a:t>
            </a:r>
          </a:p>
        </p:txBody>
      </p:sp>
      <p:sp>
        <p:nvSpPr>
          <p:cNvPr id="26" name="TextBox 25">
            <a:extLst>
              <a:ext uri="{FF2B5EF4-FFF2-40B4-BE49-F238E27FC236}">
                <a16:creationId xmlns:a16="http://schemas.microsoft.com/office/drawing/2014/main" id="{FBF7A841-D332-4BFD-B2C9-CFA65C1A7097}"/>
              </a:ext>
            </a:extLst>
          </p:cNvPr>
          <p:cNvSpPr txBox="1"/>
          <p:nvPr/>
        </p:nvSpPr>
        <p:spPr>
          <a:xfrm>
            <a:off x="2996525" y="4370324"/>
            <a:ext cx="301686" cy="369332"/>
          </a:xfrm>
          <a:prstGeom prst="rect">
            <a:avLst/>
          </a:prstGeom>
          <a:noFill/>
        </p:spPr>
        <p:txBody>
          <a:bodyPr wrap="none" rtlCol="0">
            <a:spAutoFit/>
          </a:bodyPr>
          <a:lstStyle/>
          <a:p>
            <a:r>
              <a:rPr lang="en-US" b="1" dirty="0"/>
              <a:t>6</a:t>
            </a:r>
          </a:p>
        </p:txBody>
      </p:sp>
      <p:sp>
        <p:nvSpPr>
          <p:cNvPr id="27" name="TextBox 26">
            <a:extLst>
              <a:ext uri="{FF2B5EF4-FFF2-40B4-BE49-F238E27FC236}">
                <a16:creationId xmlns:a16="http://schemas.microsoft.com/office/drawing/2014/main" id="{622A4986-E876-4B4F-84B5-719DD846A29A}"/>
              </a:ext>
            </a:extLst>
          </p:cNvPr>
          <p:cNvSpPr txBox="1"/>
          <p:nvPr/>
        </p:nvSpPr>
        <p:spPr>
          <a:xfrm>
            <a:off x="3413689" y="4619785"/>
            <a:ext cx="301686" cy="369332"/>
          </a:xfrm>
          <a:prstGeom prst="rect">
            <a:avLst/>
          </a:prstGeom>
          <a:noFill/>
        </p:spPr>
        <p:txBody>
          <a:bodyPr wrap="none" rtlCol="0">
            <a:spAutoFit/>
          </a:bodyPr>
          <a:lstStyle/>
          <a:p>
            <a:r>
              <a:rPr lang="en-US" b="1" dirty="0"/>
              <a:t>5</a:t>
            </a:r>
          </a:p>
        </p:txBody>
      </p:sp>
      <p:sp>
        <p:nvSpPr>
          <p:cNvPr id="28" name="TextBox 27">
            <a:extLst>
              <a:ext uri="{FF2B5EF4-FFF2-40B4-BE49-F238E27FC236}">
                <a16:creationId xmlns:a16="http://schemas.microsoft.com/office/drawing/2014/main" id="{F9376F41-8E8A-4763-A52D-99043BB3273D}"/>
              </a:ext>
            </a:extLst>
          </p:cNvPr>
          <p:cNvSpPr txBox="1"/>
          <p:nvPr/>
        </p:nvSpPr>
        <p:spPr>
          <a:xfrm>
            <a:off x="3851982" y="4360385"/>
            <a:ext cx="301686" cy="369332"/>
          </a:xfrm>
          <a:prstGeom prst="rect">
            <a:avLst/>
          </a:prstGeom>
          <a:noFill/>
        </p:spPr>
        <p:txBody>
          <a:bodyPr wrap="none" rtlCol="0">
            <a:spAutoFit/>
          </a:bodyPr>
          <a:lstStyle/>
          <a:p>
            <a:r>
              <a:rPr lang="en-US" b="1" dirty="0">
                <a:solidFill>
                  <a:srgbClr val="C00000"/>
                </a:solidFill>
              </a:rPr>
              <a:t>4</a:t>
            </a:r>
          </a:p>
        </p:txBody>
      </p:sp>
      <p:sp>
        <p:nvSpPr>
          <p:cNvPr id="29" name="TextBox 28">
            <a:extLst>
              <a:ext uri="{FF2B5EF4-FFF2-40B4-BE49-F238E27FC236}">
                <a16:creationId xmlns:a16="http://schemas.microsoft.com/office/drawing/2014/main" id="{7468A95B-7B4A-4F56-B86B-06741DCF2885}"/>
              </a:ext>
            </a:extLst>
          </p:cNvPr>
          <p:cNvSpPr txBox="1"/>
          <p:nvPr/>
        </p:nvSpPr>
        <p:spPr>
          <a:xfrm>
            <a:off x="4290275" y="4600742"/>
            <a:ext cx="301686" cy="369332"/>
          </a:xfrm>
          <a:prstGeom prst="rect">
            <a:avLst/>
          </a:prstGeom>
          <a:noFill/>
        </p:spPr>
        <p:txBody>
          <a:bodyPr wrap="none" rtlCol="0">
            <a:spAutoFit/>
          </a:bodyPr>
          <a:lstStyle/>
          <a:p>
            <a:r>
              <a:rPr lang="en-US" b="1" dirty="0">
                <a:solidFill>
                  <a:srgbClr val="C00000"/>
                </a:solidFill>
              </a:rPr>
              <a:t>3</a:t>
            </a:r>
          </a:p>
        </p:txBody>
      </p:sp>
      <p:sp>
        <p:nvSpPr>
          <p:cNvPr id="30" name="TextBox 29">
            <a:extLst>
              <a:ext uri="{FF2B5EF4-FFF2-40B4-BE49-F238E27FC236}">
                <a16:creationId xmlns:a16="http://schemas.microsoft.com/office/drawing/2014/main" id="{134CBAE7-6622-4ABB-89E6-537B3633DAA3}"/>
              </a:ext>
            </a:extLst>
          </p:cNvPr>
          <p:cNvSpPr txBox="1"/>
          <p:nvPr/>
        </p:nvSpPr>
        <p:spPr>
          <a:xfrm>
            <a:off x="5166861" y="4519269"/>
            <a:ext cx="301686" cy="369332"/>
          </a:xfrm>
          <a:prstGeom prst="rect">
            <a:avLst/>
          </a:prstGeom>
          <a:noFill/>
        </p:spPr>
        <p:txBody>
          <a:bodyPr wrap="none" rtlCol="0">
            <a:spAutoFit/>
          </a:bodyPr>
          <a:lstStyle/>
          <a:p>
            <a:r>
              <a:rPr lang="en-US" b="1" dirty="0"/>
              <a:t>1</a:t>
            </a:r>
          </a:p>
        </p:txBody>
      </p:sp>
      <p:sp>
        <p:nvSpPr>
          <p:cNvPr id="31" name="TextBox 30">
            <a:extLst>
              <a:ext uri="{FF2B5EF4-FFF2-40B4-BE49-F238E27FC236}">
                <a16:creationId xmlns:a16="http://schemas.microsoft.com/office/drawing/2014/main" id="{2FCC5D22-F18C-44E7-A662-D2663BAE024C}"/>
              </a:ext>
            </a:extLst>
          </p:cNvPr>
          <p:cNvSpPr txBox="1"/>
          <p:nvPr/>
        </p:nvSpPr>
        <p:spPr>
          <a:xfrm>
            <a:off x="4743449" y="4353489"/>
            <a:ext cx="301686" cy="369332"/>
          </a:xfrm>
          <a:prstGeom prst="rect">
            <a:avLst/>
          </a:prstGeom>
          <a:noFill/>
        </p:spPr>
        <p:txBody>
          <a:bodyPr wrap="none" rtlCol="0">
            <a:spAutoFit/>
          </a:bodyPr>
          <a:lstStyle/>
          <a:p>
            <a:r>
              <a:rPr lang="en-US" b="1" dirty="0">
                <a:solidFill>
                  <a:schemeClr val="accent6">
                    <a:lumMod val="75000"/>
                  </a:schemeClr>
                </a:solidFill>
              </a:rPr>
              <a:t>2</a:t>
            </a:r>
          </a:p>
        </p:txBody>
      </p:sp>
      <p:sp>
        <p:nvSpPr>
          <p:cNvPr id="32" name="TextBox 31">
            <a:extLst>
              <a:ext uri="{FF2B5EF4-FFF2-40B4-BE49-F238E27FC236}">
                <a16:creationId xmlns:a16="http://schemas.microsoft.com/office/drawing/2014/main" id="{1B69C76A-316E-44ED-830E-5E6F2CA3F6B9}"/>
              </a:ext>
            </a:extLst>
          </p:cNvPr>
          <p:cNvSpPr txBox="1"/>
          <p:nvPr/>
        </p:nvSpPr>
        <p:spPr>
          <a:xfrm>
            <a:off x="3663403" y="5355361"/>
            <a:ext cx="2160091" cy="369332"/>
          </a:xfrm>
          <a:prstGeom prst="rect">
            <a:avLst/>
          </a:prstGeom>
          <a:noFill/>
        </p:spPr>
        <p:txBody>
          <a:bodyPr wrap="square" rtlCol="0">
            <a:spAutoFit/>
          </a:bodyPr>
          <a:lstStyle/>
          <a:p>
            <a:r>
              <a:rPr lang="en-US" b="1" i="1" dirty="0"/>
              <a:t>Trans</a:t>
            </a:r>
            <a:r>
              <a:rPr lang="en-US" b="1" dirty="0"/>
              <a:t>-</a:t>
            </a:r>
            <a:r>
              <a:rPr lang="en-US" b="1" dirty="0">
                <a:latin typeface="Symbol" panose="05050102010706020507" pitchFamily="18" charset="2"/>
              </a:rPr>
              <a:t>D</a:t>
            </a:r>
            <a:r>
              <a:rPr lang="en-US" b="1" baseline="30000" dirty="0">
                <a:latin typeface="Symbol" panose="05050102010706020507" pitchFamily="18" charset="2"/>
              </a:rPr>
              <a:t>2</a:t>
            </a:r>
            <a:r>
              <a:rPr lang="en-US" b="1" dirty="0"/>
              <a:t> Enoyl-CoA</a:t>
            </a:r>
          </a:p>
        </p:txBody>
      </p:sp>
    </p:spTree>
    <p:extLst>
      <p:ext uri="{BB962C8B-B14F-4D97-AF65-F5344CB8AC3E}">
        <p14:creationId xmlns:p14="http://schemas.microsoft.com/office/powerpoint/2010/main" val="42368372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849AE-FB2A-42E5-B4F4-D15287AD2CB5}"/>
              </a:ext>
            </a:extLst>
          </p:cNvPr>
          <p:cNvSpPr>
            <a:spLocks noGrp="1"/>
          </p:cNvSpPr>
          <p:nvPr>
            <p:ph type="title"/>
          </p:nvPr>
        </p:nvSpPr>
        <p:spPr/>
        <p:txBody>
          <a:bodyPr/>
          <a:lstStyle/>
          <a:p>
            <a:r>
              <a:rPr lang="en-US" dirty="0"/>
              <a:t>What about Unsaturated Fats?</a:t>
            </a:r>
          </a:p>
        </p:txBody>
      </p:sp>
      <p:graphicFrame>
        <p:nvGraphicFramePr>
          <p:cNvPr id="4" name="Object 3">
            <a:extLst>
              <a:ext uri="{FF2B5EF4-FFF2-40B4-BE49-F238E27FC236}">
                <a16:creationId xmlns:a16="http://schemas.microsoft.com/office/drawing/2014/main" id="{9F26BF52-1A23-448D-B1A0-CA536F9A09B0}"/>
              </a:ext>
            </a:extLst>
          </p:cNvPr>
          <p:cNvGraphicFramePr>
            <a:graphicFrameLocks noChangeAspect="1"/>
          </p:cNvGraphicFramePr>
          <p:nvPr>
            <p:extLst>
              <p:ext uri="{D42A27DB-BD31-4B8C-83A1-F6EECF244321}">
                <p14:modId xmlns:p14="http://schemas.microsoft.com/office/powerpoint/2010/main" val="2135946958"/>
              </p:ext>
            </p:extLst>
          </p:nvPr>
        </p:nvGraphicFramePr>
        <p:xfrm>
          <a:off x="2725546" y="1038846"/>
          <a:ext cx="3962249" cy="1505571"/>
        </p:xfrm>
        <a:graphic>
          <a:graphicData uri="http://schemas.openxmlformats.org/presentationml/2006/ole">
            <mc:AlternateContent xmlns:mc="http://schemas.openxmlformats.org/markup-compatibility/2006">
              <mc:Choice xmlns:v="urn:schemas-microsoft-com:vml" Requires="v">
                <p:oleObj spid="_x0000_s37904" name="CS ChemDraw Drawing" r:id="rId4" imgW="3028578" imgH="1151720" progId="ChemDraw.Document.6.0">
                  <p:embed/>
                </p:oleObj>
              </mc:Choice>
              <mc:Fallback>
                <p:oleObj name="CS ChemDraw Drawing" r:id="rId4" imgW="3028578" imgH="1151720" progId="ChemDraw.Document.6.0">
                  <p:embed/>
                  <p:pic>
                    <p:nvPicPr>
                      <p:cNvPr id="4" name="Object 3">
                        <a:extLst>
                          <a:ext uri="{FF2B5EF4-FFF2-40B4-BE49-F238E27FC236}">
                            <a16:creationId xmlns:a16="http://schemas.microsoft.com/office/drawing/2014/main" id="{9F26BF52-1A23-448D-B1A0-CA536F9A09B0}"/>
                          </a:ext>
                        </a:extLst>
                      </p:cNvPr>
                      <p:cNvPicPr/>
                      <p:nvPr/>
                    </p:nvPicPr>
                    <p:blipFill>
                      <a:blip r:embed="rId5"/>
                      <a:stretch>
                        <a:fillRect/>
                      </a:stretch>
                    </p:blipFill>
                    <p:spPr>
                      <a:xfrm>
                        <a:off x="2725546" y="1038846"/>
                        <a:ext cx="3962249" cy="1505571"/>
                      </a:xfrm>
                      <a:prstGeom prst="rect">
                        <a:avLst/>
                      </a:prstGeom>
                    </p:spPr>
                  </p:pic>
                </p:oleObj>
              </mc:Fallback>
            </mc:AlternateContent>
          </a:graphicData>
        </a:graphic>
      </p:graphicFrame>
      <p:sp>
        <p:nvSpPr>
          <p:cNvPr id="6" name="TextBox 5">
            <a:extLst>
              <a:ext uri="{FF2B5EF4-FFF2-40B4-BE49-F238E27FC236}">
                <a16:creationId xmlns:a16="http://schemas.microsoft.com/office/drawing/2014/main" id="{60CB6165-33AE-45F5-B040-462FEA29D800}"/>
              </a:ext>
            </a:extLst>
          </p:cNvPr>
          <p:cNvSpPr txBox="1"/>
          <p:nvPr/>
        </p:nvSpPr>
        <p:spPr>
          <a:xfrm flipH="1">
            <a:off x="4730984" y="1262147"/>
            <a:ext cx="256304" cy="400110"/>
          </a:xfrm>
          <a:prstGeom prst="rect">
            <a:avLst/>
          </a:prstGeom>
          <a:noFill/>
        </p:spPr>
        <p:txBody>
          <a:bodyPr wrap="square" rtlCol="0">
            <a:spAutoFit/>
          </a:bodyPr>
          <a:lstStyle/>
          <a:p>
            <a:r>
              <a:rPr lang="en-US" sz="2000" b="1" dirty="0">
                <a:solidFill>
                  <a:schemeClr val="accent6">
                    <a:lumMod val="75000"/>
                  </a:schemeClr>
                </a:solidFill>
                <a:latin typeface="Symbol" panose="05050102010706020507" pitchFamily="18" charset="2"/>
              </a:rPr>
              <a:t>a</a:t>
            </a:r>
          </a:p>
        </p:txBody>
      </p:sp>
      <p:sp>
        <p:nvSpPr>
          <p:cNvPr id="7" name="TextBox 6">
            <a:extLst>
              <a:ext uri="{FF2B5EF4-FFF2-40B4-BE49-F238E27FC236}">
                <a16:creationId xmlns:a16="http://schemas.microsoft.com/office/drawing/2014/main" id="{4F6DCE54-4640-4D33-9135-8AF585D0C9C2}"/>
              </a:ext>
            </a:extLst>
          </p:cNvPr>
          <p:cNvSpPr txBox="1"/>
          <p:nvPr/>
        </p:nvSpPr>
        <p:spPr>
          <a:xfrm flipH="1">
            <a:off x="4308613" y="1967714"/>
            <a:ext cx="256304" cy="400110"/>
          </a:xfrm>
          <a:prstGeom prst="rect">
            <a:avLst/>
          </a:prstGeom>
          <a:noFill/>
        </p:spPr>
        <p:txBody>
          <a:bodyPr wrap="square" rtlCol="0">
            <a:spAutoFit/>
          </a:bodyPr>
          <a:lstStyle/>
          <a:p>
            <a:r>
              <a:rPr lang="en-US" sz="2000" b="1" dirty="0">
                <a:solidFill>
                  <a:schemeClr val="accent6">
                    <a:lumMod val="75000"/>
                  </a:schemeClr>
                </a:solidFill>
                <a:latin typeface="Symbol" panose="05050102010706020507" pitchFamily="18" charset="2"/>
              </a:rPr>
              <a:t>b</a:t>
            </a:r>
          </a:p>
        </p:txBody>
      </p:sp>
      <p:sp>
        <p:nvSpPr>
          <p:cNvPr id="8" name="TextBox 7">
            <a:extLst>
              <a:ext uri="{FF2B5EF4-FFF2-40B4-BE49-F238E27FC236}">
                <a16:creationId xmlns:a16="http://schemas.microsoft.com/office/drawing/2014/main" id="{C9E80605-3BA2-4132-A3CD-C258BFEE8076}"/>
              </a:ext>
            </a:extLst>
          </p:cNvPr>
          <p:cNvSpPr txBox="1"/>
          <p:nvPr/>
        </p:nvSpPr>
        <p:spPr>
          <a:xfrm>
            <a:off x="2934729" y="1197664"/>
            <a:ext cx="301686" cy="369332"/>
          </a:xfrm>
          <a:prstGeom prst="rect">
            <a:avLst/>
          </a:prstGeom>
          <a:noFill/>
        </p:spPr>
        <p:txBody>
          <a:bodyPr wrap="none" rtlCol="0">
            <a:spAutoFit/>
          </a:bodyPr>
          <a:lstStyle/>
          <a:p>
            <a:r>
              <a:rPr lang="en-US" b="1" dirty="0"/>
              <a:t>6</a:t>
            </a:r>
          </a:p>
        </p:txBody>
      </p:sp>
      <p:sp>
        <p:nvSpPr>
          <p:cNvPr id="9" name="TextBox 8">
            <a:extLst>
              <a:ext uri="{FF2B5EF4-FFF2-40B4-BE49-F238E27FC236}">
                <a16:creationId xmlns:a16="http://schemas.microsoft.com/office/drawing/2014/main" id="{64D2B025-4B28-4086-B147-5E7AC0765BEE}"/>
              </a:ext>
            </a:extLst>
          </p:cNvPr>
          <p:cNvSpPr txBox="1"/>
          <p:nvPr/>
        </p:nvSpPr>
        <p:spPr>
          <a:xfrm>
            <a:off x="3405909" y="1462202"/>
            <a:ext cx="301686" cy="369332"/>
          </a:xfrm>
          <a:prstGeom prst="rect">
            <a:avLst/>
          </a:prstGeom>
          <a:noFill/>
        </p:spPr>
        <p:txBody>
          <a:bodyPr wrap="none" rtlCol="0">
            <a:spAutoFit/>
          </a:bodyPr>
          <a:lstStyle/>
          <a:p>
            <a:r>
              <a:rPr lang="en-US" b="1" dirty="0">
                <a:solidFill>
                  <a:schemeClr val="accent5">
                    <a:lumMod val="75000"/>
                  </a:schemeClr>
                </a:solidFill>
              </a:rPr>
              <a:t>5</a:t>
            </a:r>
          </a:p>
        </p:txBody>
      </p:sp>
      <p:sp>
        <p:nvSpPr>
          <p:cNvPr id="10" name="TextBox 9">
            <a:extLst>
              <a:ext uri="{FF2B5EF4-FFF2-40B4-BE49-F238E27FC236}">
                <a16:creationId xmlns:a16="http://schemas.microsoft.com/office/drawing/2014/main" id="{F936FDCF-4C37-49DF-A242-199445A8D375}"/>
              </a:ext>
            </a:extLst>
          </p:cNvPr>
          <p:cNvSpPr txBox="1"/>
          <p:nvPr/>
        </p:nvSpPr>
        <p:spPr>
          <a:xfrm>
            <a:off x="3877089" y="1462202"/>
            <a:ext cx="301686" cy="369332"/>
          </a:xfrm>
          <a:prstGeom prst="rect">
            <a:avLst/>
          </a:prstGeom>
          <a:noFill/>
        </p:spPr>
        <p:txBody>
          <a:bodyPr wrap="none" rtlCol="0">
            <a:spAutoFit/>
          </a:bodyPr>
          <a:lstStyle/>
          <a:p>
            <a:r>
              <a:rPr lang="en-US" b="1" dirty="0">
                <a:solidFill>
                  <a:schemeClr val="accent5">
                    <a:lumMod val="75000"/>
                  </a:schemeClr>
                </a:solidFill>
              </a:rPr>
              <a:t>4</a:t>
            </a:r>
          </a:p>
        </p:txBody>
      </p:sp>
      <p:sp>
        <p:nvSpPr>
          <p:cNvPr id="11" name="TextBox 10">
            <a:extLst>
              <a:ext uri="{FF2B5EF4-FFF2-40B4-BE49-F238E27FC236}">
                <a16:creationId xmlns:a16="http://schemas.microsoft.com/office/drawing/2014/main" id="{7EE95762-1FCF-4DD8-8A3A-E5C30546B6FD}"/>
              </a:ext>
            </a:extLst>
          </p:cNvPr>
          <p:cNvSpPr txBox="1"/>
          <p:nvPr/>
        </p:nvSpPr>
        <p:spPr>
          <a:xfrm>
            <a:off x="4308613" y="1761452"/>
            <a:ext cx="301686" cy="369332"/>
          </a:xfrm>
          <a:prstGeom prst="rect">
            <a:avLst/>
          </a:prstGeom>
          <a:noFill/>
        </p:spPr>
        <p:txBody>
          <a:bodyPr wrap="none" rtlCol="0">
            <a:spAutoFit/>
          </a:bodyPr>
          <a:lstStyle/>
          <a:p>
            <a:r>
              <a:rPr lang="en-US" b="1" dirty="0">
                <a:solidFill>
                  <a:schemeClr val="accent6">
                    <a:lumMod val="75000"/>
                  </a:schemeClr>
                </a:solidFill>
              </a:rPr>
              <a:t>3</a:t>
            </a:r>
          </a:p>
        </p:txBody>
      </p:sp>
      <p:sp>
        <p:nvSpPr>
          <p:cNvPr id="12" name="TextBox 11">
            <a:extLst>
              <a:ext uri="{FF2B5EF4-FFF2-40B4-BE49-F238E27FC236}">
                <a16:creationId xmlns:a16="http://schemas.microsoft.com/office/drawing/2014/main" id="{355A5488-9BFB-4E03-8FA2-075A1246A4A8}"/>
              </a:ext>
            </a:extLst>
          </p:cNvPr>
          <p:cNvSpPr txBox="1"/>
          <p:nvPr/>
        </p:nvSpPr>
        <p:spPr>
          <a:xfrm>
            <a:off x="5171662" y="1672222"/>
            <a:ext cx="301686" cy="369332"/>
          </a:xfrm>
          <a:prstGeom prst="rect">
            <a:avLst/>
          </a:prstGeom>
          <a:noFill/>
        </p:spPr>
        <p:txBody>
          <a:bodyPr wrap="none" rtlCol="0">
            <a:spAutoFit/>
          </a:bodyPr>
          <a:lstStyle/>
          <a:p>
            <a:r>
              <a:rPr lang="en-US" b="1" dirty="0"/>
              <a:t>1</a:t>
            </a:r>
          </a:p>
        </p:txBody>
      </p:sp>
      <p:sp>
        <p:nvSpPr>
          <p:cNvPr id="13" name="TextBox 12">
            <a:extLst>
              <a:ext uri="{FF2B5EF4-FFF2-40B4-BE49-F238E27FC236}">
                <a16:creationId xmlns:a16="http://schemas.microsoft.com/office/drawing/2014/main" id="{4C3B6EDD-BC8C-4CFF-A530-1D9FE8D0D6C1}"/>
              </a:ext>
            </a:extLst>
          </p:cNvPr>
          <p:cNvSpPr txBox="1"/>
          <p:nvPr/>
        </p:nvSpPr>
        <p:spPr>
          <a:xfrm>
            <a:off x="4757531" y="1487556"/>
            <a:ext cx="301686" cy="369332"/>
          </a:xfrm>
          <a:prstGeom prst="rect">
            <a:avLst/>
          </a:prstGeom>
          <a:noFill/>
        </p:spPr>
        <p:txBody>
          <a:bodyPr wrap="none" rtlCol="0">
            <a:spAutoFit/>
          </a:bodyPr>
          <a:lstStyle/>
          <a:p>
            <a:r>
              <a:rPr lang="en-US" b="1" dirty="0">
                <a:solidFill>
                  <a:schemeClr val="accent6">
                    <a:lumMod val="75000"/>
                  </a:schemeClr>
                </a:solidFill>
              </a:rPr>
              <a:t>2</a:t>
            </a:r>
          </a:p>
        </p:txBody>
      </p:sp>
      <p:sp>
        <p:nvSpPr>
          <p:cNvPr id="23" name="TextBox 22">
            <a:extLst>
              <a:ext uri="{FF2B5EF4-FFF2-40B4-BE49-F238E27FC236}">
                <a16:creationId xmlns:a16="http://schemas.microsoft.com/office/drawing/2014/main" id="{52F231B4-A114-4AD9-B89A-4F9BD4AAEDA2}"/>
              </a:ext>
            </a:extLst>
          </p:cNvPr>
          <p:cNvSpPr txBox="1"/>
          <p:nvPr/>
        </p:nvSpPr>
        <p:spPr>
          <a:xfrm>
            <a:off x="3510010" y="2634535"/>
            <a:ext cx="2313454" cy="369332"/>
          </a:xfrm>
          <a:prstGeom prst="rect">
            <a:avLst/>
          </a:prstGeom>
          <a:noFill/>
        </p:spPr>
        <p:txBody>
          <a:bodyPr wrap="none" rtlCol="0">
            <a:spAutoFit/>
          </a:bodyPr>
          <a:lstStyle/>
          <a:p>
            <a:r>
              <a:rPr lang="en-US" b="1" dirty="0">
                <a:solidFill>
                  <a:schemeClr val="accent5">
                    <a:lumMod val="75000"/>
                  </a:schemeClr>
                </a:solidFill>
              </a:rPr>
              <a:t>EVEN Cis Double Bond</a:t>
            </a:r>
          </a:p>
        </p:txBody>
      </p:sp>
    </p:spTree>
    <p:extLst>
      <p:ext uri="{BB962C8B-B14F-4D97-AF65-F5344CB8AC3E}">
        <p14:creationId xmlns:p14="http://schemas.microsoft.com/office/powerpoint/2010/main" val="17625329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849AE-FB2A-42E5-B4F4-D15287AD2CB5}"/>
              </a:ext>
            </a:extLst>
          </p:cNvPr>
          <p:cNvSpPr>
            <a:spLocks noGrp="1"/>
          </p:cNvSpPr>
          <p:nvPr>
            <p:ph type="title"/>
          </p:nvPr>
        </p:nvSpPr>
        <p:spPr>
          <a:xfrm>
            <a:off x="1343422" y="120404"/>
            <a:ext cx="7210332" cy="779462"/>
          </a:xfrm>
        </p:spPr>
        <p:txBody>
          <a:bodyPr/>
          <a:lstStyle/>
          <a:p>
            <a:r>
              <a:rPr lang="en-US" dirty="0"/>
              <a:t>What about Unsaturated Fats?</a:t>
            </a:r>
          </a:p>
        </p:txBody>
      </p:sp>
      <p:graphicFrame>
        <p:nvGraphicFramePr>
          <p:cNvPr id="4" name="Object 3">
            <a:extLst>
              <a:ext uri="{FF2B5EF4-FFF2-40B4-BE49-F238E27FC236}">
                <a16:creationId xmlns:a16="http://schemas.microsoft.com/office/drawing/2014/main" id="{9F26BF52-1A23-448D-B1A0-CA536F9A09B0}"/>
              </a:ext>
            </a:extLst>
          </p:cNvPr>
          <p:cNvGraphicFramePr>
            <a:graphicFrameLocks noChangeAspect="1"/>
          </p:cNvGraphicFramePr>
          <p:nvPr>
            <p:extLst>
              <p:ext uri="{D42A27DB-BD31-4B8C-83A1-F6EECF244321}">
                <p14:modId xmlns:p14="http://schemas.microsoft.com/office/powerpoint/2010/main" val="2609100196"/>
              </p:ext>
            </p:extLst>
          </p:nvPr>
        </p:nvGraphicFramePr>
        <p:xfrm>
          <a:off x="609751" y="1053755"/>
          <a:ext cx="3962249" cy="1505571"/>
        </p:xfrm>
        <a:graphic>
          <a:graphicData uri="http://schemas.openxmlformats.org/presentationml/2006/ole">
            <mc:AlternateContent xmlns:mc="http://schemas.openxmlformats.org/markup-compatibility/2006">
              <mc:Choice xmlns:v="urn:schemas-microsoft-com:vml" Requires="v">
                <p:oleObj spid="_x0000_s38996" name="CS ChemDraw Drawing" r:id="rId4" imgW="3028578" imgH="1151720" progId="ChemDraw.Document.6.0">
                  <p:embed/>
                </p:oleObj>
              </mc:Choice>
              <mc:Fallback>
                <p:oleObj name="CS ChemDraw Drawing" r:id="rId4" imgW="3028578" imgH="1151720" progId="ChemDraw.Document.6.0">
                  <p:embed/>
                  <p:pic>
                    <p:nvPicPr>
                      <p:cNvPr id="4" name="Object 3">
                        <a:extLst>
                          <a:ext uri="{FF2B5EF4-FFF2-40B4-BE49-F238E27FC236}">
                            <a16:creationId xmlns:a16="http://schemas.microsoft.com/office/drawing/2014/main" id="{9F26BF52-1A23-448D-B1A0-CA536F9A09B0}"/>
                          </a:ext>
                        </a:extLst>
                      </p:cNvPr>
                      <p:cNvPicPr/>
                      <p:nvPr/>
                    </p:nvPicPr>
                    <p:blipFill>
                      <a:blip r:embed="rId5"/>
                      <a:stretch>
                        <a:fillRect/>
                      </a:stretch>
                    </p:blipFill>
                    <p:spPr>
                      <a:xfrm>
                        <a:off x="609751" y="1053755"/>
                        <a:ext cx="3962249" cy="1505571"/>
                      </a:xfrm>
                      <a:prstGeom prst="rect">
                        <a:avLst/>
                      </a:prstGeom>
                    </p:spPr>
                  </p:pic>
                </p:oleObj>
              </mc:Fallback>
            </mc:AlternateContent>
          </a:graphicData>
        </a:graphic>
      </p:graphicFrame>
      <p:sp>
        <p:nvSpPr>
          <p:cNvPr id="6" name="TextBox 5">
            <a:extLst>
              <a:ext uri="{FF2B5EF4-FFF2-40B4-BE49-F238E27FC236}">
                <a16:creationId xmlns:a16="http://schemas.microsoft.com/office/drawing/2014/main" id="{60CB6165-33AE-45F5-B040-462FEA29D800}"/>
              </a:ext>
            </a:extLst>
          </p:cNvPr>
          <p:cNvSpPr txBox="1"/>
          <p:nvPr/>
        </p:nvSpPr>
        <p:spPr>
          <a:xfrm flipH="1">
            <a:off x="2615189" y="1277056"/>
            <a:ext cx="256304" cy="400110"/>
          </a:xfrm>
          <a:prstGeom prst="rect">
            <a:avLst/>
          </a:prstGeom>
          <a:noFill/>
        </p:spPr>
        <p:txBody>
          <a:bodyPr wrap="square" rtlCol="0">
            <a:spAutoFit/>
          </a:bodyPr>
          <a:lstStyle/>
          <a:p>
            <a:r>
              <a:rPr lang="en-US" sz="2000" b="1" dirty="0">
                <a:solidFill>
                  <a:schemeClr val="accent6">
                    <a:lumMod val="75000"/>
                  </a:schemeClr>
                </a:solidFill>
                <a:latin typeface="Symbol" panose="05050102010706020507" pitchFamily="18" charset="2"/>
              </a:rPr>
              <a:t>a</a:t>
            </a:r>
          </a:p>
        </p:txBody>
      </p:sp>
      <p:sp>
        <p:nvSpPr>
          <p:cNvPr id="7" name="TextBox 6">
            <a:extLst>
              <a:ext uri="{FF2B5EF4-FFF2-40B4-BE49-F238E27FC236}">
                <a16:creationId xmlns:a16="http://schemas.microsoft.com/office/drawing/2014/main" id="{4F6DCE54-4640-4D33-9135-8AF585D0C9C2}"/>
              </a:ext>
            </a:extLst>
          </p:cNvPr>
          <p:cNvSpPr txBox="1"/>
          <p:nvPr/>
        </p:nvSpPr>
        <p:spPr>
          <a:xfrm flipH="1">
            <a:off x="2192818" y="1982623"/>
            <a:ext cx="256304" cy="400110"/>
          </a:xfrm>
          <a:prstGeom prst="rect">
            <a:avLst/>
          </a:prstGeom>
          <a:noFill/>
        </p:spPr>
        <p:txBody>
          <a:bodyPr wrap="square" rtlCol="0">
            <a:spAutoFit/>
          </a:bodyPr>
          <a:lstStyle/>
          <a:p>
            <a:r>
              <a:rPr lang="en-US" sz="2000" b="1" dirty="0">
                <a:solidFill>
                  <a:schemeClr val="accent6">
                    <a:lumMod val="75000"/>
                  </a:schemeClr>
                </a:solidFill>
                <a:latin typeface="Symbol" panose="05050102010706020507" pitchFamily="18" charset="2"/>
              </a:rPr>
              <a:t>b</a:t>
            </a:r>
          </a:p>
        </p:txBody>
      </p:sp>
      <p:sp>
        <p:nvSpPr>
          <p:cNvPr id="8" name="TextBox 7">
            <a:extLst>
              <a:ext uri="{FF2B5EF4-FFF2-40B4-BE49-F238E27FC236}">
                <a16:creationId xmlns:a16="http://schemas.microsoft.com/office/drawing/2014/main" id="{C9E80605-3BA2-4132-A3CD-C258BFEE8076}"/>
              </a:ext>
            </a:extLst>
          </p:cNvPr>
          <p:cNvSpPr txBox="1"/>
          <p:nvPr/>
        </p:nvSpPr>
        <p:spPr>
          <a:xfrm>
            <a:off x="818934" y="1212573"/>
            <a:ext cx="301686" cy="369332"/>
          </a:xfrm>
          <a:prstGeom prst="rect">
            <a:avLst/>
          </a:prstGeom>
          <a:noFill/>
        </p:spPr>
        <p:txBody>
          <a:bodyPr wrap="none" rtlCol="0">
            <a:spAutoFit/>
          </a:bodyPr>
          <a:lstStyle/>
          <a:p>
            <a:r>
              <a:rPr lang="en-US" b="1" dirty="0"/>
              <a:t>6</a:t>
            </a:r>
          </a:p>
        </p:txBody>
      </p:sp>
      <p:sp>
        <p:nvSpPr>
          <p:cNvPr id="9" name="TextBox 8">
            <a:extLst>
              <a:ext uri="{FF2B5EF4-FFF2-40B4-BE49-F238E27FC236}">
                <a16:creationId xmlns:a16="http://schemas.microsoft.com/office/drawing/2014/main" id="{64D2B025-4B28-4086-B147-5E7AC0765BEE}"/>
              </a:ext>
            </a:extLst>
          </p:cNvPr>
          <p:cNvSpPr txBox="1"/>
          <p:nvPr/>
        </p:nvSpPr>
        <p:spPr>
          <a:xfrm>
            <a:off x="1290114" y="1477111"/>
            <a:ext cx="301686" cy="369332"/>
          </a:xfrm>
          <a:prstGeom prst="rect">
            <a:avLst/>
          </a:prstGeom>
          <a:noFill/>
        </p:spPr>
        <p:txBody>
          <a:bodyPr wrap="none" rtlCol="0">
            <a:spAutoFit/>
          </a:bodyPr>
          <a:lstStyle/>
          <a:p>
            <a:r>
              <a:rPr lang="en-US" b="1" dirty="0">
                <a:solidFill>
                  <a:schemeClr val="accent5">
                    <a:lumMod val="75000"/>
                  </a:schemeClr>
                </a:solidFill>
              </a:rPr>
              <a:t>5</a:t>
            </a:r>
          </a:p>
        </p:txBody>
      </p:sp>
      <p:sp>
        <p:nvSpPr>
          <p:cNvPr id="10" name="TextBox 9">
            <a:extLst>
              <a:ext uri="{FF2B5EF4-FFF2-40B4-BE49-F238E27FC236}">
                <a16:creationId xmlns:a16="http://schemas.microsoft.com/office/drawing/2014/main" id="{F936FDCF-4C37-49DF-A242-199445A8D375}"/>
              </a:ext>
            </a:extLst>
          </p:cNvPr>
          <p:cNvSpPr txBox="1"/>
          <p:nvPr/>
        </p:nvSpPr>
        <p:spPr>
          <a:xfrm>
            <a:off x="1761294" y="1477111"/>
            <a:ext cx="301686" cy="369332"/>
          </a:xfrm>
          <a:prstGeom prst="rect">
            <a:avLst/>
          </a:prstGeom>
          <a:noFill/>
        </p:spPr>
        <p:txBody>
          <a:bodyPr wrap="none" rtlCol="0">
            <a:spAutoFit/>
          </a:bodyPr>
          <a:lstStyle/>
          <a:p>
            <a:r>
              <a:rPr lang="en-US" b="1" dirty="0">
                <a:solidFill>
                  <a:schemeClr val="accent5">
                    <a:lumMod val="75000"/>
                  </a:schemeClr>
                </a:solidFill>
              </a:rPr>
              <a:t>4</a:t>
            </a:r>
          </a:p>
        </p:txBody>
      </p:sp>
      <p:sp>
        <p:nvSpPr>
          <p:cNvPr id="11" name="TextBox 10">
            <a:extLst>
              <a:ext uri="{FF2B5EF4-FFF2-40B4-BE49-F238E27FC236}">
                <a16:creationId xmlns:a16="http://schemas.microsoft.com/office/drawing/2014/main" id="{7EE95762-1FCF-4DD8-8A3A-E5C30546B6FD}"/>
              </a:ext>
            </a:extLst>
          </p:cNvPr>
          <p:cNvSpPr txBox="1"/>
          <p:nvPr/>
        </p:nvSpPr>
        <p:spPr>
          <a:xfrm>
            <a:off x="2192818" y="1776361"/>
            <a:ext cx="301686" cy="369332"/>
          </a:xfrm>
          <a:prstGeom prst="rect">
            <a:avLst/>
          </a:prstGeom>
          <a:noFill/>
        </p:spPr>
        <p:txBody>
          <a:bodyPr wrap="none" rtlCol="0">
            <a:spAutoFit/>
          </a:bodyPr>
          <a:lstStyle/>
          <a:p>
            <a:r>
              <a:rPr lang="en-US" b="1" dirty="0">
                <a:solidFill>
                  <a:schemeClr val="accent6">
                    <a:lumMod val="75000"/>
                  </a:schemeClr>
                </a:solidFill>
              </a:rPr>
              <a:t>3</a:t>
            </a:r>
          </a:p>
        </p:txBody>
      </p:sp>
      <p:sp>
        <p:nvSpPr>
          <p:cNvPr id="12" name="TextBox 11">
            <a:extLst>
              <a:ext uri="{FF2B5EF4-FFF2-40B4-BE49-F238E27FC236}">
                <a16:creationId xmlns:a16="http://schemas.microsoft.com/office/drawing/2014/main" id="{355A5488-9BFB-4E03-8FA2-075A1246A4A8}"/>
              </a:ext>
            </a:extLst>
          </p:cNvPr>
          <p:cNvSpPr txBox="1"/>
          <p:nvPr/>
        </p:nvSpPr>
        <p:spPr>
          <a:xfrm>
            <a:off x="3055867" y="1687131"/>
            <a:ext cx="301686" cy="369332"/>
          </a:xfrm>
          <a:prstGeom prst="rect">
            <a:avLst/>
          </a:prstGeom>
          <a:noFill/>
        </p:spPr>
        <p:txBody>
          <a:bodyPr wrap="none" rtlCol="0">
            <a:spAutoFit/>
          </a:bodyPr>
          <a:lstStyle/>
          <a:p>
            <a:r>
              <a:rPr lang="en-US" b="1" dirty="0"/>
              <a:t>1</a:t>
            </a:r>
          </a:p>
        </p:txBody>
      </p:sp>
      <p:sp>
        <p:nvSpPr>
          <p:cNvPr id="13" name="TextBox 12">
            <a:extLst>
              <a:ext uri="{FF2B5EF4-FFF2-40B4-BE49-F238E27FC236}">
                <a16:creationId xmlns:a16="http://schemas.microsoft.com/office/drawing/2014/main" id="{4C3B6EDD-BC8C-4CFF-A530-1D9FE8D0D6C1}"/>
              </a:ext>
            </a:extLst>
          </p:cNvPr>
          <p:cNvSpPr txBox="1"/>
          <p:nvPr/>
        </p:nvSpPr>
        <p:spPr>
          <a:xfrm>
            <a:off x="2641736" y="1502465"/>
            <a:ext cx="301686" cy="369332"/>
          </a:xfrm>
          <a:prstGeom prst="rect">
            <a:avLst/>
          </a:prstGeom>
          <a:noFill/>
        </p:spPr>
        <p:txBody>
          <a:bodyPr wrap="none" rtlCol="0">
            <a:spAutoFit/>
          </a:bodyPr>
          <a:lstStyle/>
          <a:p>
            <a:r>
              <a:rPr lang="en-US" b="1" dirty="0">
                <a:solidFill>
                  <a:schemeClr val="accent6">
                    <a:lumMod val="75000"/>
                  </a:schemeClr>
                </a:solidFill>
              </a:rPr>
              <a:t>2</a:t>
            </a:r>
          </a:p>
        </p:txBody>
      </p:sp>
      <p:cxnSp>
        <p:nvCxnSpPr>
          <p:cNvPr id="14" name="Straight Arrow Connector 13">
            <a:extLst>
              <a:ext uri="{FF2B5EF4-FFF2-40B4-BE49-F238E27FC236}">
                <a16:creationId xmlns:a16="http://schemas.microsoft.com/office/drawing/2014/main" id="{D7421864-3258-4CE0-A38F-293F61636C4D}"/>
              </a:ext>
            </a:extLst>
          </p:cNvPr>
          <p:cNvCxnSpPr/>
          <p:nvPr/>
        </p:nvCxnSpPr>
        <p:spPr>
          <a:xfrm>
            <a:off x="7262864" y="2838220"/>
            <a:ext cx="0" cy="89949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16BA2D2F-B85B-41D9-87F5-472F077540A1}"/>
              </a:ext>
            </a:extLst>
          </p:cNvPr>
          <p:cNvSpPr txBox="1"/>
          <p:nvPr/>
        </p:nvSpPr>
        <p:spPr>
          <a:xfrm>
            <a:off x="5357726" y="2880270"/>
            <a:ext cx="1905138" cy="646331"/>
          </a:xfrm>
          <a:prstGeom prst="rect">
            <a:avLst/>
          </a:prstGeom>
          <a:noFill/>
        </p:spPr>
        <p:txBody>
          <a:bodyPr wrap="square" rtlCol="0">
            <a:spAutoFit/>
          </a:bodyPr>
          <a:lstStyle/>
          <a:p>
            <a:pPr algn="ctr"/>
            <a:r>
              <a:rPr lang="en-US" b="1" i="1" dirty="0">
                <a:solidFill>
                  <a:schemeClr val="accent6">
                    <a:lumMod val="75000"/>
                  </a:schemeClr>
                </a:solidFill>
              </a:rPr>
              <a:t>2,4 – Dienoyl-CoA</a:t>
            </a:r>
          </a:p>
          <a:p>
            <a:pPr algn="ctr"/>
            <a:r>
              <a:rPr lang="en-US" b="1" i="1" dirty="0">
                <a:solidFill>
                  <a:schemeClr val="accent6">
                    <a:lumMod val="75000"/>
                  </a:schemeClr>
                </a:solidFill>
              </a:rPr>
              <a:t>Reductase</a:t>
            </a:r>
          </a:p>
        </p:txBody>
      </p:sp>
      <p:cxnSp>
        <p:nvCxnSpPr>
          <p:cNvPr id="16" name="Straight Arrow Connector 15">
            <a:extLst>
              <a:ext uri="{FF2B5EF4-FFF2-40B4-BE49-F238E27FC236}">
                <a16:creationId xmlns:a16="http://schemas.microsoft.com/office/drawing/2014/main" id="{2EDE968B-FD42-468B-9A22-38C1FCF6A133}"/>
              </a:ext>
            </a:extLst>
          </p:cNvPr>
          <p:cNvCxnSpPr/>
          <p:nvPr/>
        </p:nvCxnSpPr>
        <p:spPr>
          <a:xfrm>
            <a:off x="2779298" y="2536576"/>
            <a:ext cx="0" cy="89949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AB40C305-CEB4-4449-9C48-1691F96720D7}"/>
              </a:ext>
            </a:extLst>
          </p:cNvPr>
          <p:cNvSpPr txBox="1"/>
          <p:nvPr/>
        </p:nvSpPr>
        <p:spPr>
          <a:xfrm>
            <a:off x="841530" y="2604883"/>
            <a:ext cx="1905138" cy="646331"/>
          </a:xfrm>
          <a:prstGeom prst="rect">
            <a:avLst/>
          </a:prstGeom>
          <a:noFill/>
        </p:spPr>
        <p:txBody>
          <a:bodyPr wrap="square" rtlCol="0">
            <a:spAutoFit/>
          </a:bodyPr>
          <a:lstStyle/>
          <a:p>
            <a:pPr algn="ctr"/>
            <a:r>
              <a:rPr lang="en-US" b="1" i="1" dirty="0">
                <a:solidFill>
                  <a:schemeClr val="accent6">
                    <a:lumMod val="75000"/>
                  </a:schemeClr>
                </a:solidFill>
              </a:rPr>
              <a:t>Acyl-CoA</a:t>
            </a:r>
          </a:p>
          <a:p>
            <a:pPr algn="ctr"/>
            <a:r>
              <a:rPr lang="en-US" b="1" i="1" dirty="0">
                <a:solidFill>
                  <a:schemeClr val="accent6">
                    <a:lumMod val="75000"/>
                  </a:schemeClr>
                </a:solidFill>
              </a:rPr>
              <a:t>Dehydrogenase</a:t>
            </a:r>
          </a:p>
        </p:txBody>
      </p:sp>
      <p:graphicFrame>
        <p:nvGraphicFramePr>
          <p:cNvPr id="5" name="Object 4">
            <a:extLst>
              <a:ext uri="{FF2B5EF4-FFF2-40B4-BE49-F238E27FC236}">
                <a16:creationId xmlns:a16="http://schemas.microsoft.com/office/drawing/2014/main" id="{F59CCD04-5814-4FC8-822E-F477EEE75D30}"/>
              </a:ext>
            </a:extLst>
          </p:cNvPr>
          <p:cNvGraphicFramePr>
            <a:graphicFrameLocks noChangeAspect="1"/>
          </p:cNvGraphicFramePr>
          <p:nvPr>
            <p:extLst>
              <p:ext uri="{D42A27DB-BD31-4B8C-83A1-F6EECF244321}">
                <p14:modId xmlns:p14="http://schemas.microsoft.com/office/powerpoint/2010/main" val="981542303"/>
              </p:ext>
            </p:extLst>
          </p:nvPr>
        </p:nvGraphicFramePr>
        <p:xfrm>
          <a:off x="2738144" y="2621047"/>
          <a:ext cx="306457" cy="541337"/>
        </p:xfrm>
        <a:graphic>
          <a:graphicData uri="http://schemas.openxmlformats.org/presentationml/2006/ole">
            <mc:AlternateContent xmlns:mc="http://schemas.openxmlformats.org/markup-compatibility/2006">
              <mc:Choice xmlns:v="urn:schemas-microsoft-com:vml" Requires="v">
                <p:oleObj spid="_x0000_s38997" name="CS ChemDraw Drawing" r:id="rId6" imgW="304091" imgH="541711" progId="ChemDraw.Document.6.0">
                  <p:embed/>
                </p:oleObj>
              </mc:Choice>
              <mc:Fallback>
                <p:oleObj name="CS ChemDraw Drawing" r:id="rId6" imgW="304091" imgH="541711" progId="ChemDraw.Document.6.0">
                  <p:embed/>
                  <p:pic>
                    <p:nvPicPr>
                      <p:cNvPr id="0" name=""/>
                      <p:cNvPicPr/>
                      <p:nvPr/>
                    </p:nvPicPr>
                    <p:blipFill>
                      <a:blip r:embed="rId7"/>
                      <a:stretch>
                        <a:fillRect/>
                      </a:stretch>
                    </p:blipFill>
                    <p:spPr>
                      <a:xfrm>
                        <a:off x="2738144" y="2621047"/>
                        <a:ext cx="306457" cy="541337"/>
                      </a:xfrm>
                      <a:prstGeom prst="rect">
                        <a:avLst/>
                      </a:prstGeom>
                    </p:spPr>
                  </p:pic>
                </p:oleObj>
              </mc:Fallback>
            </mc:AlternateContent>
          </a:graphicData>
        </a:graphic>
      </p:graphicFrame>
      <p:sp>
        <p:nvSpPr>
          <p:cNvPr id="19" name="TextBox 18">
            <a:extLst>
              <a:ext uri="{FF2B5EF4-FFF2-40B4-BE49-F238E27FC236}">
                <a16:creationId xmlns:a16="http://schemas.microsoft.com/office/drawing/2014/main" id="{16D704AC-A67F-4CBD-9D4E-A172CDD75397}"/>
              </a:ext>
            </a:extLst>
          </p:cNvPr>
          <p:cNvSpPr txBox="1"/>
          <p:nvPr/>
        </p:nvSpPr>
        <p:spPr>
          <a:xfrm>
            <a:off x="3026409" y="2469730"/>
            <a:ext cx="562718" cy="369332"/>
          </a:xfrm>
          <a:prstGeom prst="rect">
            <a:avLst/>
          </a:prstGeom>
          <a:noFill/>
        </p:spPr>
        <p:txBody>
          <a:bodyPr wrap="none" rtlCol="0">
            <a:spAutoFit/>
          </a:bodyPr>
          <a:lstStyle/>
          <a:p>
            <a:r>
              <a:rPr lang="en-US" b="1" dirty="0"/>
              <a:t>FAD</a:t>
            </a:r>
          </a:p>
        </p:txBody>
      </p:sp>
      <p:sp>
        <p:nvSpPr>
          <p:cNvPr id="20" name="TextBox 19">
            <a:extLst>
              <a:ext uri="{FF2B5EF4-FFF2-40B4-BE49-F238E27FC236}">
                <a16:creationId xmlns:a16="http://schemas.microsoft.com/office/drawing/2014/main" id="{D20F28D1-9127-479B-B5E6-32F0E205F14E}"/>
              </a:ext>
            </a:extLst>
          </p:cNvPr>
          <p:cNvSpPr txBox="1"/>
          <p:nvPr/>
        </p:nvSpPr>
        <p:spPr>
          <a:xfrm>
            <a:off x="3044601" y="2932537"/>
            <a:ext cx="787139" cy="369332"/>
          </a:xfrm>
          <a:prstGeom prst="rect">
            <a:avLst/>
          </a:prstGeom>
          <a:noFill/>
        </p:spPr>
        <p:txBody>
          <a:bodyPr wrap="none" rtlCol="0">
            <a:spAutoFit/>
          </a:bodyPr>
          <a:lstStyle/>
          <a:p>
            <a:r>
              <a:rPr lang="en-US" b="1" dirty="0"/>
              <a:t>FADH</a:t>
            </a:r>
            <a:r>
              <a:rPr lang="en-US" b="1" baseline="-25000" dirty="0"/>
              <a:t>2</a:t>
            </a:r>
          </a:p>
        </p:txBody>
      </p:sp>
      <p:sp>
        <p:nvSpPr>
          <p:cNvPr id="18" name="Freeform: Shape 17">
            <a:extLst>
              <a:ext uri="{FF2B5EF4-FFF2-40B4-BE49-F238E27FC236}">
                <a16:creationId xmlns:a16="http://schemas.microsoft.com/office/drawing/2014/main" id="{B5EE615C-5C67-496E-9680-756838031F49}"/>
              </a:ext>
            </a:extLst>
          </p:cNvPr>
          <p:cNvSpPr/>
          <p:nvPr/>
        </p:nvSpPr>
        <p:spPr>
          <a:xfrm>
            <a:off x="4542158" y="2102126"/>
            <a:ext cx="757313" cy="2052431"/>
          </a:xfrm>
          <a:custGeom>
            <a:avLst/>
            <a:gdLst>
              <a:gd name="connsiteX0" fmla="*/ 173959 w 757313"/>
              <a:gd name="connsiteY0" fmla="*/ 2052431 h 2052431"/>
              <a:gd name="connsiteX1" fmla="*/ 755399 w 757313"/>
              <a:gd name="connsiteY1" fmla="*/ 1774135 h 2052431"/>
              <a:gd name="connsiteX2" fmla="*/ 25 w 757313"/>
              <a:gd name="connsiteY2" fmla="*/ 412474 h 2052431"/>
              <a:gd name="connsiteX3" fmla="*/ 725581 w 757313"/>
              <a:gd name="connsiteY3" fmla="*/ 0 h 2052431"/>
              <a:gd name="connsiteX4" fmla="*/ 725581 w 757313"/>
              <a:gd name="connsiteY4" fmla="*/ 0 h 2052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7313" h="2052431">
                <a:moveTo>
                  <a:pt x="173959" y="2052431"/>
                </a:moveTo>
                <a:cubicBezTo>
                  <a:pt x="479173" y="2049946"/>
                  <a:pt x="784388" y="2047461"/>
                  <a:pt x="755399" y="1774135"/>
                </a:cubicBezTo>
                <a:cubicBezTo>
                  <a:pt x="726410" y="1500809"/>
                  <a:pt x="4995" y="708163"/>
                  <a:pt x="25" y="412474"/>
                </a:cubicBezTo>
                <a:cubicBezTo>
                  <a:pt x="-4945" y="116785"/>
                  <a:pt x="725581" y="0"/>
                  <a:pt x="725581" y="0"/>
                </a:cubicBezTo>
                <a:lnTo>
                  <a:pt x="725581" y="0"/>
                </a:lnTo>
              </a:path>
            </a:pathLst>
          </a:custGeom>
          <a:noFill/>
          <a:ln w="28575">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A87CB9F0-85BB-4565-A902-7A848928C463}"/>
              </a:ext>
            </a:extLst>
          </p:cNvPr>
          <p:cNvSpPr txBox="1"/>
          <p:nvPr/>
        </p:nvSpPr>
        <p:spPr>
          <a:xfrm>
            <a:off x="6292891" y="2333634"/>
            <a:ext cx="1905138" cy="369332"/>
          </a:xfrm>
          <a:prstGeom prst="rect">
            <a:avLst/>
          </a:prstGeom>
          <a:noFill/>
        </p:spPr>
        <p:txBody>
          <a:bodyPr wrap="square" rtlCol="0">
            <a:spAutoFit/>
          </a:bodyPr>
          <a:lstStyle/>
          <a:p>
            <a:r>
              <a:rPr lang="en-US" b="1" dirty="0">
                <a:latin typeface="Symbol" panose="05050102010706020507" pitchFamily="18" charset="2"/>
              </a:rPr>
              <a:t>D</a:t>
            </a:r>
            <a:r>
              <a:rPr lang="en-US" b="1" baseline="30000" dirty="0">
                <a:latin typeface="Symbol" panose="05050102010706020507" pitchFamily="18" charset="2"/>
              </a:rPr>
              <a:t>2,4</a:t>
            </a:r>
            <a:r>
              <a:rPr lang="en-US" b="1" dirty="0"/>
              <a:t> Dienoyl-CoA</a:t>
            </a:r>
          </a:p>
        </p:txBody>
      </p:sp>
      <p:graphicFrame>
        <p:nvGraphicFramePr>
          <p:cNvPr id="22" name="Object 21">
            <a:extLst>
              <a:ext uri="{FF2B5EF4-FFF2-40B4-BE49-F238E27FC236}">
                <a16:creationId xmlns:a16="http://schemas.microsoft.com/office/drawing/2014/main" id="{4FE50DD4-A21C-4E60-892F-AFB1F4539B1A}"/>
              </a:ext>
            </a:extLst>
          </p:cNvPr>
          <p:cNvGraphicFramePr>
            <a:graphicFrameLocks noChangeAspect="1"/>
          </p:cNvGraphicFramePr>
          <p:nvPr>
            <p:extLst>
              <p:ext uri="{D42A27DB-BD31-4B8C-83A1-F6EECF244321}">
                <p14:modId xmlns:p14="http://schemas.microsoft.com/office/powerpoint/2010/main" val="2224281158"/>
              </p:ext>
            </p:extLst>
          </p:nvPr>
        </p:nvGraphicFramePr>
        <p:xfrm>
          <a:off x="893911" y="3605060"/>
          <a:ext cx="3826600" cy="1454027"/>
        </p:xfrm>
        <a:graphic>
          <a:graphicData uri="http://schemas.openxmlformats.org/presentationml/2006/ole">
            <mc:AlternateContent xmlns:mc="http://schemas.openxmlformats.org/markup-compatibility/2006">
              <mc:Choice xmlns:v="urn:schemas-microsoft-com:vml" Requires="v">
                <p:oleObj spid="_x0000_s38998" name="CS ChemDraw Drawing" r:id="rId8" imgW="3029003" imgH="1151720" progId="ChemDraw.Document.6.0">
                  <p:embed/>
                </p:oleObj>
              </mc:Choice>
              <mc:Fallback>
                <p:oleObj name="CS ChemDraw Drawing" r:id="rId8" imgW="3029003" imgH="1151720" progId="ChemDraw.Document.6.0">
                  <p:embed/>
                  <p:pic>
                    <p:nvPicPr>
                      <p:cNvPr id="0" name=""/>
                      <p:cNvPicPr/>
                      <p:nvPr/>
                    </p:nvPicPr>
                    <p:blipFill>
                      <a:blip r:embed="rId9"/>
                      <a:stretch>
                        <a:fillRect/>
                      </a:stretch>
                    </p:blipFill>
                    <p:spPr>
                      <a:xfrm>
                        <a:off x="893911" y="3605060"/>
                        <a:ext cx="3826600" cy="1454027"/>
                      </a:xfrm>
                      <a:prstGeom prst="rect">
                        <a:avLst/>
                      </a:prstGeom>
                    </p:spPr>
                  </p:pic>
                </p:oleObj>
              </mc:Fallback>
            </mc:AlternateContent>
          </a:graphicData>
        </a:graphic>
      </p:graphicFrame>
      <p:graphicFrame>
        <p:nvGraphicFramePr>
          <p:cNvPr id="25" name="Object 24">
            <a:extLst>
              <a:ext uri="{FF2B5EF4-FFF2-40B4-BE49-F238E27FC236}">
                <a16:creationId xmlns:a16="http://schemas.microsoft.com/office/drawing/2014/main" id="{DA238ACD-D3AE-444F-AE86-2AC38E81FA2A}"/>
              </a:ext>
            </a:extLst>
          </p:cNvPr>
          <p:cNvGraphicFramePr>
            <a:graphicFrameLocks noChangeAspect="1"/>
          </p:cNvGraphicFramePr>
          <p:nvPr>
            <p:extLst>
              <p:ext uri="{D42A27DB-BD31-4B8C-83A1-F6EECF244321}">
                <p14:modId xmlns:p14="http://schemas.microsoft.com/office/powerpoint/2010/main" val="2615549975"/>
              </p:ext>
            </p:extLst>
          </p:nvPr>
        </p:nvGraphicFramePr>
        <p:xfrm>
          <a:off x="4897567" y="852689"/>
          <a:ext cx="3956523" cy="1503395"/>
        </p:xfrm>
        <a:graphic>
          <a:graphicData uri="http://schemas.openxmlformats.org/presentationml/2006/ole">
            <mc:AlternateContent xmlns:mc="http://schemas.openxmlformats.org/markup-compatibility/2006">
              <mc:Choice xmlns:v="urn:schemas-microsoft-com:vml" Requires="v">
                <p:oleObj spid="_x0000_s38999" name="CS ChemDraw Drawing" r:id="rId10" imgW="3029003" imgH="1151720" progId="ChemDraw.Document.6.0">
                  <p:embed/>
                </p:oleObj>
              </mc:Choice>
              <mc:Fallback>
                <p:oleObj name="CS ChemDraw Drawing" r:id="rId10" imgW="3029003" imgH="1151720" progId="ChemDraw.Document.6.0">
                  <p:embed/>
                  <p:pic>
                    <p:nvPicPr>
                      <p:cNvPr id="0" name=""/>
                      <p:cNvPicPr/>
                      <p:nvPr/>
                    </p:nvPicPr>
                    <p:blipFill>
                      <a:blip r:embed="rId11"/>
                      <a:stretch>
                        <a:fillRect/>
                      </a:stretch>
                    </p:blipFill>
                    <p:spPr>
                      <a:xfrm>
                        <a:off x="4897567" y="852689"/>
                        <a:ext cx="3956523" cy="1503395"/>
                      </a:xfrm>
                      <a:prstGeom prst="rect">
                        <a:avLst/>
                      </a:prstGeom>
                    </p:spPr>
                  </p:pic>
                </p:oleObj>
              </mc:Fallback>
            </mc:AlternateContent>
          </a:graphicData>
        </a:graphic>
      </p:graphicFrame>
      <p:graphicFrame>
        <p:nvGraphicFramePr>
          <p:cNvPr id="26" name="Object 25">
            <a:extLst>
              <a:ext uri="{FF2B5EF4-FFF2-40B4-BE49-F238E27FC236}">
                <a16:creationId xmlns:a16="http://schemas.microsoft.com/office/drawing/2014/main" id="{C05F109B-21DA-4361-A03A-56F6500DAEFB}"/>
              </a:ext>
            </a:extLst>
          </p:cNvPr>
          <p:cNvGraphicFramePr>
            <a:graphicFrameLocks noChangeAspect="1"/>
          </p:cNvGraphicFramePr>
          <p:nvPr>
            <p:extLst>
              <p:ext uri="{D42A27DB-BD31-4B8C-83A1-F6EECF244321}">
                <p14:modId xmlns:p14="http://schemas.microsoft.com/office/powerpoint/2010/main" val="3226850280"/>
              </p:ext>
            </p:extLst>
          </p:nvPr>
        </p:nvGraphicFramePr>
        <p:xfrm>
          <a:off x="7219033" y="2944629"/>
          <a:ext cx="306457" cy="541337"/>
        </p:xfrm>
        <a:graphic>
          <a:graphicData uri="http://schemas.openxmlformats.org/presentationml/2006/ole">
            <mc:AlternateContent xmlns:mc="http://schemas.openxmlformats.org/markup-compatibility/2006">
              <mc:Choice xmlns:v="urn:schemas-microsoft-com:vml" Requires="v">
                <p:oleObj spid="_x0000_s39000" name="CS ChemDraw Drawing" r:id="rId12" imgW="304091" imgH="541711" progId="ChemDraw.Document.6.0">
                  <p:embed/>
                </p:oleObj>
              </mc:Choice>
              <mc:Fallback>
                <p:oleObj name="CS ChemDraw Drawing" r:id="rId12" imgW="304091" imgH="541711" progId="ChemDraw.Document.6.0">
                  <p:embed/>
                  <p:pic>
                    <p:nvPicPr>
                      <p:cNvPr id="5" name="Object 4">
                        <a:extLst>
                          <a:ext uri="{FF2B5EF4-FFF2-40B4-BE49-F238E27FC236}">
                            <a16:creationId xmlns:a16="http://schemas.microsoft.com/office/drawing/2014/main" id="{F59CCD04-5814-4FC8-822E-F477EEE75D30}"/>
                          </a:ext>
                        </a:extLst>
                      </p:cNvPr>
                      <p:cNvPicPr/>
                      <p:nvPr/>
                    </p:nvPicPr>
                    <p:blipFill>
                      <a:blip r:embed="rId7"/>
                      <a:stretch>
                        <a:fillRect/>
                      </a:stretch>
                    </p:blipFill>
                    <p:spPr>
                      <a:xfrm>
                        <a:off x="7219033" y="2944629"/>
                        <a:ext cx="306457" cy="541337"/>
                      </a:xfrm>
                      <a:prstGeom prst="rect">
                        <a:avLst/>
                      </a:prstGeom>
                    </p:spPr>
                  </p:pic>
                </p:oleObj>
              </mc:Fallback>
            </mc:AlternateContent>
          </a:graphicData>
        </a:graphic>
      </p:graphicFrame>
      <p:sp>
        <p:nvSpPr>
          <p:cNvPr id="27" name="TextBox 26">
            <a:extLst>
              <a:ext uri="{FF2B5EF4-FFF2-40B4-BE49-F238E27FC236}">
                <a16:creationId xmlns:a16="http://schemas.microsoft.com/office/drawing/2014/main" id="{8DA115D3-D3E2-4CAC-90B5-EBA4545CB342}"/>
              </a:ext>
            </a:extLst>
          </p:cNvPr>
          <p:cNvSpPr txBox="1"/>
          <p:nvPr/>
        </p:nvSpPr>
        <p:spPr>
          <a:xfrm>
            <a:off x="7446815" y="2641634"/>
            <a:ext cx="944489" cy="646331"/>
          </a:xfrm>
          <a:prstGeom prst="rect">
            <a:avLst/>
          </a:prstGeom>
          <a:noFill/>
        </p:spPr>
        <p:txBody>
          <a:bodyPr wrap="none" rtlCol="0">
            <a:spAutoFit/>
          </a:bodyPr>
          <a:lstStyle/>
          <a:p>
            <a:r>
              <a:rPr lang="en-US" b="1" dirty="0"/>
              <a:t>NADPH </a:t>
            </a:r>
          </a:p>
          <a:p>
            <a:r>
              <a:rPr lang="en-US" b="1" dirty="0"/>
              <a:t>+ H</a:t>
            </a:r>
            <a:r>
              <a:rPr lang="en-US" b="1" baseline="30000" dirty="0"/>
              <a:t>+</a:t>
            </a:r>
          </a:p>
        </p:txBody>
      </p:sp>
      <p:sp>
        <p:nvSpPr>
          <p:cNvPr id="28" name="TextBox 27">
            <a:extLst>
              <a:ext uri="{FF2B5EF4-FFF2-40B4-BE49-F238E27FC236}">
                <a16:creationId xmlns:a16="http://schemas.microsoft.com/office/drawing/2014/main" id="{0529EDD7-2E26-441C-8DE8-A44895871A8D}"/>
              </a:ext>
            </a:extLst>
          </p:cNvPr>
          <p:cNvSpPr txBox="1"/>
          <p:nvPr/>
        </p:nvSpPr>
        <p:spPr>
          <a:xfrm>
            <a:off x="7480988" y="3349804"/>
            <a:ext cx="822661" cy="369332"/>
          </a:xfrm>
          <a:prstGeom prst="rect">
            <a:avLst/>
          </a:prstGeom>
          <a:noFill/>
        </p:spPr>
        <p:txBody>
          <a:bodyPr wrap="none" rtlCol="0">
            <a:spAutoFit/>
          </a:bodyPr>
          <a:lstStyle/>
          <a:p>
            <a:r>
              <a:rPr lang="en-US" b="1" dirty="0"/>
              <a:t>NADP</a:t>
            </a:r>
            <a:r>
              <a:rPr lang="en-US" b="1" baseline="30000" dirty="0"/>
              <a:t>+</a:t>
            </a:r>
          </a:p>
        </p:txBody>
      </p:sp>
      <p:graphicFrame>
        <p:nvGraphicFramePr>
          <p:cNvPr id="29" name="Object 28">
            <a:extLst>
              <a:ext uri="{FF2B5EF4-FFF2-40B4-BE49-F238E27FC236}">
                <a16:creationId xmlns:a16="http://schemas.microsoft.com/office/drawing/2014/main" id="{8746E7D9-9E16-466A-A589-725256CF39FB}"/>
              </a:ext>
            </a:extLst>
          </p:cNvPr>
          <p:cNvGraphicFramePr>
            <a:graphicFrameLocks noChangeAspect="1"/>
          </p:cNvGraphicFramePr>
          <p:nvPr>
            <p:extLst>
              <p:ext uri="{D42A27DB-BD31-4B8C-83A1-F6EECF244321}">
                <p14:modId xmlns:p14="http://schemas.microsoft.com/office/powerpoint/2010/main" val="4261017770"/>
              </p:ext>
            </p:extLst>
          </p:nvPr>
        </p:nvGraphicFramePr>
        <p:xfrm>
          <a:off x="5075720" y="3774309"/>
          <a:ext cx="3790136" cy="1307850"/>
        </p:xfrm>
        <a:graphic>
          <a:graphicData uri="http://schemas.openxmlformats.org/presentationml/2006/ole">
            <mc:AlternateContent xmlns:mc="http://schemas.openxmlformats.org/markup-compatibility/2006">
              <mc:Choice xmlns:v="urn:schemas-microsoft-com:vml" Requires="v">
                <p:oleObj spid="_x0000_s39001" name="CS ChemDraw Drawing" r:id="rId13" imgW="2977116" imgH="1026579" progId="ChemDraw.Document.6.0">
                  <p:embed/>
                </p:oleObj>
              </mc:Choice>
              <mc:Fallback>
                <p:oleObj name="CS ChemDraw Drawing" r:id="rId13" imgW="2977116" imgH="1026579" progId="ChemDraw.Document.6.0">
                  <p:embed/>
                  <p:pic>
                    <p:nvPicPr>
                      <p:cNvPr id="0" name=""/>
                      <p:cNvPicPr/>
                      <p:nvPr/>
                    </p:nvPicPr>
                    <p:blipFill>
                      <a:blip r:embed="rId14"/>
                      <a:stretch>
                        <a:fillRect/>
                      </a:stretch>
                    </p:blipFill>
                    <p:spPr>
                      <a:xfrm>
                        <a:off x="5075720" y="3774309"/>
                        <a:ext cx="3790136" cy="1307850"/>
                      </a:xfrm>
                      <a:prstGeom prst="rect">
                        <a:avLst/>
                      </a:prstGeom>
                    </p:spPr>
                  </p:pic>
                </p:oleObj>
              </mc:Fallback>
            </mc:AlternateContent>
          </a:graphicData>
        </a:graphic>
      </p:graphicFrame>
      <p:sp>
        <p:nvSpPr>
          <p:cNvPr id="30" name="TextBox 29">
            <a:extLst>
              <a:ext uri="{FF2B5EF4-FFF2-40B4-BE49-F238E27FC236}">
                <a16:creationId xmlns:a16="http://schemas.microsoft.com/office/drawing/2014/main" id="{79FCBEB7-FABE-4B4B-9DF9-878AC6798075}"/>
              </a:ext>
            </a:extLst>
          </p:cNvPr>
          <p:cNvSpPr txBox="1"/>
          <p:nvPr/>
        </p:nvSpPr>
        <p:spPr>
          <a:xfrm>
            <a:off x="6000023" y="5082159"/>
            <a:ext cx="2525681" cy="369332"/>
          </a:xfrm>
          <a:prstGeom prst="rect">
            <a:avLst/>
          </a:prstGeom>
          <a:noFill/>
        </p:spPr>
        <p:txBody>
          <a:bodyPr wrap="square" rtlCol="0">
            <a:spAutoFit/>
          </a:bodyPr>
          <a:lstStyle/>
          <a:p>
            <a:r>
              <a:rPr lang="en-US" b="1" i="1" dirty="0"/>
              <a:t>Trans</a:t>
            </a:r>
            <a:r>
              <a:rPr lang="en-US" b="1" dirty="0"/>
              <a:t>-</a:t>
            </a:r>
            <a:r>
              <a:rPr lang="en-US" b="1" dirty="0">
                <a:latin typeface="Symbol" panose="05050102010706020507" pitchFamily="18" charset="2"/>
              </a:rPr>
              <a:t>D</a:t>
            </a:r>
            <a:r>
              <a:rPr lang="en-US" b="1" baseline="30000" dirty="0"/>
              <a:t>3</a:t>
            </a:r>
            <a:r>
              <a:rPr lang="en-US" b="1" dirty="0"/>
              <a:t> Enoyl-CoA</a:t>
            </a:r>
          </a:p>
        </p:txBody>
      </p:sp>
      <p:sp>
        <p:nvSpPr>
          <p:cNvPr id="31" name="TextBox 30">
            <a:extLst>
              <a:ext uri="{FF2B5EF4-FFF2-40B4-BE49-F238E27FC236}">
                <a16:creationId xmlns:a16="http://schemas.microsoft.com/office/drawing/2014/main" id="{8A71228F-CA26-4DA8-8994-0DD769B7251D}"/>
              </a:ext>
            </a:extLst>
          </p:cNvPr>
          <p:cNvSpPr txBox="1"/>
          <p:nvPr/>
        </p:nvSpPr>
        <p:spPr>
          <a:xfrm flipH="1">
            <a:off x="2820595" y="3749547"/>
            <a:ext cx="256304" cy="400110"/>
          </a:xfrm>
          <a:prstGeom prst="rect">
            <a:avLst/>
          </a:prstGeom>
          <a:noFill/>
        </p:spPr>
        <p:txBody>
          <a:bodyPr wrap="square" rtlCol="0">
            <a:spAutoFit/>
          </a:bodyPr>
          <a:lstStyle/>
          <a:p>
            <a:r>
              <a:rPr lang="en-US" sz="2000" b="1" dirty="0">
                <a:solidFill>
                  <a:srgbClr val="C00000"/>
                </a:solidFill>
                <a:latin typeface="Symbol" panose="05050102010706020507" pitchFamily="18" charset="2"/>
              </a:rPr>
              <a:t>a</a:t>
            </a:r>
          </a:p>
        </p:txBody>
      </p:sp>
      <p:sp>
        <p:nvSpPr>
          <p:cNvPr id="32" name="TextBox 31">
            <a:extLst>
              <a:ext uri="{FF2B5EF4-FFF2-40B4-BE49-F238E27FC236}">
                <a16:creationId xmlns:a16="http://schemas.microsoft.com/office/drawing/2014/main" id="{FCF499FD-E693-453A-AC2B-1CD5B24C2513}"/>
              </a:ext>
            </a:extLst>
          </p:cNvPr>
          <p:cNvSpPr txBox="1"/>
          <p:nvPr/>
        </p:nvSpPr>
        <p:spPr>
          <a:xfrm flipH="1">
            <a:off x="2403965" y="4503210"/>
            <a:ext cx="256304" cy="400110"/>
          </a:xfrm>
          <a:prstGeom prst="rect">
            <a:avLst/>
          </a:prstGeom>
          <a:noFill/>
        </p:spPr>
        <p:txBody>
          <a:bodyPr wrap="square" rtlCol="0">
            <a:spAutoFit/>
          </a:bodyPr>
          <a:lstStyle/>
          <a:p>
            <a:r>
              <a:rPr lang="en-US" sz="2000" b="1" dirty="0">
                <a:solidFill>
                  <a:srgbClr val="C00000"/>
                </a:solidFill>
                <a:latin typeface="Symbol" panose="05050102010706020507" pitchFamily="18" charset="2"/>
              </a:rPr>
              <a:t>b</a:t>
            </a:r>
          </a:p>
        </p:txBody>
      </p:sp>
      <p:sp>
        <p:nvSpPr>
          <p:cNvPr id="33" name="TextBox 32">
            <a:extLst>
              <a:ext uri="{FF2B5EF4-FFF2-40B4-BE49-F238E27FC236}">
                <a16:creationId xmlns:a16="http://schemas.microsoft.com/office/drawing/2014/main" id="{3DA8DB45-28CB-4863-B937-E80E1595400E}"/>
              </a:ext>
            </a:extLst>
          </p:cNvPr>
          <p:cNvSpPr txBox="1"/>
          <p:nvPr/>
        </p:nvSpPr>
        <p:spPr>
          <a:xfrm>
            <a:off x="1123440" y="3811060"/>
            <a:ext cx="301686" cy="369332"/>
          </a:xfrm>
          <a:prstGeom prst="rect">
            <a:avLst/>
          </a:prstGeom>
          <a:noFill/>
        </p:spPr>
        <p:txBody>
          <a:bodyPr wrap="none" rtlCol="0">
            <a:spAutoFit/>
          </a:bodyPr>
          <a:lstStyle/>
          <a:p>
            <a:r>
              <a:rPr lang="en-US" b="1" dirty="0"/>
              <a:t>6</a:t>
            </a:r>
          </a:p>
        </p:txBody>
      </p:sp>
      <p:sp>
        <p:nvSpPr>
          <p:cNvPr id="34" name="TextBox 33">
            <a:extLst>
              <a:ext uri="{FF2B5EF4-FFF2-40B4-BE49-F238E27FC236}">
                <a16:creationId xmlns:a16="http://schemas.microsoft.com/office/drawing/2014/main" id="{F2BCBFE4-51A7-420B-A96D-8FF605D91DC7}"/>
              </a:ext>
            </a:extLst>
          </p:cNvPr>
          <p:cNvSpPr txBox="1"/>
          <p:nvPr/>
        </p:nvSpPr>
        <p:spPr>
          <a:xfrm>
            <a:off x="1551060" y="4017245"/>
            <a:ext cx="301686" cy="369332"/>
          </a:xfrm>
          <a:prstGeom prst="rect">
            <a:avLst/>
          </a:prstGeom>
          <a:noFill/>
        </p:spPr>
        <p:txBody>
          <a:bodyPr wrap="none" rtlCol="0">
            <a:spAutoFit/>
          </a:bodyPr>
          <a:lstStyle/>
          <a:p>
            <a:r>
              <a:rPr lang="en-US" b="1" dirty="0">
                <a:solidFill>
                  <a:schemeClr val="accent5">
                    <a:lumMod val="75000"/>
                  </a:schemeClr>
                </a:solidFill>
              </a:rPr>
              <a:t>5</a:t>
            </a:r>
          </a:p>
        </p:txBody>
      </p:sp>
      <p:sp>
        <p:nvSpPr>
          <p:cNvPr id="35" name="TextBox 34">
            <a:extLst>
              <a:ext uri="{FF2B5EF4-FFF2-40B4-BE49-F238E27FC236}">
                <a16:creationId xmlns:a16="http://schemas.microsoft.com/office/drawing/2014/main" id="{1181D8C3-418C-4621-B364-16D66BA3A53C}"/>
              </a:ext>
            </a:extLst>
          </p:cNvPr>
          <p:cNvSpPr txBox="1"/>
          <p:nvPr/>
        </p:nvSpPr>
        <p:spPr>
          <a:xfrm>
            <a:off x="2030350" y="4022041"/>
            <a:ext cx="301686" cy="369332"/>
          </a:xfrm>
          <a:prstGeom prst="rect">
            <a:avLst/>
          </a:prstGeom>
          <a:noFill/>
        </p:spPr>
        <p:txBody>
          <a:bodyPr wrap="none" rtlCol="0">
            <a:spAutoFit/>
          </a:bodyPr>
          <a:lstStyle/>
          <a:p>
            <a:r>
              <a:rPr lang="en-US" b="1" dirty="0">
                <a:solidFill>
                  <a:schemeClr val="accent5">
                    <a:lumMod val="75000"/>
                  </a:schemeClr>
                </a:solidFill>
              </a:rPr>
              <a:t>4</a:t>
            </a:r>
          </a:p>
        </p:txBody>
      </p:sp>
      <p:sp>
        <p:nvSpPr>
          <p:cNvPr id="36" name="TextBox 35">
            <a:extLst>
              <a:ext uri="{FF2B5EF4-FFF2-40B4-BE49-F238E27FC236}">
                <a16:creationId xmlns:a16="http://schemas.microsoft.com/office/drawing/2014/main" id="{874E207E-641D-4659-8E5F-CDBD62E95520}"/>
              </a:ext>
            </a:extLst>
          </p:cNvPr>
          <p:cNvSpPr txBox="1"/>
          <p:nvPr/>
        </p:nvSpPr>
        <p:spPr>
          <a:xfrm>
            <a:off x="2403965" y="4296948"/>
            <a:ext cx="301686" cy="369332"/>
          </a:xfrm>
          <a:prstGeom prst="rect">
            <a:avLst/>
          </a:prstGeom>
          <a:noFill/>
        </p:spPr>
        <p:txBody>
          <a:bodyPr wrap="none" rtlCol="0">
            <a:spAutoFit/>
          </a:bodyPr>
          <a:lstStyle/>
          <a:p>
            <a:r>
              <a:rPr lang="en-US" b="1" dirty="0">
                <a:solidFill>
                  <a:srgbClr val="C00000"/>
                </a:solidFill>
              </a:rPr>
              <a:t>3</a:t>
            </a:r>
          </a:p>
        </p:txBody>
      </p:sp>
      <p:sp>
        <p:nvSpPr>
          <p:cNvPr id="37" name="TextBox 36">
            <a:extLst>
              <a:ext uri="{FF2B5EF4-FFF2-40B4-BE49-F238E27FC236}">
                <a16:creationId xmlns:a16="http://schemas.microsoft.com/office/drawing/2014/main" id="{96A07423-4714-495A-87C8-10E2E397EAA5}"/>
              </a:ext>
            </a:extLst>
          </p:cNvPr>
          <p:cNvSpPr txBox="1"/>
          <p:nvPr/>
        </p:nvSpPr>
        <p:spPr>
          <a:xfrm>
            <a:off x="3279465" y="4206707"/>
            <a:ext cx="301686" cy="369332"/>
          </a:xfrm>
          <a:prstGeom prst="rect">
            <a:avLst/>
          </a:prstGeom>
          <a:noFill/>
        </p:spPr>
        <p:txBody>
          <a:bodyPr wrap="none" rtlCol="0">
            <a:spAutoFit/>
          </a:bodyPr>
          <a:lstStyle/>
          <a:p>
            <a:r>
              <a:rPr lang="en-US" b="1" dirty="0"/>
              <a:t>1</a:t>
            </a:r>
          </a:p>
        </p:txBody>
      </p:sp>
      <p:sp>
        <p:nvSpPr>
          <p:cNvPr id="38" name="TextBox 37">
            <a:extLst>
              <a:ext uri="{FF2B5EF4-FFF2-40B4-BE49-F238E27FC236}">
                <a16:creationId xmlns:a16="http://schemas.microsoft.com/office/drawing/2014/main" id="{B6EC94BD-2408-4CD6-B2B7-6F5BA937E855}"/>
              </a:ext>
            </a:extLst>
          </p:cNvPr>
          <p:cNvSpPr txBox="1"/>
          <p:nvPr/>
        </p:nvSpPr>
        <p:spPr>
          <a:xfrm>
            <a:off x="2847142" y="3974956"/>
            <a:ext cx="301686" cy="369332"/>
          </a:xfrm>
          <a:prstGeom prst="rect">
            <a:avLst/>
          </a:prstGeom>
          <a:noFill/>
        </p:spPr>
        <p:txBody>
          <a:bodyPr wrap="none" rtlCol="0">
            <a:spAutoFit/>
          </a:bodyPr>
          <a:lstStyle/>
          <a:p>
            <a:r>
              <a:rPr lang="en-US" b="1" dirty="0">
                <a:solidFill>
                  <a:srgbClr val="C00000"/>
                </a:solidFill>
              </a:rPr>
              <a:t>2</a:t>
            </a:r>
          </a:p>
        </p:txBody>
      </p:sp>
      <p:sp>
        <p:nvSpPr>
          <p:cNvPr id="55" name="TextBox 54">
            <a:extLst>
              <a:ext uri="{FF2B5EF4-FFF2-40B4-BE49-F238E27FC236}">
                <a16:creationId xmlns:a16="http://schemas.microsoft.com/office/drawing/2014/main" id="{B7B5744C-0943-4074-834C-FAA48510F455}"/>
              </a:ext>
            </a:extLst>
          </p:cNvPr>
          <p:cNvSpPr txBox="1"/>
          <p:nvPr/>
        </p:nvSpPr>
        <p:spPr>
          <a:xfrm flipH="1">
            <a:off x="6886366" y="1035340"/>
            <a:ext cx="256304" cy="400110"/>
          </a:xfrm>
          <a:prstGeom prst="rect">
            <a:avLst/>
          </a:prstGeom>
          <a:noFill/>
        </p:spPr>
        <p:txBody>
          <a:bodyPr wrap="square" rtlCol="0">
            <a:spAutoFit/>
          </a:bodyPr>
          <a:lstStyle/>
          <a:p>
            <a:r>
              <a:rPr lang="en-US" sz="2000" b="1" dirty="0">
                <a:solidFill>
                  <a:srgbClr val="C00000"/>
                </a:solidFill>
                <a:latin typeface="Symbol" panose="05050102010706020507" pitchFamily="18" charset="2"/>
              </a:rPr>
              <a:t>a</a:t>
            </a:r>
          </a:p>
        </p:txBody>
      </p:sp>
      <p:sp>
        <p:nvSpPr>
          <p:cNvPr id="56" name="TextBox 55">
            <a:extLst>
              <a:ext uri="{FF2B5EF4-FFF2-40B4-BE49-F238E27FC236}">
                <a16:creationId xmlns:a16="http://schemas.microsoft.com/office/drawing/2014/main" id="{F646692F-0B0C-4B4A-AE52-3E244F5CEF26}"/>
              </a:ext>
            </a:extLst>
          </p:cNvPr>
          <p:cNvSpPr txBox="1"/>
          <p:nvPr/>
        </p:nvSpPr>
        <p:spPr>
          <a:xfrm flipH="1">
            <a:off x="6459796" y="1789003"/>
            <a:ext cx="256304" cy="400110"/>
          </a:xfrm>
          <a:prstGeom prst="rect">
            <a:avLst/>
          </a:prstGeom>
          <a:noFill/>
        </p:spPr>
        <p:txBody>
          <a:bodyPr wrap="square" rtlCol="0">
            <a:spAutoFit/>
          </a:bodyPr>
          <a:lstStyle/>
          <a:p>
            <a:r>
              <a:rPr lang="en-US" sz="2000" b="1" dirty="0">
                <a:solidFill>
                  <a:srgbClr val="C00000"/>
                </a:solidFill>
                <a:latin typeface="Symbol" panose="05050102010706020507" pitchFamily="18" charset="2"/>
              </a:rPr>
              <a:t>b</a:t>
            </a:r>
          </a:p>
        </p:txBody>
      </p:sp>
      <p:sp>
        <p:nvSpPr>
          <p:cNvPr id="57" name="TextBox 56">
            <a:extLst>
              <a:ext uri="{FF2B5EF4-FFF2-40B4-BE49-F238E27FC236}">
                <a16:creationId xmlns:a16="http://schemas.microsoft.com/office/drawing/2014/main" id="{4DEDEA9F-14C7-4663-BEF8-A301EF17AE75}"/>
              </a:ext>
            </a:extLst>
          </p:cNvPr>
          <p:cNvSpPr txBox="1"/>
          <p:nvPr/>
        </p:nvSpPr>
        <p:spPr>
          <a:xfrm>
            <a:off x="5154421" y="1096853"/>
            <a:ext cx="301686" cy="369332"/>
          </a:xfrm>
          <a:prstGeom prst="rect">
            <a:avLst/>
          </a:prstGeom>
          <a:noFill/>
        </p:spPr>
        <p:txBody>
          <a:bodyPr wrap="none" rtlCol="0">
            <a:spAutoFit/>
          </a:bodyPr>
          <a:lstStyle/>
          <a:p>
            <a:r>
              <a:rPr lang="en-US" b="1" dirty="0"/>
              <a:t>6</a:t>
            </a:r>
          </a:p>
        </p:txBody>
      </p:sp>
      <p:sp>
        <p:nvSpPr>
          <p:cNvPr id="58" name="TextBox 57">
            <a:extLst>
              <a:ext uri="{FF2B5EF4-FFF2-40B4-BE49-F238E27FC236}">
                <a16:creationId xmlns:a16="http://schemas.microsoft.com/office/drawing/2014/main" id="{7E32ECF8-77EA-4896-A5F1-BD70360F3594}"/>
              </a:ext>
            </a:extLst>
          </p:cNvPr>
          <p:cNvSpPr txBox="1"/>
          <p:nvPr/>
        </p:nvSpPr>
        <p:spPr>
          <a:xfrm>
            <a:off x="5582041" y="1303038"/>
            <a:ext cx="301686" cy="369332"/>
          </a:xfrm>
          <a:prstGeom prst="rect">
            <a:avLst/>
          </a:prstGeom>
          <a:noFill/>
        </p:spPr>
        <p:txBody>
          <a:bodyPr wrap="none" rtlCol="0">
            <a:spAutoFit/>
          </a:bodyPr>
          <a:lstStyle/>
          <a:p>
            <a:r>
              <a:rPr lang="en-US" b="1" dirty="0">
                <a:solidFill>
                  <a:schemeClr val="accent5">
                    <a:lumMod val="75000"/>
                  </a:schemeClr>
                </a:solidFill>
              </a:rPr>
              <a:t>5</a:t>
            </a:r>
          </a:p>
        </p:txBody>
      </p:sp>
      <p:sp>
        <p:nvSpPr>
          <p:cNvPr id="59" name="TextBox 58">
            <a:extLst>
              <a:ext uri="{FF2B5EF4-FFF2-40B4-BE49-F238E27FC236}">
                <a16:creationId xmlns:a16="http://schemas.microsoft.com/office/drawing/2014/main" id="{4D988215-3B3C-4083-B86F-4139A7B8EB71}"/>
              </a:ext>
            </a:extLst>
          </p:cNvPr>
          <p:cNvSpPr txBox="1"/>
          <p:nvPr/>
        </p:nvSpPr>
        <p:spPr>
          <a:xfrm>
            <a:off x="6061331" y="1307834"/>
            <a:ext cx="301686" cy="369332"/>
          </a:xfrm>
          <a:prstGeom prst="rect">
            <a:avLst/>
          </a:prstGeom>
          <a:noFill/>
        </p:spPr>
        <p:txBody>
          <a:bodyPr wrap="none" rtlCol="0">
            <a:spAutoFit/>
          </a:bodyPr>
          <a:lstStyle/>
          <a:p>
            <a:r>
              <a:rPr lang="en-US" b="1" dirty="0">
                <a:solidFill>
                  <a:schemeClr val="accent5">
                    <a:lumMod val="75000"/>
                  </a:schemeClr>
                </a:solidFill>
              </a:rPr>
              <a:t>4</a:t>
            </a:r>
          </a:p>
        </p:txBody>
      </p:sp>
      <p:sp>
        <p:nvSpPr>
          <p:cNvPr id="60" name="TextBox 59">
            <a:extLst>
              <a:ext uri="{FF2B5EF4-FFF2-40B4-BE49-F238E27FC236}">
                <a16:creationId xmlns:a16="http://schemas.microsoft.com/office/drawing/2014/main" id="{FC6F06E9-608E-4FF9-A222-027A422A4986}"/>
              </a:ext>
            </a:extLst>
          </p:cNvPr>
          <p:cNvSpPr txBox="1"/>
          <p:nvPr/>
        </p:nvSpPr>
        <p:spPr>
          <a:xfrm>
            <a:off x="6459796" y="1582741"/>
            <a:ext cx="301686" cy="369332"/>
          </a:xfrm>
          <a:prstGeom prst="rect">
            <a:avLst/>
          </a:prstGeom>
          <a:noFill/>
        </p:spPr>
        <p:txBody>
          <a:bodyPr wrap="none" rtlCol="0">
            <a:spAutoFit/>
          </a:bodyPr>
          <a:lstStyle/>
          <a:p>
            <a:r>
              <a:rPr lang="en-US" b="1" dirty="0">
                <a:solidFill>
                  <a:srgbClr val="C00000"/>
                </a:solidFill>
              </a:rPr>
              <a:t>3</a:t>
            </a:r>
          </a:p>
        </p:txBody>
      </p:sp>
      <p:sp>
        <p:nvSpPr>
          <p:cNvPr id="61" name="TextBox 60">
            <a:extLst>
              <a:ext uri="{FF2B5EF4-FFF2-40B4-BE49-F238E27FC236}">
                <a16:creationId xmlns:a16="http://schemas.microsoft.com/office/drawing/2014/main" id="{ECFD5E86-D209-4390-968F-38CB78EBA9C7}"/>
              </a:ext>
            </a:extLst>
          </p:cNvPr>
          <p:cNvSpPr txBox="1"/>
          <p:nvPr/>
        </p:nvSpPr>
        <p:spPr>
          <a:xfrm>
            <a:off x="7340266" y="1492500"/>
            <a:ext cx="301686" cy="369332"/>
          </a:xfrm>
          <a:prstGeom prst="rect">
            <a:avLst/>
          </a:prstGeom>
          <a:noFill/>
        </p:spPr>
        <p:txBody>
          <a:bodyPr wrap="none" rtlCol="0">
            <a:spAutoFit/>
          </a:bodyPr>
          <a:lstStyle/>
          <a:p>
            <a:r>
              <a:rPr lang="en-US" b="1" dirty="0"/>
              <a:t>1</a:t>
            </a:r>
          </a:p>
        </p:txBody>
      </p:sp>
      <p:sp>
        <p:nvSpPr>
          <p:cNvPr id="62" name="TextBox 61">
            <a:extLst>
              <a:ext uri="{FF2B5EF4-FFF2-40B4-BE49-F238E27FC236}">
                <a16:creationId xmlns:a16="http://schemas.microsoft.com/office/drawing/2014/main" id="{6B4544B3-3C9A-409A-8370-AD680EB9BCC7}"/>
              </a:ext>
            </a:extLst>
          </p:cNvPr>
          <p:cNvSpPr txBox="1"/>
          <p:nvPr/>
        </p:nvSpPr>
        <p:spPr>
          <a:xfrm>
            <a:off x="6912913" y="1260749"/>
            <a:ext cx="301686" cy="369332"/>
          </a:xfrm>
          <a:prstGeom prst="rect">
            <a:avLst/>
          </a:prstGeom>
          <a:noFill/>
        </p:spPr>
        <p:txBody>
          <a:bodyPr wrap="none" rtlCol="0">
            <a:spAutoFit/>
          </a:bodyPr>
          <a:lstStyle/>
          <a:p>
            <a:r>
              <a:rPr lang="en-US" b="1" dirty="0">
                <a:solidFill>
                  <a:srgbClr val="C00000"/>
                </a:solidFill>
              </a:rPr>
              <a:t>2</a:t>
            </a:r>
          </a:p>
        </p:txBody>
      </p:sp>
      <p:sp>
        <p:nvSpPr>
          <p:cNvPr id="63" name="TextBox 62">
            <a:extLst>
              <a:ext uri="{FF2B5EF4-FFF2-40B4-BE49-F238E27FC236}">
                <a16:creationId xmlns:a16="http://schemas.microsoft.com/office/drawing/2014/main" id="{81F7055C-A8B2-4F66-B624-41372828D3E9}"/>
              </a:ext>
            </a:extLst>
          </p:cNvPr>
          <p:cNvSpPr txBox="1"/>
          <p:nvPr/>
        </p:nvSpPr>
        <p:spPr>
          <a:xfrm flipH="1">
            <a:off x="6949134" y="3976502"/>
            <a:ext cx="256304" cy="400110"/>
          </a:xfrm>
          <a:prstGeom prst="rect">
            <a:avLst/>
          </a:prstGeom>
          <a:noFill/>
        </p:spPr>
        <p:txBody>
          <a:bodyPr wrap="square" rtlCol="0">
            <a:spAutoFit/>
          </a:bodyPr>
          <a:lstStyle/>
          <a:p>
            <a:r>
              <a:rPr lang="en-US" sz="2000" b="1" dirty="0">
                <a:solidFill>
                  <a:srgbClr val="C00000"/>
                </a:solidFill>
                <a:latin typeface="Symbol" panose="05050102010706020507" pitchFamily="18" charset="2"/>
              </a:rPr>
              <a:t>a</a:t>
            </a:r>
          </a:p>
        </p:txBody>
      </p:sp>
      <p:sp>
        <p:nvSpPr>
          <p:cNvPr id="64" name="TextBox 63">
            <a:extLst>
              <a:ext uri="{FF2B5EF4-FFF2-40B4-BE49-F238E27FC236}">
                <a16:creationId xmlns:a16="http://schemas.microsoft.com/office/drawing/2014/main" id="{B1717777-0E44-4325-A397-B8D86E3407D5}"/>
              </a:ext>
            </a:extLst>
          </p:cNvPr>
          <p:cNvSpPr txBox="1"/>
          <p:nvPr/>
        </p:nvSpPr>
        <p:spPr>
          <a:xfrm flipH="1">
            <a:off x="6565257" y="4627157"/>
            <a:ext cx="256304" cy="400110"/>
          </a:xfrm>
          <a:prstGeom prst="rect">
            <a:avLst/>
          </a:prstGeom>
          <a:noFill/>
        </p:spPr>
        <p:txBody>
          <a:bodyPr wrap="square" rtlCol="0">
            <a:spAutoFit/>
          </a:bodyPr>
          <a:lstStyle/>
          <a:p>
            <a:r>
              <a:rPr lang="en-US" sz="2000" b="1" dirty="0">
                <a:solidFill>
                  <a:srgbClr val="C00000"/>
                </a:solidFill>
                <a:latin typeface="Symbol" panose="05050102010706020507" pitchFamily="18" charset="2"/>
              </a:rPr>
              <a:t>b</a:t>
            </a:r>
          </a:p>
        </p:txBody>
      </p:sp>
      <p:sp>
        <p:nvSpPr>
          <p:cNvPr id="65" name="TextBox 64">
            <a:extLst>
              <a:ext uri="{FF2B5EF4-FFF2-40B4-BE49-F238E27FC236}">
                <a16:creationId xmlns:a16="http://schemas.microsoft.com/office/drawing/2014/main" id="{B8275772-B919-4DEA-81D9-C2C4CDA653BC}"/>
              </a:ext>
            </a:extLst>
          </p:cNvPr>
          <p:cNvSpPr txBox="1"/>
          <p:nvPr/>
        </p:nvSpPr>
        <p:spPr>
          <a:xfrm>
            <a:off x="5305264" y="4689755"/>
            <a:ext cx="301686" cy="369332"/>
          </a:xfrm>
          <a:prstGeom prst="rect">
            <a:avLst/>
          </a:prstGeom>
          <a:noFill/>
        </p:spPr>
        <p:txBody>
          <a:bodyPr wrap="none" rtlCol="0">
            <a:spAutoFit/>
          </a:bodyPr>
          <a:lstStyle/>
          <a:p>
            <a:r>
              <a:rPr lang="en-US" b="1" dirty="0"/>
              <a:t>6</a:t>
            </a:r>
          </a:p>
        </p:txBody>
      </p:sp>
      <p:sp>
        <p:nvSpPr>
          <p:cNvPr id="66" name="TextBox 65">
            <a:extLst>
              <a:ext uri="{FF2B5EF4-FFF2-40B4-BE49-F238E27FC236}">
                <a16:creationId xmlns:a16="http://schemas.microsoft.com/office/drawing/2014/main" id="{E661AAE5-75F3-490F-9D2D-6FE38CCDBAC1}"/>
              </a:ext>
            </a:extLst>
          </p:cNvPr>
          <p:cNvSpPr txBox="1"/>
          <p:nvPr/>
        </p:nvSpPr>
        <p:spPr>
          <a:xfrm>
            <a:off x="5710320" y="4376612"/>
            <a:ext cx="301686" cy="369332"/>
          </a:xfrm>
          <a:prstGeom prst="rect">
            <a:avLst/>
          </a:prstGeom>
          <a:noFill/>
        </p:spPr>
        <p:txBody>
          <a:bodyPr wrap="none" rtlCol="0">
            <a:spAutoFit/>
          </a:bodyPr>
          <a:lstStyle/>
          <a:p>
            <a:r>
              <a:rPr lang="en-US" b="1" dirty="0">
                <a:solidFill>
                  <a:schemeClr val="accent5">
                    <a:lumMod val="75000"/>
                  </a:schemeClr>
                </a:solidFill>
              </a:rPr>
              <a:t>5</a:t>
            </a:r>
          </a:p>
        </p:txBody>
      </p:sp>
      <p:sp>
        <p:nvSpPr>
          <p:cNvPr id="67" name="TextBox 66">
            <a:extLst>
              <a:ext uri="{FF2B5EF4-FFF2-40B4-BE49-F238E27FC236}">
                <a16:creationId xmlns:a16="http://schemas.microsoft.com/office/drawing/2014/main" id="{93FA134D-B587-4FE5-86AC-8243AC15307D}"/>
              </a:ext>
            </a:extLst>
          </p:cNvPr>
          <p:cNvSpPr txBox="1"/>
          <p:nvPr/>
        </p:nvSpPr>
        <p:spPr>
          <a:xfrm>
            <a:off x="6132107" y="4232148"/>
            <a:ext cx="301686" cy="369332"/>
          </a:xfrm>
          <a:prstGeom prst="rect">
            <a:avLst/>
          </a:prstGeom>
          <a:noFill/>
        </p:spPr>
        <p:txBody>
          <a:bodyPr wrap="none" rtlCol="0">
            <a:spAutoFit/>
          </a:bodyPr>
          <a:lstStyle/>
          <a:p>
            <a:r>
              <a:rPr lang="en-US" b="1" dirty="0">
                <a:solidFill>
                  <a:schemeClr val="accent5">
                    <a:lumMod val="75000"/>
                  </a:schemeClr>
                </a:solidFill>
              </a:rPr>
              <a:t>4</a:t>
            </a:r>
          </a:p>
        </p:txBody>
      </p:sp>
      <p:sp>
        <p:nvSpPr>
          <p:cNvPr id="68" name="TextBox 67">
            <a:extLst>
              <a:ext uri="{FF2B5EF4-FFF2-40B4-BE49-F238E27FC236}">
                <a16:creationId xmlns:a16="http://schemas.microsoft.com/office/drawing/2014/main" id="{991E413D-094A-4C52-AE0C-A2D7938501AA}"/>
              </a:ext>
            </a:extLst>
          </p:cNvPr>
          <p:cNvSpPr txBox="1"/>
          <p:nvPr/>
        </p:nvSpPr>
        <p:spPr>
          <a:xfrm>
            <a:off x="6565257" y="4420895"/>
            <a:ext cx="301686" cy="369332"/>
          </a:xfrm>
          <a:prstGeom prst="rect">
            <a:avLst/>
          </a:prstGeom>
          <a:noFill/>
        </p:spPr>
        <p:txBody>
          <a:bodyPr wrap="none" rtlCol="0">
            <a:spAutoFit/>
          </a:bodyPr>
          <a:lstStyle/>
          <a:p>
            <a:r>
              <a:rPr lang="en-US" b="1" dirty="0">
                <a:solidFill>
                  <a:srgbClr val="C00000"/>
                </a:solidFill>
              </a:rPr>
              <a:t>3</a:t>
            </a:r>
          </a:p>
        </p:txBody>
      </p:sp>
      <p:sp>
        <p:nvSpPr>
          <p:cNvPr id="69" name="TextBox 68">
            <a:extLst>
              <a:ext uri="{FF2B5EF4-FFF2-40B4-BE49-F238E27FC236}">
                <a16:creationId xmlns:a16="http://schemas.microsoft.com/office/drawing/2014/main" id="{02ABFD10-CC49-4A89-9AB1-F6DD5C58E291}"/>
              </a:ext>
            </a:extLst>
          </p:cNvPr>
          <p:cNvSpPr txBox="1"/>
          <p:nvPr/>
        </p:nvSpPr>
        <p:spPr>
          <a:xfrm>
            <a:off x="7401378" y="4366003"/>
            <a:ext cx="301686" cy="369332"/>
          </a:xfrm>
          <a:prstGeom prst="rect">
            <a:avLst/>
          </a:prstGeom>
          <a:noFill/>
        </p:spPr>
        <p:txBody>
          <a:bodyPr wrap="none" rtlCol="0">
            <a:spAutoFit/>
          </a:bodyPr>
          <a:lstStyle/>
          <a:p>
            <a:r>
              <a:rPr lang="en-US" b="1" dirty="0"/>
              <a:t>1</a:t>
            </a:r>
          </a:p>
        </p:txBody>
      </p:sp>
      <p:sp>
        <p:nvSpPr>
          <p:cNvPr id="70" name="TextBox 69">
            <a:extLst>
              <a:ext uri="{FF2B5EF4-FFF2-40B4-BE49-F238E27FC236}">
                <a16:creationId xmlns:a16="http://schemas.microsoft.com/office/drawing/2014/main" id="{BAD2ECD9-DB01-4707-865E-A30393F056E4}"/>
              </a:ext>
            </a:extLst>
          </p:cNvPr>
          <p:cNvSpPr txBox="1"/>
          <p:nvPr/>
        </p:nvSpPr>
        <p:spPr>
          <a:xfrm>
            <a:off x="6975681" y="4201911"/>
            <a:ext cx="301686" cy="369332"/>
          </a:xfrm>
          <a:prstGeom prst="rect">
            <a:avLst/>
          </a:prstGeom>
          <a:noFill/>
        </p:spPr>
        <p:txBody>
          <a:bodyPr wrap="none" rtlCol="0">
            <a:spAutoFit/>
          </a:bodyPr>
          <a:lstStyle/>
          <a:p>
            <a:r>
              <a:rPr lang="en-US" b="1" dirty="0">
                <a:solidFill>
                  <a:srgbClr val="C00000"/>
                </a:solidFill>
              </a:rPr>
              <a:t>2</a:t>
            </a:r>
          </a:p>
        </p:txBody>
      </p:sp>
      <p:sp>
        <p:nvSpPr>
          <p:cNvPr id="52" name="TextBox 51">
            <a:extLst>
              <a:ext uri="{FF2B5EF4-FFF2-40B4-BE49-F238E27FC236}">
                <a16:creationId xmlns:a16="http://schemas.microsoft.com/office/drawing/2014/main" id="{EB03E122-0FCB-4A35-9C47-CE4C42D64686}"/>
              </a:ext>
            </a:extLst>
          </p:cNvPr>
          <p:cNvSpPr txBox="1"/>
          <p:nvPr/>
        </p:nvSpPr>
        <p:spPr>
          <a:xfrm>
            <a:off x="1794099" y="5107813"/>
            <a:ext cx="1905138" cy="369332"/>
          </a:xfrm>
          <a:prstGeom prst="rect">
            <a:avLst/>
          </a:prstGeom>
          <a:noFill/>
        </p:spPr>
        <p:txBody>
          <a:bodyPr wrap="square" rtlCol="0">
            <a:spAutoFit/>
          </a:bodyPr>
          <a:lstStyle/>
          <a:p>
            <a:r>
              <a:rPr lang="en-US" b="1" dirty="0">
                <a:latin typeface="Symbol" panose="05050102010706020507" pitchFamily="18" charset="2"/>
              </a:rPr>
              <a:t>D</a:t>
            </a:r>
            <a:r>
              <a:rPr lang="en-US" b="1" baseline="30000" dirty="0">
                <a:latin typeface="Symbol" panose="05050102010706020507" pitchFamily="18" charset="2"/>
              </a:rPr>
              <a:t>2,4</a:t>
            </a:r>
            <a:r>
              <a:rPr lang="en-US" b="1" dirty="0"/>
              <a:t> Dienoyl-CoA</a:t>
            </a:r>
          </a:p>
        </p:txBody>
      </p:sp>
    </p:spTree>
    <p:extLst>
      <p:ext uri="{BB962C8B-B14F-4D97-AF65-F5344CB8AC3E}">
        <p14:creationId xmlns:p14="http://schemas.microsoft.com/office/powerpoint/2010/main" val="7840299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A329F-E9DF-4864-879D-A31A86B7B1F8}"/>
              </a:ext>
            </a:extLst>
          </p:cNvPr>
          <p:cNvSpPr>
            <a:spLocks noGrp="1"/>
          </p:cNvSpPr>
          <p:nvPr>
            <p:ph type="title"/>
          </p:nvPr>
        </p:nvSpPr>
        <p:spPr/>
        <p:txBody>
          <a:bodyPr/>
          <a:lstStyle/>
          <a:p>
            <a:endParaRPr lang="en-US" dirty="0"/>
          </a:p>
        </p:txBody>
      </p:sp>
      <p:graphicFrame>
        <p:nvGraphicFramePr>
          <p:cNvPr id="4" name="Object 3">
            <a:extLst>
              <a:ext uri="{FF2B5EF4-FFF2-40B4-BE49-F238E27FC236}">
                <a16:creationId xmlns:a16="http://schemas.microsoft.com/office/drawing/2014/main" id="{59CC3198-AE3D-4295-AE89-541D1C068F31}"/>
              </a:ext>
            </a:extLst>
          </p:cNvPr>
          <p:cNvGraphicFramePr>
            <a:graphicFrameLocks noChangeAspect="1"/>
          </p:cNvGraphicFramePr>
          <p:nvPr>
            <p:extLst>
              <p:ext uri="{D42A27DB-BD31-4B8C-83A1-F6EECF244321}">
                <p14:modId xmlns:p14="http://schemas.microsoft.com/office/powerpoint/2010/main" val="1990106166"/>
              </p:ext>
            </p:extLst>
          </p:nvPr>
        </p:nvGraphicFramePr>
        <p:xfrm>
          <a:off x="488807" y="1120558"/>
          <a:ext cx="3790136" cy="1307850"/>
        </p:xfrm>
        <a:graphic>
          <a:graphicData uri="http://schemas.openxmlformats.org/presentationml/2006/ole">
            <mc:AlternateContent xmlns:mc="http://schemas.openxmlformats.org/markup-compatibility/2006">
              <mc:Choice xmlns:v="urn:schemas-microsoft-com:vml" Requires="v">
                <p:oleObj spid="_x0000_s39962" name="CS ChemDraw Drawing" r:id="rId4" imgW="2977116" imgH="1026579" progId="ChemDraw.Document.6.0">
                  <p:embed/>
                </p:oleObj>
              </mc:Choice>
              <mc:Fallback>
                <p:oleObj name="CS ChemDraw Drawing" r:id="rId4" imgW="2977116" imgH="1026579" progId="ChemDraw.Document.6.0">
                  <p:embed/>
                  <p:pic>
                    <p:nvPicPr>
                      <p:cNvPr id="29" name="Object 28">
                        <a:extLst>
                          <a:ext uri="{FF2B5EF4-FFF2-40B4-BE49-F238E27FC236}">
                            <a16:creationId xmlns:a16="http://schemas.microsoft.com/office/drawing/2014/main" id="{8746E7D9-9E16-466A-A589-725256CF39FB}"/>
                          </a:ext>
                        </a:extLst>
                      </p:cNvPr>
                      <p:cNvPicPr/>
                      <p:nvPr/>
                    </p:nvPicPr>
                    <p:blipFill>
                      <a:blip r:embed="rId5"/>
                      <a:stretch>
                        <a:fillRect/>
                      </a:stretch>
                    </p:blipFill>
                    <p:spPr>
                      <a:xfrm>
                        <a:off x="488807" y="1120558"/>
                        <a:ext cx="3790136" cy="1307850"/>
                      </a:xfrm>
                      <a:prstGeom prst="rect">
                        <a:avLst/>
                      </a:prstGeom>
                    </p:spPr>
                  </p:pic>
                </p:oleObj>
              </mc:Fallback>
            </mc:AlternateContent>
          </a:graphicData>
        </a:graphic>
      </p:graphicFrame>
      <p:sp>
        <p:nvSpPr>
          <p:cNvPr id="5" name="TextBox 4">
            <a:extLst>
              <a:ext uri="{FF2B5EF4-FFF2-40B4-BE49-F238E27FC236}">
                <a16:creationId xmlns:a16="http://schemas.microsoft.com/office/drawing/2014/main" id="{6B577FDF-3DB7-49F0-875E-58C65035A42D}"/>
              </a:ext>
            </a:extLst>
          </p:cNvPr>
          <p:cNvSpPr txBox="1"/>
          <p:nvPr/>
        </p:nvSpPr>
        <p:spPr>
          <a:xfrm>
            <a:off x="1413110" y="2428408"/>
            <a:ext cx="2525681" cy="369332"/>
          </a:xfrm>
          <a:prstGeom prst="rect">
            <a:avLst/>
          </a:prstGeom>
          <a:noFill/>
        </p:spPr>
        <p:txBody>
          <a:bodyPr wrap="square" rtlCol="0">
            <a:spAutoFit/>
          </a:bodyPr>
          <a:lstStyle/>
          <a:p>
            <a:r>
              <a:rPr lang="en-US" b="1" i="1" dirty="0"/>
              <a:t>Trans</a:t>
            </a:r>
            <a:r>
              <a:rPr lang="en-US" b="1" dirty="0"/>
              <a:t>-</a:t>
            </a:r>
            <a:r>
              <a:rPr lang="en-US" b="1" dirty="0">
                <a:latin typeface="Symbol" panose="05050102010706020507" pitchFamily="18" charset="2"/>
              </a:rPr>
              <a:t>D</a:t>
            </a:r>
            <a:r>
              <a:rPr lang="en-US" b="1" baseline="30000" dirty="0"/>
              <a:t>3</a:t>
            </a:r>
            <a:r>
              <a:rPr lang="en-US" b="1" dirty="0"/>
              <a:t> Enoyl-CoA</a:t>
            </a:r>
          </a:p>
        </p:txBody>
      </p:sp>
      <p:sp>
        <p:nvSpPr>
          <p:cNvPr id="6" name="TextBox 5">
            <a:extLst>
              <a:ext uri="{FF2B5EF4-FFF2-40B4-BE49-F238E27FC236}">
                <a16:creationId xmlns:a16="http://schemas.microsoft.com/office/drawing/2014/main" id="{B6F3A2FD-B870-48AF-926B-8E80488454DE}"/>
              </a:ext>
            </a:extLst>
          </p:cNvPr>
          <p:cNvSpPr txBox="1"/>
          <p:nvPr/>
        </p:nvSpPr>
        <p:spPr>
          <a:xfrm flipH="1">
            <a:off x="2362221" y="1322751"/>
            <a:ext cx="256304" cy="400110"/>
          </a:xfrm>
          <a:prstGeom prst="rect">
            <a:avLst/>
          </a:prstGeom>
          <a:noFill/>
        </p:spPr>
        <p:txBody>
          <a:bodyPr wrap="square" rtlCol="0">
            <a:spAutoFit/>
          </a:bodyPr>
          <a:lstStyle/>
          <a:p>
            <a:r>
              <a:rPr lang="en-US" sz="2000" b="1" dirty="0">
                <a:solidFill>
                  <a:srgbClr val="C00000"/>
                </a:solidFill>
                <a:latin typeface="Symbol" panose="05050102010706020507" pitchFamily="18" charset="2"/>
              </a:rPr>
              <a:t>a</a:t>
            </a:r>
          </a:p>
        </p:txBody>
      </p:sp>
      <p:sp>
        <p:nvSpPr>
          <p:cNvPr id="7" name="TextBox 6">
            <a:extLst>
              <a:ext uri="{FF2B5EF4-FFF2-40B4-BE49-F238E27FC236}">
                <a16:creationId xmlns:a16="http://schemas.microsoft.com/office/drawing/2014/main" id="{EF4E2B87-A7C2-46FE-A136-AE7FFA058F3E}"/>
              </a:ext>
            </a:extLst>
          </p:cNvPr>
          <p:cNvSpPr txBox="1"/>
          <p:nvPr/>
        </p:nvSpPr>
        <p:spPr>
          <a:xfrm flipH="1">
            <a:off x="1978344" y="1973406"/>
            <a:ext cx="256304" cy="400110"/>
          </a:xfrm>
          <a:prstGeom prst="rect">
            <a:avLst/>
          </a:prstGeom>
          <a:noFill/>
        </p:spPr>
        <p:txBody>
          <a:bodyPr wrap="square" rtlCol="0">
            <a:spAutoFit/>
          </a:bodyPr>
          <a:lstStyle/>
          <a:p>
            <a:r>
              <a:rPr lang="en-US" sz="2000" b="1" dirty="0">
                <a:solidFill>
                  <a:srgbClr val="C00000"/>
                </a:solidFill>
                <a:latin typeface="Symbol" panose="05050102010706020507" pitchFamily="18" charset="2"/>
              </a:rPr>
              <a:t>b</a:t>
            </a:r>
          </a:p>
        </p:txBody>
      </p:sp>
      <p:sp>
        <p:nvSpPr>
          <p:cNvPr id="8" name="TextBox 7">
            <a:extLst>
              <a:ext uri="{FF2B5EF4-FFF2-40B4-BE49-F238E27FC236}">
                <a16:creationId xmlns:a16="http://schemas.microsoft.com/office/drawing/2014/main" id="{4FE6F89B-85B0-465A-99F2-44E1D49D6AFB}"/>
              </a:ext>
            </a:extLst>
          </p:cNvPr>
          <p:cNvSpPr txBox="1"/>
          <p:nvPr/>
        </p:nvSpPr>
        <p:spPr>
          <a:xfrm>
            <a:off x="718351" y="2036004"/>
            <a:ext cx="301686" cy="369332"/>
          </a:xfrm>
          <a:prstGeom prst="rect">
            <a:avLst/>
          </a:prstGeom>
          <a:noFill/>
        </p:spPr>
        <p:txBody>
          <a:bodyPr wrap="none" rtlCol="0">
            <a:spAutoFit/>
          </a:bodyPr>
          <a:lstStyle/>
          <a:p>
            <a:r>
              <a:rPr lang="en-US" b="1" dirty="0"/>
              <a:t>6</a:t>
            </a:r>
          </a:p>
        </p:txBody>
      </p:sp>
      <p:sp>
        <p:nvSpPr>
          <p:cNvPr id="9" name="TextBox 8">
            <a:extLst>
              <a:ext uri="{FF2B5EF4-FFF2-40B4-BE49-F238E27FC236}">
                <a16:creationId xmlns:a16="http://schemas.microsoft.com/office/drawing/2014/main" id="{ECEBF0C4-8652-43B3-84C1-006D7DD48CB9}"/>
              </a:ext>
            </a:extLst>
          </p:cNvPr>
          <p:cNvSpPr txBox="1"/>
          <p:nvPr/>
        </p:nvSpPr>
        <p:spPr>
          <a:xfrm>
            <a:off x="1123407" y="1722861"/>
            <a:ext cx="301686" cy="369332"/>
          </a:xfrm>
          <a:prstGeom prst="rect">
            <a:avLst/>
          </a:prstGeom>
          <a:noFill/>
        </p:spPr>
        <p:txBody>
          <a:bodyPr wrap="none" rtlCol="0">
            <a:spAutoFit/>
          </a:bodyPr>
          <a:lstStyle/>
          <a:p>
            <a:r>
              <a:rPr lang="en-US" b="1" dirty="0">
                <a:solidFill>
                  <a:schemeClr val="accent5">
                    <a:lumMod val="75000"/>
                  </a:schemeClr>
                </a:solidFill>
              </a:rPr>
              <a:t>5</a:t>
            </a:r>
          </a:p>
        </p:txBody>
      </p:sp>
      <p:sp>
        <p:nvSpPr>
          <p:cNvPr id="10" name="TextBox 9">
            <a:extLst>
              <a:ext uri="{FF2B5EF4-FFF2-40B4-BE49-F238E27FC236}">
                <a16:creationId xmlns:a16="http://schemas.microsoft.com/office/drawing/2014/main" id="{015720F1-FF98-423C-AEE9-B69B05523474}"/>
              </a:ext>
            </a:extLst>
          </p:cNvPr>
          <p:cNvSpPr txBox="1"/>
          <p:nvPr/>
        </p:nvSpPr>
        <p:spPr>
          <a:xfrm>
            <a:off x="1545194" y="1578397"/>
            <a:ext cx="301686" cy="369332"/>
          </a:xfrm>
          <a:prstGeom prst="rect">
            <a:avLst/>
          </a:prstGeom>
          <a:noFill/>
        </p:spPr>
        <p:txBody>
          <a:bodyPr wrap="none" rtlCol="0">
            <a:spAutoFit/>
          </a:bodyPr>
          <a:lstStyle/>
          <a:p>
            <a:r>
              <a:rPr lang="en-US" b="1" dirty="0">
                <a:solidFill>
                  <a:schemeClr val="accent5">
                    <a:lumMod val="75000"/>
                  </a:schemeClr>
                </a:solidFill>
              </a:rPr>
              <a:t>4</a:t>
            </a:r>
          </a:p>
        </p:txBody>
      </p:sp>
      <p:sp>
        <p:nvSpPr>
          <p:cNvPr id="11" name="TextBox 10">
            <a:extLst>
              <a:ext uri="{FF2B5EF4-FFF2-40B4-BE49-F238E27FC236}">
                <a16:creationId xmlns:a16="http://schemas.microsoft.com/office/drawing/2014/main" id="{871B7249-3993-4A1F-BD0A-BA44E9A96EC3}"/>
              </a:ext>
            </a:extLst>
          </p:cNvPr>
          <p:cNvSpPr txBox="1"/>
          <p:nvPr/>
        </p:nvSpPr>
        <p:spPr>
          <a:xfrm>
            <a:off x="1978344" y="1767144"/>
            <a:ext cx="301686" cy="369332"/>
          </a:xfrm>
          <a:prstGeom prst="rect">
            <a:avLst/>
          </a:prstGeom>
          <a:noFill/>
        </p:spPr>
        <p:txBody>
          <a:bodyPr wrap="none" rtlCol="0">
            <a:spAutoFit/>
          </a:bodyPr>
          <a:lstStyle/>
          <a:p>
            <a:r>
              <a:rPr lang="en-US" b="1" dirty="0">
                <a:solidFill>
                  <a:srgbClr val="C00000"/>
                </a:solidFill>
              </a:rPr>
              <a:t>3</a:t>
            </a:r>
          </a:p>
        </p:txBody>
      </p:sp>
      <p:sp>
        <p:nvSpPr>
          <p:cNvPr id="12" name="TextBox 11">
            <a:extLst>
              <a:ext uri="{FF2B5EF4-FFF2-40B4-BE49-F238E27FC236}">
                <a16:creationId xmlns:a16="http://schemas.microsoft.com/office/drawing/2014/main" id="{94DE5D9B-473D-4301-9921-33EEB2A2DBBA}"/>
              </a:ext>
            </a:extLst>
          </p:cNvPr>
          <p:cNvSpPr txBox="1"/>
          <p:nvPr/>
        </p:nvSpPr>
        <p:spPr>
          <a:xfrm>
            <a:off x="2814465" y="1712252"/>
            <a:ext cx="301686" cy="369332"/>
          </a:xfrm>
          <a:prstGeom prst="rect">
            <a:avLst/>
          </a:prstGeom>
          <a:noFill/>
        </p:spPr>
        <p:txBody>
          <a:bodyPr wrap="none" rtlCol="0">
            <a:spAutoFit/>
          </a:bodyPr>
          <a:lstStyle/>
          <a:p>
            <a:r>
              <a:rPr lang="en-US" b="1" dirty="0"/>
              <a:t>1</a:t>
            </a:r>
          </a:p>
        </p:txBody>
      </p:sp>
      <p:sp>
        <p:nvSpPr>
          <p:cNvPr id="13" name="TextBox 12">
            <a:extLst>
              <a:ext uri="{FF2B5EF4-FFF2-40B4-BE49-F238E27FC236}">
                <a16:creationId xmlns:a16="http://schemas.microsoft.com/office/drawing/2014/main" id="{A02443EF-C0C4-49CD-8A23-4C32214AF2ED}"/>
              </a:ext>
            </a:extLst>
          </p:cNvPr>
          <p:cNvSpPr txBox="1"/>
          <p:nvPr/>
        </p:nvSpPr>
        <p:spPr>
          <a:xfrm>
            <a:off x="2388768" y="1548160"/>
            <a:ext cx="301686" cy="369332"/>
          </a:xfrm>
          <a:prstGeom prst="rect">
            <a:avLst/>
          </a:prstGeom>
          <a:noFill/>
        </p:spPr>
        <p:txBody>
          <a:bodyPr wrap="none" rtlCol="0">
            <a:spAutoFit/>
          </a:bodyPr>
          <a:lstStyle/>
          <a:p>
            <a:r>
              <a:rPr lang="en-US" b="1" dirty="0">
                <a:solidFill>
                  <a:srgbClr val="C00000"/>
                </a:solidFill>
              </a:rPr>
              <a:t>2</a:t>
            </a:r>
          </a:p>
        </p:txBody>
      </p:sp>
      <p:graphicFrame>
        <p:nvGraphicFramePr>
          <p:cNvPr id="14" name="Object 13">
            <a:extLst>
              <a:ext uri="{FF2B5EF4-FFF2-40B4-BE49-F238E27FC236}">
                <a16:creationId xmlns:a16="http://schemas.microsoft.com/office/drawing/2014/main" id="{439BB8CB-D644-40D5-AC95-C434710912DB}"/>
              </a:ext>
            </a:extLst>
          </p:cNvPr>
          <p:cNvGraphicFramePr>
            <a:graphicFrameLocks noChangeAspect="1"/>
          </p:cNvGraphicFramePr>
          <p:nvPr>
            <p:extLst>
              <p:ext uri="{D42A27DB-BD31-4B8C-83A1-F6EECF244321}">
                <p14:modId xmlns:p14="http://schemas.microsoft.com/office/powerpoint/2010/main" val="224692396"/>
              </p:ext>
            </p:extLst>
          </p:nvPr>
        </p:nvGraphicFramePr>
        <p:xfrm>
          <a:off x="4578221" y="1120440"/>
          <a:ext cx="3924715" cy="1242415"/>
        </p:xfrm>
        <a:graphic>
          <a:graphicData uri="http://schemas.openxmlformats.org/presentationml/2006/ole">
            <mc:AlternateContent xmlns:mc="http://schemas.openxmlformats.org/markup-compatibility/2006">
              <mc:Choice xmlns:v="urn:schemas-microsoft-com:vml" Requires="v">
                <p:oleObj spid="_x0000_s39963" name="CS ChemDraw Drawing" r:id="rId6" imgW="3029003" imgH="959130" progId="ChemDraw.Document.6.0">
                  <p:embed/>
                </p:oleObj>
              </mc:Choice>
              <mc:Fallback>
                <p:oleObj name="CS ChemDraw Drawing" r:id="rId6" imgW="3029003" imgH="959130" progId="ChemDraw.Document.6.0">
                  <p:embed/>
                  <p:pic>
                    <p:nvPicPr>
                      <p:cNvPr id="5" name="Object 4">
                        <a:extLst>
                          <a:ext uri="{FF2B5EF4-FFF2-40B4-BE49-F238E27FC236}">
                            <a16:creationId xmlns:a16="http://schemas.microsoft.com/office/drawing/2014/main" id="{96612235-687E-4A8E-A567-9B3562C4AC5D}"/>
                          </a:ext>
                        </a:extLst>
                      </p:cNvPr>
                      <p:cNvPicPr/>
                      <p:nvPr/>
                    </p:nvPicPr>
                    <p:blipFill>
                      <a:blip r:embed="rId7"/>
                      <a:stretch>
                        <a:fillRect/>
                      </a:stretch>
                    </p:blipFill>
                    <p:spPr>
                      <a:xfrm>
                        <a:off x="4578221" y="1120440"/>
                        <a:ext cx="3924715" cy="1242415"/>
                      </a:xfrm>
                      <a:prstGeom prst="rect">
                        <a:avLst/>
                      </a:prstGeom>
                    </p:spPr>
                  </p:pic>
                </p:oleObj>
              </mc:Fallback>
            </mc:AlternateContent>
          </a:graphicData>
        </a:graphic>
      </p:graphicFrame>
      <p:sp>
        <p:nvSpPr>
          <p:cNvPr id="15" name="TextBox 14">
            <a:extLst>
              <a:ext uri="{FF2B5EF4-FFF2-40B4-BE49-F238E27FC236}">
                <a16:creationId xmlns:a16="http://schemas.microsoft.com/office/drawing/2014/main" id="{D51AC58F-DD83-4C29-BEEE-BB66D08B7E71}"/>
              </a:ext>
            </a:extLst>
          </p:cNvPr>
          <p:cNvSpPr txBox="1"/>
          <p:nvPr/>
        </p:nvSpPr>
        <p:spPr>
          <a:xfrm flipH="1">
            <a:off x="6558101" y="1404600"/>
            <a:ext cx="256304" cy="400110"/>
          </a:xfrm>
          <a:prstGeom prst="rect">
            <a:avLst/>
          </a:prstGeom>
          <a:noFill/>
        </p:spPr>
        <p:txBody>
          <a:bodyPr wrap="square" rtlCol="0">
            <a:spAutoFit/>
          </a:bodyPr>
          <a:lstStyle/>
          <a:p>
            <a:r>
              <a:rPr lang="en-US" sz="2000" b="1" dirty="0">
                <a:solidFill>
                  <a:schemeClr val="accent6">
                    <a:lumMod val="75000"/>
                  </a:schemeClr>
                </a:solidFill>
                <a:latin typeface="Symbol" panose="05050102010706020507" pitchFamily="18" charset="2"/>
              </a:rPr>
              <a:t>a</a:t>
            </a:r>
          </a:p>
        </p:txBody>
      </p:sp>
      <p:sp>
        <p:nvSpPr>
          <p:cNvPr id="16" name="TextBox 15">
            <a:extLst>
              <a:ext uri="{FF2B5EF4-FFF2-40B4-BE49-F238E27FC236}">
                <a16:creationId xmlns:a16="http://schemas.microsoft.com/office/drawing/2014/main" id="{BDE6D314-D01D-462D-AD26-82E03B829612}"/>
              </a:ext>
            </a:extLst>
          </p:cNvPr>
          <p:cNvSpPr txBox="1"/>
          <p:nvPr/>
        </p:nvSpPr>
        <p:spPr>
          <a:xfrm flipH="1">
            <a:off x="6146747" y="2023976"/>
            <a:ext cx="256304" cy="400110"/>
          </a:xfrm>
          <a:prstGeom prst="rect">
            <a:avLst/>
          </a:prstGeom>
          <a:noFill/>
        </p:spPr>
        <p:txBody>
          <a:bodyPr wrap="square" rtlCol="0">
            <a:spAutoFit/>
          </a:bodyPr>
          <a:lstStyle/>
          <a:p>
            <a:r>
              <a:rPr lang="en-US" sz="2000" b="1" dirty="0">
                <a:solidFill>
                  <a:srgbClr val="C00000"/>
                </a:solidFill>
                <a:latin typeface="Symbol" panose="05050102010706020507" pitchFamily="18" charset="2"/>
              </a:rPr>
              <a:t>b</a:t>
            </a:r>
          </a:p>
        </p:txBody>
      </p:sp>
      <p:sp>
        <p:nvSpPr>
          <p:cNvPr id="17" name="TextBox 16">
            <a:extLst>
              <a:ext uri="{FF2B5EF4-FFF2-40B4-BE49-F238E27FC236}">
                <a16:creationId xmlns:a16="http://schemas.microsoft.com/office/drawing/2014/main" id="{426D582C-D420-4800-AF78-C92CC8F37208}"/>
              </a:ext>
            </a:extLst>
          </p:cNvPr>
          <p:cNvSpPr txBox="1"/>
          <p:nvPr/>
        </p:nvSpPr>
        <p:spPr>
          <a:xfrm>
            <a:off x="4799508" y="1309531"/>
            <a:ext cx="301686" cy="369332"/>
          </a:xfrm>
          <a:prstGeom prst="rect">
            <a:avLst/>
          </a:prstGeom>
          <a:noFill/>
        </p:spPr>
        <p:txBody>
          <a:bodyPr wrap="none" rtlCol="0">
            <a:spAutoFit/>
          </a:bodyPr>
          <a:lstStyle/>
          <a:p>
            <a:r>
              <a:rPr lang="en-US" b="1" dirty="0"/>
              <a:t>6</a:t>
            </a:r>
          </a:p>
        </p:txBody>
      </p:sp>
      <p:sp>
        <p:nvSpPr>
          <p:cNvPr id="18" name="TextBox 17">
            <a:extLst>
              <a:ext uri="{FF2B5EF4-FFF2-40B4-BE49-F238E27FC236}">
                <a16:creationId xmlns:a16="http://schemas.microsoft.com/office/drawing/2014/main" id="{6BDBC5FA-17DE-42E5-AAA1-BAEBD2D9A73A}"/>
              </a:ext>
            </a:extLst>
          </p:cNvPr>
          <p:cNvSpPr txBox="1"/>
          <p:nvPr/>
        </p:nvSpPr>
        <p:spPr>
          <a:xfrm>
            <a:off x="5239729" y="1571817"/>
            <a:ext cx="301686" cy="369332"/>
          </a:xfrm>
          <a:prstGeom prst="rect">
            <a:avLst/>
          </a:prstGeom>
          <a:noFill/>
        </p:spPr>
        <p:txBody>
          <a:bodyPr wrap="none" rtlCol="0">
            <a:spAutoFit/>
          </a:bodyPr>
          <a:lstStyle/>
          <a:p>
            <a:r>
              <a:rPr lang="en-US" b="1" dirty="0"/>
              <a:t>5</a:t>
            </a:r>
          </a:p>
        </p:txBody>
      </p:sp>
      <p:sp>
        <p:nvSpPr>
          <p:cNvPr id="19" name="TextBox 18">
            <a:extLst>
              <a:ext uri="{FF2B5EF4-FFF2-40B4-BE49-F238E27FC236}">
                <a16:creationId xmlns:a16="http://schemas.microsoft.com/office/drawing/2014/main" id="{A34BA43F-F15C-4DCD-A6EC-4574D5A03A77}"/>
              </a:ext>
            </a:extLst>
          </p:cNvPr>
          <p:cNvSpPr txBox="1"/>
          <p:nvPr/>
        </p:nvSpPr>
        <p:spPr>
          <a:xfrm>
            <a:off x="5655723" y="1829087"/>
            <a:ext cx="301686" cy="369332"/>
          </a:xfrm>
          <a:prstGeom prst="rect">
            <a:avLst/>
          </a:prstGeom>
          <a:noFill/>
        </p:spPr>
        <p:txBody>
          <a:bodyPr wrap="none" rtlCol="0">
            <a:spAutoFit/>
          </a:bodyPr>
          <a:lstStyle/>
          <a:p>
            <a:r>
              <a:rPr lang="en-US" b="1" dirty="0">
                <a:solidFill>
                  <a:srgbClr val="C00000"/>
                </a:solidFill>
              </a:rPr>
              <a:t>4</a:t>
            </a:r>
          </a:p>
        </p:txBody>
      </p:sp>
      <p:sp>
        <p:nvSpPr>
          <p:cNvPr id="20" name="TextBox 19">
            <a:extLst>
              <a:ext uri="{FF2B5EF4-FFF2-40B4-BE49-F238E27FC236}">
                <a16:creationId xmlns:a16="http://schemas.microsoft.com/office/drawing/2014/main" id="{4364FDA0-A9A5-4A2D-86DB-E55A30393303}"/>
              </a:ext>
            </a:extLst>
          </p:cNvPr>
          <p:cNvSpPr txBox="1"/>
          <p:nvPr/>
        </p:nvSpPr>
        <p:spPr>
          <a:xfrm>
            <a:off x="6146747" y="1817714"/>
            <a:ext cx="301686" cy="369332"/>
          </a:xfrm>
          <a:prstGeom prst="rect">
            <a:avLst/>
          </a:prstGeom>
          <a:noFill/>
        </p:spPr>
        <p:txBody>
          <a:bodyPr wrap="none" rtlCol="0">
            <a:spAutoFit/>
          </a:bodyPr>
          <a:lstStyle/>
          <a:p>
            <a:r>
              <a:rPr lang="en-US" b="1" dirty="0">
                <a:solidFill>
                  <a:srgbClr val="C00000"/>
                </a:solidFill>
              </a:rPr>
              <a:t>3</a:t>
            </a:r>
          </a:p>
        </p:txBody>
      </p:sp>
      <p:sp>
        <p:nvSpPr>
          <p:cNvPr id="21" name="TextBox 20">
            <a:extLst>
              <a:ext uri="{FF2B5EF4-FFF2-40B4-BE49-F238E27FC236}">
                <a16:creationId xmlns:a16="http://schemas.microsoft.com/office/drawing/2014/main" id="{CFADEA34-C78D-40C8-A062-9D96CC22C9FD}"/>
              </a:ext>
            </a:extLst>
          </p:cNvPr>
          <p:cNvSpPr txBox="1"/>
          <p:nvPr/>
        </p:nvSpPr>
        <p:spPr>
          <a:xfrm>
            <a:off x="7000642" y="1756483"/>
            <a:ext cx="301686" cy="369332"/>
          </a:xfrm>
          <a:prstGeom prst="rect">
            <a:avLst/>
          </a:prstGeom>
          <a:noFill/>
        </p:spPr>
        <p:txBody>
          <a:bodyPr wrap="none" rtlCol="0">
            <a:spAutoFit/>
          </a:bodyPr>
          <a:lstStyle/>
          <a:p>
            <a:r>
              <a:rPr lang="en-US" b="1" dirty="0"/>
              <a:t>1</a:t>
            </a:r>
          </a:p>
        </p:txBody>
      </p:sp>
      <p:sp>
        <p:nvSpPr>
          <p:cNvPr id="22" name="TextBox 21">
            <a:extLst>
              <a:ext uri="{FF2B5EF4-FFF2-40B4-BE49-F238E27FC236}">
                <a16:creationId xmlns:a16="http://schemas.microsoft.com/office/drawing/2014/main" id="{765AD353-7699-4653-83A9-1162BC3BAC0D}"/>
              </a:ext>
            </a:extLst>
          </p:cNvPr>
          <p:cNvSpPr txBox="1"/>
          <p:nvPr/>
        </p:nvSpPr>
        <p:spPr>
          <a:xfrm>
            <a:off x="6584648" y="1630009"/>
            <a:ext cx="301686" cy="369332"/>
          </a:xfrm>
          <a:prstGeom prst="rect">
            <a:avLst/>
          </a:prstGeom>
          <a:noFill/>
        </p:spPr>
        <p:txBody>
          <a:bodyPr wrap="none" rtlCol="0">
            <a:spAutoFit/>
          </a:bodyPr>
          <a:lstStyle/>
          <a:p>
            <a:r>
              <a:rPr lang="en-US" b="1" dirty="0">
                <a:solidFill>
                  <a:schemeClr val="accent6">
                    <a:lumMod val="75000"/>
                  </a:schemeClr>
                </a:solidFill>
              </a:rPr>
              <a:t>2</a:t>
            </a:r>
          </a:p>
        </p:txBody>
      </p:sp>
      <p:cxnSp>
        <p:nvCxnSpPr>
          <p:cNvPr id="23" name="Straight Arrow Connector 22">
            <a:extLst>
              <a:ext uri="{FF2B5EF4-FFF2-40B4-BE49-F238E27FC236}">
                <a16:creationId xmlns:a16="http://schemas.microsoft.com/office/drawing/2014/main" id="{8D151E8F-D930-45CC-A98C-61C254E8A8E4}"/>
              </a:ext>
            </a:extLst>
          </p:cNvPr>
          <p:cNvCxnSpPr/>
          <p:nvPr/>
        </p:nvCxnSpPr>
        <p:spPr>
          <a:xfrm>
            <a:off x="4387132" y="3418983"/>
            <a:ext cx="0" cy="89949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633B2528-B242-4999-A66E-A905EB834D18}"/>
              </a:ext>
            </a:extLst>
          </p:cNvPr>
          <p:cNvSpPr txBox="1"/>
          <p:nvPr/>
        </p:nvSpPr>
        <p:spPr>
          <a:xfrm>
            <a:off x="4438003" y="3161665"/>
            <a:ext cx="1905138" cy="646331"/>
          </a:xfrm>
          <a:prstGeom prst="rect">
            <a:avLst/>
          </a:prstGeom>
          <a:noFill/>
        </p:spPr>
        <p:txBody>
          <a:bodyPr wrap="square" rtlCol="0">
            <a:spAutoFit/>
          </a:bodyPr>
          <a:lstStyle/>
          <a:p>
            <a:pPr algn="ctr"/>
            <a:r>
              <a:rPr lang="en-US" b="1" i="1" dirty="0">
                <a:solidFill>
                  <a:schemeClr val="accent6">
                    <a:lumMod val="75000"/>
                  </a:schemeClr>
                </a:solidFill>
              </a:rPr>
              <a:t>Cis-</a:t>
            </a:r>
            <a:r>
              <a:rPr lang="en-US" b="1" i="1" dirty="0">
                <a:solidFill>
                  <a:schemeClr val="accent6">
                    <a:lumMod val="75000"/>
                  </a:schemeClr>
                </a:solidFill>
                <a:latin typeface="Symbol" panose="05050102010706020507" pitchFamily="18" charset="2"/>
              </a:rPr>
              <a:t>D</a:t>
            </a:r>
            <a:r>
              <a:rPr lang="en-US" b="1" i="1" baseline="30000" dirty="0">
                <a:solidFill>
                  <a:schemeClr val="accent6">
                    <a:lumMod val="75000"/>
                  </a:schemeClr>
                </a:solidFill>
              </a:rPr>
              <a:t>3</a:t>
            </a:r>
            <a:r>
              <a:rPr lang="en-US" b="1" i="1" dirty="0">
                <a:solidFill>
                  <a:schemeClr val="accent6">
                    <a:lumMod val="75000"/>
                  </a:schemeClr>
                </a:solidFill>
              </a:rPr>
              <a:t> Enoyl-CoA</a:t>
            </a:r>
          </a:p>
          <a:p>
            <a:pPr algn="ctr"/>
            <a:r>
              <a:rPr lang="en-US" b="1" i="1" dirty="0">
                <a:solidFill>
                  <a:schemeClr val="accent6">
                    <a:lumMod val="75000"/>
                  </a:schemeClr>
                </a:solidFill>
              </a:rPr>
              <a:t>Isomerase</a:t>
            </a:r>
          </a:p>
        </p:txBody>
      </p:sp>
      <p:sp>
        <p:nvSpPr>
          <p:cNvPr id="25" name="TextBox 24">
            <a:extLst>
              <a:ext uri="{FF2B5EF4-FFF2-40B4-BE49-F238E27FC236}">
                <a16:creationId xmlns:a16="http://schemas.microsoft.com/office/drawing/2014/main" id="{49C27FF4-4D3C-4949-9620-5A2F896BED10}"/>
              </a:ext>
            </a:extLst>
          </p:cNvPr>
          <p:cNvSpPr txBox="1"/>
          <p:nvPr/>
        </p:nvSpPr>
        <p:spPr>
          <a:xfrm>
            <a:off x="5450482" y="2389042"/>
            <a:ext cx="1905138" cy="369332"/>
          </a:xfrm>
          <a:prstGeom prst="rect">
            <a:avLst/>
          </a:prstGeom>
          <a:noFill/>
        </p:spPr>
        <p:txBody>
          <a:bodyPr wrap="square" rtlCol="0">
            <a:spAutoFit/>
          </a:bodyPr>
          <a:lstStyle/>
          <a:p>
            <a:r>
              <a:rPr lang="en-US" b="1" i="1" dirty="0"/>
              <a:t>Cis</a:t>
            </a:r>
            <a:r>
              <a:rPr lang="en-US" b="1" dirty="0"/>
              <a:t>-</a:t>
            </a:r>
            <a:r>
              <a:rPr lang="en-US" b="1" dirty="0">
                <a:latin typeface="Symbol" panose="05050102010706020507" pitchFamily="18" charset="2"/>
              </a:rPr>
              <a:t>D</a:t>
            </a:r>
            <a:r>
              <a:rPr lang="en-US" b="1" baseline="30000" dirty="0"/>
              <a:t>3</a:t>
            </a:r>
            <a:r>
              <a:rPr lang="en-US" b="1" dirty="0"/>
              <a:t> Enoyl-CoA</a:t>
            </a:r>
          </a:p>
        </p:txBody>
      </p:sp>
      <p:graphicFrame>
        <p:nvGraphicFramePr>
          <p:cNvPr id="26" name="Object 25">
            <a:extLst>
              <a:ext uri="{FF2B5EF4-FFF2-40B4-BE49-F238E27FC236}">
                <a16:creationId xmlns:a16="http://schemas.microsoft.com/office/drawing/2014/main" id="{F4C9CBA9-487A-4262-A35E-81878D62A51D}"/>
              </a:ext>
            </a:extLst>
          </p:cNvPr>
          <p:cNvGraphicFramePr>
            <a:graphicFrameLocks noChangeAspect="1"/>
          </p:cNvGraphicFramePr>
          <p:nvPr>
            <p:extLst>
              <p:ext uri="{D42A27DB-BD31-4B8C-83A1-F6EECF244321}">
                <p14:modId xmlns:p14="http://schemas.microsoft.com/office/powerpoint/2010/main" val="1137977925"/>
              </p:ext>
            </p:extLst>
          </p:nvPr>
        </p:nvGraphicFramePr>
        <p:xfrm>
          <a:off x="2690454" y="4124761"/>
          <a:ext cx="3924715" cy="1353567"/>
        </p:xfrm>
        <a:graphic>
          <a:graphicData uri="http://schemas.openxmlformats.org/presentationml/2006/ole">
            <mc:AlternateContent xmlns:mc="http://schemas.openxmlformats.org/markup-compatibility/2006">
              <mc:Choice xmlns:v="urn:schemas-microsoft-com:vml" Requires="v">
                <p:oleObj spid="_x0000_s39964" name="CS ChemDraw Drawing" r:id="rId8" imgW="2978817" imgH="1026579" progId="ChemDraw.Document.6.0">
                  <p:embed/>
                </p:oleObj>
              </mc:Choice>
              <mc:Fallback>
                <p:oleObj name="CS ChemDraw Drawing" r:id="rId8" imgW="2978817" imgH="1026579" progId="ChemDraw.Document.6.0">
                  <p:embed/>
                  <p:pic>
                    <p:nvPicPr>
                      <p:cNvPr id="7" name="Object 6">
                        <a:extLst>
                          <a:ext uri="{FF2B5EF4-FFF2-40B4-BE49-F238E27FC236}">
                            <a16:creationId xmlns:a16="http://schemas.microsoft.com/office/drawing/2014/main" id="{35BB682B-1D94-4119-AC40-E6BBBD4029A3}"/>
                          </a:ext>
                        </a:extLst>
                      </p:cNvPr>
                      <p:cNvPicPr/>
                      <p:nvPr/>
                    </p:nvPicPr>
                    <p:blipFill>
                      <a:blip r:embed="rId9"/>
                      <a:stretch>
                        <a:fillRect/>
                      </a:stretch>
                    </p:blipFill>
                    <p:spPr>
                      <a:xfrm>
                        <a:off x="2690454" y="4124761"/>
                        <a:ext cx="3924715" cy="1353567"/>
                      </a:xfrm>
                      <a:prstGeom prst="rect">
                        <a:avLst/>
                      </a:prstGeom>
                    </p:spPr>
                  </p:pic>
                </p:oleObj>
              </mc:Fallback>
            </mc:AlternateContent>
          </a:graphicData>
        </a:graphic>
      </p:graphicFrame>
      <p:sp>
        <p:nvSpPr>
          <p:cNvPr id="27" name="TextBox 26">
            <a:extLst>
              <a:ext uri="{FF2B5EF4-FFF2-40B4-BE49-F238E27FC236}">
                <a16:creationId xmlns:a16="http://schemas.microsoft.com/office/drawing/2014/main" id="{9E12A8FF-B53D-44D1-A9A5-AC0298CF4064}"/>
              </a:ext>
            </a:extLst>
          </p:cNvPr>
          <p:cNvSpPr txBox="1"/>
          <p:nvPr/>
        </p:nvSpPr>
        <p:spPr>
          <a:xfrm flipH="1">
            <a:off x="4662916" y="4320225"/>
            <a:ext cx="256304" cy="400110"/>
          </a:xfrm>
          <a:prstGeom prst="rect">
            <a:avLst/>
          </a:prstGeom>
          <a:noFill/>
        </p:spPr>
        <p:txBody>
          <a:bodyPr wrap="square" rtlCol="0">
            <a:spAutoFit/>
          </a:bodyPr>
          <a:lstStyle/>
          <a:p>
            <a:r>
              <a:rPr lang="en-US" sz="2000" b="1" dirty="0">
                <a:solidFill>
                  <a:schemeClr val="accent6">
                    <a:lumMod val="75000"/>
                  </a:schemeClr>
                </a:solidFill>
                <a:latin typeface="Symbol" panose="05050102010706020507" pitchFamily="18" charset="2"/>
              </a:rPr>
              <a:t>a</a:t>
            </a:r>
          </a:p>
        </p:txBody>
      </p:sp>
      <p:sp>
        <p:nvSpPr>
          <p:cNvPr id="28" name="TextBox 27">
            <a:extLst>
              <a:ext uri="{FF2B5EF4-FFF2-40B4-BE49-F238E27FC236}">
                <a16:creationId xmlns:a16="http://schemas.microsoft.com/office/drawing/2014/main" id="{AB6DF0C1-8FD9-48D7-9E63-85E5BB9B69BA}"/>
              </a:ext>
            </a:extLst>
          </p:cNvPr>
          <p:cNvSpPr txBox="1"/>
          <p:nvPr/>
        </p:nvSpPr>
        <p:spPr>
          <a:xfrm flipH="1">
            <a:off x="4236289" y="4999149"/>
            <a:ext cx="256304" cy="400110"/>
          </a:xfrm>
          <a:prstGeom prst="rect">
            <a:avLst/>
          </a:prstGeom>
          <a:noFill/>
        </p:spPr>
        <p:txBody>
          <a:bodyPr wrap="square" rtlCol="0">
            <a:spAutoFit/>
          </a:bodyPr>
          <a:lstStyle/>
          <a:p>
            <a:r>
              <a:rPr lang="en-US" sz="2000" b="1" dirty="0">
                <a:solidFill>
                  <a:srgbClr val="C00000"/>
                </a:solidFill>
                <a:latin typeface="Symbol" panose="05050102010706020507" pitchFamily="18" charset="2"/>
              </a:rPr>
              <a:t>b</a:t>
            </a:r>
          </a:p>
        </p:txBody>
      </p:sp>
      <p:sp>
        <p:nvSpPr>
          <p:cNvPr id="29" name="TextBox 28">
            <a:extLst>
              <a:ext uri="{FF2B5EF4-FFF2-40B4-BE49-F238E27FC236}">
                <a16:creationId xmlns:a16="http://schemas.microsoft.com/office/drawing/2014/main" id="{8948099B-9F82-4866-BF24-C00F964B6EAA}"/>
              </a:ext>
            </a:extLst>
          </p:cNvPr>
          <p:cNvSpPr txBox="1"/>
          <p:nvPr/>
        </p:nvSpPr>
        <p:spPr>
          <a:xfrm>
            <a:off x="2942539" y="4562469"/>
            <a:ext cx="301686" cy="369332"/>
          </a:xfrm>
          <a:prstGeom prst="rect">
            <a:avLst/>
          </a:prstGeom>
          <a:noFill/>
        </p:spPr>
        <p:txBody>
          <a:bodyPr wrap="none" rtlCol="0">
            <a:spAutoFit/>
          </a:bodyPr>
          <a:lstStyle/>
          <a:p>
            <a:r>
              <a:rPr lang="en-US" b="1" dirty="0"/>
              <a:t>6</a:t>
            </a:r>
          </a:p>
        </p:txBody>
      </p:sp>
      <p:sp>
        <p:nvSpPr>
          <p:cNvPr id="30" name="TextBox 29">
            <a:extLst>
              <a:ext uri="{FF2B5EF4-FFF2-40B4-BE49-F238E27FC236}">
                <a16:creationId xmlns:a16="http://schemas.microsoft.com/office/drawing/2014/main" id="{3169D4E9-A1D9-4056-A6E4-2C30C83E8F8B}"/>
              </a:ext>
            </a:extLst>
          </p:cNvPr>
          <p:cNvSpPr txBox="1"/>
          <p:nvPr/>
        </p:nvSpPr>
        <p:spPr>
          <a:xfrm>
            <a:off x="3359703" y="4811930"/>
            <a:ext cx="301686" cy="369332"/>
          </a:xfrm>
          <a:prstGeom prst="rect">
            <a:avLst/>
          </a:prstGeom>
          <a:noFill/>
        </p:spPr>
        <p:txBody>
          <a:bodyPr wrap="none" rtlCol="0">
            <a:spAutoFit/>
          </a:bodyPr>
          <a:lstStyle/>
          <a:p>
            <a:r>
              <a:rPr lang="en-US" b="1" dirty="0"/>
              <a:t>5</a:t>
            </a:r>
          </a:p>
        </p:txBody>
      </p:sp>
      <p:sp>
        <p:nvSpPr>
          <p:cNvPr id="31" name="TextBox 30">
            <a:extLst>
              <a:ext uri="{FF2B5EF4-FFF2-40B4-BE49-F238E27FC236}">
                <a16:creationId xmlns:a16="http://schemas.microsoft.com/office/drawing/2014/main" id="{2C9D645A-FD48-47D9-99A2-FF6938971702}"/>
              </a:ext>
            </a:extLst>
          </p:cNvPr>
          <p:cNvSpPr txBox="1"/>
          <p:nvPr/>
        </p:nvSpPr>
        <p:spPr>
          <a:xfrm>
            <a:off x="3797996" y="4552530"/>
            <a:ext cx="301686" cy="369332"/>
          </a:xfrm>
          <a:prstGeom prst="rect">
            <a:avLst/>
          </a:prstGeom>
          <a:noFill/>
        </p:spPr>
        <p:txBody>
          <a:bodyPr wrap="none" rtlCol="0">
            <a:spAutoFit/>
          </a:bodyPr>
          <a:lstStyle/>
          <a:p>
            <a:r>
              <a:rPr lang="en-US" b="1" dirty="0">
                <a:solidFill>
                  <a:srgbClr val="C00000"/>
                </a:solidFill>
              </a:rPr>
              <a:t>4</a:t>
            </a:r>
          </a:p>
        </p:txBody>
      </p:sp>
      <p:sp>
        <p:nvSpPr>
          <p:cNvPr id="32" name="TextBox 31">
            <a:extLst>
              <a:ext uri="{FF2B5EF4-FFF2-40B4-BE49-F238E27FC236}">
                <a16:creationId xmlns:a16="http://schemas.microsoft.com/office/drawing/2014/main" id="{63571C39-F19C-40C2-8C27-0129F4ACDCFF}"/>
              </a:ext>
            </a:extLst>
          </p:cNvPr>
          <p:cNvSpPr txBox="1"/>
          <p:nvPr/>
        </p:nvSpPr>
        <p:spPr>
          <a:xfrm>
            <a:off x="4236289" y="4792887"/>
            <a:ext cx="301686" cy="369332"/>
          </a:xfrm>
          <a:prstGeom prst="rect">
            <a:avLst/>
          </a:prstGeom>
          <a:noFill/>
        </p:spPr>
        <p:txBody>
          <a:bodyPr wrap="none" rtlCol="0">
            <a:spAutoFit/>
          </a:bodyPr>
          <a:lstStyle/>
          <a:p>
            <a:r>
              <a:rPr lang="en-US" b="1" dirty="0">
                <a:solidFill>
                  <a:srgbClr val="C00000"/>
                </a:solidFill>
              </a:rPr>
              <a:t>3</a:t>
            </a:r>
          </a:p>
        </p:txBody>
      </p:sp>
      <p:sp>
        <p:nvSpPr>
          <p:cNvPr id="33" name="TextBox 32">
            <a:extLst>
              <a:ext uri="{FF2B5EF4-FFF2-40B4-BE49-F238E27FC236}">
                <a16:creationId xmlns:a16="http://schemas.microsoft.com/office/drawing/2014/main" id="{D66BF7FC-4AB5-4DF7-856A-0DF14D2C657D}"/>
              </a:ext>
            </a:extLst>
          </p:cNvPr>
          <p:cNvSpPr txBox="1"/>
          <p:nvPr/>
        </p:nvSpPr>
        <p:spPr>
          <a:xfrm>
            <a:off x="5112875" y="4711414"/>
            <a:ext cx="301686" cy="369332"/>
          </a:xfrm>
          <a:prstGeom prst="rect">
            <a:avLst/>
          </a:prstGeom>
          <a:noFill/>
        </p:spPr>
        <p:txBody>
          <a:bodyPr wrap="none" rtlCol="0">
            <a:spAutoFit/>
          </a:bodyPr>
          <a:lstStyle/>
          <a:p>
            <a:r>
              <a:rPr lang="en-US" b="1" dirty="0"/>
              <a:t>1</a:t>
            </a:r>
          </a:p>
        </p:txBody>
      </p:sp>
      <p:sp>
        <p:nvSpPr>
          <p:cNvPr id="34" name="TextBox 33">
            <a:extLst>
              <a:ext uri="{FF2B5EF4-FFF2-40B4-BE49-F238E27FC236}">
                <a16:creationId xmlns:a16="http://schemas.microsoft.com/office/drawing/2014/main" id="{6D59CA9E-D7CC-4277-8886-9FE9D13BF90A}"/>
              </a:ext>
            </a:extLst>
          </p:cNvPr>
          <p:cNvSpPr txBox="1"/>
          <p:nvPr/>
        </p:nvSpPr>
        <p:spPr>
          <a:xfrm>
            <a:off x="4689463" y="4545634"/>
            <a:ext cx="301686" cy="369332"/>
          </a:xfrm>
          <a:prstGeom prst="rect">
            <a:avLst/>
          </a:prstGeom>
          <a:noFill/>
        </p:spPr>
        <p:txBody>
          <a:bodyPr wrap="none" rtlCol="0">
            <a:spAutoFit/>
          </a:bodyPr>
          <a:lstStyle/>
          <a:p>
            <a:r>
              <a:rPr lang="en-US" b="1" dirty="0">
                <a:solidFill>
                  <a:schemeClr val="accent6">
                    <a:lumMod val="75000"/>
                  </a:schemeClr>
                </a:solidFill>
              </a:rPr>
              <a:t>2</a:t>
            </a:r>
          </a:p>
        </p:txBody>
      </p:sp>
      <p:sp>
        <p:nvSpPr>
          <p:cNvPr id="35" name="TextBox 34">
            <a:extLst>
              <a:ext uri="{FF2B5EF4-FFF2-40B4-BE49-F238E27FC236}">
                <a16:creationId xmlns:a16="http://schemas.microsoft.com/office/drawing/2014/main" id="{C8409786-0692-4025-8F9F-333E786145F4}"/>
              </a:ext>
            </a:extLst>
          </p:cNvPr>
          <p:cNvSpPr txBox="1"/>
          <p:nvPr/>
        </p:nvSpPr>
        <p:spPr>
          <a:xfrm>
            <a:off x="3609417" y="5547506"/>
            <a:ext cx="2160091" cy="369332"/>
          </a:xfrm>
          <a:prstGeom prst="rect">
            <a:avLst/>
          </a:prstGeom>
          <a:noFill/>
        </p:spPr>
        <p:txBody>
          <a:bodyPr wrap="square" rtlCol="0">
            <a:spAutoFit/>
          </a:bodyPr>
          <a:lstStyle/>
          <a:p>
            <a:r>
              <a:rPr lang="en-US" b="1" i="1" dirty="0"/>
              <a:t>Trans</a:t>
            </a:r>
            <a:r>
              <a:rPr lang="en-US" b="1" dirty="0"/>
              <a:t>-</a:t>
            </a:r>
            <a:r>
              <a:rPr lang="en-US" b="1" dirty="0">
                <a:latin typeface="Symbol" panose="05050102010706020507" pitchFamily="18" charset="2"/>
              </a:rPr>
              <a:t>D</a:t>
            </a:r>
            <a:r>
              <a:rPr lang="en-US" b="1" baseline="30000" dirty="0">
                <a:latin typeface="Symbol" panose="05050102010706020507" pitchFamily="18" charset="2"/>
              </a:rPr>
              <a:t>2</a:t>
            </a:r>
            <a:r>
              <a:rPr lang="en-US" b="1" dirty="0"/>
              <a:t> Enoyl-CoA</a:t>
            </a:r>
          </a:p>
        </p:txBody>
      </p:sp>
      <p:cxnSp>
        <p:nvCxnSpPr>
          <p:cNvPr id="36" name="Straight Arrow Connector 35">
            <a:extLst>
              <a:ext uri="{FF2B5EF4-FFF2-40B4-BE49-F238E27FC236}">
                <a16:creationId xmlns:a16="http://schemas.microsoft.com/office/drawing/2014/main" id="{02564851-E385-4D25-8758-0EA5DE0DF00A}"/>
              </a:ext>
            </a:extLst>
          </p:cNvPr>
          <p:cNvCxnSpPr>
            <a:cxnSpLocks/>
          </p:cNvCxnSpPr>
          <p:nvPr/>
        </p:nvCxnSpPr>
        <p:spPr>
          <a:xfrm>
            <a:off x="3888576" y="2845831"/>
            <a:ext cx="498556" cy="576248"/>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713FA7C2-B934-4E5D-936A-281C9041FFED}"/>
              </a:ext>
            </a:extLst>
          </p:cNvPr>
          <p:cNvCxnSpPr>
            <a:cxnSpLocks/>
          </p:cNvCxnSpPr>
          <p:nvPr/>
        </p:nvCxnSpPr>
        <p:spPr>
          <a:xfrm flipV="1">
            <a:off x="4382241" y="2819811"/>
            <a:ext cx="451617" cy="609189"/>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28615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849AE-FB2A-42E5-B4F4-D15287AD2CB5}"/>
              </a:ext>
            </a:extLst>
          </p:cNvPr>
          <p:cNvSpPr>
            <a:spLocks noGrp="1"/>
          </p:cNvSpPr>
          <p:nvPr>
            <p:ph type="title"/>
          </p:nvPr>
        </p:nvSpPr>
        <p:spPr>
          <a:xfrm>
            <a:off x="1343422" y="120404"/>
            <a:ext cx="7210332" cy="779462"/>
          </a:xfrm>
        </p:spPr>
        <p:txBody>
          <a:bodyPr/>
          <a:lstStyle/>
          <a:p>
            <a:r>
              <a:rPr lang="en-US" dirty="0"/>
              <a:t>What about Unsaturated Fats?</a:t>
            </a:r>
          </a:p>
        </p:txBody>
      </p:sp>
      <p:graphicFrame>
        <p:nvGraphicFramePr>
          <p:cNvPr id="4" name="Object 3">
            <a:extLst>
              <a:ext uri="{FF2B5EF4-FFF2-40B4-BE49-F238E27FC236}">
                <a16:creationId xmlns:a16="http://schemas.microsoft.com/office/drawing/2014/main" id="{9F26BF52-1A23-448D-B1A0-CA536F9A09B0}"/>
              </a:ext>
            </a:extLst>
          </p:cNvPr>
          <p:cNvGraphicFramePr>
            <a:graphicFrameLocks noChangeAspect="1"/>
          </p:cNvGraphicFramePr>
          <p:nvPr/>
        </p:nvGraphicFramePr>
        <p:xfrm>
          <a:off x="609751" y="1053755"/>
          <a:ext cx="3962249" cy="1505571"/>
        </p:xfrm>
        <a:graphic>
          <a:graphicData uri="http://schemas.openxmlformats.org/presentationml/2006/ole">
            <mc:AlternateContent xmlns:mc="http://schemas.openxmlformats.org/markup-compatibility/2006">
              <mc:Choice xmlns:v="urn:schemas-microsoft-com:vml" Requires="v">
                <p:oleObj spid="_x0000_s40974" name="CS ChemDraw Drawing" r:id="rId4" imgW="3028578" imgH="1151720" progId="ChemDraw.Document.6.0">
                  <p:embed/>
                </p:oleObj>
              </mc:Choice>
              <mc:Fallback>
                <p:oleObj name="CS ChemDraw Drawing" r:id="rId4" imgW="3028578" imgH="1151720" progId="ChemDraw.Document.6.0">
                  <p:embed/>
                  <p:pic>
                    <p:nvPicPr>
                      <p:cNvPr id="4" name="Object 3">
                        <a:extLst>
                          <a:ext uri="{FF2B5EF4-FFF2-40B4-BE49-F238E27FC236}">
                            <a16:creationId xmlns:a16="http://schemas.microsoft.com/office/drawing/2014/main" id="{9F26BF52-1A23-448D-B1A0-CA536F9A09B0}"/>
                          </a:ext>
                        </a:extLst>
                      </p:cNvPr>
                      <p:cNvPicPr/>
                      <p:nvPr/>
                    </p:nvPicPr>
                    <p:blipFill>
                      <a:blip r:embed="rId5"/>
                      <a:stretch>
                        <a:fillRect/>
                      </a:stretch>
                    </p:blipFill>
                    <p:spPr>
                      <a:xfrm>
                        <a:off x="609751" y="1053755"/>
                        <a:ext cx="3962249" cy="1505571"/>
                      </a:xfrm>
                      <a:prstGeom prst="rect">
                        <a:avLst/>
                      </a:prstGeom>
                    </p:spPr>
                  </p:pic>
                </p:oleObj>
              </mc:Fallback>
            </mc:AlternateContent>
          </a:graphicData>
        </a:graphic>
      </p:graphicFrame>
      <p:sp>
        <p:nvSpPr>
          <p:cNvPr id="6" name="TextBox 5">
            <a:extLst>
              <a:ext uri="{FF2B5EF4-FFF2-40B4-BE49-F238E27FC236}">
                <a16:creationId xmlns:a16="http://schemas.microsoft.com/office/drawing/2014/main" id="{60CB6165-33AE-45F5-B040-462FEA29D800}"/>
              </a:ext>
            </a:extLst>
          </p:cNvPr>
          <p:cNvSpPr txBox="1"/>
          <p:nvPr/>
        </p:nvSpPr>
        <p:spPr>
          <a:xfrm flipH="1">
            <a:off x="2615189" y="1277056"/>
            <a:ext cx="256304" cy="400110"/>
          </a:xfrm>
          <a:prstGeom prst="rect">
            <a:avLst/>
          </a:prstGeom>
          <a:noFill/>
        </p:spPr>
        <p:txBody>
          <a:bodyPr wrap="square" rtlCol="0">
            <a:spAutoFit/>
          </a:bodyPr>
          <a:lstStyle/>
          <a:p>
            <a:r>
              <a:rPr lang="en-US" sz="2000" b="1" dirty="0">
                <a:solidFill>
                  <a:schemeClr val="accent6">
                    <a:lumMod val="75000"/>
                  </a:schemeClr>
                </a:solidFill>
                <a:latin typeface="Symbol" panose="05050102010706020507" pitchFamily="18" charset="2"/>
              </a:rPr>
              <a:t>a</a:t>
            </a:r>
          </a:p>
        </p:txBody>
      </p:sp>
      <p:sp>
        <p:nvSpPr>
          <p:cNvPr id="7" name="TextBox 6">
            <a:extLst>
              <a:ext uri="{FF2B5EF4-FFF2-40B4-BE49-F238E27FC236}">
                <a16:creationId xmlns:a16="http://schemas.microsoft.com/office/drawing/2014/main" id="{4F6DCE54-4640-4D33-9135-8AF585D0C9C2}"/>
              </a:ext>
            </a:extLst>
          </p:cNvPr>
          <p:cNvSpPr txBox="1"/>
          <p:nvPr/>
        </p:nvSpPr>
        <p:spPr>
          <a:xfrm flipH="1">
            <a:off x="2192818" y="1982623"/>
            <a:ext cx="256304" cy="400110"/>
          </a:xfrm>
          <a:prstGeom prst="rect">
            <a:avLst/>
          </a:prstGeom>
          <a:noFill/>
        </p:spPr>
        <p:txBody>
          <a:bodyPr wrap="square" rtlCol="0">
            <a:spAutoFit/>
          </a:bodyPr>
          <a:lstStyle/>
          <a:p>
            <a:r>
              <a:rPr lang="en-US" sz="2000" b="1" dirty="0">
                <a:solidFill>
                  <a:schemeClr val="accent6">
                    <a:lumMod val="75000"/>
                  </a:schemeClr>
                </a:solidFill>
                <a:latin typeface="Symbol" panose="05050102010706020507" pitchFamily="18" charset="2"/>
              </a:rPr>
              <a:t>b</a:t>
            </a:r>
          </a:p>
        </p:txBody>
      </p:sp>
      <p:sp>
        <p:nvSpPr>
          <p:cNvPr id="8" name="TextBox 7">
            <a:extLst>
              <a:ext uri="{FF2B5EF4-FFF2-40B4-BE49-F238E27FC236}">
                <a16:creationId xmlns:a16="http://schemas.microsoft.com/office/drawing/2014/main" id="{C9E80605-3BA2-4132-A3CD-C258BFEE8076}"/>
              </a:ext>
            </a:extLst>
          </p:cNvPr>
          <p:cNvSpPr txBox="1"/>
          <p:nvPr/>
        </p:nvSpPr>
        <p:spPr>
          <a:xfrm>
            <a:off x="818934" y="1212573"/>
            <a:ext cx="301686" cy="369332"/>
          </a:xfrm>
          <a:prstGeom prst="rect">
            <a:avLst/>
          </a:prstGeom>
          <a:noFill/>
        </p:spPr>
        <p:txBody>
          <a:bodyPr wrap="none" rtlCol="0">
            <a:spAutoFit/>
          </a:bodyPr>
          <a:lstStyle/>
          <a:p>
            <a:r>
              <a:rPr lang="en-US" b="1" dirty="0"/>
              <a:t>6</a:t>
            </a:r>
          </a:p>
        </p:txBody>
      </p:sp>
      <p:sp>
        <p:nvSpPr>
          <p:cNvPr id="9" name="TextBox 8">
            <a:extLst>
              <a:ext uri="{FF2B5EF4-FFF2-40B4-BE49-F238E27FC236}">
                <a16:creationId xmlns:a16="http://schemas.microsoft.com/office/drawing/2014/main" id="{64D2B025-4B28-4086-B147-5E7AC0765BEE}"/>
              </a:ext>
            </a:extLst>
          </p:cNvPr>
          <p:cNvSpPr txBox="1"/>
          <p:nvPr/>
        </p:nvSpPr>
        <p:spPr>
          <a:xfrm>
            <a:off x="1290114" y="1477111"/>
            <a:ext cx="301686" cy="369332"/>
          </a:xfrm>
          <a:prstGeom prst="rect">
            <a:avLst/>
          </a:prstGeom>
          <a:noFill/>
        </p:spPr>
        <p:txBody>
          <a:bodyPr wrap="none" rtlCol="0">
            <a:spAutoFit/>
          </a:bodyPr>
          <a:lstStyle/>
          <a:p>
            <a:r>
              <a:rPr lang="en-US" b="1" dirty="0">
                <a:solidFill>
                  <a:schemeClr val="accent5">
                    <a:lumMod val="75000"/>
                  </a:schemeClr>
                </a:solidFill>
              </a:rPr>
              <a:t>5</a:t>
            </a:r>
          </a:p>
        </p:txBody>
      </p:sp>
      <p:sp>
        <p:nvSpPr>
          <p:cNvPr id="10" name="TextBox 9">
            <a:extLst>
              <a:ext uri="{FF2B5EF4-FFF2-40B4-BE49-F238E27FC236}">
                <a16:creationId xmlns:a16="http://schemas.microsoft.com/office/drawing/2014/main" id="{F936FDCF-4C37-49DF-A242-199445A8D375}"/>
              </a:ext>
            </a:extLst>
          </p:cNvPr>
          <p:cNvSpPr txBox="1"/>
          <p:nvPr/>
        </p:nvSpPr>
        <p:spPr>
          <a:xfrm>
            <a:off x="1761294" y="1477111"/>
            <a:ext cx="301686" cy="369332"/>
          </a:xfrm>
          <a:prstGeom prst="rect">
            <a:avLst/>
          </a:prstGeom>
          <a:noFill/>
        </p:spPr>
        <p:txBody>
          <a:bodyPr wrap="none" rtlCol="0">
            <a:spAutoFit/>
          </a:bodyPr>
          <a:lstStyle/>
          <a:p>
            <a:r>
              <a:rPr lang="en-US" b="1" dirty="0">
                <a:solidFill>
                  <a:schemeClr val="accent5">
                    <a:lumMod val="75000"/>
                  </a:schemeClr>
                </a:solidFill>
              </a:rPr>
              <a:t>4</a:t>
            </a:r>
          </a:p>
        </p:txBody>
      </p:sp>
      <p:sp>
        <p:nvSpPr>
          <p:cNvPr id="11" name="TextBox 10">
            <a:extLst>
              <a:ext uri="{FF2B5EF4-FFF2-40B4-BE49-F238E27FC236}">
                <a16:creationId xmlns:a16="http://schemas.microsoft.com/office/drawing/2014/main" id="{7EE95762-1FCF-4DD8-8A3A-E5C30546B6FD}"/>
              </a:ext>
            </a:extLst>
          </p:cNvPr>
          <p:cNvSpPr txBox="1"/>
          <p:nvPr/>
        </p:nvSpPr>
        <p:spPr>
          <a:xfrm>
            <a:off x="2192818" y="1776361"/>
            <a:ext cx="301686" cy="369332"/>
          </a:xfrm>
          <a:prstGeom prst="rect">
            <a:avLst/>
          </a:prstGeom>
          <a:noFill/>
        </p:spPr>
        <p:txBody>
          <a:bodyPr wrap="none" rtlCol="0">
            <a:spAutoFit/>
          </a:bodyPr>
          <a:lstStyle/>
          <a:p>
            <a:r>
              <a:rPr lang="en-US" b="1" dirty="0">
                <a:solidFill>
                  <a:schemeClr val="accent6">
                    <a:lumMod val="75000"/>
                  </a:schemeClr>
                </a:solidFill>
              </a:rPr>
              <a:t>3</a:t>
            </a:r>
          </a:p>
        </p:txBody>
      </p:sp>
      <p:sp>
        <p:nvSpPr>
          <p:cNvPr id="12" name="TextBox 11">
            <a:extLst>
              <a:ext uri="{FF2B5EF4-FFF2-40B4-BE49-F238E27FC236}">
                <a16:creationId xmlns:a16="http://schemas.microsoft.com/office/drawing/2014/main" id="{355A5488-9BFB-4E03-8FA2-075A1246A4A8}"/>
              </a:ext>
            </a:extLst>
          </p:cNvPr>
          <p:cNvSpPr txBox="1"/>
          <p:nvPr/>
        </p:nvSpPr>
        <p:spPr>
          <a:xfrm>
            <a:off x="3055867" y="1687131"/>
            <a:ext cx="301686" cy="369332"/>
          </a:xfrm>
          <a:prstGeom prst="rect">
            <a:avLst/>
          </a:prstGeom>
          <a:noFill/>
        </p:spPr>
        <p:txBody>
          <a:bodyPr wrap="none" rtlCol="0">
            <a:spAutoFit/>
          </a:bodyPr>
          <a:lstStyle/>
          <a:p>
            <a:r>
              <a:rPr lang="en-US" b="1" dirty="0"/>
              <a:t>1</a:t>
            </a:r>
          </a:p>
        </p:txBody>
      </p:sp>
      <p:sp>
        <p:nvSpPr>
          <p:cNvPr id="13" name="TextBox 12">
            <a:extLst>
              <a:ext uri="{FF2B5EF4-FFF2-40B4-BE49-F238E27FC236}">
                <a16:creationId xmlns:a16="http://schemas.microsoft.com/office/drawing/2014/main" id="{4C3B6EDD-BC8C-4CFF-A530-1D9FE8D0D6C1}"/>
              </a:ext>
            </a:extLst>
          </p:cNvPr>
          <p:cNvSpPr txBox="1"/>
          <p:nvPr/>
        </p:nvSpPr>
        <p:spPr>
          <a:xfrm>
            <a:off x="2641736" y="1502465"/>
            <a:ext cx="301686" cy="369332"/>
          </a:xfrm>
          <a:prstGeom prst="rect">
            <a:avLst/>
          </a:prstGeom>
          <a:noFill/>
        </p:spPr>
        <p:txBody>
          <a:bodyPr wrap="none" rtlCol="0">
            <a:spAutoFit/>
          </a:bodyPr>
          <a:lstStyle/>
          <a:p>
            <a:r>
              <a:rPr lang="en-US" b="1" dirty="0">
                <a:solidFill>
                  <a:schemeClr val="accent6">
                    <a:lumMod val="75000"/>
                  </a:schemeClr>
                </a:solidFill>
              </a:rPr>
              <a:t>2</a:t>
            </a:r>
          </a:p>
        </p:txBody>
      </p:sp>
      <p:cxnSp>
        <p:nvCxnSpPr>
          <p:cNvPr id="14" name="Straight Arrow Connector 13">
            <a:extLst>
              <a:ext uri="{FF2B5EF4-FFF2-40B4-BE49-F238E27FC236}">
                <a16:creationId xmlns:a16="http://schemas.microsoft.com/office/drawing/2014/main" id="{D7421864-3258-4CE0-A38F-293F61636C4D}"/>
              </a:ext>
            </a:extLst>
          </p:cNvPr>
          <p:cNvCxnSpPr/>
          <p:nvPr/>
        </p:nvCxnSpPr>
        <p:spPr>
          <a:xfrm>
            <a:off x="7262864" y="2838220"/>
            <a:ext cx="0" cy="89949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16BA2D2F-B85B-41D9-87F5-472F077540A1}"/>
              </a:ext>
            </a:extLst>
          </p:cNvPr>
          <p:cNvSpPr txBox="1"/>
          <p:nvPr/>
        </p:nvSpPr>
        <p:spPr>
          <a:xfrm>
            <a:off x="5357726" y="2880270"/>
            <a:ext cx="1905138" cy="646331"/>
          </a:xfrm>
          <a:prstGeom prst="rect">
            <a:avLst/>
          </a:prstGeom>
          <a:noFill/>
        </p:spPr>
        <p:txBody>
          <a:bodyPr wrap="square" rtlCol="0">
            <a:spAutoFit/>
          </a:bodyPr>
          <a:lstStyle/>
          <a:p>
            <a:pPr algn="ctr"/>
            <a:r>
              <a:rPr lang="en-US" b="1" i="1" dirty="0">
                <a:solidFill>
                  <a:schemeClr val="accent6">
                    <a:lumMod val="75000"/>
                  </a:schemeClr>
                </a:solidFill>
              </a:rPr>
              <a:t>2,4 – Dienoyl-CoA</a:t>
            </a:r>
          </a:p>
          <a:p>
            <a:pPr algn="ctr"/>
            <a:r>
              <a:rPr lang="en-US" b="1" i="1" dirty="0">
                <a:solidFill>
                  <a:schemeClr val="accent6">
                    <a:lumMod val="75000"/>
                  </a:schemeClr>
                </a:solidFill>
              </a:rPr>
              <a:t>Reductase</a:t>
            </a:r>
          </a:p>
        </p:txBody>
      </p:sp>
      <p:cxnSp>
        <p:nvCxnSpPr>
          <p:cNvPr id="16" name="Straight Arrow Connector 15">
            <a:extLst>
              <a:ext uri="{FF2B5EF4-FFF2-40B4-BE49-F238E27FC236}">
                <a16:creationId xmlns:a16="http://schemas.microsoft.com/office/drawing/2014/main" id="{2EDE968B-FD42-468B-9A22-38C1FCF6A133}"/>
              </a:ext>
            </a:extLst>
          </p:cNvPr>
          <p:cNvCxnSpPr/>
          <p:nvPr/>
        </p:nvCxnSpPr>
        <p:spPr>
          <a:xfrm>
            <a:off x="2779298" y="2536576"/>
            <a:ext cx="0" cy="89949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AB40C305-CEB4-4449-9C48-1691F96720D7}"/>
              </a:ext>
            </a:extLst>
          </p:cNvPr>
          <p:cNvSpPr txBox="1"/>
          <p:nvPr/>
        </p:nvSpPr>
        <p:spPr>
          <a:xfrm>
            <a:off x="841530" y="2604883"/>
            <a:ext cx="1905138" cy="646331"/>
          </a:xfrm>
          <a:prstGeom prst="rect">
            <a:avLst/>
          </a:prstGeom>
          <a:noFill/>
        </p:spPr>
        <p:txBody>
          <a:bodyPr wrap="square" rtlCol="0">
            <a:spAutoFit/>
          </a:bodyPr>
          <a:lstStyle/>
          <a:p>
            <a:pPr algn="ctr"/>
            <a:r>
              <a:rPr lang="en-US" b="1" i="1" dirty="0">
                <a:solidFill>
                  <a:schemeClr val="accent6">
                    <a:lumMod val="75000"/>
                  </a:schemeClr>
                </a:solidFill>
              </a:rPr>
              <a:t>Acyl-CoA</a:t>
            </a:r>
          </a:p>
          <a:p>
            <a:pPr algn="ctr"/>
            <a:r>
              <a:rPr lang="en-US" b="1" i="1" dirty="0">
                <a:solidFill>
                  <a:schemeClr val="accent6">
                    <a:lumMod val="75000"/>
                  </a:schemeClr>
                </a:solidFill>
              </a:rPr>
              <a:t>Dehydrogenase</a:t>
            </a:r>
          </a:p>
        </p:txBody>
      </p:sp>
      <p:graphicFrame>
        <p:nvGraphicFramePr>
          <p:cNvPr id="5" name="Object 4">
            <a:extLst>
              <a:ext uri="{FF2B5EF4-FFF2-40B4-BE49-F238E27FC236}">
                <a16:creationId xmlns:a16="http://schemas.microsoft.com/office/drawing/2014/main" id="{F59CCD04-5814-4FC8-822E-F477EEE75D30}"/>
              </a:ext>
            </a:extLst>
          </p:cNvPr>
          <p:cNvGraphicFramePr>
            <a:graphicFrameLocks noChangeAspect="1"/>
          </p:cNvGraphicFramePr>
          <p:nvPr/>
        </p:nvGraphicFramePr>
        <p:xfrm>
          <a:off x="2738144" y="2621047"/>
          <a:ext cx="306457" cy="541337"/>
        </p:xfrm>
        <a:graphic>
          <a:graphicData uri="http://schemas.openxmlformats.org/presentationml/2006/ole">
            <mc:AlternateContent xmlns:mc="http://schemas.openxmlformats.org/markup-compatibility/2006">
              <mc:Choice xmlns:v="urn:schemas-microsoft-com:vml" Requires="v">
                <p:oleObj spid="_x0000_s40975" name="CS ChemDraw Drawing" r:id="rId6" imgW="304091" imgH="541711" progId="ChemDraw.Document.6.0">
                  <p:embed/>
                </p:oleObj>
              </mc:Choice>
              <mc:Fallback>
                <p:oleObj name="CS ChemDraw Drawing" r:id="rId6" imgW="304091" imgH="541711" progId="ChemDraw.Document.6.0">
                  <p:embed/>
                  <p:pic>
                    <p:nvPicPr>
                      <p:cNvPr id="5" name="Object 4">
                        <a:extLst>
                          <a:ext uri="{FF2B5EF4-FFF2-40B4-BE49-F238E27FC236}">
                            <a16:creationId xmlns:a16="http://schemas.microsoft.com/office/drawing/2014/main" id="{F59CCD04-5814-4FC8-822E-F477EEE75D30}"/>
                          </a:ext>
                        </a:extLst>
                      </p:cNvPr>
                      <p:cNvPicPr/>
                      <p:nvPr/>
                    </p:nvPicPr>
                    <p:blipFill>
                      <a:blip r:embed="rId7"/>
                      <a:stretch>
                        <a:fillRect/>
                      </a:stretch>
                    </p:blipFill>
                    <p:spPr>
                      <a:xfrm>
                        <a:off x="2738144" y="2621047"/>
                        <a:ext cx="306457" cy="541337"/>
                      </a:xfrm>
                      <a:prstGeom prst="rect">
                        <a:avLst/>
                      </a:prstGeom>
                    </p:spPr>
                  </p:pic>
                </p:oleObj>
              </mc:Fallback>
            </mc:AlternateContent>
          </a:graphicData>
        </a:graphic>
      </p:graphicFrame>
      <p:sp>
        <p:nvSpPr>
          <p:cNvPr id="19" name="TextBox 18">
            <a:extLst>
              <a:ext uri="{FF2B5EF4-FFF2-40B4-BE49-F238E27FC236}">
                <a16:creationId xmlns:a16="http://schemas.microsoft.com/office/drawing/2014/main" id="{16D704AC-A67F-4CBD-9D4E-A172CDD75397}"/>
              </a:ext>
            </a:extLst>
          </p:cNvPr>
          <p:cNvSpPr txBox="1"/>
          <p:nvPr/>
        </p:nvSpPr>
        <p:spPr>
          <a:xfrm>
            <a:off x="3026409" y="2469730"/>
            <a:ext cx="562718" cy="369332"/>
          </a:xfrm>
          <a:prstGeom prst="rect">
            <a:avLst/>
          </a:prstGeom>
          <a:noFill/>
        </p:spPr>
        <p:txBody>
          <a:bodyPr wrap="none" rtlCol="0">
            <a:spAutoFit/>
          </a:bodyPr>
          <a:lstStyle/>
          <a:p>
            <a:r>
              <a:rPr lang="en-US" b="1" dirty="0"/>
              <a:t>FAD</a:t>
            </a:r>
          </a:p>
        </p:txBody>
      </p:sp>
      <p:sp>
        <p:nvSpPr>
          <p:cNvPr id="20" name="TextBox 19">
            <a:extLst>
              <a:ext uri="{FF2B5EF4-FFF2-40B4-BE49-F238E27FC236}">
                <a16:creationId xmlns:a16="http://schemas.microsoft.com/office/drawing/2014/main" id="{D20F28D1-9127-479B-B5E6-32F0E205F14E}"/>
              </a:ext>
            </a:extLst>
          </p:cNvPr>
          <p:cNvSpPr txBox="1"/>
          <p:nvPr/>
        </p:nvSpPr>
        <p:spPr>
          <a:xfrm>
            <a:off x="3044601" y="2932537"/>
            <a:ext cx="787139" cy="369332"/>
          </a:xfrm>
          <a:prstGeom prst="rect">
            <a:avLst/>
          </a:prstGeom>
          <a:noFill/>
        </p:spPr>
        <p:txBody>
          <a:bodyPr wrap="none" rtlCol="0">
            <a:spAutoFit/>
          </a:bodyPr>
          <a:lstStyle/>
          <a:p>
            <a:r>
              <a:rPr lang="en-US" b="1" dirty="0"/>
              <a:t>FADH</a:t>
            </a:r>
            <a:r>
              <a:rPr lang="en-US" b="1" baseline="-25000" dirty="0"/>
              <a:t>2</a:t>
            </a:r>
          </a:p>
        </p:txBody>
      </p:sp>
      <p:sp>
        <p:nvSpPr>
          <p:cNvPr id="18" name="Freeform: Shape 17">
            <a:extLst>
              <a:ext uri="{FF2B5EF4-FFF2-40B4-BE49-F238E27FC236}">
                <a16:creationId xmlns:a16="http://schemas.microsoft.com/office/drawing/2014/main" id="{B5EE615C-5C67-496E-9680-756838031F49}"/>
              </a:ext>
            </a:extLst>
          </p:cNvPr>
          <p:cNvSpPr/>
          <p:nvPr/>
        </p:nvSpPr>
        <p:spPr>
          <a:xfrm>
            <a:off x="4542158" y="2102126"/>
            <a:ext cx="757313" cy="2052431"/>
          </a:xfrm>
          <a:custGeom>
            <a:avLst/>
            <a:gdLst>
              <a:gd name="connsiteX0" fmla="*/ 173959 w 757313"/>
              <a:gd name="connsiteY0" fmla="*/ 2052431 h 2052431"/>
              <a:gd name="connsiteX1" fmla="*/ 755399 w 757313"/>
              <a:gd name="connsiteY1" fmla="*/ 1774135 h 2052431"/>
              <a:gd name="connsiteX2" fmla="*/ 25 w 757313"/>
              <a:gd name="connsiteY2" fmla="*/ 412474 h 2052431"/>
              <a:gd name="connsiteX3" fmla="*/ 725581 w 757313"/>
              <a:gd name="connsiteY3" fmla="*/ 0 h 2052431"/>
              <a:gd name="connsiteX4" fmla="*/ 725581 w 757313"/>
              <a:gd name="connsiteY4" fmla="*/ 0 h 2052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7313" h="2052431">
                <a:moveTo>
                  <a:pt x="173959" y="2052431"/>
                </a:moveTo>
                <a:cubicBezTo>
                  <a:pt x="479173" y="2049946"/>
                  <a:pt x="784388" y="2047461"/>
                  <a:pt x="755399" y="1774135"/>
                </a:cubicBezTo>
                <a:cubicBezTo>
                  <a:pt x="726410" y="1500809"/>
                  <a:pt x="4995" y="708163"/>
                  <a:pt x="25" y="412474"/>
                </a:cubicBezTo>
                <a:cubicBezTo>
                  <a:pt x="-4945" y="116785"/>
                  <a:pt x="725581" y="0"/>
                  <a:pt x="725581" y="0"/>
                </a:cubicBezTo>
                <a:lnTo>
                  <a:pt x="725581" y="0"/>
                </a:lnTo>
              </a:path>
            </a:pathLst>
          </a:custGeom>
          <a:noFill/>
          <a:ln w="28575">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A87CB9F0-85BB-4565-A902-7A848928C463}"/>
              </a:ext>
            </a:extLst>
          </p:cNvPr>
          <p:cNvSpPr txBox="1"/>
          <p:nvPr/>
        </p:nvSpPr>
        <p:spPr>
          <a:xfrm>
            <a:off x="6292891" y="2333634"/>
            <a:ext cx="1905138" cy="369332"/>
          </a:xfrm>
          <a:prstGeom prst="rect">
            <a:avLst/>
          </a:prstGeom>
          <a:noFill/>
        </p:spPr>
        <p:txBody>
          <a:bodyPr wrap="square" rtlCol="0">
            <a:spAutoFit/>
          </a:bodyPr>
          <a:lstStyle/>
          <a:p>
            <a:r>
              <a:rPr lang="en-US" b="1" dirty="0">
                <a:latin typeface="Symbol" panose="05050102010706020507" pitchFamily="18" charset="2"/>
              </a:rPr>
              <a:t>D</a:t>
            </a:r>
            <a:r>
              <a:rPr lang="en-US" b="1" baseline="30000" dirty="0">
                <a:latin typeface="Symbol" panose="05050102010706020507" pitchFamily="18" charset="2"/>
              </a:rPr>
              <a:t>2,4</a:t>
            </a:r>
            <a:r>
              <a:rPr lang="en-US" b="1" dirty="0"/>
              <a:t> Dienoyl-CoA</a:t>
            </a:r>
          </a:p>
        </p:txBody>
      </p:sp>
      <p:graphicFrame>
        <p:nvGraphicFramePr>
          <p:cNvPr id="22" name="Object 21">
            <a:extLst>
              <a:ext uri="{FF2B5EF4-FFF2-40B4-BE49-F238E27FC236}">
                <a16:creationId xmlns:a16="http://schemas.microsoft.com/office/drawing/2014/main" id="{4FE50DD4-A21C-4E60-892F-AFB1F4539B1A}"/>
              </a:ext>
            </a:extLst>
          </p:cNvPr>
          <p:cNvGraphicFramePr>
            <a:graphicFrameLocks noChangeAspect="1"/>
          </p:cNvGraphicFramePr>
          <p:nvPr/>
        </p:nvGraphicFramePr>
        <p:xfrm>
          <a:off x="893911" y="3605060"/>
          <a:ext cx="3826600" cy="1454027"/>
        </p:xfrm>
        <a:graphic>
          <a:graphicData uri="http://schemas.openxmlformats.org/presentationml/2006/ole">
            <mc:AlternateContent xmlns:mc="http://schemas.openxmlformats.org/markup-compatibility/2006">
              <mc:Choice xmlns:v="urn:schemas-microsoft-com:vml" Requires="v">
                <p:oleObj spid="_x0000_s40976" name="CS ChemDraw Drawing" r:id="rId8" imgW="3029003" imgH="1151720" progId="ChemDraw.Document.6.0">
                  <p:embed/>
                </p:oleObj>
              </mc:Choice>
              <mc:Fallback>
                <p:oleObj name="CS ChemDraw Drawing" r:id="rId8" imgW="3029003" imgH="1151720" progId="ChemDraw.Document.6.0">
                  <p:embed/>
                  <p:pic>
                    <p:nvPicPr>
                      <p:cNvPr id="22" name="Object 21">
                        <a:extLst>
                          <a:ext uri="{FF2B5EF4-FFF2-40B4-BE49-F238E27FC236}">
                            <a16:creationId xmlns:a16="http://schemas.microsoft.com/office/drawing/2014/main" id="{4FE50DD4-A21C-4E60-892F-AFB1F4539B1A}"/>
                          </a:ext>
                        </a:extLst>
                      </p:cNvPr>
                      <p:cNvPicPr/>
                      <p:nvPr/>
                    </p:nvPicPr>
                    <p:blipFill>
                      <a:blip r:embed="rId9"/>
                      <a:stretch>
                        <a:fillRect/>
                      </a:stretch>
                    </p:blipFill>
                    <p:spPr>
                      <a:xfrm>
                        <a:off x="893911" y="3605060"/>
                        <a:ext cx="3826600" cy="1454027"/>
                      </a:xfrm>
                      <a:prstGeom prst="rect">
                        <a:avLst/>
                      </a:prstGeom>
                    </p:spPr>
                  </p:pic>
                </p:oleObj>
              </mc:Fallback>
            </mc:AlternateContent>
          </a:graphicData>
        </a:graphic>
      </p:graphicFrame>
      <p:graphicFrame>
        <p:nvGraphicFramePr>
          <p:cNvPr id="25" name="Object 24">
            <a:extLst>
              <a:ext uri="{FF2B5EF4-FFF2-40B4-BE49-F238E27FC236}">
                <a16:creationId xmlns:a16="http://schemas.microsoft.com/office/drawing/2014/main" id="{DA238ACD-D3AE-444F-AE86-2AC38E81FA2A}"/>
              </a:ext>
            </a:extLst>
          </p:cNvPr>
          <p:cNvGraphicFramePr>
            <a:graphicFrameLocks noChangeAspect="1"/>
          </p:cNvGraphicFramePr>
          <p:nvPr/>
        </p:nvGraphicFramePr>
        <p:xfrm>
          <a:off x="4897567" y="852689"/>
          <a:ext cx="3956523" cy="1503395"/>
        </p:xfrm>
        <a:graphic>
          <a:graphicData uri="http://schemas.openxmlformats.org/presentationml/2006/ole">
            <mc:AlternateContent xmlns:mc="http://schemas.openxmlformats.org/markup-compatibility/2006">
              <mc:Choice xmlns:v="urn:schemas-microsoft-com:vml" Requires="v">
                <p:oleObj spid="_x0000_s40977" name="CS ChemDraw Drawing" r:id="rId10" imgW="3029003" imgH="1151720" progId="ChemDraw.Document.6.0">
                  <p:embed/>
                </p:oleObj>
              </mc:Choice>
              <mc:Fallback>
                <p:oleObj name="CS ChemDraw Drawing" r:id="rId10" imgW="3029003" imgH="1151720" progId="ChemDraw.Document.6.0">
                  <p:embed/>
                  <p:pic>
                    <p:nvPicPr>
                      <p:cNvPr id="25" name="Object 24">
                        <a:extLst>
                          <a:ext uri="{FF2B5EF4-FFF2-40B4-BE49-F238E27FC236}">
                            <a16:creationId xmlns:a16="http://schemas.microsoft.com/office/drawing/2014/main" id="{DA238ACD-D3AE-444F-AE86-2AC38E81FA2A}"/>
                          </a:ext>
                        </a:extLst>
                      </p:cNvPr>
                      <p:cNvPicPr/>
                      <p:nvPr/>
                    </p:nvPicPr>
                    <p:blipFill>
                      <a:blip r:embed="rId11"/>
                      <a:stretch>
                        <a:fillRect/>
                      </a:stretch>
                    </p:blipFill>
                    <p:spPr>
                      <a:xfrm>
                        <a:off x="4897567" y="852689"/>
                        <a:ext cx="3956523" cy="1503395"/>
                      </a:xfrm>
                      <a:prstGeom prst="rect">
                        <a:avLst/>
                      </a:prstGeom>
                    </p:spPr>
                  </p:pic>
                </p:oleObj>
              </mc:Fallback>
            </mc:AlternateContent>
          </a:graphicData>
        </a:graphic>
      </p:graphicFrame>
      <p:graphicFrame>
        <p:nvGraphicFramePr>
          <p:cNvPr id="26" name="Object 25">
            <a:extLst>
              <a:ext uri="{FF2B5EF4-FFF2-40B4-BE49-F238E27FC236}">
                <a16:creationId xmlns:a16="http://schemas.microsoft.com/office/drawing/2014/main" id="{C05F109B-21DA-4361-A03A-56F6500DAEFB}"/>
              </a:ext>
            </a:extLst>
          </p:cNvPr>
          <p:cNvGraphicFramePr>
            <a:graphicFrameLocks noChangeAspect="1"/>
          </p:cNvGraphicFramePr>
          <p:nvPr/>
        </p:nvGraphicFramePr>
        <p:xfrm>
          <a:off x="7219033" y="2944629"/>
          <a:ext cx="306457" cy="541337"/>
        </p:xfrm>
        <a:graphic>
          <a:graphicData uri="http://schemas.openxmlformats.org/presentationml/2006/ole">
            <mc:AlternateContent xmlns:mc="http://schemas.openxmlformats.org/markup-compatibility/2006">
              <mc:Choice xmlns:v="urn:schemas-microsoft-com:vml" Requires="v">
                <p:oleObj spid="_x0000_s40978" name="CS ChemDraw Drawing" r:id="rId12" imgW="304091" imgH="541711" progId="ChemDraw.Document.6.0">
                  <p:embed/>
                </p:oleObj>
              </mc:Choice>
              <mc:Fallback>
                <p:oleObj name="CS ChemDraw Drawing" r:id="rId12" imgW="304091" imgH="541711" progId="ChemDraw.Document.6.0">
                  <p:embed/>
                  <p:pic>
                    <p:nvPicPr>
                      <p:cNvPr id="26" name="Object 25">
                        <a:extLst>
                          <a:ext uri="{FF2B5EF4-FFF2-40B4-BE49-F238E27FC236}">
                            <a16:creationId xmlns:a16="http://schemas.microsoft.com/office/drawing/2014/main" id="{C05F109B-21DA-4361-A03A-56F6500DAEFB}"/>
                          </a:ext>
                        </a:extLst>
                      </p:cNvPr>
                      <p:cNvPicPr/>
                      <p:nvPr/>
                    </p:nvPicPr>
                    <p:blipFill>
                      <a:blip r:embed="rId7"/>
                      <a:stretch>
                        <a:fillRect/>
                      </a:stretch>
                    </p:blipFill>
                    <p:spPr>
                      <a:xfrm>
                        <a:off x="7219033" y="2944629"/>
                        <a:ext cx="306457" cy="541337"/>
                      </a:xfrm>
                      <a:prstGeom prst="rect">
                        <a:avLst/>
                      </a:prstGeom>
                    </p:spPr>
                  </p:pic>
                </p:oleObj>
              </mc:Fallback>
            </mc:AlternateContent>
          </a:graphicData>
        </a:graphic>
      </p:graphicFrame>
      <p:sp>
        <p:nvSpPr>
          <p:cNvPr id="27" name="TextBox 26">
            <a:extLst>
              <a:ext uri="{FF2B5EF4-FFF2-40B4-BE49-F238E27FC236}">
                <a16:creationId xmlns:a16="http://schemas.microsoft.com/office/drawing/2014/main" id="{8DA115D3-D3E2-4CAC-90B5-EBA4545CB342}"/>
              </a:ext>
            </a:extLst>
          </p:cNvPr>
          <p:cNvSpPr txBox="1"/>
          <p:nvPr/>
        </p:nvSpPr>
        <p:spPr>
          <a:xfrm>
            <a:off x="7446815" y="2641634"/>
            <a:ext cx="944489" cy="646331"/>
          </a:xfrm>
          <a:prstGeom prst="rect">
            <a:avLst/>
          </a:prstGeom>
          <a:noFill/>
        </p:spPr>
        <p:txBody>
          <a:bodyPr wrap="none" rtlCol="0">
            <a:spAutoFit/>
          </a:bodyPr>
          <a:lstStyle/>
          <a:p>
            <a:r>
              <a:rPr lang="en-US" b="1" dirty="0"/>
              <a:t>NADPH </a:t>
            </a:r>
          </a:p>
          <a:p>
            <a:r>
              <a:rPr lang="en-US" b="1" dirty="0"/>
              <a:t>+ H</a:t>
            </a:r>
            <a:r>
              <a:rPr lang="en-US" b="1" baseline="30000" dirty="0"/>
              <a:t>+</a:t>
            </a:r>
          </a:p>
        </p:txBody>
      </p:sp>
      <p:sp>
        <p:nvSpPr>
          <p:cNvPr id="28" name="TextBox 27">
            <a:extLst>
              <a:ext uri="{FF2B5EF4-FFF2-40B4-BE49-F238E27FC236}">
                <a16:creationId xmlns:a16="http://schemas.microsoft.com/office/drawing/2014/main" id="{0529EDD7-2E26-441C-8DE8-A44895871A8D}"/>
              </a:ext>
            </a:extLst>
          </p:cNvPr>
          <p:cNvSpPr txBox="1"/>
          <p:nvPr/>
        </p:nvSpPr>
        <p:spPr>
          <a:xfrm>
            <a:off x="7480988" y="3349804"/>
            <a:ext cx="822661" cy="369332"/>
          </a:xfrm>
          <a:prstGeom prst="rect">
            <a:avLst/>
          </a:prstGeom>
          <a:noFill/>
        </p:spPr>
        <p:txBody>
          <a:bodyPr wrap="none" rtlCol="0">
            <a:spAutoFit/>
          </a:bodyPr>
          <a:lstStyle/>
          <a:p>
            <a:r>
              <a:rPr lang="en-US" b="1" dirty="0"/>
              <a:t>NADP</a:t>
            </a:r>
            <a:r>
              <a:rPr lang="en-US" b="1" baseline="30000" dirty="0"/>
              <a:t>+</a:t>
            </a:r>
          </a:p>
        </p:txBody>
      </p:sp>
      <p:graphicFrame>
        <p:nvGraphicFramePr>
          <p:cNvPr id="29" name="Object 28">
            <a:extLst>
              <a:ext uri="{FF2B5EF4-FFF2-40B4-BE49-F238E27FC236}">
                <a16:creationId xmlns:a16="http://schemas.microsoft.com/office/drawing/2014/main" id="{8746E7D9-9E16-466A-A589-725256CF39FB}"/>
              </a:ext>
            </a:extLst>
          </p:cNvPr>
          <p:cNvGraphicFramePr>
            <a:graphicFrameLocks noChangeAspect="1"/>
          </p:cNvGraphicFramePr>
          <p:nvPr/>
        </p:nvGraphicFramePr>
        <p:xfrm>
          <a:off x="5075720" y="3774309"/>
          <a:ext cx="3790136" cy="1307850"/>
        </p:xfrm>
        <a:graphic>
          <a:graphicData uri="http://schemas.openxmlformats.org/presentationml/2006/ole">
            <mc:AlternateContent xmlns:mc="http://schemas.openxmlformats.org/markup-compatibility/2006">
              <mc:Choice xmlns:v="urn:schemas-microsoft-com:vml" Requires="v">
                <p:oleObj spid="_x0000_s40979" name="CS ChemDraw Drawing" r:id="rId13" imgW="2977116" imgH="1026579" progId="ChemDraw.Document.6.0">
                  <p:embed/>
                </p:oleObj>
              </mc:Choice>
              <mc:Fallback>
                <p:oleObj name="CS ChemDraw Drawing" r:id="rId13" imgW="2977116" imgH="1026579" progId="ChemDraw.Document.6.0">
                  <p:embed/>
                  <p:pic>
                    <p:nvPicPr>
                      <p:cNvPr id="29" name="Object 28">
                        <a:extLst>
                          <a:ext uri="{FF2B5EF4-FFF2-40B4-BE49-F238E27FC236}">
                            <a16:creationId xmlns:a16="http://schemas.microsoft.com/office/drawing/2014/main" id="{8746E7D9-9E16-466A-A589-725256CF39FB}"/>
                          </a:ext>
                        </a:extLst>
                      </p:cNvPr>
                      <p:cNvPicPr/>
                      <p:nvPr/>
                    </p:nvPicPr>
                    <p:blipFill>
                      <a:blip r:embed="rId14"/>
                      <a:stretch>
                        <a:fillRect/>
                      </a:stretch>
                    </p:blipFill>
                    <p:spPr>
                      <a:xfrm>
                        <a:off x="5075720" y="3774309"/>
                        <a:ext cx="3790136" cy="1307850"/>
                      </a:xfrm>
                      <a:prstGeom prst="rect">
                        <a:avLst/>
                      </a:prstGeom>
                    </p:spPr>
                  </p:pic>
                </p:oleObj>
              </mc:Fallback>
            </mc:AlternateContent>
          </a:graphicData>
        </a:graphic>
      </p:graphicFrame>
      <p:sp>
        <p:nvSpPr>
          <p:cNvPr id="30" name="TextBox 29">
            <a:extLst>
              <a:ext uri="{FF2B5EF4-FFF2-40B4-BE49-F238E27FC236}">
                <a16:creationId xmlns:a16="http://schemas.microsoft.com/office/drawing/2014/main" id="{79FCBEB7-FABE-4B4B-9DF9-878AC6798075}"/>
              </a:ext>
            </a:extLst>
          </p:cNvPr>
          <p:cNvSpPr txBox="1"/>
          <p:nvPr/>
        </p:nvSpPr>
        <p:spPr>
          <a:xfrm>
            <a:off x="6000023" y="5082159"/>
            <a:ext cx="2525681" cy="369332"/>
          </a:xfrm>
          <a:prstGeom prst="rect">
            <a:avLst/>
          </a:prstGeom>
          <a:noFill/>
        </p:spPr>
        <p:txBody>
          <a:bodyPr wrap="square" rtlCol="0">
            <a:spAutoFit/>
          </a:bodyPr>
          <a:lstStyle/>
          <a:p>
            <a:r>
              <a:rPr lang="en-US" b="1" i="1" dirty="0"/>
              <a:t>Trans</a:t>
            </a:r>
            <a:r>
              <a:rPr lang="en-US" b="1" dirty="0"/>
              <a:t>-</a:t>
            </a:r>
            <a:r>
              <a:rPr lang="en-US" b="1" dirty="0">
                <a:latin typeface="Symbol" panose="05050102010706020507" pitchFamily="18" charset="2"/>
              </a:rPr>
              <a:t>D</a:t>
            </a:r>
            <a:r>
              <a:rPr lang="en-US" b="1" baseline="30000" dirty="0"/>
              <a:t>3</a:t>
            </a:r>
            <a:r>
              <a:rPr lang="en-US" b="1" dirty="0"/>
              <a:t> Enoyl-CoA</a:t>
            </a:r>
          </a:p>
        </p:txBody>
      </p:sp>
      <p:sp>
        <p:nvSpPr>
          <p:cNvPr id="31" name="TextBox 30">
            <a:extLst>
              <a:ext uri="{FF2B5EF4-FFF2-40B4-BE49-F238E27FC236}">
                <a16:creationId xmlns:a16="http://schemas.microsoft.com/office/drawing/2014/main" id="{8A71228F-CA26-4DA8-8994-0DD769B7251D}"/>
              </a:ext>
            </a:extLst>
          </p:cNvPr>
          <p:cNvSpPr txBox="1"/>
          <p:nvPr/>
        </p:nvSpPr>
        <p:spPr>
          <a:xfrm flipH="1">
            <a:off x="2820595" y="3749547"/>
            <a:ext cx="256304" cy="400110"/>
          </a:xfrm>
          <a:prstGeom prst="rect">
            <a:avLst/>
          </a:prstGeom>
          <a:noFill/>
        </p:spPr>
        <p:txBody>
          <a:bodyPr wrap="square" rtlCol="0">
            <a:spAutoFit/>
          </a:bodyPr>
          <a:lstStyle/>
          <a:p>
            <a:r>
              <a:rPr lang="en-US" sz="2000" b="1" dirty="0">
                <a:solidFill>
                  <a:srgbClr val="C00000"/>
                </a:solidFill>
                <a:latin typeface="Symbol" panose="05050102010706020507" pitchFamily="18" charset="2"/>
              </a:rPr>
              <a:t>a</a:t>
            </a:r>
          </a:p>
        </p:txBody>
      </p:sp>
      <p:sp>
        <p:nvSpPr>
          <p:cNvPr id="32" name="TextBox 31">
            <a:extLst>
              <a:ext uri="{FF2B5EF4-FFF2-40B4-BE49-F238E27FC236}">
                <a16:creationId xmlns:a16="http://schemas.microsoft.com/office/drawing/2014/main" id="{FCF499FD-E693-453A-AC2B-1CD5B24C2513}"/>
              </a:ext>
            </a:extLst>
          </p:cNvPr>
          <p:cNvSpPr txBox="1"/>
          <p:nvPr/>
        </p:nvSpPr>
        <p:spPr>
          <a:xfrm flipH="1">
            <a:off x="2403965" y="4503210"/>
            <a:ext cx="256304" cy="400110"/>
          </a:xfrm>
          <a:prstGeom prst="rect">
            <a:avLst/>
          </a:prstGeom>
          <a:noFill/>
        </p:spPr>
        <p:txBody>
          <a:bodyPr wrap="square" rtlCol="0">
            <a:spAutoFit/>
          </a:bodyPr>
          <a:lstStyle/>
          <a:p>
            <a:r>
              <a:rPr lang="en-US" sz="2000" b="1" dirty="0">
                <a:solidFill>
                  <a:srgbClr val="C00000"/>
                </a:solidFill>
                <a:latin typeface="Symbol" panose="05050102010706020507" pitchFamily="18" charset="2"/>
              </a:rPr>
              <a:t>b</a:t>
            </a:r>
          </a:p>
        </p:txBody>
      </p:sp>
      <p:sp>
        <p:nvSpPr>
          <p:cNvPr id="33" name="TextBox 32">
            <a:extLst>
              <a:ext uri="{FF2B5EF4-FFF2-40B4-BE49-F238E27FC236}">
                <a16:creationId xmlns:a16="http://schemas.microsoft.com/office/drawing/2014/main" id="{3DA8DB45-28CB-4863-B937-E80E1595400E}"/>
              </a:ext>
            </a:extLst>
          </p:cNvPr>
          <p:cNvSpPr txBox="1"/>
          <p:nvPr/>
        </p:nvSpPr>
        <p:spPr>
          <a:xfrm>
            <a:off x="1123440" y="3811060"/>
            <a:ext cx="301686" cy="369332"/>
          </a:xfrm>
          <a:prstGeom prst="rect">
            <a:avLst/>
          </a:prstGeom>
          <a:noFill/>
        </p:spPr>
        <p:txBody>
          <a:bodyPr wrap="none" rtlCol="0">
            <a:spAutoFit/>
          </a:bodyPr>
          <a:lstStyle/>
          <a:p>
            <a:r>
              <a:rPr lang="en-US" b="1" dirty="0"/>
              <a:t>6</a:t>
            </a:r>
          </a:p>
        </p:txBody>
      </p:sp>
      <p:sp>
        <p:nvSpPr>
          <p:cNvPr id="34" name="TextBox 33">
            <a:extLst>
              <a:ext uri="{FF2B5EF4-FFF2-40B4-BE49-F238E27FC236}">
                <a16:creationId xmlns:a16="http://schemas.microsoft.com/office/drawing/2014/main" id="{F2BCBFE4-51A7-420B-A96D-8FF605D91DC7}"/>
              </a:ext>
            </a:extLst>
          </p:cNvPr>
          <p:cNvSpPr txBox="1"/>
          <p:nvPr/>
        </p:nvSpPr>
        <p:spPr>
          <a:xfrm>
            <a:off x="1551060" y="4017245"/>
            <a:ext cx="301686" cy="369332"/>
          </a:xfrm>
          <a:prstGeom prst="rect">
            <a:avLst/>
          </a:prstGeom>
          <a:noFill/>
        </p:spPr>
        <p:txBody>
          <a:bodyPr wrap="none" rtlCol="0">
            <a:spAutoFit/>
          </a:bodyPr>
          <a:lstStyle/>
          <a:p>
            <a:r>
              <a:rPr lang="en-US" b="1" dirty="0">
                <a:solidFill>
                  <a:schemeClr val="accent5">
                    <a:lumMod val="75000"/>
                  </a:schemeClr>
                </a:solidFill>
              </a:rPr>
              <a:t>5</a:t>
            </a:r>
          </a:p>
        </p:txBody>
      </p:sp>
      <p:sp>
        <p:nvSpPr>
          <p:cNvPr id="35" name="TextBox 34">
            <a:extLst>
              <a:ext uri="{FF2B5EF4-FFF2-40B4-BE49-F238E27FC236}">
                <a16:creationId xmlns:a16="http://schemas.microsoft.com/office/drawing/2014/main" id="{1181D8C3-418C-4621-B364-16D66BA3A53C}"/>
              </a:ext>
            </a:extLst>
          </p:cNvPr>
          <p:cNvSpPr txBox="1"/>
          <p:nvPr/>
        </p:nvSpPr>
        <p:spPr>
          <a:xfrm>
            <a:off x="2030350" y="4022041"/>
            <a:ext cx="301686" cy="369332"/>
          </a:xfrm>
          <a:prstGeom prst="rect">
            <a:avLst/>
          </a:prstGeom>
          <a:noFill/>
        </p:spPr>
        <p:txBody>
          <a:bodyPr wrap="none" rtlCol="0">
            <a:spAutoFit/>
          </a:bodyPr>
          <a:lstStyle/>
          <a:p>
            <a:r>
              <a:rPr lang="en-US" b="1" dirty="0">
                <a:solidFill>
                  <a:schemeClr val="accent5">
                    <a:lumMod val="75000"/>
                  </a:schemeClr>
                </a:solidFill>
              </a:rPr>
              <a:t>4</a:t>
            </a:r>
          </a:p>
        </p:txBody>
      </p:sp>
      <p:sp>
        <p:nvSpPr>
          <p:cNvPr id="36" name="TextBox 35">
            <a:extLst>
              <a:ext uri="{FF2B5EF4-FFF2-40B4-BE49-F238E27FC236}">
                <a16:creationId xmlns:a16="http://schemas.microsoft.com/office/drawing/2014/main" id="{874E207E-641D-4659-8E5F-CDBD62E95520}"/>
              </a:ext>
            </a:extLst>
          </p:cNvPr>
          <p:cNvSpPr txBox="1"/>
          <p:nvPr/>
        </p:nvSpPr>
        <p:spPr>
          <a:xfrm>
            <a:off x="2403965" y="4296948"/>
            <a:ext cx="301686" cy="369332"/>
          </a:xfrm>
          <a:prstGeom prst="rect">
            <a:avLst/>
          </a:prstGeom>
          <a:noFill/>
        </p:spPr>
        <p:txBody>
          <a:bodyPr wrap="none" rtlCol="0">
            <a:spAutoFit/>
          </a:bodyPr>
          <a:lstStyle/>
          <a:p>
            <a:r>
              <a:rPr lang="en-US" b="1" dirty="0">
                <a:solidFill>
                  <a:srgbClr val="C00000"/>
                </a:solidFill>
              </a:rPr>
              <a:t>3</a:t>
            </a:r>
          </a:p>
        </p:txBody>
      </p:sp>
      <p:sp>
        <p:nvSpPr>
          <p:cNvPr id="37" name="TextBox 36">
            <a:extLst>
              <a:ext uri="{FF2B5EF4-FFF2-40B4-BE49-F238E27FC236}">
                <a16:creationId xmlns:a16="http://schemas.microsoft.com/office/drawing/2014/main" id="{96A07423-4714-495A-87C8-10E2E397EAA5}"/>
              </a:ext>
            </a:extLst>
          </p:cNvPr>
          <p:cNvSpPr txBox="1"/>
          <p:nvPr/>
        </p:nvSpPr>
        <p:spPr>
          <a:xfrm>
            <a:off x="3279465" y="4206707"/>
            <a:ext cx="301686" cy="369332"/>
          </a:xfrm>
          <a:prstGeom prst="rect">
            <a:avLst/>
          </a:prstGeom>
          <a:noFill/>
        </p:spPr>
        <p:txBody>
          <a:bodyPr wrap="none" rtlCol="0">
            <a:spAutoFit/>
          </a:bodyPr>
          <a:lstStyle/>
          <a:p>
            <a:r>
              <a:rPr lang="en-US" b="1" dirty="0"/>
              <a:t>1</a:t>
            </a:r>
          </a:p>
        </p:txBody>
      </p:sp>
      <p:sp>
        <p:nvSpPr>
          <p:cNvPr id="38" name="TextBox 37">
            <a:extLst>
              <a:ext uri="{FF2B5EF4-FFF2-40B4-BE49-F238E27FC236}">
                <a16:creationId xmlns:a16="http://schemas.microsoft.com/office/drawing/2014/main" id="{B6EC94BD-2408-4CD6-B2B7-6F5BA937E855}"/>
              </a:ext>
            </a:extLst>
          </p:cNvPr>
          <p:cNvSpPr txBox="1"/>
          <p:nvPr/>
        </p:nvSpPr>
        <p:spPr>
          <a:xfrm>
            <a:off x="2847142" y="3974956"/>
            <a:ext cx="301686" cy="369332"/>
          </a:xfrm>
          <a:prstGeom prst="rect">
            <a:avLst/>
          </a:prstGeom>
          <a:noFill/>
        </p:spPr>
        <p:txBody>
          <a:bodyPr wrap="none" rtlCol="0">
            <a:spAutoFit/>
          </a:bodyPr>
          <a:lstStyle/>
          <a:p>
            <a:r>
              <a:rPr lang="en-US" b="1" dirty="0">
                <a:solidFill>
                  <a:srgbClr val="C00000"/>
                </a:solidFill>
              </a:rPr>
              <a:t>2</a:t>
            </a:r>
          </a:p>
        </p:txBody>
      </p:sp>
      <p:sp>
        <p:nvSpPr>
          <p:cNvPr id="55" name="TextBox 54">
            <a:extLst>
              <a:ext uri="{FF2B5EF4-FFF2-40B4-BE49-F238E27FC236}">
                <a16:creationId xmlns:a16="http://schemas.microsoft.com/office/drawing/2014/main" id="{B7B5744C-0943-4074-834C-FAA48510F455}"/>
              </a:ext>
            </a:extLst>
          </p:cNvPr>
          <p:cNvSpPr txBox="1"/>
          <p:nvPr/>
        </p:nvSpPr>
        <p:spPr>
          <a:xfrm flipH="1">
            <a:off x="6886366" y="1035340"/>
            <a:ext cx="256304" cy="400110"/>
          </a:xfrm>
          <a:prstGeom prst="rect">
            <a:avLst/>
          </a:prstGeom>
          <a:noFill/>
        </p:spPr>
        <p:txBody>
          <a:bodyPr wrap="square" rtlCol="0">
            <a:spAutoFit/>
          </a:bodyPr>
          <a:lstStyle/>
          <a:p>
            <a:r>
              <a:rPr lang="en-US" sz="2000" b="1" dirty="0">
                <a:solidFill>
                  <a:srgbClr val="C00000"/>
                </a:solidFill>
                <a:latin typeface="Symbol" panose="05050102010706020507" pitchFamily="18" charset="2"/>
              </a:rPr>
              <a:t>a</a:t>
            </a:r>
          </a:p>
        </p:txBody>
      </p:sp>
      <p:sp>
        <p:nvSpPr>
          <p:cNvPr id="56" name="TextBox 55">
            <a:extLst>
              <a:ext uri="{FF2B5EF4-FFF2-40B4-BE49-F238E27FC236}">
                <a16:creationId xmlns:a16="http://schemas.microsoft.com/office/drawing/2014/main" id="{F646692F-0B0C-4B4A-AE52-3E244F5CEF26}"/>
              </a:ext>
            </a:extLst>
          </p:cNvPr>
          <p:cNvSpPr txBox="1"/>
          <p:nvPr/>
        </p:nvSpPr>
        <p:spPr>
          <a:xfrm flipH="1">
            <a:off x="6459796" y="1789003"/>
            <a:ext cx="256304" cy="400110"/>
          </a:xfrm>
          <a:prstGeom prst="rect">
            <a:avLst/>
          </a:prstGeom>
          <a:noFill/>
        </p:spPr>
        <p:txBody>
          <a:bodyPr wrap="square" rtlCol="0">
            <a:spAutoFit/>
          </a:bodyPr>
          <a:lstStyle/>
          <a:p>
            <a:r>
              <a:rPr lang="en-US" sz="2000" b="1" dirty="0">
                <a:solidFill>
                  <a:srgbClr val="C00000"/>
                </a:solidFill>
                <a:latin typeface="Symbol" panose="05050102010706020507" pitchFamily="18" charset="2"/>
              </a:rPr>
              <a:t>b</a:t>
            </a:r>
          </a:p>
        </p:txBody>
      </p:sp>
      <p:sp>
        <p:nvSpPr>
          <p:cNvPr id="57" name="TextBox 56">
            <a:extLst>
              <a:ext uri="{FF2B5EF4-FFF2-40B4-BE49-F238E27FC236}">
                <a16:creationId xmlns:a16="http://schemas.microsoft.com/office/drawing/2014/main" id="{4DEDEA9F-14C7-4663-BEF8-A301EF17AE75}"/>
              </a:ext>
            </a:extLst>
          </p:cNvPr>
          <p:cNvSpPr txBox="1"/>
          <p:nvPr/>
        </p:nvSpPr>
        <p:spPr>
          <a:xfrm>
            <a:off x="5154421" y="1096853"/>
            <a:ext cx="301686" cy="369332"/>
          </a:xfrm>
          <a:prstGeom prst="rect">
            <a:avLst/>
          </a:prstGeom>
          <a:noFill/>
        </p:spPr>
        <p:txBody>
          <a:bodyPr wrap="none" rtlCol="0">
            <a:spAutoFit/>
          </a:bodyPr>
          <a:lstStyle/>
          <a:p>
            <a:r>
              <a:rPr lang="en-US" b="1" dirty="0"/>
              <a:t>6</a:t>
            </a:r>
          </a:p>
        </p:txBody>
      </p:sp>
      <p:sp>
        <p:nvSpPr>
          <p:cNvPr id="58" name="TextBox 57">
            <a:extLst>
              <a:ext uri="{FF2B5EF4-FFF2-40B4-BE49-F238E27FC236}">
                <a16:creationId xmlns:a16="http://schemas.microsoft.com/office/drawing/2014/main" id="{7E32ECF8-77EA-4896-A5F1-BD70360F3594}"/>
              </a:ext>
            </a:extLst>
          </p:cNvPr>
          <p:cNvSpPr txBox="1"/>
          <p:nvPr/>
        </p:nvSpPr>
        <p:spPr>
          <a:xfrm>
            <a:off x="5582041" y="1303038"/>
            <a:ext cx="301686" cy="369332"/>
          </a:xfrm>
          <a:prstGeom prst="rect">
            <a:avLst/>
          </a:prstGeom>
          <a:noFill/>
        </p:spPr>
        <p:txBody>
          <a:bodyPr wrap="none" rtlCol="0">
            <a:spAutoFit/>
          </a:bodyPr>
          <a:lstStyle/>
          <a:p>
            <a:r>
              <a:rPr lang="en-US" b="1" dirty="0">
                <a:solidFill>
                  <a:schemeClr val="accent5">
                    <a:lumMod val="75000"/>
                  </a:schemeClr>
                </a:solidFill>
              </a:rPr>
              <a:t>5</a:t>
            </a:r>
          </a:p>
        </p:txBody>
      </p:sp>
      <p:sp>
        <p:nvSpPr>
          <p:cNvPr id="59" name="TextBox 58">
            <a:extLst>
              <a:ext uri="{FF2B5EF4-FFF2-40B4-BE49-F238E27FC236}">
                <a16:creationId xmlns:a16="http://schemas.microsoft.com/office/drawing/2014/main" id="{4D988215-3B3C-4083-B86F-4139A7B8EB71}"/>
              </a:ext>
            </a:extLst>
          </p:cNvPr>
          <p:cNvSpPr txBox="1"/>
          <p:nvPr/>
        </p:nvSpPr>
        <p:spPr>
          <a:xfrm>
            <a:off x="6061331" y="1307834"/>
            <a:ext cx="301686" cy="369332"/>
          </a:xfrm>
          <a:prstGeom prst="rect">
            <a:avLst/>
          </a:prstGeom>
          <a:noFill/>
        </p:spPr>
        <p:txBody>
          <a:bodyPr wrap="none" rtlCol="0">
            <a:spAutoFit/>
          </a:bodyPr>
          <a:lstStyle/>
          <a:p>
            <a:r>
              <a:rPr lang="en-US" b="1" dirty="0">
                <a:solidFill>
                  <a:schemeClr val="accent5">
                    <a:lumMod val="75000"/>
                  </a:schemeClr>
                </a:solidFill>
              </a:rPr>
              <a:t>4</a:t>
            </a:r>
          </a:p>
        </p:txBody>
      </p:sp>
      <p:sp>
        <p:nvSpPr>
          <p:cNvPr id="60" name="TextBox 59">
            <a:extLst>
              <a:ext uri="{FF2B5EF4-FFF2-40B4-BE49-F238E27FC236}">
                <a16:creationId xmlns:a16="http://schemas.microsoft.com/office/drawing/2014/main" id="{FC6F06E9-608E-4FF9-A222-027A422A4986}"/>
              </a:ext>
            </a:extLst>
          </p:cNvPr>
          <p:cNvSpPr txBox="1"/>
          <p:nvPr/>
        </p:nvSpPr>
        <p:spPr>
          <a:xfrm>
            <a:off x="6459796" y="1582741"/>
            <a:ext cx="301686" cy="369332"/>
          </a:xfrm>
          <a:prstGeom prst="rect">
            <a:avLst/>
          </a:prstGeom>
          <a:noFill/>
        </p:spPr>
        <p:txBody>
          <a:bodyPr wrap="none" rtlCol="0">
            <a:spAutoFit/>
          </a:bodyPr>
          <a:lstStyle/>
          <a:p>
            <a:r>
              <a:rPr lang="en-US" b="1" dirty="0">
                <a:solidFill>
                  <a:srgbClr val="C00000"/>
                </a:solidFill>
              </a:rPr>
              <a:t>3</a:t>
            </a:r>
          </a:p>
        </p:txBody>
      </p:sp>
      <p:sp>
        <p:nvSpPr>
          <p:cNvPr id="61" name="TextBox 60">
            <a:extLst>
              <a:ext uri="{FF2B5EF4-FFF2-40B4-BE49-F238E27FC236}">
                <a16:creationId xmlns:a16="http://schemas.microsoft.com/office/drawing/2014/main" id="{ECFD5E86-D209-4390-968F-38CB78EBA9C7}"/>
              </a:ext>
            </a:extLst>
          </p:cNvPr>
          <p:cNvSpPr txBox="1"/>
          <p:nvPr/>
        </p:nvSpPr>
        <p:spPr>
          <a:xfrm>
            <a:off x="7340266" y="1492500"/>
            <a:ext cx="301686" cy="369332"/>
          </a:xfrm>
          <a:prstGeom prst="rect">
            <a:avLst/>
          </a:prstGeom>
          <a:noFill/>
        </p:spPr>
        <p:txBody>
          <a:bodyPr wrap="none" rtlCol="0">
            <a:spAutoFit/>
          </a:bodyPr>
          <a:lstStyle/>
          <a:p>
            <a:r>
              <a:rPr lang="en-US" b="1" dirty="0"/>
              <a:t>1</a:t>
            </a:r>
          </a:p>
        </p:txBody>
      </p:sp>
      <p:sp>
        <p:nvSpPr>
          <p:cNvPr id="62" name="TextBox 61">
            <a:extLst>
              <a:ext uri="{FF2B5EF4-FFF2-40B4-BE49-F238E27FC236}">
                <a16:creationId xmlns:a16="http://schemas.microsoft.com/office/drawing/2014/main" id="{6B4544B3-3C9A-409A-8370-AD680EB9BCC7}"/>
              </a:ext>
            </a:extLst>
          </p:cNvPr>
          <p:cNvSpPr txBox="1"/>
          <p:nvPr/>
        </p:nvSpPr>
        <p:spPr>
          <a:xfrm>
            <a:off x="6912913" y="1260749"/>
            <a:ext cx="301686" cy="369332"/>
          </a:xfrm>
          <a:prstGeom prst="rect">
            <a:avLst/>
          </a:prstGeom>
          <a:noFill/>
        </p:spPr>
        <p:txBody>
          <a:bodyPr wrap="none" rtlCol="0">
            <a:spAutoFit/>
          </a:bodyPr>
          <a:lstStyle/>
          <a:p>
            <a:r>
              <a:rPr lang="en-US" b="1" dirty="0">
                <a:solidFill>
                  <a:srgbClr val="C00000"/>
                </a:solidFill>
              </a:rPr>
              <a:t>2</a:t>
            </a:r>
          </a:p>
        </p:txBody>
      </p:sp>
      <p:sp>
        <p:nvSpPr>
          <p:cNvPr id="63" name="TextBox 62">
            <a:extLst>
              <a:ext uri="{FF2B5EF4-FFF2-40B4-BE49-F238E27FC236}">
                <a16:creationId xmlns:a16="http://schemas.microsoft.com/office/drawing/2014/main" id="{81F7055C-A8B2-4F66-B624-41372828D3E9}"/>
              </a:ext>
            </a:extLst>
          </p:cNvPr>
          <p:cNvSpPr txBox="1"/>
          <p:nvPr/>
        </p:nvSpPr>
        <p:spPr>
          <a:xfrm flipH="1">
            <a:off x="6949134" y="3976502"/>
            <a:ext cx="256304" cy="400110"/>
          </a:xfrm>
          <a:prstGeom prst="rect">
            <a:avLst/>
          </a:prstGeom>
          <a:noFill/>
        </p:spPr>
        <p:txBody>
          <a:bodyPr wrap="square" rtlCol="0">
            <a:spAutoFit/>
          </a:bodyPr>
          <a:lstStyle/>
          <a:p>
            <a:r>
              <a:rPr lang="en-US" sz="2000" b="1" dirty="0">
                <a:solidFill>
                  <a:srgbClr val="C00000"/>
                </a:solidFill>
                <a:latin typeface="Symbol" panose="05050102010706020507" pitchFamily="18" charset="2"/>
              </a:rPr>
              <a:t>a</a:t>
            </a:r>
          </a:p>
        </p:txBody>
      </p:sp>
      <p:sp>
        <p:nvSpPr>
          <p:cNvPr id="64" name="TextBox 63">
            <a:extLst>
              <a:ext uri="{FF2B5EF4-FFF2-40B4-BE49-F238E27FC236}">
                <a16:creationId xmlns:a16="http://schemas.microsoft.com/office/drawing/2014/main" id="{B1717777-0E44-4325-A397-B8D86E3407D5}"/>
              </a:ext>
            </a:extLst>
          </p:cNvPr>
          <p:cNvSpPr txBox="1"/>
          <p:nvPr/>
        </p:nvSpPr>
        <p:spPr>
          <a:xfrm flipH="1">
            <a:off x="6565257" y="4627157"/>
            <a:ext cx="256304" cy="400110"/>
          </a:xfrm>
          <a:prstGeom prst="rect">
            <a:avLst/>
          </a:prstGeom>
          <a:noFill/>
        </p:spPr>
        <p:txBody>
          <a:bodyPr wrap="square" rtlCol="0">
            <a:spAutoFit/>
          </a:bodyPr>
          <a:lstStyle/>
          <a:p>
            <a:r>
              <a:rPr lang="en-US" sz="2000" b="1" dirty="0">
                <a:solidFill>
                  <a:srgbClr val="C00000"/>
                </a:solidFill>
                <a:latin typeface="Symbol" panose="05050102010706020507" pitchFamily="18" charset="2"/>
              </a:rPr>
              <a:t>b</a:t>
            </a:r>
          </a:p>
        </p:txBody>
      </p:sp>
      <p:sp>
        <p:nvSpPr>
          <p:cNvPr id="65" name="TextBox 64">
            <a:extLst>
              <a:ext uri="{FF2B5EF4-FFF2-40B4-BE49-F238E27FC236}">
                <a16:creationId xmlns:a16="http://schemas.microsoft.com/office/drawing/2014/main" id="{B8275772-B919-4DEA-81D9-C2C4CDA653BC}"/>
              </a:ext>
            </a:extLst>
          </p:cNvPr>
          <p:cNvSpPr txBox="1"/>
          <p:nvPr/>
        </p:nvSpPr>
        <p:spPr>
          <a:xfrm>
            <a:off x="5305264" y="4689755"/>
            <a:ext cx="301686" cy="369332"/>
          </a:xfrm>
          <a:prstGeom prst="rect">
            <a:avLst/>
          </a:prstGeom>
          <a:noFill/>
        </p:spPr>
        <p:txBody>
          <a:bodyPr wrap="none" rtlCol="0">
            <a:spAutoFit/>
          </a:bodyPr>
          <a:lstStyle/>
          <a:p>
            <a:r>
              <a:rPr lang="en-US" b="1" dirty="0"/>
              <a:t>6</a:t>
            </a:r>
          </a:p>
        </p:txBody>
      </p:sp>
      <p:sp>
        <p:nvSpPr>
          <p:cNvPr id="66" name="TextBox 65">
            <a:extLst>
              <a:ext uri="{FF2B5EF4-FFF2-40B4-BE49-F238E27FC236}">
                <a16:creationId xmlns:a16="http://schemas.microsoft.com/office/drawing/2014/main" id="{E661AAE5-75F3-490F-9D2D-6FE38CCDBAC1}"/>
              </a:ext>
            </a:extLst>
          </p:cNvPr>
          <p:cNvSpPr txBox="1"/>
          <p:nvPr/>
        </p:nvSpPr>
        <p:spPr>
          <a:xfrm>
            <a:off x="5710320" y="4376612"/>
            <a:ext cx="301686" cy="369332"/>
          </a:xfrm>
          <a:prstGeom prst="rect">
            <a:avLst/>
          </a:prstGeom>
          <a:noFill/>
        </p:spPr>
        <p:txBody>
          <a:bodyPr wrap="none" rtlCol="0">
            <a:spAutoFit/>
          </a:bodyPr>
          <a:lstStyle/>
          <a:p>
            <a:r>
              <a:rPr lang="en-US" b="1" dirty="0">
                <a:solidFill>
                  <a:schemeClr val="accent5">
                    <a:lumMod val="75000"/>
                  </a:schemeClr>
                </a:solidFill>
              </a:rPr>
              <a:t>5</a:t>
            </a:r>
          </a:p>
        </p:txBody>
      </p:sp>
      <p:sp>
        <p:nvSpPr>
          <p:cNvPr id="67" name="TextBox 66">
            <a:extLst>
              <a:ext uri="{FF2B5EF4-FFF2-40B4-BE49-F238E27FC236}">
                <a16:creationId xmlns:a16="http://schemas.microsoft.com/office/drawing/2014/main" id="{93FA134D-B587-4FE5-86AC-8243AC15307D}"/>
              </a:ext>
            </a:extLst>
          </p:cNvPr>
          <p:cNvSpPr txBox="1"/>
          <p:nvPr/>
        </p:nvSpPr>
        <p:spPr>
          <a:xfrm>
            <a:off x="6132107" y="4232148"/>
            <a:ext cx="301686" cy="369332"/>
          </a:xfrm>
          <a:prstGeom prst="rect">
            <a:avLst/>
          </a:prstGeom>
          <a:noFill/>
        </p:spPr>
        <p:txBody>
          <a:bodyPr wrap="none" rtlCol="0">
            <a:spAutoFit/>
          </a:bodyPr>
          <a:lstStyle/>
          <a:p>
            <a:r>
              <a:rPr lang="en-US" b="1" dirty="0">
                <a:solidFill>
                  <a:schemeClr val="accent5">
                    <a:lumMod val="75000"/>
                  </a:schemeClr>
                </a:solidFill>
              </a:rPr>
              <a:t>4</a:t>
            </a:r>
          </a:p>
        </p:txBody>
      </p:sp>
      <p:sp>
        <p:nvSpPr>
          <p:cNvPr id="68" name="TextBox 67">
            <a:extLst>
              <a:ext uri="{FF2B5EF4-FFF2-40B4-BE49-F238E27FC236}">
                <a16:creationId xmlns:a16="http://schemas.microsoft.com/office/drawing/2014/main" id="{991E413D-094A-4C52-AE0C-A2D7938501AA}"/>
              </a:ext>
            </a:extLst>
          </p:cNvPr>
          <p:cNvSpPr txBox="1"/>
          <p:nvPr/>
        </p:nvSpPr>
        <p:spPr>
          <a:xfrm>
            <a:off x="6565257" y="4420895"/>
            <a:ext cx="301686" cy="369332"/>
          </a:xfrm>
          <a:prstGeom prst="rect">
            <a:avLst/>
          </a:prstGeom>
          <a:noFill/>
        </p:spPr>
        <p:txBody>
          <a:bodyPr wrap="none" rtlCol="0">
            <a:spAutoFit/>
          </a:bodyPr>
          <a:lstStyle/>
          <a:p>
            <a:r>
              <a:rPr lang="en-US" b="1" dirty="0">
                <a:solidFill>
                  <a:srgbClr val="C00000"/>
                </a:solidFill>
              </a:rPr>
              <a:t>3</a:t>
            </a:r>
          </a:p>
        </p:txBody>
      </p:sp>
      <p:sp>
        <p:nvSpPr>
          <p:cNvPr id="69" name="TextBox 68">
            <a:extLst>
              <a:ext uri="{FF2B5EF4-FFF2-40B4-BE49-F238E27FC236}">
                <a16:creationId xmlns:a16="http://schemas.microsoft.com/office/drawing/2014/main" id="{02ABFD10-CC49-4A89-9AB1-F6DD5C58E291}"/>
              </a:ext>
            </a:extLst>
          </p:cNvPr>
          <p:cNvSpPr txBox="1"/>
          <p:nvPr/>
        </p:nvSpPr>
        <p:spPr>
          <a:xfrm>
            <a:off x="7401378" y="4366003"/>
            <a:ext cx="301686" cy="369332"/>
          </a:xfrm>
          <a:prstGeom prst="rect">
            <a:avLst/>
          </a:prstGeom>
          <a:noFill/>
        </p:spPr>
        <p:txBody>
          <a:bodyPr wrap="none" rtlCol="0">
            <a:spAutoFit/>
          </a:bodyPr>
          <a:lstStyle/>
          <a:p>
            <a:r>
              <a:rPr lang="en-US" b="1" dirty="0"/>
              <a:t>1</a:t>
            </a:r>
          </a:p>
        </p:txBody>
      </p:sp>
      <p:sp>
        <p:nvSpPr>
          <p:cNvPr id="70" name="TextBox 69">
            <a:extLst>
              <a:ext uri="{FF2B5EF4-FFF2-40B4-BE49-F238E27FC236}">
                <a16:creationId xmlns:a16="http://schemas.microsoft.com/office/drawing/2014/main" id="{BAD2ECD9-DB01-4707-865E-A30393F056E4}"/>
              </a:ext>
            </a:extLst>
          </p:cNvPr>
          <p:cNvSpPr txBox="1"/>
          <p:nvPr/>
        </p:nvSpPr>
        <p:spPr>
          <a:xfrm>
            <a:off x="6975681" y="4201911"/>
            <a:ext cx="301686" cy="369332"/>
          </a:xfrm>
          <a:prstGeom prst="rect">
            <a:avLst/>
          </a:prstGeom>
          <a:noFill/>
        </p:spPr>
        <p:txBody>
          <a:bodyPr wrap="none" rtlCol="0">
            <a:spAutoFit/>
          </a:bodyPr>
          <a:lstStyle/>
          <a:p>
            <a:r>
              <a:rPr lang="en-US" b="1" dirty="0">
                <a:solidFill>
                  <a:srgbClr val="C00000"/>
                </a:solidFill>
              </a:rPr>
              <a:t>2</a:t>
            </a:r>
          </a:p>
        </p:txBody>
      </p:sp>
      <p:sp>
        <p:nvSpPr>
          <p:cNvPr id="52" name="TextBox 51">
            <a:extLst>
              <a:ext uri="{FF2B5EF4-FFF2-40B4-BE49-F238E27FC236}">
                <a16:creationId xmlns:a16="http://schemas.microsoft.com/office/drawing/2014/main" id="{EB03E122-0FCB-4A35-9C47-CE4C42D64686}"/>
              </a:ext>
            </a:extLst>
          </p:cNvPr>
          <p:cNvSpPr txBox="1"/>
          <p:nvPr/>
        </p:nvSpPr>
        <p:spPr>
          <a:xfrm>
            <a:off x="1794099" y="5107813"/>
            <a:ext cx="1905138" cy="369332"/>
          </a:xfrm>
          <a:prstGeom prst="rect">
            <a:avLst/>
          </a:prstGeom>
          <a:noFill/>
        </p:spPr>
        <p:txBody>
          <a:bodyPr wrap="square" rtlCol="0">
            <a:spAutoFit/>
          </a:bodyPr>
          <a:lstStyle/>
          <a:p>
            <a:r>
              <a:rPr lang="en-US" b="1" dirty="0">
                <a:latin typeface="Symbol" panose="05050102010706020507" pitchFamily="18" charset="2"/>
              </a:rPr>
              <a:t>D</a:t>
            </a:r>
            <a:r>
              <a:rPr lang="en-US" b="1" baseline="30000" dirty="0">
                <a:latin typeface="Symbol" panose="05050102010706020507" pitchFamily="18" charset="2"/>
              </a:rPr>
              <a:t>2,4</a:t>
            </a:r>
            <a:r>
              <a:rPr lang="en-US" b="1" dirty="0"/>
              <a:t> Dienoyl-CoA</a:t>
            </a:r>
          </a:p>
        </p:txBody>
      </p:sp>
    </p:spTree>
    <p:extLst>
      <p:ext uri="{BB962C8B-B14F-4D97-AF65-F5344CB8AC3E}">
        <p14:creationId xmlns:p14="http://schemas.microsoft.com/office/powerpoint/2010/main" val="2766773148"/>
      </p:ext>
    </p:extLst>
  </p:cSld>
  <p:clrMapOvr>
    <a:masterClrMapping/>
  </p:clrMapOvr>
</p:sld>
</file>

<file path=ppt/theme/theme1.xml><?xml version="1.0" encoding="utf-8"?>
<a:theme xmlns:a="http://schemas.openxmlformats.org/drawingml/2006/main" name="Biochemistry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iochemistry" id="{5E58785F-E02B-492D-8FD4-47CBF078E2C5}" vid="{A455487B-C78E-41D4-8232-334E6B94BBB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9141</TotalTime>
  <Words>1205</Words>
  <Application>Microsoft Office PowerPoint</Application>
  <PresentationFormat>On-screen Show (4:3)</PresentationFormat>
  <Paragraphs>248</Paragraphs>
  <Slides>11</Slides>
  <Notes>11</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11</vt:i4>
      </vt:variant>
    </vt:vector>
  </HeadingPairs>
  <TitlesOfParts>
    <vt:vector size="17" baseType="lpstr">
      <vt:lpstr>Arial</vt:lpstr>
      <vt:lpstr>Calibri</vt:lpstr>
      <vt:lpstr>Calibri Light</vt:lpstr>
      <vt:lpstr>Symbol</vt:lpstr>
      <vt:lpstr>Biochemistry Theme</vt:lpstr>
      <vt:lpstr>CS ChemDraw Drawing</vt:lpstr>
      <vt:lpstr>Lipids</vt:lpstr>
      <vt:lpstr>Overview of b-Oxidation</vt:lpstr>
      <vt:lpstr>What about Unsaturated Fats?</vt:lpstr>
      <vt:lpstr>ODD Double Bonds</vt:lpstr>
      <vt:lpstr>ODD Double Bonds</vt:lpstr>
      <vt:lpstr>What about Unsaturated Fats?</vt:lpstr>
      <vt:lpstr>What about Unsaturated Fats?</vt:lpstr>
      <vt:lpstr>PowerPoint Presentation</vt:lpstr>
      <vt:lpstr>What about Unsaturated Fats?</vt:lpstr>
      <vt:lpstr>Compensating for Energy Load</vt:lpstr>
      <vt:lpstr>Compensating for Energy Load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Lipids</dc:title>
  <dc:creator>Patricia Flatt</dc:creator>
  <cp:lastModifiedBy>Patricia Flatt</cp:lastModifiedBy>
  <cp:revision>157</cp:revision>
  <dcterms:created xsi:type="dcterms:W3CDTF">2020-03-05T19:43:26Z</dcterms:created>
  <dcterms:modified xsi:type="dcterms:W3CDTF">2020-03-13T12:55:23Z</dcterms:modified>
</cp:coreProperties>
</file>