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420" r:id="rId2"/>
    <p:sldId id="421" r:id="rId3"/>
    <p:sldId id="426" r:id="rId4"/>
    <p:sldId id="429" r:id="rId5"/>
    <p:sldId id="428" r:id="rId6"/>
    <p:sldId id="427" r:id="rId7"/>
    <p:sldId id="430" r:id="rId8"/>
    <p:sldId id="431" r:id="rId9"/>
    <p:sldId id="435" r:id="rId10"/>
    <p:sldId id="436" r:id="rId11"/>
    <p:sldId id="437" r:id="rId12"/>
    <p:sldId id="438" r:id="rId13"/>
    <p:sldId id="432" r:id="rId14"/>
    <p:sldId id="433" r:id="rId15"/>
    <p:sldId id="445" r:id="rId16"/>
    <p:sldId id="446" r:id="rId17"/>
    <p:sldId id="448" r:id="rId18"/>
    <p:sldId id="449" r:id="rId19"/>
    <p:sldId id="447" r:id="rId20"/>
    <p:sldId id="450" r:id="rId21"/>
    <p:sldId id="434" r:id="rId22"/>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D1EB"/>
    <a:srgbClr val="B36D9C"/>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6108" autoAdjust="0"/>
  </p:normalViewPr>
  <p:slideViewPr>
    <p:cSldViewPr snapToGrid="0" showGuides="1">
      <p:cViewPr varScale="1">
        <p:scale>
          <a:sx n="142" d="100"/>
          <a:sy n="142" d="100"/>
        </p:scale>
        <p:origin x="2388" y="76"/>
      </p:cViewPr>
      <p:guideLst>
        <p:guide orient="horz" pos="2184"/>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2/26/2020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our lecture series on Lipids.  Here we will learn about the basic structure and function of lipids in biological systems.</a:t>
            </a:r>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53317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prefixes used for carbon length are the same that you learned for organic chemistry, although you may not have had such long carbon chains before. The prefix ‘</a:t>
            </a:r>
            <a:r>
              <a:rPr lang="en-US" dirty="0" err="1"/>
              <a:t>Icos</a:t>
            </a:r>
            <a:r>
              <a:rPr lang="en-US" dirty="0"/>
              <a:t>’ is used for a 20 carbon chain, although you may also still see ‘</a:t>
            </a:r>
            <a:r>
              <a:rPr lang="en-US" dirty="0" err="1"/>
              <a:t>Icos</a:t>
            </a:r>
            <a:r>
              <a:rPr lang="en-US" dirty="0"/>
              <a:t>’ spelled with the older, E-I spelling for ‘</a:t>
            </a:r>
            <a:r>
              <a:rPr lang="en-US" dirty="0" err="1"/>
              <a:t>Eicos</a:t>
            </a:r>
            <a:r>
              <a:rPr lang="en-US" dirty="0"/>
              <a:t>’. I will accept either as being correct.  You may also see carbon chains longer than 20 carbon units.  The prefix, ‘</a:t>
            </a:r>
            <a:r>
              <a:rPr lang="en-US" dirty="0" err="1"/>
              <a:t>docosa</a:t>
            </a:r>
            <a:r>
              <a:rPr lang="en-US" dirty="0"/>
              <a:t>-’ is used for a 22 carbon chain.</a:t>
            </a:r>
          </a:p>
        </p:txBody>
      </p:sp>
      <p:sp>
        <p:nvSpPr>
          <p:cNvPr id="4" name="Slide Number Placeholder 3"/>
          <p:cNvSpPr>
            <a:spLocks noGrp="1"/>
          </p:cNvSpPr>
          <p:nvPr>
            <p:ph type="sldNum" sz="quarter" idx="5"/>
          </p:nvPr>
        </p:nvSpPr>
        <p:spPr/>
        <p:txBody>
          <a:bodyPr/>
          <a:lstStyle/>
          <a:p>
            <a:fld id="{2ED13A92-1542-4DD8-9582-4F65BF3293BF}" type="slidenum">
              <a:rPr lang="en-US" smtClean="0"/>
              <a:t>10</a:t>
            </a:fld>
            <a:endParaRPr lang="en-US"/>
          </a:p>
        </p:txBody>
      </p:sp>
    </p:spTree>
    <p:extLst>
      <p:ext uri="{BB962C8B-B14F-4D97-AF65-F5344CB8AC3E}">
        <p14:creationId xmlns:p14="http://schemas.microsoft.com/office/powerpoint/2010/main" val="2493158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18 carbon fatty acid shown here, the base name is derived from ‘Octadecane’ except that this is not the saturated fatty acid.  It contains a double bond, making it an alkene, rather than an alkane.  Thus, we must convert the base name to ‘Octadecene’ with the –</a:t>
            </a:r>
            <a:r>
              <a:rPr lang="en-US" dirty="0" err="1"/>
              <a:t>ene</a:t>
            </a:r>
            <a:r>
              <a:rPr lang="en-US" dirty="0"/>
              <a:t> nomenclature to represent the double bond being present. We then need to alter the suffix to ‘</a:t>
            </a:r>
            <a:r>
              <a:rPr lang="en-US" dirty="0" err="1"/>
              <a:t>oic</a:t>
            </a:r>
            <a:r>
              <a:rPr lang="en-US" dirty="0"/>
              <a:t> acid’.  This would give us ‘Octadecenoic Acid’.  Finally, we would need define where the double bond is located. In the IUPAC system, recall that chain numbering starts from the position of the major functional group, which in this case is the carboxylic acid, carbon position. Counting until we reach the double bond, we can see that the double bond is positioned between carbon’s 9 and 10.  Thus, we will designate the beginning of the double bond. In this case, carbon 9. It is also best to indicate that the double bond is cis, to complete the name.  Thus, our compound is 9-</a:t>
            </a:r>
            <a:r>
              <a:rPr lang="en-US" i="1" dirty="0"/>
              <a:t>cis</a:t>
            </a:r>
            <a:r>
              <a:rPr lang="en-US" dirty="0"/>
              <a:t>-Octadeceneoic Acid. If you do not see the </a:t>
            </a:r>
            <a:r>
              <a:rPr lang="en-US" i="1" dirty="0"/>
              <a:t>cis</a:t>
            </a:r>
            <a:r>
              <a:rPr lang="en-US" dirty="0"/>
              <a:t> designation shown for a fatty acid with double bonds, you should assume that they are in the cis conformation.</a:t>
            </a:r>
          </a:p>
        </p:txBody>
      </p:sp>
      <p:sp>
        <p:nvSpPr>
          <p:cNvPr id="4" name="Slide Number Placeholder 3"/>
          <p:cNvSpPr>
            <a:spLocks noGrp="1"/>
          </p:cNvSpPr>
          <p:nvPr>
            <p:ph type="sldNum" sz="quarter" idx="5"/>
          </p:nvPr>
        </p:nvSpPr>
        <p:spPr/>
        <p:txBody>
          <a:bodyPr/>
          <a:lstStyle/>
          <a:p>
            <a:fld id="{2ED13A92-1542-4DD8-9582-4F65BF3293BF}" type="slidenum">
              <a:rPr lang="en-US" smtClean="0"/>
              <a:t>11</a:t>
            </a:fld>
            <a:endParaRPr lang="en-US"/>
          </a:p>
        </p:txBody>
      </p:sp>
    </p:spTree>
    <p:extLst>
      <p:ext uri="{BB962C8B-B14F-4D97-AF65-F5344CB8AC3E}">
        <p14:creationId xmlns:p14="http://schemas.microsoft.com/office/powerpoint/2010/main" val="1445417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fatty acids with more than one double bond?  You must indicate how many they have, not only in the numbering, but also in the main name…</a:t>
            </a:r>
            <a:r>
              <a:rPr lang="en-US" dirty="0" err="1"/>
              <a:t>ie</a:t>
            </a:r>
            <a:r>
              <a:rPr lang="en-US" dirty="0"/>
              <a:t> ‘</a:t>
            </a:r>
            <a:r>
              <a:rPr lang="en-US" dirty="0" err="1"/>
              <a:t>dienoic</a:t>
            </a:r>
            <a:r>
              <a:rPr lang="en-US" dirty="0"/>
              <a:t>’ is used for two, ‘trienoic’ for three, ‘</a:t>
            </a:r>
            <a:r>
              <a:rPr lang="en-US" dirty="0" err="1"/>
              <a:t>tetraeneoic</a:t>
            </a:r>
            <a:r>
              <a:rPr lang="en-US" dirty="0"/>
              <a:t>’ for four, etc. So for the fatty acid above, the double bond at the 9 position is in the cis conformation and the double bond at the 11 position is in the trans conformation. Thus, the name should be 9-cis,11-trans-octadecadienoic acid</a:t>
            </a:r>
          </a:p>
        </p:txBody>
      </p:sp>
      <p:sp>
        <p:nvSpPr>
          <p:cNvPr id="4" name="Slide Number Placeholder 3"/>
          <p:cNvSpPr>
            <a:spLocks noGrp="1"/>
          </p:cNvSpPr>
          <p:nvPr>
            <p:ph type="sldNum" sz="quarter" idx="5"/>
          </p:nvPr>
        </p:nvSpPr>
        <p:spPr/>
        <p:txBody>
          <a:bodyPr/>
          <a:lstStyle/>
          <a:p>
            <a:fld id="{2ED13A92-1542-4DD8-9582-4F65BF3293BF}" type="slidenum">
              <a:rPr lang="en-US" smtClean="0"/>
              <a:t>12</a:t>
            </a:fld>
            <a:endParaRPr lang="en-US"/>
          </a:p>
        </p:txBody>
      </p:sp>
    </p:spTree>
    <p:extLst>
      <p:ext uri="{BB962C8B-B14F-4D97-AF65-F5344CB8AC3E}">
        <p14:creationId xmlns:p14="http://schemas.microsoft.com/office/powerpoint/2010/main" val="374239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There are also two fatty acid shorthand notations that I would like you to be familiar with.  The first is the delta nomenclature. For this system, the first number indicates the number of carbons in the fatty acid (18 in this case) Then add a colon. The number after the colon is the total number of double bonds (1 in this case) Next add a delta symbol followed by the positions of the C=C double bonds in superscript notation next to the delta symbol.  The double bond positions are separated by commas, if there is more than one. The shorthand nomenclature for this fatty acid is 18:1 delta, superscript 9</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13</a:t>
            </a:fld>
            <a:endParaRPr lang="en-US"/>
          </a:p>
        </p:txBody>
      </p:sp>
    </p:spTree>
    <p:extLst>
      <p:ext uri="{BB962C8B-B14F-4D97-AF65-F5344CB8AC3E}">
        <p14:creationId xmlns:p14="http://schemas.microsoft.com/office/powerpoint/2010/main" val="383210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The other shorthand is the Omega nomenclature. In this system, the carbons are numbered from the methyl end of the fatty acid.  The methyl carbon is known as the omega carbon, or the ‘last’ carbon in the chain, as omega is the last letter in the Greek alphabet. The carbon next to the carbonyl carbon is the alpha carbon, and the one next to that is the beta carbon. These two positions will also be useful to know later when we learn about fatty acid oxidation and use in the </a:t>
            </a:r>
            <a:r>
              <a:rPr lang="en-US" sz="1200" b="0" i="0" kern="1200" dirty="0" err="1">
                <a:solidFill>
                  <a:schemeClr val="tx1"/>
                </a:solidFill>
                <a:effectLst/>
                <a:latin typeface="+mn-lt"/>
                <a:ea typeface="+mn-ea"/>
                <a:cs typeface="+mn-cs"/>
              </a:rPr>
              <a:t>Kreb</a:t>
            </a:r>
            <a:r>
              <a:rPr lang="en-US" sz="1200" b="0" i="0" kern="1200" dirty="0">
                <a:solidFill>
                  <a:schemeClr val="tx1"/>
                </a:solidFill>
                <a:effectLst/>
                <a:latin typeface="+mn-lt"/>
                <a:ea typeface="+mn-ea"/>
                <a:cs typeface="+mn-cs"/>
              </a:rPr>
              <a:t> cycle.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For the omega nomenclature, write down the number of carbons in the fatty acid (= 18 in our example) followed by a colon and the total number of double bonds present (=1 in our example). This is followed by the omega symbol, a dash, and the positions of the C=C double bonds in relation to the omega carbon.  For example, if we have an omega-3 fatty acid, the double bond would be down here, next to the omega carbon position.  Not up here, close to the alpha and beta positions.</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14</a:t>
            </a:fld>
            <a:endParaRPr lang="en-US"/>
          </a:p>
        </p:txBody>
      </p:sp>
    </p:spTree>
    <p:extLst>
      <p:ext uri="{BB962C8B-B14F-4D97-AF65-F5344CB8AC3E}">
        <p14:creationId xmlns:p14="http://schemas.microsoft.com/office/powerpoint/2010/main" val="1287867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Consumption of long chain polyunsaturated fatty acids, such as those found in cold water fish, appear to have many health related benefits, showing reduced risk of breast, prostate, colon and renal cancers, cardioprotective effects (reduced platelet aggregation and inflammation), and neurological health benefits, especially when combined with exercise and weight control programs. </a:t>
            </a:r>
          </a:p>
        </p:txBody>
      </p:sp>
      <p:sp>
        <p:nvSpPr>
          <p:cNvPr id="4" name="Slide Number Placeholder 3"/>
          <p:cNvSpPr>
            <a:spLocks noGrp="1"/>
          </p:cNvSpPr>
          <p:nvPr>
            <p:ph type="sldNum" sz="quarter" idx="5"/>
          </p:nvPr>
        </p:nvSpPr>
        <p:spPr/>
        <p:txBody>
          <a:bodyPr/>
          <a:lstStyle/>
          <a:p>
            <a:fld id="{2ED13A92-1542-4DD8-9582-4F65BF3293BF}" type="slidenum">
              <a:rPr lang="en-US" smtClean="0"/>
              <a:t>15</a:t>
            </a:fld>
            <a:endParaRPr lang="en-US"/>
          </a:p>
        </p:txBody>
      </p:sp>
    </p:spTree>
    <p:extLst>
      <p:ext uri="{BB962C8B-B14F-4D97-AF65-F5344CB8AC3E}">
        <p14:creationId xmlns:p14="http://schemas.microsoft.com/office/powerpoint/2010/main" val="1355418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Branched-chain fatty acids are common constituents of the lipids of bacteria and to a lesser extent of animals and plants. </a:t>
            </a:r>
            <a:r>
              <a:rPr lang="en-US" sz="1200" b="0" i="1" kern="1200" dirty="0">
                <a:solidFill>
                  <a:schemeClr val="tx1"/>
                </a:solidFill>
                <a:effectLst/>
                <a:latin typeface="+mn-lt"/>
                <a:ea typeface="+mn-ea"/>
                <a:cs typeface="+mn-cs"/>
              </a:rPr>
              <a:t>iso-</a:t>
            </a:r>
            <a:r>
              <a:rPr lang="en-US" sz="1200" b="0" i="0" kern="1200" dirty="0">
                <a:solidFill>
                  <a:schemeClr val="tx1"/>
                </a:solidFill>
                <a:effectLst/>
                <a:latin typeface="+mn-lt"/>
                <a:ea typeface="+mn-ea"/>
                <a:cs typeface="+mn-cs"/>
              </a:rPr>
              <a:t>Methyl branched fatty acids have the branch point on the penultimate carbon (one from the end or (ω-1)), while </a:t>
            </a:r>
            <a:r>
              <a:rPr lang="en-US" sz="1200" b="0" i="1" kern="1200" dirty="0" err="1">
                <a:solidFill>
                  <a:schemeClr val="tx1"/>
                </a:solidFill>
                <a:effectLst/>
                <a:latin typeface="+mn-lt"/>
                <a:ea typeface="+mn-ea"/>
                <a:cs typeface="+mn-cs"/>
              </a:rPr>
              <a:t>anteiso</a:t>
            </a:r>
            <a:r>
              <a:rPr lang="en-US" sz="1200" b="0" i="0" kern="1200" dirty="0">
                <a:solidFill>
                  <a:schemeClr val="tx1"/>
                </a:solidFill>
                <a:effectLst/>
                <a:latin typeface="+mn-lt"/>
                <a:ea typeface="+mn-ea"/>
                <a:cs typeface="+mn-cs"/>
              </a:rPr>
              <a:t>-methyl-branched fatty acids have the branch point on the </a:t>
            </a:r>
            <a:r>
              <a:rPr lang="en-US" sz="1200" b="0" i="1" kern="1200" dirty="0">
                <a:solidFill>
                  <a:schemeClr val="tx1"/>
                </a:solidFill>
                <a:effectLst/>
                <a:latin typeface="+mn-lt"/>
                <a:ea typeface="+mn-ea"/>
                <a:cs typeface="+mn-cs"/>
              </a:rPr>
              <a:t>ante-</a:t>
            </a:r>
            <a:r>
              <a:rPr lang="en-US" sz="1200" b="0" i="0" kern="1200" dirty="0">
                <a:solidFill>
                  <a:schemeClr val="tx1"/>
                </a:solidFill>
                <a:effectLst/>
                <a:latin typeface="+mn-lt"/>
                <a:ea typeface="+mn-ea"/>
                <a:cs typeface="+mn-cs"/>
              </a:rPr>
              <a:t>penultimate carbon atom (two from the end or (ω-2)). Branched chain fatty acids and short chain fatty acids (1 – 4 carbons in length) are produced by microflora found in the gut and may play an important role in maintaining gut health and resistance to pathogen colonization.</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16</a:t>
            </a:fld>
            <a:endParaRPr lang="en-US"/>
          </a:p>
        </p:txBody>
      </p:sp>
    </p:spTree>
    <p:extLst>
      <p:ext uri="{BB962C8B-B14F-4D97-AF65-F5344CB8AC3E}">
        <p14:creationId xmlns:p14="http://schemas.microsoft.com/office/powerpoint/2010/main" val="3438414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human gut is a home for more than 100 trillion bacteria, far more than all other microbial populations resident on the body’s surface. The human gut microbiome is considered as a microbial organ symbiotically operating within the host. It is a collection of different cell lineages that are capable of communicating with each other and the host and has an ability to undergo self-replication for its repair and maintenance. As the gut microbiota is involved in many host processes including growth and development, an imbalance in its ecological composition may lead to disease and dysfunction. Dietary fiber is often converted to SCFAs by gut microflora. Butyrate has been shown to have a protective role against colon cancer and colitis and also provides 60 – 70% of the energy requirements of colonocytes. Butyrate has also been shown to inhibit HDACs and can therefore modulate gene expression in target cells. SCFAs have also been shown to bind with G-protein coupled receptors and initiate signaling pathways in target cells. The exact roles of these fatty acids in promoting or maintaining health is currently not well understood, but is an interesting avenue of research.</a:t>
            </a:r>
          </a:p>
        </p:txBody>
      </p:sp>
      <p:sp>
        <p:nvSpPr>
          <p:cNvPr id="4" name="Slide Number Placeholder 3"/>
          <p:cNvSpPr>
            <a:spLocks noGrp="1"/>
          </p:cNvSpPr>
          <p:nvPr>
            <p:ph type="sldNum" sz="quarter" idx="5"/>
          </p:nvPr>
        </p:nvSpPr>
        <p:spPr/>
        <p:txBody>
          <a:bodyPr/>
          <a:lstStyle/>
          <a:p>
            <a:fld id="{2ED13A92-1542-4DD8-9582-4F65BF3293BF}" type="slidenum">
              <a:rPr lang="en-US" smtClean="0"/>
              <a:t>17</a:t>
            </a:fld>
            <a:endParaRPr lang="en-US"/>
          </a:p>
        </p:txBody>
      </p:sp>
    </p:spTree>
    <p:extLst>
      <p:ext uri="{BB962C8B-B14F-4D97-AF65-F5344CB8AC3E}">
        <p14:creationId xmlns:p14="http://schemas.microsoft.com/office/powerpoint/2010/main" val="3927257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Odd chain fatty acids are found particularly in </a:t>
            </a:r>
            <a:r>
              <a:rPr lang="en-US" sz="1200" b="0" i="0" u="none" strike="noStrike" kern="1200" dirty="0">
                <a:solidFill>
                  <a:schemeClr val="tx1"/>
                </a:solidFill>
                <a:effectLst/>
                <a:latin typeface="+mn-lt"/>
                <a:ea typeface="+mn-ea"/>
                <a:cs typeface="+mn-cs"/>
              </a:rPr>
              <a:t>ruminant</a:t>
            </a:r>
            <a:r>
              <a:rPr lang="en-US" sz="1200" b="0" i="0" kern="1200" dirty="0">
                <a:solidFill>
                  <a:schemeClr val="tx1"/>
                </a:solidFill>
                <a:effectLst/>
                <a:latin typeface="+mn-lt"/>
                <a:ea typeface="+mn-ea"/>
                <a:cs typeface="+mn-cs"/>
              </a:rPr>
              <a:t> fat and </a:t>
            </a:r>
            <a:r>
              <a:rPr lang="en-US" sz="1200" b="0" i="0" u="none" strike="noStrike" kern="1200" dirty="0">
                <a:solidFill>
                  <a:schemeClr val="tx1"/>
                </a:solidFill>
                <a:effectLst/>
                <a:latin typeface="+mn-lt"/>
                <a:ea typeface="+mn-ea"/>
                <a:cs typeface="+mn-cs"/>
              </a:rPr>
              <a:t>milk</a:t>
            </a:r>
            <a:r>
              <a:rPr lang="en-US" sz="1200" b="0" i="0" kern="1200" dirty="0">
                <a:solidFill>
                  <a:schemeClr val="tx1"/>
                </a:solidFill>
                <a:effectLst/>
                <a:latin typeface="+mn-lt"/>
                <a:ea typeface="+mn-ea"/>
                <a:cs typeface="+mn-cs"/>
              </a:rPr>
              <a:t> (e.g. heptadecanoic acid). Some plant-based fatty acids, also have an odd number of carbon atoms, and Phytanic fatty acid absorbed from the plant </a:t>
            </a:r>
            <a:r>
              <a:rPr lang="en-US" sz="1200" b="0" i="0" u="none" strike="noStrike" kern="1200" dirty="0">
                <a:solidFill>
                  <a:schemeClr val="tx1"/>
                </a:solidFill>
                <a:effectLst/>
                <a:latin typeface="+mn-lt"/>
                <a:ea typeface="+mn-ea"/>
                <a:cs typeface="+mn-cs"/>
              </a:rPr>
              <a:t>chlorophyll</a:t>
            </a:r>
            <a:r>
              <a:rPr lang="en-US" sz="1200" b="0" i="0" kern="1200" dirty="0">
                <a:solidFill>
                  <a:schemeClr val="tx1"/>
                </a:solidFill>
                <a:effectLst/>
                <a:latin typeface="+mn-lt"/>
                <a:ea typeface="+mn-ea"/>
                <a:cs typeface="+mn-cs"/>
              </a:rPr>
              <a:t> has multiple methyl branch points.</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18</a:t>
            </a:fld>
            <a:endParaRPr lang="en-US"/>
          </a:p>
        </p:txBody>
      </p:sp>
    </p:spTree>
    <p:extLst>
      <p:ext uri="{BB962C8B-B14F-4D97-AF65-F5344CB8AC3E}">
        <p14:creationId xmlns:p14="http://schemas.microsoft.com/office/powerpoint/2010/main" val="1575640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Ricinoleic</a:t>
            </a:r>
            <a:r>
              <a:rPr lang="en-US" sz="1200" b="0" i="0" kern="1200" dirty="0">
                <a:solidFill>
                  <a:schemeClr val="tx1"/>
                </a:solidFill>
                <a:effectLst/>
                <a:latin typeface="+mn-lt"/>
                <a:ea typeface="+mn-ea"/>
                <a:cs typeface="+mn-cs"/>
              </a:rPr>
              <a:t> acid is a major component of the seed oil obtained from mature </a:t>
            </a:r>
            <a:r>
              <a:rPr lang="en-US" sz="1200" b="0" i="0" u="none" strike="noStrike" kern="1200" dirty="0">
                <a:solidFill>
                  <a:schemeClr val="tx1"/>
                </a:solidFill>
                <a:effectLst/>
                <a:latin typeface="+mn-lt"/>
                <a:ea typeface="+mn-ea"/>
                <a:cs typeface="+mn-cs"/>
              </a:rPr>
              <a:t>Castor plant. It exerts analgesic and anti-inflammatory effects. It can also act as an algicide for the control of cyanobacterial growth.</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19</a:t>
            </a:fld>
            <a:endParaRPr lang="en-US"/>
          </a:p>
        </p:txBody>
      </p:sp>
    </p:spTree>
    <p:extLst>
      <p:ext uri="{BB962C8B-B14F-4D97-AF65-F5344CB8AC3E}">
        <p14:creationId xmlns:p14="http://schemas.microsoft.com/office/powerpoint/2010/main" val="3207358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class of macromolecules known as lipids consists of two major classes, lipids containing fatty acids, and the steroids.  Fatty acid containing lipids include the waxes, fats and oils (or triglycerides), phospholipids and sphingolipids. In this lecture we will focus on learning about the structure, nomenclature, and physical properties of the fatty acid building blocks that make up this lipid class.</a:t>
            </a:r>
          </a:p>
        </p:txBody>
      </p:sp>
      <p:sp>
        <p:nvSpPr>
          <p:cNvPr id="4" name="Slide Number Placeholder 3"/>
          <p:cNvSpPr>
            <a:spLocks noGrp="1"/>
          </p:cNvSpPr>
          <p:nvPr>
            <p:ph type="sldNum" sz="quarter" idx="5"/>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3162649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Prostaglandin E play an important role in </a:t>
            </a:r>
            <a:r>
              <a:rPr lang="en-US" sz="1200" b="0" i="0" u="none" strike="noStrike" kern="1200" dirty="0">
                <a:solidFill>
                  <a:schemeClr val="tx1"/>
                </a:solidFill>
                <a:effectLst/>
                <a:latin typeface="+mn-lt"/>
                <a:ea typeface="+mn-ea"/>
                <a:cs typeface="+mn-cs"/>
              </a:rPr>
              <a:t>thermoregulation</a:t>
            </a:r>
            <a:r>
              <a:rPr lang="en-US" sz="1200" b="0" i="0" kern="1200" dirty="0">
                <a:solidFill>
                  <a:schemeClr val="tx1"/>
                </a:solidFill>
                <a:effectLst/>
                <a:latin typeface="+mn-lt"/>
                <a:ea typeface="+mn-ea"/>
                <a:cs typeface="+mn-cs"/>
              </a:rPr>
              <a:t> of the human brain, for example, increasing temperature during infection. Decreased formation of prostaglandin E through inhibition of </a:t>
            </a:r>
            <a:r>
              <a:rPr lang="en-US" sz="1200" b="0" i="0" u="none" strike="noStrike" kern="1200" dirty="0">
                <a:solidFill>
                  <a:schemeClr val="tx1"/>
                </a:solidFill>
                <a:effectLst/>
                <a:latin typeface="+mn-lt"/>
                <a:ea typeface="+mn-ea"/>
                <a:cs typeface="+mn-cs"/>
              </a:rPr>
              <a:t>cyclooxygenase</a:t>
            </a:r>
            <a:r>
              <a:rPr lang="en-US" sz="1200" b="0" i="0" kern="1200" dirty="0">
                <a:solidFill>
                  <a:schemeClr val="tx1"/>
                </a:solidFill>
                <a:effectLst/>
                <a:latin typeface="+mn-lt"/>
                <a:ea typeface="+mn-ea"/>
                <a:cs typeface="+mn-cs"/>
              </a:rPr>
              <a:t> is the basis for the </a:t>
            </a:r>
            <a:r>
              <a:rPr lang="en-US" sz="1200" b="0" i="0" u="none" strike="noStrike" kern="1200" dirty="0">
                <a:solidFill>
                  <a:schemeClr val="tx1"/>
                </a:solidFill>
                <a:effectLst/>
                <a:latin typeface="+mn-lt"/>
                <a:ea typeface="+mn-ea"/>
                <a:cs typeface="+mn-cs"/>
              </a:rPr>
              <a:t>antipyretic</a:t>
            </a:r>
            <a:r>
              <a:rPr lang="en-US" sz="1200" b="0" i="0" kern="1200" dirty="0">
                <a:solidFill>
                  <a:schemeClr val="tx1"/>
                </a:solidFill>
                <a:effectLst/>
                <a:latin typeface="+mn-lt"/>
                <a:ea typeface="+mn-ea"/>
                <a:cs typeface="+mn-cs"/>
              </a:rPr>
              <a:t> of </a:t>
            </a:r>
            <a:r>
              <a:rPr lang="en-US" sz="1200" b="0" i="0" u="none" strike="noStrike" kern="1200" dirty="0">
                <a:solidFill>
                  <a:schemeClr val="tx1"/>
                </a:solidFill>
                <a:effectLst/>
                <a:latin typeface="+mn-lt"/>
                <a:ea typeface="+mn-ea"/>
                <a:cs typeface="+mn-cs"/>
              </a:rPr>
              <a:t>nonsteroidal anti-inflammatory drugs</a:t>
            </a:r>
            <a:r>
              <a:rPr lang="en-US" sz="1200" b="0" i="0" kern="1200" dirty="0">
                <a:solidFill>
                  <a:schemeClr val="tx1"/>
                </a:solidFill>
                <a:effectLst/>
                <a:latin typeface="+mn-lt"/>
                <a:ea typeface="+mn-ea"/>
                <a:cs typeface="+mn-cs"/>
              </a:rPr>
              <a:t> (NSAIDs). Hopefully, our introduction to some of the less common fatty acids allows you to glimpse the unique roles that lipids can also play in cell signaling and communication.  We will continue to investigate these properties in later lectures.</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20</a:t>
            </a:fld>
            <a:endParaRPr lang="en-US"/>
          </a:p>
        </p:txBody>
      </p:sp>
    </p:spTree>
    <p:extLst>
      <p:ext uri="{BB962C8B-B14F-4D97-AF65-F5344CB8AC3E}">
        <p14:creationId xmlns:p14="http://schemas.microsoft.com/office/powerpoint/2010/main" val="1499200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nice chart showing the level of saturated vs. unsaturated fatty acids present in different food sources. Saturated fat levels are shown in dark blue (sat fat), monounsaturated fats (MUFA) shown in red, polyunsaturated fatty acids with omega-3 double bonds (PUFA) shown in green, and polyunsaturated fatty acids with omega-6 double bonds (PUFA) shown in purple.  The turquoise bar represents fatty acids with trans double bonds. In the next section, you will learn how fatty acids are used as monomer building blocks to make the </a:t>
            </a:r>
            <a:r>
              <a:rPr lang="en-US" dirty="0" err="1"/>
              <a:t>triacylglycerides</a:t>
            </a:r>
            <a:r>
              <a:rPr lang="en-US" dirty="0"/>
              <a:t> (fats and oils). </a:t>
            </a:r>
          </a:p>
        </p:txBody>
      </p:sp>
      <p:sp>
        <p:nvSpPr>
          <p:cNvPr id="4" name="Slide Number Placeholder 3"/>
          <p:cNvSpPr>
            <a:spLocks noGrp="1"/>
          </p:cNvSpPr>
          <p:nvPr>
            <p:ph type="sldNum" sz="quarter" idx="5"/>
          </p:nvPr>
        </p:nvSpPr>
        <p:spPr/>
        <p:txBody>
          <a:bodyPr/>
          <a:lstStyle/>
          <a:p>
            <a:fld id="{2ED13A92-1542-4DD8-9582-4F65BF3293BF}" type="slidenum">
              <a:rPr lang="en-US" smtClean="0"/>
              <a:t>21</a:t>
            </a:fld>
            <a:endParaRPr lang="en-US"/>
          </a:p>
        </p:txBody>
      </p:sp>
    </p:spTree>
    <p:extLst>
      <p:ext uri="{BB962C8B-B14F-4D97-AF65-F5344CB8AC3E}">
        <p14:creationId xmlns:p14="http://schemas.microsoft.com/office/powerpoint/2010/main" val="1381207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en-US" sz="2800" b="0" dirty="0"/>
              <a:t>Fatty acids consist of a long hydrocarbon chain (mostly saturated carbons) with a terminal carboxylic acid functional group. Fatty acids have four major physiologic roles: (1) They are </a:t>
            </a:r>
            <a:r>
              <a:rPr lang="en-US" altLang="en-US" sz="2400" b="0" dirty="0"/>
              <a:t>building blocks of membrane phospholipids, (2) They can be covalently attached to proteins and serve as targeting signals, (3) They are the major fuel molecules in most animals, and (4) Fatty acids derivatives serve as hormones and intracellular messengers. </a:t>
            </a:r>
            <a:r>
              <a:rPr lang="en-US" altLang="en-US" sz="2800" b="0" dirty="0"/>
              <a:t>Fatty acids are insoluble in water, vary in chain length (typically 12 – 18 C) and degree of unsaturation (C=C double bonds). </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2790932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Fatty acids can either be saturated with hydrogens and contain no double bonds, or they can be unsaturated and contain one or more C=C double bonds. </a:t>
            </a:r>
          </a:p>
        </p:txBody>
      </p:sp>
      <p:sp>
        <p:nvSpPr>
          <p:cNvPr id="4" name="Slide Number Placeholder 3"/>
          <p:cNvSpPr>
            <a:spLocks noGrp="1"/>
          </p:cNvSpPr>
          <p:nvPr>
            <p:ph type="sldNum" sz="quarter" idx="5"/>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2780790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sz="1200" b="0" i="0" kern="1200" dirty="0">
                <a:solidFill>
                  <a:schemeClr val="tx1"/>
                </a:solidFill>
                <a:effectLst/>
                <a:latin typeface="+mn-lt"/>
                <a:ea typeface="+mn-ea"/>
                <a:cs typeface="+mn-cs"/>
              </a:rPr>
              <a:t>This diagram compares the two isomeric forms of fatty acids that can result from introducing a double bond into the carbon backbone: the cis and trans isomers. Recall that in a trans double bond, the major constituents are located on opposite sides of the double bond, whereas in a cis double bond, both of the major constituents are on the same side of the double bond. Cis double bonds are the ones that are most prevalent in naturally occurring fatty acids. Trans fatty acids are generally created as byproducts in industrial processing (such as in the partial hydrogenation of vegetable oils to produce margarines) or during deep fat frying where oils are reaching very high temperatures.</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2843746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Since most of the double bonds present within fatty acids are in the cis-conformation, this has a large impact on the three-dimensional structure of the fatty acids. Saturated fatty acids tend to form linear structures without any permanent bends, whereas double bonds cause bends in the fatty acid chain. The more double bonds present in a fatty acid, the more bends will be present.  Note that trans fatty acids do not cause bends, but are able to retain the saturated linear conformation. This has major effects on the health impact of these fat sources, that we will discuss in more detail in a later lecture.</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829693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Molecules of saturated fatty acids, which contain no carbon–carbon double bonds, can stack in a regular array. This close packing enables strong London Dispersion forces to form between the chains causing these compounds to have higher melting temperatures. Thus, they are typically solids at room temperature.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Molecules of unsaturated fatty acids, which contain one or more cis carbon–carbon double bonds, have kinked structures that cannot pack closely together. Compared to saturated fatty acids, unsaturated fatty acids have fewer intermolecular force attractions between strands giving them lower melting temperatures. Thus, most unsaturated fats are liquids at room temperature.</a:t>
            </a:r>
            <a:endParaRPr lang="en-US" i="0" dirty="0"/>
          </a:p>
        </p:txBody>
      </p:sp>
      <p:sp>
        <p:nvSpPr>
          <p:cNvPr id="4" name="Slide Number Placeholder 3"/>
          <p:cNvSpPr>
            <a:spLocks noGrp="1"/>
          </p:cNvSpPr>
          <p:nvPr>
            <p:ph type="sldNum" sz="quarter" idx="5"/>
          </p:nvPr>
        </p:nvSpPr>
        <p:spPr/>
        <p:txBody>
          <a:bodyPr/>
          <a:lstStyle/>
          <a:p>
            <a:fld id="{2ED13A92-1542-4DD8-9582-4F65BF3293BF}" type="slidenum">
              <a:rPr lang="en-US" smtClean="0"/>
              <a:t>7</a:t>
            </a:fld>
            <a:endParaRPr lang="en-US"/>
          </a:p>
        </p:txBody>
      </p:sp>
    </p:spTree>
    <p:extLst>
      <p:ext uri="{BB962C8B-B14F-4D97-AF65-F5344CB8AC3E}">
        <p14:creationId xmlns:p14="http://schemas.microsoft.com/office/powerpoint/2010/main" val="1629311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will see, common names for fatty acids are often used instead of the IUPAC names, as the IUPAC nomenclature can quickly become unwieldy. However, the IUPAC nomenclature is descriptive of the structure, whereas the common names require rote memorization to learn and thus, you will be required to know the basic naming constructs of the IUPAC system. I do not require you to memorize the common names.</a:t>
            </a:r>
          </a:p>
          <a:p>
            <a:endParaRPr lang="en-US" dirty="0"/>
          </a:p>
          <a:p>
            <a:r>
              <a:rPr lang="en-US" dirty="0"/>
              <a:t>Within the IUPAC system, the numbering of the fatty acid, begins with the carbonyl carbon from the carboxylic acid functional group. The example above contains 18 carbon units.</a:t>
            </a:r>
          </a:p>
        </p:txBody>
      </p:sp>
      <p:sp>
        <p:nvSpPr>
          <p:cNvPr id="4" name="Slide Number Placeholder 3"/>
          <p:cNvSpPr>
            <a:spLocks noGrp="1"/>
          </p:cNvSpPr>
          <p:nvPr>
            <p:ph type="sldNum" sz="quarter" idx="5"/>
          </p:nvPr>
        </p:nvSpPr>
        <p:spPr/>
        <p:txBody>
          <a:bodyPr/>
          <a:lstStyle/>
          <a:p>
            <a:fld id="{2ED13A92-1542-4DD8-9582-4F65BF3293BF}" type="slidenum">
              <a:rPr lang="en-US" smtClean="0"/>
              <a:t>8</a:t>
            </a:fld>
            <a:endParaRPr lang="en-US"/>
          </a:p>
        </p:txBody>
      </p:sp>
    </p:spTree>
    <p:extLst>
      <p:ext uri="{BB962C8B-B14F-4D97-AF65-F5344CB8AC3E}">
        <p14:creationId xmlns:p14="http://schemas.microsoft.com/office/powerpoint/2010/main" val="3602998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the IUPAC system, the suffix used for naming fatty acids is derived from the carboxylic acid functional group, which changes the base name to the ‘-</a:t>
            </a:r>
            <a:r>
              <a:rPr lang="en-US" dirty="0" err="1"/>
              <a:t>oic</a:t>
            </a:r>
            <a:r>
              <a:rPr lang="en-US" dirty="0"/>
              <a:t> acid’ ending, or the ‘-</a:t>
            </a:r>
            <a:r>
              <a:rPr lang="en-US" dirty="0" err="1"/>
              <a:t>oate</a:t>
            </a:r>
            <a:r>
              <a:rPr lang="en-US" dirty="0"/>
              <a:t>’ ending for the conjugate base or ester. The base name is determined from the number of carbons present and is further modified if double bonds are present.</a:t>
            </a:r>
          </a:p>
        </p:txBody>
      </p:sp>
      <p:sp>
        <p:nvSpPr>
          <p:cNvPr id="4" name="Slide Number Placeholder 3"/>
          <p:cNvSpPr>
            <a:spLocks noGrp="1"/>
          </p:cNvSpPr>
          <p:nvPr>
            <p:ph type="sldNum" sz="quarter" idx="5"/>
          </p:nvPr>
        </p:nvSpPr>
        <p:spPr/>
        <p:txBody>
          <a:bodyPr/>
          <a:lstStyle/>
          <a:p>
            <a:fld id="{2ED13A92-1542-4DD8-9582-4F65BF3293BF}" type="slidenum">
              <a:rPr lang="en-US" smtClean="0"/>
              <a:t>9</a:t>
            </a:fld>
            <a:endParaRPr lang="en-US"/>
          </a:p>
        </p:txBody>
      </p:sp>
    </p:spTree>
    <p:extLst>
      <p:ext uri="{BB962C8B-B14F-4D97-AF65-F5344CB8AC3E}">
        <p14:creationId xmlns:p14="http://schemas.microsoft.com/office/powerpoint/2010/main" val="33931030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2/26/2020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courses.lumenlearning.com/suny-nutrition/chapter/2-33-fatty-acid-naming-food-source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ourses.lumenlearning.com/suny-nutrition/chapter/2-33-fatty-acid-naming-food-sourc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researchgate.net/publication/51921096_Branched_Chain_Fatty_Acids_Reduce_the_Incidence_of_Necrotizing_Enterocolitis_and_Alter_Gastrointestinal_Microbial_Ecology_in_a_Neonatal_Rat_Mode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ncbi.nlm.nih.gov/pmc/articles/PMC6451719/pdf/592_2019_Article_1312.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courses.lumenlearning.com/suny-nutrition/chapter/2-33-fatty-acid-naming-food-sourc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en.wikipedia.org/wiki/Fatty_acid#/media/File:Arachidic_formula_representation.sv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commons.wikimedia.org/wiki/Fatty_acids#/media/File:Fetts%C3%A4uren-beispiel.sv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Fatty_acid#/media/File:Isomers_of_oleic_acid.p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hyperlink" Target="https://courses.lumenlearning.com/suny-monroecc-orgbiochemistry/chapter/fatty-acid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en.wikipedia.org/wiki/Fatty_acid#/media/File:Rasyslami.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ebmis.highland.cc.il.us/~jsullivan/principles-of-general-chemistry-v1.0/s28-06-the-molecules-of-life.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2140062"/>
            <a:ext cx="7772400" cy="1217307"/>
          </a:xfrm>
        </p:spPr>
        <p:txBody>
          <a:bodyPr>
            <a:normAutofit/>
          </a:bodyPr>
          <a:lstStyle/>
          <a:p>
            <a:r>
              <a:rPr lang="en-US" dirty="0"/>
              <a:t>Lipids</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999293"/>
          </a:xfrm>
        </p:spPr>
        <p:txBody>
          <a:bodyPr>
            <a:normAutofit fontScale="77500" lnSpcReduction="20000"/>
          </a:bodyPr>
          <a:lstStyle/>
          <a:p>
            <a:r>
              <a:rPr lang="en-US" dirty="0"/>
              <a:t>Introduction to Fatty Acid </a:t>
            </a:r>
          </a:p>
          <a:p>
            <a:r>
              <a:rPr lang="en-US" dirty="0"/>
              <a:t>Structure, Nomenclature, and Physical Properties</a:t>
            </a:r>
          </a:p>
        </p:txBody>
      </p:sp>
    </p:spTree>
    <p:extLst>
      <p:ext uri="{BB962C8B-B14F-4D97-AF65-F5344CB8AC3E}">
        <p14:creationId xmlns:p14="http://schemas.microsoft.com/office/powerpoint/2010/main" val="708644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CD0BD-84E8-45F3-B939-057B4B6B627E}"/>
              </a:ext>
            </a:extLst>
          </p:cNvPr>
          <p:cNvSpPr>
            <a:spLocks noGrp="1"/>
          </p:cNvSpPr>
          <p:nvPr>
            <p:ph type="title"/>
          </p:nvPr>
        </p:nvSpPr>
        <p:spPr>
          <a:xfrm>
            <a:off x="1451557" y="187179"/>
            <a:ext cx="7210332" cy="779462"/>
          </a:xfrm>
        </p:spPr>
        <p:txBody>
          <a:bodyPr/>
          <a:lstStyle/>
          <a:p>
            <a:r>
              <a:rPr lang="en-US" dirty="0"/>
              <a:t>IUPAC Prefixes</a:t>
            </a:r>
          </a:p>
        </p:txBody>
      </p:sp>
      <p:pic>
        <p:nvPicPr>
          <p:cNvPr id="10" name="Picture 9">
            <a:extLst>
              <a:ext uri="{FF2B5EF4-FFF2-40B4-BE49-F238E27FC236}">
                <a16:creationId xmlns:a16="http://schemas.microsoft.com/office/drawing/2014/main" id="{D554AB34-E903-436A-909D-8768BD6AB15C}"/>
              </a:ext>
            </a:extLst>
          </p:cNvPr>
          <p:cNvPicPr>
            <a:picLocks noChangeAspect="1"/>
          </p:cNvPicPr>
          <p:nvPr/>
        </p:nvPicPr>
        <p:blipFill>
          <a:blip r:embed="rId3"/>
          <a:stretch>
            <a:fillRect/>
          </a:stretch>
        </p:blipFill>
        <p:spPr>
          <a:xfrm>
            <a:off x="1451557" y="1138613"/>
            <a:ext cx="5963064" cy="4201248"/>
          </a:xfrm>
          <a:prstGeom prst="rect">
            <a:avLst/>
          </a:prstGeom>
        </p:spPr>
      </p:pic>
    </p:spTree>
    <p:extLst>
      <p:ext uri="{BB962C8B-B14F-4D97-AF65-F5344CB8AC3E}">
        <p14:creationId xmlns:p14="http://schemas.microsoft.com/office/powerpoint/2010/main" val="1563549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CD0BD-84E8-45F3-B939-057B4B6B627E}"/>
              </a:ext>
            </a:extLst>
          </p:cNvPr>
          <p:cNvSpPr>
            <a:spLocks noGrp="1"/>
          </p:cNvSpPr>
          <p:nvPr>
            <p:ph type="title"/>
          </p:nvPr>
        </p:nvSpPr>
        <p:spPr>
          <a:xfrm>
            <a:off x="1451557" y="187179"/>
            <a:ext cx="7210332" cy="779462"/>
          </a:xfrm>
        </p:spPr>
        <p:txBody>
          <a:bodyPr/>
          <a:lstStyle/>
          <a:p>
            <a:r>
              <a:rPr lang="en-US" dirty="0"/>
              <a:t>Naming Fatty Acids - IUPAC</a:t>
            </a:r>
          </a:p>
        </p:txBody>
      </p:sp>
      <p:sp>
        <p:nvSpPr>
          <p:cNvPr id="3" name="Content Placeholder 2">
            <a:extLst>
              <a:ext uri="{FF2B5EF4-FFF2-40B4-BE49-F238E27FC236}">
                <a16:creationId xmlns:a16="http://schemas.microsoft.com/office/drawing/2014/main" id="{85E782D2-2A3F-4E92-BD38-93B9E6D33744}"/>
              </a:ext>
            </a:extLst>
          </p:cNvPr>
          <p:cNvSpPr>
            <a:spLocks noGrp="1"/>
          </p:cNvSpPr>
          <p:nvPr>
            <p:ph idx="1"/>
          </p:nvPr>
        </p:nvSpPr>
        <p:spPr>
          <a:xfrm>
            <a:off x="1609134" y="907154"/>
            <a:ext cx="7370743" cy="907970"/>
          </a:xfrm>
        </p:spPr>
        <p:txBody>
          <a:bodyPr/>
          <a:lstStyle/>
          <a:p>
            <a:r>
              <a:rPr lang="en-US" dirty="0"/>
              <a:t>Octadecanoic Acid is the base.  How are double bonds incorporated into the name?</a:t>
            </a:r>
          </a:p>
        </p:txBody>
      </p:sp>
      <p:grpSp>
        <p:nvGrpSpPr>
          <p:cNvPr id="6" name="Group 5">
            <a:extLst>
              <a:ext uri="{FF2B5EF4-FFF2-40B4-BE49-F238E27FC236}">
                <a16:creationId xmlns:a16="http://schemas.microsoft.com/office/drawing/2014/main" id="{908B0DA2-E2C3-45FD-8BDE-0BE736D0B588}"/>
              </a:ext>
            </a:extLst>
          </p:cNvPr>
          <p:cNvGrpSpPr/>
          <p:nvPr/>
        </p:nvGrpSpPr>
        <p:grpSpPr>
          <a:xfrm>
            <a:off x="2347808" y="1815124"/>
            <a:ext cx="4448384" cy="2455860"/>
            <a:chOff x="1360400" y="2262677"/>
            <a:chExt cx="6378812" cy="3918724"/>
          </a:xfrm>
        </p:grpSpPr>
        <p:pic>
          <p:nvPicPr>
            <p:cNvPr id="4" name="Picture 2">
              <a:extLst>
                <a:ext uri="{FF2B5EF4-FFF2-40B4-BE49-F238E27FC236}">
                  <a16:creationId xmlns:a16="http://schemas.microsoft.com/office/drawing/2014/main" id="{F4A0C2F8-ED1E-4C7E-956D-AA9F86DD9A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0400" y="2262677"/>
              <a:ext cx="6378812" cy="39187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3049869-3052-42A5-9AA7-8F76BEC53FDE}"/>
                </a:ext>
              </a:extLst>
            </p:cNvPr>
            <p:cNvSpPr/>
            <p:nvPr/>
          </p:nvSpPr>
          <p:spPr>
            <a:xfrm>
              <a:off x="3434862" y="3616569"/>
              <a:ext cx="4304350" cy="256483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Content Placeholder 2">
            <a:extLst>
              <a:ext uri="{FF2B5EF4-FFF2-40B4-BE49-F238E27FC236}">
                <a16:creationId xmlns:a16="http://schemas.microsoft.com/office/drawing/2014/main" id="{75776E82-C808-434A-9919-AAAFC6FA08F7}"/>
              </a:ext>
            </a:extLst>
          </p:cNvPr>
          <p:cNvSpPr txBox="1">
            <a:spLocks/>
          </p:cNvSpPr>
          <p:nvPr/>
        </p:nvSpPr>
        <p:spPr>
          <a:xfrm>
            <a:off x="251197" y="4366846"/>
            <a:ext cx="8658341" cy="15840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Double bonds need to be given the number position where they occur as well as their conformation and the designation ‘-</a:t>
            </a:r>
            <a:r>
              <a:rPr lang="en-US" dirty="0" err="1"/>
              <a:t>ene</a:t>
            </a:r>
            <a:r>
              <a:rPr lang="en-US" dirty="0"/>
              <a:t>’ instead of ‘-</a:t>
            </a:r>
            <a:r>
              <a:rPr lang="en-US" dirty="0" err="1"/>
              <a:t>ane</a:t>
            </a:r>
            <a:r>
              <a:rPr lang="en-US" dirty="0"/>
              <a:t>’ must be incorporated.</a:t>
            </a:r>
          </a:p>
          <a:p>
            <a:r>
              <a:rPr lang="en-US" b="1" dirty="0">
                <a:solidFill>
                  <a:srgbClr val="C00000"/>
                </a:solidFill>
              </a:rPr>
              <a:t>9-</a:t>
            </a:r>
            <a:r>
              <a:rPr lang="en-US" b="1" i="1" dirty="0">
                <a:solidFill>
                  <a:srgbClr val="C00000"/>
                </a:solidFill>
              </a:rPr>
              <a:t>cis</a:t>
            </a:r>
            <a:r>
              <a:rPr lang="en-US" b="1" dirty="0">
                <a:solidFill>
                  <a:srgbClr val="C00000"/>
                </a:solidFill>
              </a:rPr>
              <a:t>-</a:t>
            </a:r>
            <a:r>
              <a:rPr lang="en-US" dirty="0"/>
              <a:t>Octadec</a:t>
            </a:r>
            <a:r>
              <a:rPr lang="en-US" b="1" dirty="0">
                <a:solidFill>
                  <a:srgbClr val="C00000"/>
                </a:solidFill>
              </a:rPr>
              <a:t>en</a:t>
            </a:r>
            <a:r>
              <a:rPr lang="en-US" dirty="0"/>
              <a:t>oic Acid  /  Common name = oleic acid</a:t>
            </a:r>
          </a:p>
        </p:txBody>
      </p:sp>
    </p:spTree>
    <p:extLst>
      <p:ext uri="{BB962C8B-B14F-4D97-AF65-F5344CB8AC3E}">
        <p14:creationId xmlns:p14="http://schemas.microsoft.com/office/powerpoint/2010/main" val="12201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CD0BD-84E8-45F3-B939-057B4B6B627E}"/>
              </a:ext>
            </a:extLst>
          </p:cNvPr>
          <p:cNvSpPr>
            <a:spLocks noGrp="1"/>
          </p:cNvSpPr>
          <p:nvPr>
            <p:ph type="title"/>
          </p:nvPr>
        </p:nvSpPr>
        <p:spPr>
          <a:xfrm>
            <a:off x="1451557" y="187179"/>
            <a:ext cx="7210332" cy="779462"/>
          </a:xfrm>
        </p:spPr>
        <p:txBody>
          <a:bodyPr/>
          <a:lstStyle/>
          <a:p>
            <a:r>
              <a:rPr lang="en-US" dirty="0"/>
              <a:t>Naming Fatty Acids - IUPAC</a:t>
            </a:r>
          </a:p>
        </p:txBody>
      </p:sp>
      <p:sp>
        <p:nvSpPr>
          <p:cNvPr id="3" name="Content Placeholder 2">
            <a:extLst>
              <a:ext uri="{FF2B5EF4-FFF2-40B4-BE49-F238E27FC236}">
                <a16:creationId xmlns:a16="http://schemas.microsoft.com/office/drawing/2014/main" id="{85E782D2-2A3F-4E92-BD38-93B9E6D33744}"/>
              </a:ext>
            </a:extLst>
          </p:cNvPr>
          <p:cNvSpPr>
            <a:spLocks noGrp="1"/>
          </p:cNvSpPr>
          <p:nvPr>
            <p:ph idx="1"/>
          </p:nvPr>
        </p:nvSpPr>
        <p:spPr>
          <a:xfrm>
            <a:off x="1609134" y="907154"/>
            <a:ext cx="7370743" cy="907970"/>
          </a:xfrm>
        </p:spPr>
        <p:txBody>
          <a:bodyPr/>
          <a:lstStyle/>
          <a:p>
            <a:r>
              <a:rPr lang="en-US" dirty="0"/>
              <a:t>What about Fatty Acids with more than one double bond?</a:t>
            </a:r>
          </a:p>
        </p:txBody>
      </p:sp>
      <p:sp>
        <p:nvSpPr>
          <p:cNvPr id="7" name="Content Placeholder 2">
            <a:extLst>
              <a:ext uri="{FF2B5EF4-FFF2-40B4-BE49-F238E27FC236}">
                <a16:creationId xmlns:a16="http://schemas.microsoft.com/office/drawing/2014/main" id="{75776E82-C808-434A-9919-AAAFC6FA08F7}"/>
              </a:ext>
            </a:extLst>
          </p:cNvPr>
          <p:cNvSpPr txBox="1">
            <a:spLocks/>
          </p:cNvSpPr>
          <p:nvPr/>
        </p:nvSpPr>
        <p:spPr>
          <a:xfrm>
            <a:off x="251197" y="4366846"/>
            <a:ext cx="8658341" cy="1584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Add in ‘di, tri, tetra, </a:t>
            </a:r>
            <a:r>
              <a:rPr lang="en-US" dirty="0" err="1"/>
              <a:t>penta</a:t>
            </a:r>
            <a:r>
              <a:rPr lang="en-US" dirty="0"/>
              <a:t>, </a:t>
            </a:r>
            <a:r>
              <a:rPr lang="en-US" dirty="0" err="1"/>
              <a:t>etc</a:t>
            </a:r>
            <a:r>
              <a:rPr lang="en-US" dirty="0"/>
              <a:t> before the ‘-</a:t>
            </a:r>
            <a:r>
              <a:rPr lang="en-US" dirty="0" err="1"/>
              <a:t>ene</a:t>
            </a:r>
            <a:r>
              <a:rPr lang="en-US" dirty="0"/>
              <a:t>-’ for fatty acids with multiple double bonds.</a:t>
            </a:r>
          </a:p>
          <a:p>
            <a:r>
              <a:rPr lang="en-US" b="1" dirty="0">
                <a:solidFill>
                  <a:srgbClr val="C00000"/>
                </a:solidFill>
              </a:rPr>
              <a:t>9-</a:t>
            </a:r>
            <a:r>
              <a:rPr lang="en-US" b="1" i="1" dirty="0">
                <a:solidFill>
                  <a:srgbClr val="C00000"/>
                </a:solidFill>
              </a:rPr>
              <a:t>cis</a:t>
            </a:r>
            <a:r>
              <a:rPr lang="en-US" b="1" dirty="0">
                <a:solidFill>
                  <a:srgbClr val="C00000"/>
                </a:solidFill>
              </a:rPr>
              <a:t>, </a:t>
            </a:r>
            <a:r>
              <a:rPr lang="en-US" b="1" dirty="0">
                <a:solidFill>
                  <a:schemeClr val="accent6">
                    <a:lumMod val="75000"/>
                  </a:schemeClr>
                </a:solidFill>
              </a:rPr>
              <a:t>11-</a:t>
            </a:r>
            <a:r>
              <a:rPr lang="en-US" b="1" i="1" dirty="0">
                <a:solidFill>
                  <a:schemeClr val="accent6">
                    <a:lumMod val="75000"/>
                  </a:schemeClr>
                </a:solidFill>
              </a:rPr>
              <a:t>trans</a:t>
            </a:r>
            <a:r>
              <a:rPr lang="en-US" b="1" dirty="0">
                <a:solidFill>
                  <a:srgbClr val="C00000"/>
                </a:solidFill>
              </a:rPr>
              <a:t>-</a:t>
            </a:r>
            <a:r>
              <a:rPr lang="en-US" dirty="0"/>
              <a:t>Octadeca</a:t>
            </a:r>
            <a:r>
              <a:rPr lang="en-US" b="1" dirty="0">
                <a:solidFill>
                  <a:schemeClr val="accent6">
                    <a:lumMod val="75000"/>
                  </a:schemeClr>
                </a:solidFill>
              </a:rPr>
              <a:t>di</a:t>
            </a:r>
            <a:r>
              <a:rPr lang="en-US" b="1" dirty="0">
                <a:solidFill>
                  <a:srgbClr val="C00000"/>
                </a:solidFill>
              </a:rPr>
              <a:t>en</a:t>
            </a:r>
            <a:r>
              <a:rPr lang="en-US" dirty="0"/>
              <a:t>oic Acid</a:t>
            </a:r>
          </a:p>
        </p:txBody>
      </p:sp>
      <p:pic>
        <p:nvPicPr>
          <p:cNvPr id="29698" name="Picture 2">
            <a:extLst>
              <a:ext uri="{FF2B5EF4-FFF2-40B4-BE49-F238E27FC236}">
                <a16:creationId xmlns:a16="http://schemas.microsoft.com/office/drawing/2014/main" id="{6A442E3D-A559-4812-AD34-1AD064AD6E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144" y="1702777"/>
            <a:ext cx="5418445" cy="2664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49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CD0BD-84E8-45F3-B939-057B4B6B627E}"/>
              </a:ext>
            </a:extLst>
          </p:cNvPr>
          <p:cNvSpPr>
            <a:spLocks noGrp="1"/>
          </p:cNvSpPr>
          <p:nvPr>
            <p:ph type="title"/>
          </p:nvPr>
        </p:nvSpPr>
        <p:spPr>
          <a:xfrm>
            <a:off x="2384437" y="187179"/>
            <a:ext cx="4854563" cy="779462"/>
          </a:xfrm>
        </p:spPr>
        <p:txBody>
          <a:bodyPr>
            <a:normAutofit/>
          </a:bodyPr>
          <a:lstStyle/>
          <a:p>
            <a:r>
              <a:rPr lang="en-US" dirty="0"/>
              <a:t>Delta Nomenclature</a:t>
            </a:r>
          </a:p>
        </p:txBody>
      </p:sp>
      <p:pic>
        <p:nvPicPr>
          <p:cNvPr id="26626" name="Picture 2">
            <a:extLst>
              <a:ext uri="{FF2B5EF4-FFF2-40B4-BE49-F238E27FC236}">
                <a16:creationId xmlns:a16="http://schemas.microsoft.com/office/drawing/2014/main" id="{362C7919-84E5-4B88-A625-636130A7A23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28757" y="1201739"/>
            <a:ext cx="6378812" cy="39187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176AB03-B324-4EAF-B18F-7E1984228C3C}"/>
              </a:ext>
            </a:extLst>
          </p:cNvPr>
          <p:cNvSpPr txBox="1"/>
          <p:nvPr/>
        </p:nvSpPr>
        <p:spPr>
          <a:xfrm>
            <a:off x="181708" y="5562600"/>
            <a:ext cx="5914761" cy="307777"/>
          </a:xfrm>
          <a:prstGeom prst="rect">
            <a:avLst/>
          </a:prstGeom>
          <a:noFill/>
        </p:spPr>
        <p:txBody>
          <a:bodyPr wrap="none" rtlCol="0">
            <a:spAutoFit/>
          </a:bodyPr>
          <a:lstStyle/>
          <a:p>
            <a:r>
              <a:rPr lang="en-US" sz="1400" dirty="0"/>
              <a:t>Figure from: </a:t>
            </a:r>
            <a:r>
              <a:rPr lang="en-US" sz="1400" dirty="0" err="1">
                <a:hlinkClick r:id="rId4"/>
              </a:rPr>
              <a:t>Lindshield</a:t>
            </a:r>
            <a:r>
              <a:rPr lang="en-US" sz="1400" dirty="0">
                <a:hlinkClick r:id="rId4"/>
              </a:rPr>
              <a:t>, B. – Kansas State University Human Nutrition </a:t>
            </a:r>
            <a:r>
              <a:rPr lang="en-US" sz="1400" dirty="0" err="1">
                <a:hlinkClick r:id="rId4"/>
              </a:rPr>
              <a:t>Flexbook</a:t>
            </a:r>
            <a:endParaRPr lang="en-US" sz="1400" dirty="0"/>
          </a:p>
        </p:txBody>
      </p:sp>
    </p:spTree>
    <p:extLst>
      <p:ext uri="{BB962C8B-B14F-4D97-AF65-F5344CB8AC3E}">
        <p14:creationId xmlns:p14="http://schemas.microsoft.com/office/powerpoint/2010/main" val="2117725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B8F9F4-7A9E-4234-A1DD-1B6DC710AAE6}"/>
              </a:ext>
            </a:extLst>
          </p:cNvPr>
          <p:cNvSpPr txBox="1">
            <a:spLocks/>
          </p:cNvSpPr>
          <p:nvPr/>
        </p:nvSpPr>
        <p:spPr>
          <a:xfrm>
            <a:off x="2384437" y="187179"/>
            <a:ext cx="4854563" cy="77946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Omega Nomenclature</a:t>
            </a:r>
          </a:p>
        </p:txBody>
      </p:sp>
      <p:sp>
        <p:nvSpPr>
          <p:cNvPr id="5" name="TextBox 4">
            <a:extLst>
              <a:ext uri="{FF2B5EF4-FFF2-40B4-BE49-F238E27FC236}">
                <a16:creationId xmlns:a16="http://schemas.microsoft.com/office/drawing/2014/main" id="{E93BFC66-AD7E-4D4F-A997-36B487EB4AE3}"/>
              </a:ext>
            </a:extLst>
          </p:cNvPr>
          <p:cNvSpPr txBox="1"/>
          <p:nvPr/>
        </p:nvSpPr>
        <p:spPr>
          <a:xfrm>
            <a:off x="181708" y="5562600"/>
            <a:ext cx="5914761" cy="307777"/>
          </a:xfrm>
          <a:prstGeom prst="rect">
            <a:avLst/>
          </a:prstGeom>
          <a:noFill/>
        </p:spPr>
        <p:txBody>
          <a:bodyPr wrap="none" rtlCol="0">
            <a:spAutoFit/>
          </a:bodyPr>
          <a:lstStyle/>
          <a:p>
            <a:r>
              <a:rPr lang="en-US" sz="1400" dirty="0"/>
              <a:t>Figure from: </a:t>
            </a:r>
            <a:r>
              <a:rPr lang="en-US" sz="1400" dirty="0" err="1">
                <a:hlinkClick r:id="rId3"/>
              </a:rPr>
              <a:t>Lindshield</a:t>
            </a:r>
            <a:r>
              <a:rPr lang="en-US" sz="1400" dirty="0">
                <a:hlinkClick r:id="rId3"/>
              </a:rPr>
              <a:t>, B. – Kansas State University Human Nutrition </a:t>
            </a:r>
            <a:r>
              <a:rPr lang="en-US" sz="1400" dirty="0" err="1">
                <a:hlinkClick r:id="rId3"/>
              </a:rPr>
              <a:t>Flexbook</a:t>
            </a:r>
            <a:endParaRPr lang="en-US" sz="1400" dirty="0"/>
          </a:p>
        </p:txBody>
      </p:sp>
      <p:pic>
        <p:nvPicPr>
          <p:cNvPr id="27650" name="Picture 2">
            <a:extLst>
              <a:ext uri="{FF2B5EF4-FFF2-40B4-BE49-F238E27FC236}">
                <a16:creationId xmlns:a16="http://schemas.microsoft.com/office/drawing/2014/main" id="{4ED3D571-A22D-49C1-9391-712448C303DA}"/>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324239" y="1277938"/>
            <a:ext cx="6343515" cy="39159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F18ECF2-06A7-4DCE-A5B3-14EDCA427246}"/>
              </a:ext>
            </a:extLst>
          </p:cNvPr>
          <p:cNvSpPr txBox="1"/>
          <p:nvPr/>
        </p:nvSpPr>
        <p:spPr>
          <a:xfrm>
            <a:off x="1260482" y="4501662"/>
            <a:ext cx="431528" cy="523220"/>
          </a:xfrm>
          <a:prstGeom prst="rect">
            <a:avLst/>
          </a:prstGeom>
          <a:noFill/>
        </p:spPr>
        <p:txBody>
          <a:bodyPr wrap="none" rtlCol="0">
            <a:spAutoFit/>
          </a:bodyPr>
          <a:lstStyle/>
          <a:p>
            <a:r>
              <a:rPr lang="en-US" sz="2800" b="1" dirty="0">
                <a:solidFill>
                  <a:srgbClr val="C00000"/>
                </a:solidFill>
                <a:latin typeface="Symbol" panose="05050102010706020507" pitchFamily="18" charset="2"/>
              </a:rPr>
              <a:t>w</a:t>
            </a:r>
          </a:p>
        </p:txBody>
      </p:sp>
      <p:sp>
        <p:nvSpPr>
          <p:cNvPr id="8" name="TextBox 7">
            <a:extLst>
              <a:ext uri="{FF2B5EF4-FFF2-40B4-BE49-F238E27FC236}">
                <a16:creationId xmlns:a16="http://schemas.microsoft.com/office/drawing/2014/main" id="{02D4D178-DFC8-4755-AAC3-173D3F5CC8E5}"/>
              </a:ext>
            </a:extLst>
          </p:cNvPr>
          <p:cNvSpPr txBox="1"/>
          <p:nvPr/>
        </p:nvSpPr>
        <p:spPr>
          <a:xfrm>
            <a:off x="6248783" y="1586890"/>
            <a:ext cx="410690" cy="523220"/>
          </a:xfrm>
          <a:prstGeom prst="rect">
            <a:avLst/>
          </a:prstGeom>
          <a:noFill/>
        </p:spPr>
        <p:txBody>
          <a:bodyPr wrap="none" rtlCol="0">
            <a:spAutoFit/>
          </a:bodyPr>
          <a:lstStyle/>
          <a:p>
            <a:r>
              <a:rPr lang="en-US" sz="2800" b="1" dirty="0">
                <a:solidFill>
                  <a:srgbClr val="C00000"/>
                </a:solidFill>
                <a:latin typeface="Symbol" panose="05050102010706020507" pitchFamily="18" charset="2"/>
              </a:rPr>
              <a:t>a</a:t>
            </a:r>
          </a:p>
        </p:txBody>
      </p:sp>
      <p:sp>
        <p:nvSpPr>
          <p:cNvPr id="9" name="TextBox 8">
            <a:extLst>
              <a:ext uri="{FF2B5EF4-FFF2-40B4-BE49-F238E27FC236}">
                <a16:creationId xmlns:a16="http://schemas.microsoft.com/office/drawing/2014/main" id="{70CA148B-E62F-4DFF-9353-6638AC0500FF}"/>
              </a:ext>
            </a:extLst>
          </p:cNvPr>
          <p:cNvSpPr txBox="1"/>
          <p:nvPr/>
        </p:nvSpPr>
        <p:spPr>
          <a:xfrm>
            <a:off x="5866947" y="1335374"/>
            <a:ext cx="381836" cy="523220"/>
          </a:xfrm>
          <a:prstGeom prst="rect">
            <a:avLst/>
          </a:prstGeom>
          <a:noFill/>
        </p:spPr>
        <p:txBody>
          <a:bodyPr wrap="none" rtlCol="0">
            <a:spAutoFit/>
          </a:bodyPr>
          <a:lstStyle/>
          <a:p>
            <a:r>
              <a:rPr lang="en-US" sz="2800" b="1" dirty="0">
                <a:solidFill>
                  <a:srgbClr val="C00000"/>
                </a:solidFill>
                <a:latin typeface="Symbol" panose="05050102010706020507" pitchFamily="18" charset="2"/>
              </a:rPr>
              <a:t>b</a:t>
            </a:r>
          </a:p>
        </p:txBody>
      </p:sp>
    </p:spTree>
    <p:extLst>
      <p:ext uri="{BB962C8B-B14F-4D97-AF65-F5344CB8AC3E}">
        <p14:creationId xmlns:p14="http://schemas.microsoft.com/office/powerpoint/2010/main" val="2959675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2B580-D86E-4D2E-9899-7EF805CBE0D0}"/>
              </a:ext>
            </a:extLst>
          </p:cNvPr>
          <p:cNvSpPr>
            <a:spLocks noGrp="1"/>
          </p:cNvSpPr>
          <p:nvPr>
            <p:ph type="title"/>
          </p:nvPr>
        </p:nvSpPr>
        <p:spPr/>
        <p:txBody>
          <a:bodyPr/>
          <a:lstStyle/>
          <a:p>
            <a:r>
              <a:rPr lang="en-US" dirty="0"/>
              <a:t>Highly Unsaturated Fatty Acids</a:t>
            </a:r>
          </a:p>
        </p:txBody>
      </p:sp>
      <p:sp>
        <p:nvSpPr>
          <p:cNvPr id="3" name="Content Placeholder 2">
            <a:extLst>
              <a:ext uri="{FF2B5EF4-FFF2-40B4-BE49-F238E27FC236}">
                <a16:creationId xmlns:a16="http://schemas.microsoft.com/office/drawing/2014/main" id="{7760D238-F879-4885-8DBE-9E76D2380E48}"/>
              </a:ext>
            </a:extLst>
          </p:cNvPr>
          <p:cNvSpPr>
            <a:spLocks noGrp="1"/>
          </p:cNvSpPr>
          <p:nvPr>
            <p:ph idx="1"/>
          </p:nvPr>
        </p:nvSpPr>
        <p:spPr>
          <a:xfrm>
            <a:off x="319596" y="1278384"/>
            <a:ext cx="8460420" cy="3000539"/>
          </a:xfrm>
        </p:spPr>
        <p:txBody>
          <a:bodyPr/>
          <a:lstStyle/>
          <a:p>
            <a:r>
              <a:rPr lang="en-US" altLang="en-US" sz="3600" dirty="0" err="1"/>
              <a:t>Pentaenoic</a:t>
            </a:r>
            <a:r>
              <a:rPr lang="en-US" altLang="en-US" sz="3600" dirty="0"/>
              <a:t> acid (5 double bonds)</a:t>
            </a:r>
          </a:p>
          <a:p>
            <a:pPr lvl="2"/>
            <a:r>
              <a:rPr lang="en-US" altLang="en-US" sz="2800" dirty="0"/>
              <a:t>20:5; 5,8,11,14,17 </a:t>
            </a:r>
            <a:r>
              <a:rPr lang="en-US" altLang="en-US" sz="2800" dirty="0">
                <a:latin typeface="Symbol" panose="05050102010706020507" pitchFamily="18" charset="2"/>
              </a:rPr>
              <a:t>w</a:t>
            </a:r>
            <a:r>
              <a:rPr lang="en-US" altLang="en-US" sz="2800" dirty="0"/>
              <a:t>3: timnodonic acid or EPA (all-</a:t>
            </a:r>
            <a:r>
              <a:rPr lang="en-US" altLang="en-US" sz="2800" b="1" i="1" dirty="0"/>
              <a:t>cis</a:t>
            </a:r>
            <a:r>
              <a:rPr lang="en-US" altLang="en-US" sz="2800" dirty="0"/>
              <a:t>-5,8,11,14,17-eicosapentaenoic acid)*</a:t>
            </a:r>
          </a:p>
          <a:p>
            <a:r>
              <a:rPr lang="en-US" altLang="en-US" sz="3600" dirty="0" err="1"/>
              <a:t>Hexaenoic</a:t>
            </a:r>
            <a:r>
              <a:rPr lang="en-US" altLang="en-US" sz="3600" dirty="0"/>
              <a:t> acid (6 double bonds)</a:t>
            </a:r>
          </a:p>
          <a:p>
            <a:pPr lvl="2"/>
            <a:r>
              <a:rPr lang="en-US" altLang="en-US" sz="2800" dirty="0"/>
              <a:t>22:6; 4,7,10,13,16,19 </a:t>
            </a:r>
            <a:r>
              <a:rPr lang="en-US" altLang="en-US" sz="2800" dirty="0">
                <a:latin typeface="Symbol" panose="05050102010706020507" pitchFamily="18" charset="2"/>
              </a:rPr>
              <a:t>w</a:t>
            </a:r>
            <a:r>
              <a:rPr lang="en-US" altLang="en-US" sz="2800" dirty="0"/>
              <a:t>3: </a:t>
            </a:r>
            <a:r>
              <a:rPr lang="en-US" altLang="en-US" sz="2800" dirty="0" err="1"/>
              <a:t>cervonic</a:t>
            </a:r>
            <a:r>
              <a:rPr lang="en-US" altLang="en-US" sz="2800" dirty="0"/>
              <a:t> acid or DHA (all-cis-4,7,10,13,16,19-docosahexaenoic acid)*</a:t>
            </a:r>
          </a:p>
          <a:p>
            <a:endParaRPr lang="en-US" dirty="0"/>
          </a:p>
        </p:txBody>
      </p:sp>
      <p:sp>
        <p:nvSpPr>
          <p:cNvPr id="4" name="Text Box 4">
            <a:extLst>
              <a:ext uri="{FF2B5EF4-FFF2-40B4-BE49-F238E27FC236}">
                <a16:creationId xmlns:a16="http://schemas.microsoft.com/office/drawing/2014/main" id="{0014E241-AABE-4916-9DF2-0E32C74A402E}"/>
              </a:ext>
            </a:extLst>
          </p:cNvPr>
          <p:cNvSpPr txBox="1">
            <a:spLocks noChangeArrowheads="1"/>
          </p:cNvSpPr>
          <p:nvPr/>
        </p:nvSpPr>
        <p:spPr bwMode="auto">
          <a:xfrm>
            <a:off x="1349863" y="4618324"/>
            <a:ext cx="6188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t>Both FAs are found in cold water fish oils</a:t>
            </a:r>
          </a:p>
        </p:txBody>
      </p:sp>
    </p:spTree>
    <p:extLst>
      <p:ext uri="{BB962C8B-B14F-4D97-AF65-F5344CB8AC3E}">
        <p14:creationId xmlns:p14="http://schemas.microsoft.com/office/powerpoint/2010/main" val="1929964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9A913-6953-47EA-9AF4-20C4080BB1DB}"/>
              </a:ext>
            </a:extLst>
          </p:cNvPr>
          <p:cNvSpPr>
            <a:spLocks noGrp="1"/>
          </p:cNvSpPr>
          <p:nvPr>
            <p:ph type="title"/>
          </p:nvPr>
        </p:nvSpPr>
        <p:spPr>
          <a:xfrm>
            <a:off x="1510172" y="228211"/>
            <a:ext cx="7210332" cy="779462"/>
          </a:xfrm>
        </p:spPr>
        <p:txBody>
          <a:bodyPr/>
          <a:lstStyle/>
          <a:p>
            <a:r>
              <a:rPr lang="en-US" dirty="0"/>
              <a:t>Less Common Fatty Acids</a:t>
            </a:r>
          </a:p>
        </p:txBody>
      </p:sp>
      <p:sp>
        <p:nvSpPr>
          <p:cNvPr id="3" name="Content Placeholder 2">
            <a:extLst>
              <a:ext uri="{FF2B5EF4-FFF2-40B4-BE49-F238E27FC236}">
                <a16:creationId xmlns:a16="http://schemas.microsoft.com/office/drawing/2014/main" id="{DE2BA69B-ED83-4113-A081-651CDB888C83}"/>
              </a:ext>
            </a:extLst>
          </p:cNvPr>
          <p:cNvSpPr>
            <a:spLocks noGrp="1"/>
          </p:cNvSpPr>
          <p:nvPr>
            <p:ph idx="1"/>
          </p:nvPr>
        </p:nvSpPr>
        <p:spPr>
          <a:xfrm>
            <a:off x="319596" y="1348155"/>
            <a:ext cx="8460989" cy="562708"/>
          </a:xfrm>
        </p:spPr>
        <p:txBody>
          <a:bodyPr>
            <a:normAutofit/>
          </a:bodyPr>
          <a:lstStyle/>
          <a:p>
            <a:r>
              <a:rPr lang="en-US" altLang="en-US" dirty="0"/>
              <a:t>Branched Chain Fatty Acids </a:t>
            </a:r>
          </a:p>
          <a:p>
            <a:pPr marL="0" indent="0">
              <a:buNone/>
            </a:pPr>
            <a:endParaRPr lang="en-US" altLang="en-US" dirty="0"/>
          </a:p>
          <a:p>
            <a:pPr marL="0" indent="0">
              <a:buNone/>
            </a:pPr>
            <a:endParaRPr lang="en-US" dirty="0"/>
          </a:p>
        </p:txBody>
      </p:sp>
      <p:pic>
        <p:nvPicPr>
          <p:cNvPr id="36868" name="Picture 4">
            <a:extLst>
              <a:ext uri="{FF2B5EF4-FFF2-40B4-BE49-F238E27FC236}">
                <a16:creationId xmlns:a16="http://schemas.microsoft.com/office/drawing/2014/main" id="{1C9811EF-0320-4759-A144-B366A5878A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229" y="1910863"/>
            <a:ext cx="5835894" cy="35358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889E3BE-87E4-439A-AF6C-44E3F806F22B}"/>
              </a:ext>
            </a:extLst>
          </p:cNvPr>
          <p:cNvSpPr txBox="1"/>
          <p:nvPr/>
        </p:nvSpPr>
        <p:spPr>
          <a:xfrm>
            <a:off x="6729046" y="2066679"/>
            <a:ext cx="1785745" cy="461665"/>
          </a:xfrm>
          <a:prstGeom prst="rect">
            <a:avLst/>
          </a:prstGeom>
          <a:noFill/>
        </p:spPr>
        <p:txBody>
          <a:bodyPr wrap="none" rtlCol="0">
            <a:spAutoFit/>
          </a:bodyPr>
          <a:lstStyle/>
          <a:p>
            <a:r>
              <a:rPr lang="en-US" sz="2400" b="1" dirty="0"/>
              <a:t>No Branches</a:t>
            </a:r>
          </a:p>
        </p:txBody>
      </p:sp>
      <p:sp>
        <p:nvSpPr>
          <p:cNvPr id="7" name="TextBox 6">
            <a:extLst>
              <a:ext uri="{FF2B5EF4-FFF2-40B4-BE49-F238E27FC236}">
                <a16:creationId xmlns:a16="http://schemas.microsoft.com/office/drawing/2014/main" id="{0D1C8FA8-A051-497D-92DE-A899085F62C0}"/>
              </a:ext>
            </a:extLst>
          </p:cNvPr>
          <p:cNvSpPr txBox="1"/>
          <p:nvPr/>
        </p:nvSpPr>
        <p:spPr>
          <a:xfrm>
            <a:off x="6627481" y="3133479"/>
            <a:ext cx="1604606" cy="461665"/>
          </a:xfrm>
          <a:prstGeom prst="rect">
            <a:avLst/>
          </a:prstGeom>
          <a:noFill/>
        </p:spPr>
        <p:txBody>
          <a:bodyPr wrap="none" rtlCol="0">
            <a:spAutoFit/>
          </a:bodyPr>
          <a:lstStyle/>
          <a:p>
            <a:r>
              <a:rPr lang="en-US" sz="2400" b="1" i="1" dirty="0"/>
              <a:t>Iso-</a:t>
            </a:r>
            <a:r>
              <a:rPr lang="en-US" sz="2400" b="1" dirty="0"/>
              <a:t> Branch</a:t>
            </a:r>
          </a:p>
        </p:txBody>
      </p:sp>
      <p:sp>
        <p:nvSpPr>
          <p:cNvPr id="8" name="TextBox 7">
            <a:extLst>
              <a:ext uri="{FF2B5EF4-FFF2-40B4-BE49-F238E27FC236}">
                <a16:creationId xmlns:a16="http://schemas.microsoft.com/office/drawing/2014/main" id="{74A8F8CE-6F3A-46BC-B3BD-90462D1125D8}"/>
              </a:ext>
            </a:extLst>
          </p:cNvPr>
          <p:cNvSpPr txBox="1"/>
          <p:nvPr/>
        </p:nvSpPr>
        <p:spPr>
          <a:xfrm>
            <a:off x="6627481" y="4485473"/>
            <a:ext cx="2193742" cy="461665"/>
          </a:xfrm>
          <a:prstGeom prst="rect">
            <a:avLst/>
          </a:prstGeom>
          <a:noFill/>
        </p:spPr>
        <p:txBody>
          <a:bodyPr wrap="none" rtlCol="0">
            <a:spAutoFit/>
          </a:bodyPr>
          <a:lstStyle/>
          <a:p>
            <a:r>
              <a:rPr lang="en-US" sz="2400" b="1" i="1" dirty="0" err="1"/>
              <a:t>Anteiso</a:t>
            </a:r>
            <a:r>
              <a:rPr lang="en-US" sz="2400" b="1" i="1" dirty="0"/>
              <a:t>-</a:t>
            </a:r>
            <a:r>
              <a:rPr lang="en-US" sz="2400" b="1" dirty="0"/>
              <a:t> Branch</a:t>
            </a:r>
          </a:p>
        </p:txBody>
      </p:sp>
      <p:sp>
        <p:nvSpPr>
          <p:cNvPr id="9" name="TextBox 8">
            <a:extLst>
              <a:ext uri="{FF2B5EF4-FFF2-40B4-BE49-F238E27FC236}">
                <a16:creationId xmlns:a16="http://schemas.microsoft.com/office/drawing/2014/main" id="{9E60ED37-C3EC-4B6B-AB01-4A93FD6AAA37}"/>
              </a:ext>
            </a:extLst>
          </p:cNvPr>
          <p:cNvSpPr txBox="1"/>
          <p:nvPr/>
        </p:nvSpPr>
        <p:spPr>
          <a:xfrm>
            <a:off x="181708" y="5562600"/>
            <a:ext cx="5045997" cy="307777"/>
          </a:xfrm>
          <a:prstGeom prst="rect">
            <a:avLst/>
          </a:prstGeom>
          <a:noFill/>
        </p:spPr>
        <p:txBody>
          <a:bodyPr wrap="none" rtlCol="0">
            <a:spAutoFit/>
          </a:bodyPr>
          <a:lstStyle/>
          <a:p>
            <a:r>
              <a:rPr lang="en-US" sz="1400" dirty="0"/>
              <a:t>Figure from: </a:t>
            </a:r>
            <a:r>
              <a:rPr lang="en-US" sz="1400" dirty="0">
                <a:hlinkClick r:id="rId4"/>
              </a:rPr>
              <a:t>Ran-Ressler, R.R., et al. (2011) </a:t>
            </a:r>
            <a:r>
              <a:rPr lang="en-US" sz="1400" dirty="0" err="1">
                <a:hlinkClick r:id="rId4"/>
              </a:rPr>
              <a:t>PLoS</a:t>
            </a:r>
            <a:r>
              <a:rPr lang="en-US" sz="1400" dirty="0">
                <a:hlinkClick r:id="rId4"/>
              </a:rPr>
              <a:t> ONE 6(12) e29032</a:t>
            </a:r>
            <a:endParaRPr lang="en-US" sz="1400" dirty="0"/>
          </a:p>
        </p:txBody>
      </p:sp>
    </p:spTree>
    <p:extLst>
      <p:ext uri="{BB962C8B-B14F-4D97-AF65-F5344CB8AC3E}">
        <p14:creationId xmlns:p14="http://schemas.microsoft.com/office/powerpoint/2010/main" val="3017307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ECC04-C5F5-4776-AF56-1177600B0517}"/>
              </a:ext>
            </a:extLst>
          </p:cNvPr>
          <p:cNvSpPr>
            <a:spLocks noGrp="1"/>
          </p:cNvSpPr>
          <p:nvPr>
            <p:ph type="title"/>
          </p:nvPr>
        </p:nvSpPr>
        <p:spPr>
          <a:xfrm>
            <a:off x="1709463" y="157872"/>
            <a:ext cx="6783905" cy="598266"/>
          </a:xfrm>
        </p:spPr>
        <p:txBody>
          <a:bodyPr>
            <a:normAutofit fontScale="90000"/>
          </a:bodyPr>
          <a:lstStyle/>
          <a:p>
            <a:r>
              <a:rPr lang="en-US" dirty="0"/>
              <a:t>Short Chain Fatty Acids (SCFAs)</a:t>
            </a:r>
          </a:p>
        </p:txBody>
      </p:sp>
      <p:pic>
        <p:nvPicPr>
          <p:cNvPr id="4" name="Picture 3">
            <a:extLst>
              <a:ext uri="{FF2B5EF4-FFF2-40B4-BE49-F238E27FC236}">
                <a16:creationId xmlns:a16="http://schemas.microsoft.com/office/drawing/2014/main" id="{75178C4C-F0E3-4491-B100-36EAEB36543E}"/>
              </a:ext>
            </a:extLst>
          </p:cNvPr>
          <p:cNvPicPr>
            <a:picLocks noChangeAspect="1"/>
          </p:cNvPicPr>
          <p:nvPr/>
        </p:nvPicPr>
        <p:blipFill>
          <a:blip r:embed="rId3"/>
          <a:stretch>
            <a:fillRect/>
          </a:stretch>
        </p:blipFill>
        <p:spPr>
          <a:xfrm>
            <a:off x="556844" y="756138"/>
            <a:ext cx="8546125" cy="5056879"/>
          </a:xfrm>
          <a:prstGeom prst="rect">
            <a:avLst/>
          </a:prstGeom>
        </p:spPr>
      </p:pic>
      <p:sp>
        <p:nvSpPr>
          <p:cNvPr id="5" name="TextBox 4">
            <a:extLst>
              <a:ext uri="{FF2B5EF4-FFF2-40B4-BE49-F238E27FC236}">
                <a16:creationId xmlns:a16="http://schemas.microsoft.com/office/drawing/2014/main" id="{F50C311C-3AD1-46DB-877F-A24FD205DADF}"/>
              </a:ext>
            </a:extLst>
          </p:cNvPr>
          <p:cNvSpPr txBox="1"/>
          <p:nvPr/>
        </p:nvSpPr>
        <p:spPr>
          <a:xfrm>
            <a:off x="146538" y="5697416"/>
            <a:ext cx="5059655" cy="307777"/>
          </a:xfrm>
          <a:prstGeom prst="rect">
            <a:avLst/>
          </a:prstGeom>
          <a:noFill/>
        </p:spPr>
        <p:txBody>
          <a:bodyPr wrap="none" rtlCol="0">
            <a:spAutoFit/>
          </a:bodyPr>
          <a:lstStyle/>
          <a:p>
            <a:r>
              <a:rPr lang="en-US" sz="1400" dirty="0"/>
              <a:t>Figure from: </a:t>
            </a:r>
            <a:r>
              <a:rPr lang="en-US" sz="1400" dirty="0">
                <a:hlinkClick r:id="rId4"/>
              </a:rPr>
              <a:t>Rahim, M., et al (2019) Acta </a:t>
            </a:r>
            <a:r>
              <a:rPr lang="en-US" sz="1400" dirty="0" err="1">
                <a:hlinkClick r:id="rId4"/>
              </a:rPr>
              <a:t>Diabetologica</a:t>
            </a:r>
            <a:r>
              <a:rPr lang="en-US" sz="1400" dirty="0">
                <a:hlinkClick r:id="rId4"/>
              </a:rPr>
              <a:t> 56:493-500</a:t>
            </a:r>
            <a:endParaRPr lang="en-US" sz="1400" dirty="0"/>
          </a:p>
        </p:txBody>
      </p:sp>
    </p:spTree>
    <p:extLst>
      <p:ext uri="{BB962C8B-B14F-4D97-AF65-F5344CB8AC3E}">
        <p14:creationId xmlns:p14="http://schemas.microsoft.com/office/powerpoint/2010/main" val="3542399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9A913-6953-47EA-9AF4-20C4080BB1DB}"/>
              </a:ext>
            </a:extLst>
          </p:cNvPr>
          <p:cNvSpPr>
            <a:spLocks noGrp="1"/>
          </p:cNvSpPr>
          <p:nvPr>
            <p:ph type="title"/>
          </p:nvPr>
        </p:nvSpPr>
        <p:spPr>
          <a:xfrm>
            <a:off x="1510172" y="228211"/>
            <a:ext cx="7210332" cy="779462"/>
          </a:xfrm>
        </p:spPr>
        <p:txBody>
          <a:bodyPr/>
          <a:lstStyle/>
          <a:p>
            <a:r>
              <a:rPr lang="en-US" dirty="0"/>
              <a:t>Less Common Fatty Acids</a:t>
            </a:r>
          </a:p>
        </p:txBody>
      </p:sp>
      <p:sp>
        <p:nvSpPr>
          <p:cNvPr id="3" name="Content Placeholder 2">
            <a:extLst>
              <a:ext uri="{FF2B5EF4-FFF2-40B4-BE49-F238E27FC236}">
                <a16:creationId xmlns:a16="http://schemas.microsoft.com/office/drawing/2014/main" id="{DE2BA69B-ED83-4113-A081-651CDB888C83}"/>
              </a:ext>
            </a:extLst>
          </p:cNvPr>
          <p:cNvSpPr>
            <a:spLocks noGrp="1"/>
          </p:cNvSpPr>
          <p:nvPr>
            <p:ph idx="1"/>
          </p:nvPr>
        </p:nvSpPr>
        <p:spPr/>
        <p:txBody>
          <a:bodyPr/>
          <a:lstStyle/>
          <a:p>
            <a:r>
              <a:rPr lang="en-US" altLang="en-US" dirty="0"/>
              <a:t>Odd carbon fatty acid – propionic acid</a:t>
            </a:r>
          </a:p>
          <a:p>
            <a:pPr marL="0" indent="0">
              <a:buNone/>
            </a:pPr>
            <a:endParaRPr lang="en-US" altLang="en-US" dirty="0"/>
          </a:p>
          <a:p>
            <a:pPr marL="0" indent="0">
              <a:buNone/>
            </a:pPr>
            <a:endParaRPr lang="en-US" altLang="en-US" dirty="0"/>
          </a:p>
          <a:p>
            <a:pPr marL="0" indent="0">
              <a:buNone/>
            </a:pPr>
            <a:endParaRPr lang="en-US" altLang="en-US" dirty="0"/>
          </a:p>
          <a:p>
            <a:r>
              <a:rPr lang="en-US" altLang="en-US" dirty="0"/>
              <a:t>Phytanic acid</a:t>
            </a:r>
          </a:p>
          <a:p>
            <a:pPr marL="0" indent="0">
              <a:buNone/>
            </a:pPr>
            <a:endParaRPr lang="en-US" dirty="0"/>
          </a:p>
        </p:txBody>
      </p:sp>
      <p:pic>
        <p:nvPicPr>
          <p:cNvPr id="38914" name="Picture 2">
            <a:extLst>
              <a:ext uri="{FF2B5EF4-FFF2-40B4-BE49-F238E27FC236}">
                <a16:creationId xmlns:a16="http://schemas.microsoft.com/office/drawing/2014/main" id="{8AAC1EC6-5AFD-47A0-B931-3B6B1CB58A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0172" y="2158878"/>
            <a:ext cx="6261968" cy="8187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25433FE-ADBE-4C0C-A1E5-FFB0BA0012BC}"/>
              </a:ext>
            </a:extLst>
          </p:cNvPr>
          <p:cNvSpPr txBox="1"/>
          <p:nvPr/>
        </p:nvSpPr>
        <p:spPr>
          <a:xfrm>
            <a:off x="3491095" y="2044378"/>
            <a:ext cx="2161810" cy="369332"/>
          </a:xfrm>
          <a:prstGeom prst="rect">
            <a:avLst/>
          </a:prstGeom>
          <a:noFill/>
        </p:spPr>
        <p:txBody>
          <a:bodyPr wrap="none" rtlCol="0">
            <a:spAutoFit/>
          </a:bodyPr>
          <a:lstStyle/>
          <a:p>
            <a:r>
              <a:rPr lang="en-US" dirty="0" err="1"/>
              <a:t>Heptadecaenoic</a:t>
            </a:r>
            <a:r>
              <a:rPr lang="en-US" dirty="0"/>
              <a:t> Acid</a:t>
            </a:r>
          </a:p>
        </p:txBody>
      </p:sp>
      <p:pic>
        <p:nvPicPr>
          <p:cNvPr id="38918" name="Picture 6">
            <a:extLst>
              <a:ext uri="{FF2B5EF4-FFF2-40B4-BE49-F238E27FC236}">
                <a16:creationId xmlns:a16="http://schemas.microsoft.com/office/drawing/2014/main" id="{934D66F5-A25E-4571-9824-669B8DA776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0172" y="4351828"/>
            <a:ext cx="5927695" cy="96839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C5363B8-81CA-4A04-A5FF-F19784F5C024}"/>
              </a:ext>
            </a:extLst>
          </p:cNvPr>
          <p:cNvSpPr txBox="1"/>
          <p:nvPr/>
        </p:nvSpPr>
        <p:spPr>
          <a:xfrm>
            <a:off x="3851065" y="3953189"/>
            <a:ext cx="1441870" cy="369332"/>
          </a:xfrm>
          <a:prstGeom prst="rect">
            <a:avLst/>
          </a:prstGeom>
          <a:noFill/>
        </p:spPr>
        <p:txBody>
          <a:bodyPr wrap="none" rtlCol="0">
            <a:spAutoFit/>
          </a:bodyPr>
          <a:lstStyle/>
          <a:p>
            <a:r>
              <a:rPr lang="en-US" dirty="0"/>
              <a:t>Phytanic Acid</a:t>
            </a:r>
          </a:p>
        </p:txBody>
      </p:sp>
    </p:spTree>
    <p:extLst>
      <p:ext uri="{BB962C8B-B14F-4D97-AF65-F5344CB8AC3E}">
        <p14:creationId xmlns:p14="http://schemas.microsoft.com/office/powerpoint/2010/main" val="2550165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9A913-6953-47EA-9AF4-20C4080BB1DB}"/>
              </a:ext>
            </a:extLst>
          </p:cNvPr>
          <p:cNvSpPr>
            <a:spLocks noGrp="1"/>
          </p:cNvSpPr>
          <p:nvPr>
            <p:ph type="title"/>
          </p:nvPr>
        </p:nvSpPr>
        <p:spPr>
          <a:xfrm>
            <a:off x="1510172" y="228211"/>
            <a:ext cx="7210332" cy="779462"/>
          </a:xfrm>
        </p:spPr>
        <p:txBody>
          <a:bodyPr/>
          <a:lstStyle/>
          <a:p>
            <a:r>
              <a:rPr lang="en-US" dirty="0"/>
              <a:t>Less Common Fatty Acids</a:t>
            </a:r>
          </a:p>
        </p:txBody>
      </p:sp>
      <p:sp>
        <p:nvSpPr>
          <p:cNvPr id="3" name="Content Placeholder 2">
            <a:extLst>
              <a:ext uri="{FF2B5EF4-FFF2-40B4-BE49-F238E27FC236}">
                <a16:creationId xmlns:a16="http://schemas.microsoft.com/office/drawing/2014/main" id="{DE2BA69B-ED83-4113-A081-651CDB888C83}"/>
              </a:ext>
            </a:extLst>
          </p:cNvPr>
          <p:cNvSpPr>
            <a:spLocks noGrp="1"/>
          </p:cNvSpPr>
          <p:nvPr>
            <p:ph idx="1"/>
          </p:nvPr>
        </p:nvSpPr>
        <p:spPr/>
        <p:txBody>
          <a:bodyPr/>
          <a:lstStyle/>
          <a:p>
            <a:r>
              <a:rPr lang="en-US" altLang="en-US" dirty="0"/>
              <a:t>hydroxy fatty acids</a:t>
            </a:r>
            <a:endParaRPr lang="en-US" dirty="0"/>
          </a:p>
        </p:txBody>
      </p:sp>
      <p:pic>
        <p:nvPicPr>
          <p:cNvPr id="40962" name="Picture 2">
            <a:extLst>
              <a:ext uri="{FF2B5EF4-FFF2-40B4-BE49-F238E27FC236}">
                <a16:creationId xmlns:a16="http://schemas.microsoft.com/office/drawing/2014/main" id="{A8C5FF99-DC64-403D-A978-9F1512B184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4293" y="1965325"/>
            <a:ext cx="4308231" cy="20965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3234ADC-657A-4F71-B17C-05A44FF58683}"/>
              </a:ext>
            </a:extLst>
          </p:cNvPr>
          <p:cNvSpPr txBox="1"/>
          <p:nvPr/>
        </p:nvSpPr>
        <p:spPr>
          <a:xfrm>
            <a:off x="3491095" y="2044378"/>
            <a:ext cx="1587294" cy="369332"/>
          </a:xfrm>
          <a:prstGeom prst="rect">
            <a:avLst/>
          </a:prstGeom>
          <a:noFill/>
        </p:spPr>
        <p:txBody>
          <a:bodyPr wrap="none" rtlCol="0">
            <a:spAutoFit/>
          </a:bodyPr>
          <a:lstStyle/>
          <a:p>
            <a:r>
              <a:rPr lang="en-US" dirty="0" err="1"/>
              <a:t>Ricinoleic</a:t>
            </a:r>
            <a:r>
              <a:rPr lang="en-US" dirty="0"/>
              <a:t>  Acid</a:t>
            </a:r>
          </a:p>
        </p:txBody>
      </p:sp>
    </p:spTree>
    <p:extLst>
      <p:ext uri="{BB962C8B-B14F-4D97-AF65-F5344CB8AC3E}">
        <p14:creationId xmlns:p14="http://schemas.microsoft.com/office/powerpoint/2010/main" val="2105823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F3C27-8F69-43D3-9466-9E1C658F4587}"/>
              </a:ext>
            </a:extLst>
          </p:cNvPr>
          <p:cNvSpPr>
            <a:spLocks noGrp="1"/>
          </p:cNvSpPr>
          <p:nvPr>
            <p:ph type="title"/>
          </p:nvPr>
        </p:nvSpPr>
        <p:spPr>
          <a:xfrm>
            <a:off x="1597981" y="288801"/>
            <a:ext cx="6116714" cy="779462"/>
          </a:xfrm>
        </p:spPr>
        <p:txBody>
          <a:bodyPr/>
          <a:lstStyle/>
          <a:p>
            <a:r>
              <a:rPr lang="en-US" dirty="0"/>
              <a:t>Types of Lipids</a:t>
            </a:r>
          </a:p>
        </p:txBody>
      </p:sp>
      <p:sp>
        <p:nvSpPr>
          <p:cNvPr id="3" name="Content Placeholder 2">
            <a:extLst>
              <a:ext uri="{FF2B5EF4-FFF2-40B4-BE49-F238E27FC236}">
                <a16:creationId xmlns:a16="http://schemas.microsoft.com/office/drawing/2014/main" id="{D1C6C25C-CB34-4185-8F5E-F48F03C514A1}"/>
              </a:ext>
            </a:extLst>
          </p:cNvPr>
          <p:cNvSpPr>
            <a:spLocks noGrp="1"/>
          </p:cNvSpPr>
          <p:nvPr>
            <p:ph idx="1"/>
          </p:nvPr>
        </p:nvSpPr>
        <p:spPr/>
        <p:txBody>
          <a:bodyPr/>
          <a:lstStyle/>
          <a:p>
            <a:r>
              <a:rPr lang="en-US" altLang="en-US" b="1" dirty="0"/>
              <a:t>Lipids with fatty acids</a:t>
            </a:r>
          </a:p>
          <a:p>
            <a:pPr>
              <a:buNone/>
            </a:pPr>
            <a:r>
              <a:rPr lang="en-US" altLang="en-US" b="1" dirty="0"/>
              <a:t>		Waxes</a:t>
            </a:r>
          </a:p>
          <a:p>
            <a:pPr>
              <a:buNone/>
            </a:pPr>
            <a:r>
              <a:rPr lang="en-US" altLang="en-US" b="1" dirty="0"/>
              <a:t>		Fats and oils (</a:t>
            </a:r>
            <a:r>
              <a:rPr lang="en-US" altLang="en-US" b="1" dirty="0" err="1"/>
              <a:t>trigycerides</a:t>
            </a:r>
            <a:r>
              <a:rPr lang="en-US" altLang="en-US" b="1" dirty="0"/>
              <a:t>)</a:t>
            </a:r>
          </a:p>
          <a:p>
            <a:pPr>
              <a:buNone/>
            </a:pPr>
            <a:r>
              <a:rPr lang="en-US" altLang="en-US" b="1" dirty="0"/>
              <a:t>		Phospholipids</a:t>
            </a:r>
          </a:p>
          <a:p>
            <a:pPr>
              <a:buNone/>
            </a:pPr>
            <a:r>
              <a:rPr lang="en-US" altLang="en-US" b="1" dirty="0"/>
              <a:t>		Sphingolipids</a:t>
            </a:r>
          </a:p>
          <a:p>
            <a:endParaRPr lang="en-US" altLang="en-US" b="1" dirty="0"/>
          </a:p>
          <a:p>
            <a:r>
              <a:rPr lang="en-US" altLang="en-US" b="1" dirty="0"/>
              <a:t>Lipids without fatty acids</a:t>
            </a:r>
          </a:p>
          <a:p>
            <a:pPr>
              <a:buNone/>
            </a:pPr>
            <a:r>
              <a:rPr lang="en-US" altLang="en-US" b="1" dirty="0"/>
              <a:t>		Steroids</a:t>
            </a:r>
          </a:p>
          <a:p>
            <a:pPr marL="0" indent="0">
              <a:buNone/>
            </a:pPr>
            <a:endParaRPr lang="en-US" dirty="0"/>
          </a:p>
        </p:txBody>
      </p:sp>
    </p:spTree>
    <p:extLst>
      <p:ext uri="{BB962C8B-B14F-4D97-AF65-F5344CB8AC3E}">
        <p14:creationId xmlns:p14="http://schemas.microsoft.com/office/powerpoint/2010/main" val="1066264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9A913-6953-47EA-9AF4-20C4080BB1DB}"/>
              </a:ext>
            </a:extLst>
          </p:cNvPr>
          <p:cNvSpPr>
            <a:spLocks noGrp="1"/>
          </p:cNvSpPr>
          <p:nvPr>
            <p:ph type="title"/>
          </p:nvPr>
        </p:nvSpPr>
        <p:spPr>
          <a:xfrm>
            <a:off x="1510172" y="228211"/>
            <a:ext cx="7210332" cy="779462"/>
          </a:xfrm>
        </p:spPr>
        <p:txBody>
          <a:bodyPr/>
          <a:lstStyle/>
          <a:p>
            <a:r>
              <a:rPr lang="en-US" dirty="0"/>
              <a:t>Less Common Fatty Acids</a:t>
            </a:r>
          </a:p>
        </p:txBody>
      </p:sp>
      <p:sp>
        <p:nvSpPr>
          <p:cNvPr id="3" name="Content Placeholder 2">
            <a:extLst>
              <a:ext uri="{FF2B5EF4-FFF2-40B4-BE49-F238E27FC236}">
                <a16:creationId xmlns:a16="http://schemas.microsoft.com/office/drawing/2014/main" id="{DE2BA69B-ED83-4113-A081-651CDB888C83}"/>
              </a:ext>
            </a:extLst>
          </p:cNvPr>
          <p:cNvSpPr>
            <a:spLocks noGrp="1"/>
          </p:cNvSpPr>
          <p:nvPr>
            <p:ph idx="1"/>
          </p:nvPr>
        </p:nvSpPr>
        <p:spPr>
          <a:xfrm>
            <a:off x="319596" y="1278385"/>
            <a:ext cx="8460420" cy="620754"/>
          </a:xfrm>
        </p:spPr>
        <p:txBody>
          <a:bodyPr/>
          <a:lstStyle/>
          <a:p>
            <a:r>
              <a:rPr lang="en-US" altLang="en-US" dirty="0"/>
              <a:t>cyclic fatty acids </a:t>
            </a:r>
          </a:p>
          <a:p>
            <a:endParaRPr lang="en-US" altLang="en-US" dirty="0"/>
          </a:p>
          <a:p>
            <a:pPr marL="0" indent="0">
              <a:buNone/>
            </a:pPr>
            <a:endParaRPr lang="en-US" dirty="0"/>
          </a:p>
        </p:txBody>
      </p:sp>
      <p:pic>
        <p:nvPicPr>
          <p:cNvPr id="41986" name="Picture 2" descr="Image result for prostaglandins structure creative commons">
            <a:extLst>
              <a:ext uri="{FF2B5EF4-FFF2-40B4-BE49-F238E27FC236}">
                <a16:creationId xmlns:a16="http://schemas.microsoft.com/office/drawing/2014/main" id="{B64E4051-8AE1-4FCF-8198-2BCB22F27B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138" y="1982299"/>
            <a:ext cx="4865077" cy="23556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F630E7D-1E40-4DB7-ACE4-50A771148ADC}"/>
              </a:ext>
            </a:extLst>
          </p:cNvPr>
          <p:cNvSpPr txBox="1"/>
          <p:nvPr/>
        </p:nvSpPr>
        <p:spPr>
          <a:xfrm>
            <a:off x="3491095" y="2044378"/>
            <a:ext cx="1746504" cy="369332"/>
          </a:xfrm>
          <a:prstGeom prst="rect">
            <a:avLst/>
          </a:prstGeom>
          <a:noFill/>
        </p:spPr>
        <p:txBody>
          <a:bodyPr wrap="none" rtlCol="0">
            <a:spAutoFit/>
          </a:bodyPr>
          <a:lstStyle/>
          <a:p>
            <a:r>
              <a:rPr lang="en-US" dirty="0"/>
              <a:t>Prostaglandin E1</a:t>
            </a:r>
          </a:p>
        </p:txBody>
      </p:sp>
    </p:spTree>
    <p:extLst>
      <p:ext uri="{BB962C8B-B14F-4D97-AF65-F5344CB8AC3E}">
        <p14:creationId xmlns:p14="http://schemas.microsoft.com/office/powerpoint/2010/main" val="481638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4197B-8A64-4D8D-8374-4BD979DFA046}"/>
              </a:ext>
            </a:extLst>
          </p:cNvPr>
          <p:cNvSpPr>
            <a:spLocks noGrp="1"/>
          </p:cNvSpPr>
          <p:nvPr>
            <p:ph type="title"/>
          </p:nvPr>
        </p:nvSpPr>
        <p:spPr>
          <a:xfrm>
            <a:off x="1457663" y="145687"/>
            <a:ext cx="7210332" cy="779462"/>
          </a:xfrm>
        </p:spPr>
        <p:txBody>
          <a:bodyPr/>
          <a:lstStyle/>
          <a:p>
            <a:r>
              <a:rPr lang="en-US" dirty="0"/>
              <a:t>Food Sources of Fatty Acids</a:t>
            </a:r>
          </a:p>
        </p:txBody>
      </p:sp>
      <p:pic>
        <p:nvPicPr>
          <p:cNvPr id="28674" name="Picture 2">
            <a:extLst>
              <a:ext uri="{FF2B5EF4-FFF2-40B4-BE49-F238E27FC236}">
                <a16:creationId xmlns:a16="http://schemas.microsoft.com/office/drawing/2014/main" id="{B82427CF-0A76-4F9D-BEF4-4A5C45CFE1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840" y="1087270"/>
            <a:ext cx="7571155" cy="45113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9A00DF2-C0F3-4BBD-8E69-7909B1C172A2}"/>
              </a:ext>
            </a:extLst>
          </p:cNvPr>
          <p:cNvSpPr txBox="1"/>
          <p:nvPr/>
        </p:nvSpPr>
        <p:spPr>
          <a:xfrm>
            <a:off x="93785" y="5662687"/>
            <a:ext cx="5914761" cy="307777"/>
          </a:xfrm>
          <a:prstGeom prst="rect">
            <a:avLst/>
          </a:prstGeom>
          <a:noFill/>
        </p:spPr>
        <p:txBody>
          <a:bodyPr wrap="none" rtlCol="0">
            <a:spAutoFit/>
          </a:bodyPr>
          <a:lstStyle/>
          <a:p>
            <a:r>
              <a:rPr lang="en-US" sz="1400" dirty="0"/>
              <a:t>Figure from: </a:t>
            </a:r>
            <a:r>
              <a:rPr lang="en-US" sz="1400" dirty="0" err="1">
                <a:hlinkClick r:id="rId4"/>
              </a:rPr>
              <a:t>Lindshield</a:t>
            </a:r>
            <a:r>
              <a:rPr lang="en-US" sz="1400" dirty="0">
                <a:hlinkClick r:id="rId4"/>
              </a:rPr>
              <a:t>, B. – Kansas State University Human Nutrition </a:t>
            </a:r>
            <a:r>
              <a:rPr lang="en-US" sz="1400" dirty="0" err="1">
                <a:hlinkClick r:id="rId4"/>
              </a:rPr>
              <a:t>Flexbook</a:t>
            </a:r>
            <a:endParaRPr lang="en-US" sz="1400" dirty="0"/>
          </a:p>
        </p:txBody>
      </p:sp>
    </p:spTree>
    <p:extLst>
      <p:ext uri="{BB962C8B-B14F-4D97-AF65-F5344CB8AC3E}">
        <p14:creationId xmlns:p14="http://schemas.microsoft.com/office/powerpoint/2010/main" val="3480948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F648-072A-48DF-A680-5B1A12E3AE4D}"/>
              </a:ext>
            </a:extLst>
          </p:cNvPr>
          <p:cNvSpPr>
            <a:spLocks noGrp="1"/>
          </p:cNvSpPr>
          <p:nvPr>
            <p:ph type="title"/>
          </p:nvPr>
        </p:nvSpPr>
        <p:spPr>
          <a:xfrm>
            <a:off x="1569684" y="157873"/>
            <a:ext cx="7210332" cy="779462"/>
          </a:xfrm>
        </p:spPr>
        <p:txBody>
          <a:bodyPr/>
          <a:lstStyle/>
          <a:p>
            <a:r>
              <a:rPr lang="en-US" dirty="0"/>
              <a:t>Fatty Acids</a:t>
            </a:r>
          </a:p>
        </p:txBody>
      </p:sp>
      <p:pic>
        <p:nvPicPr>
          <p:cNvPr id="22532" name="Picture 4">
            <a:extLst>
              <a:ext uri="{FF2B5EF4-FFF2-40B4-BE49-F238E27FC236}">
                <a16:creationId xmlns:a16="http://schemas.microsoft.com/office/drawing/2014/main" id="{AD7E6CC2-A301-4242-89C7-35BBA04DCB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786" y="434797"/>
            <a:ext cx="5906477" cy="51453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A52A3F5-310B-43A6-8634-535777F830F6}"/>
              </a:ext>
            </a:extLst>
          </p:cNvPr>
          <p:cNvSpPr txBox="1"/>
          <p:nvPr/>
        </p:nvSpPr>
        <p:spPr>
          <a:xfrm>
            <a:off x="111939" y="5635724"/>
            <a:ext cx="2229072" cy="307777"/>
          </a:xfrm>
          <a:prstGeom prst="rect">
            <a:avLst/>
          </a:prstGeom>
          <a:noFill/>
        </p:spPr>
        <p:txBody>
          <a:bodyPr wrap="none" rtlCol="0">
            <a:spAutoFit/>
          </a:bodyPr>
          <a:lstStyle/>
          <a:p>
            <a:r>
              <a:rPr lang="en-US" sz="1400" dirty="0"/>
              <a:t>Structures from: </a:t>
            </a:r>
            <a:r>
              <a:rPr lang="en-US" sz="1400" dirty="0" err="1">
                <a:hlinkClick r:id="rId4"/>
              </a:rPr>
              <a:t>LadyofHats</a:t>
            </a:r>
            <a:endParaRPr lang="en-US" sz="1400" dirty="0"/>
          </a:p>
        </p:txBody>
      </p:sp>
    </p:spTree>
    <p:extLst>
      <p:ext uri="{BB962C8B-B14F-4D97-AF65-F5344CB8AC3E}">
        <p14:creationId xmlns:p14="http://schemas.microsoft.com/office/powerpoint/2010/main" val="2328030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31ACA-3762-4D25-963B-6AC015CD9BEB}"/>
              </a:ext>
            </a:extLst>
          </p:cNvPr>
          <p:cNvSpPr>
            <a:spLocks noGrp="1"/>
          </p:cNvSpPr>
          <p:nvPr>
            <p:ph type="title"/>
          </p:nvPr>
        </p:nvSpPr>
        <p:spPr>
          <a:xfrm>
            <a:off x="1363633" y="181318"/>
            <a:ext cx="7223521" cy="779462"/>
          </a:xfrm>
        </p:spPr>
        <p:txBody>
          <a:bodyPr>
            <a:normAutofit/>
          </a:bodyPr>
          <a:lstStyle/>
          <a:p>
            <a:r>
              <a:rPr lang="en-US" sz="3600" dirty="0"/>
              <a:t>Saturated vs. Unsaturated Fatty Acids</a:t>
            </a:r>
          </a:p>
        </p:txBody>
      </p:sp>
      <p:sp>
        <p:nvSpPr>
          <p:cNvPr id="3" name="Content Placeholder 2">
            <a:extLst>
              <a:ext uri="{FF2B5EF4-FFF2-40B4-BE49-F238E27FC236}">
                <a16:creationId xmlns:a16="http://schemas.microsoft.com/office/drawing/2014/main" id="{F36D44DD-052C-456A-AB21-712580C8FB9B}"/>
              </a:ext>
            </a:extLst>
          </p:cNvPr>
          <p:cNvSpPr>
            <a:spLocks noGrp="1"/>
          </p:cNvSpPr>
          <p:nvPr>
            <p:ph idx="1"/>
          </p:nvPr>
        </p:nvSpPr>
        <p:spPr>
          <a:xfrm>
            <a:off x="319596" y="1278385"/>
            <a:ext cx="8460420" cy="1130708"/>
          </a:xfrm>
        </p:spPr>
        <p:txBody>
          <a:bodyPr/>
          <a:lstStyle/>
          <a:p>
            <a:r>
              <a:rPr lang="en-US" dirty="0"/>
              <a:t>Saturated fatty acids have no double bonds</a:t>
            </a:r>
          </a:p>
          <a:p>
            <a:r>
              <a:rPr lang="en-US" dirty="0"/>
              <a:t>Unsaturated fatty acids have one or more double bonds</a:t>
            </a:r>
          </a:p>
        </p:txBody>
      </p:sp>
      <p:grpSp>
        <p:nvGrpSpPr>
          <p:cNvPr id="5" name="Group 4">
            <a:extLst>
              <a:ext uri="{FF2B5EF4-FFF2-40B4-BE49-F238E27FC236}">
                <a16:creationId xmlns:a16="http://schemas.microsoft.com/office/drawing/2014/main" id="{8282C6FC-E28B-4A93-9041-17411EB92CB6}"/>
              </a:ext>
            </a:extLst>
          </p:cNvPr>
          <p:cNvGrpSpPr/>
          <p:nvPr/>
        </p:nvGrpSpPr>
        <p:grpSpPr>
          <a:xfrm>
            <a:off x="1828800" y="2292907"/>
            <a:ext cx="5621215" cy="3695754"/>
            <a:chOff x="1828800" y="2292907"/>
            <a:chExt cx="5621215" cy="3695754"/>
          </a:xfrm>
        </p:grpSpPr>
        <p:pic>
          <p:nvPicPr>
            <p:cNvPr id="24578" name="Picture 2" descr="Image result for saturated vs unsaturated fats structure creative commons">
              <a:extLst>
                <a:ext uri="{FF2B5EF4-FFF2-40B4-BE49-F238E27FC236}">
                  <a16:creationId xmlns:a16="http://schemas.microsoft.com/office/drawing/2014/main" id="{237061A3-899E-4CC4-BF63-9A4830AED3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92907"/>
              <a:ext cx="5621215" cy="36957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182E825-F4D8-48E3-8EE4-E17594EED7D9}"/>
                </a:ext>
              </a:extLst>
            </p:cNvPr>
            <p:cNvSpPr/>
            <p:nvPr/>
          </p:nvSpPr>
          <p:spPr>
            <a:xfrm>
              <a:off x="3165231" y="3470030"/>
              <a:ext cx="3475892" cy="193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F55AB85-3AD2-4C1B-9C61-675060BC8FC7}"/>
                </a:ext>
              </a:extLst>
            </p:cNvPr>
            <p:cNvSpPr/>
            <p:nvPr/>
          </p:nvSpPr>
          <p:spPr>
            <a:xfrm>
              <a:off x="2655278" y="5380322"/>
              <a:ext cx="3475892" cy="193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F8BF08CE-5DA6-4412-AF30-5D92BA3DD698}"/>
              </a:ext>
            </a:extLst>
          </p:cNvPr>
          <p:cNvSpPr txBox="1"/>
          <p:nvPr/>
        </p:nvSpPr>
        <p:spPr>
          <a:xfrm>
            <a:off x="111939" y="5635724"/>
            <a:ext cx="2210413" cy="307777"/>
          </a:xfrm>
          <a:prstGeom prst="rect">
            <a:avLst/>
          </a:prstGeom>
          <a:noFill/>
        </p:spPr>
        <p:txBody>
          <a:bodyPr wrap="none" rtlCol="0">
            <a:spAutoFit/>
          </a:bodyPr>
          <a:lstStyle/>
          <a:p>
            <a:r>
              <a:rPr lang="en-US" sz="1400" dirty="0"/>
              <a:t>Structures from: </a:t>
            </a:r>
            <a:r>
              <a:rPr lang="en-US" sz="1400" dirty="0" err="1">
                <a:hlinkClick r:id="rId4"/>
              </a:rPr>
              <a:t>Lennert</a:t>
            </a:r>
            <a:r>
              <a:rPr lang="en-US" sz="1400" dirty="0">
                <a:hlinkClick r:id="rId4"/>
              </a:rPr>
              <a:t>, B.</a:t>
            </a:r>
            <a:endParaRPr lang="en-US" sz="1400" dirty="0"/>
          </a:p>
        </p:txBody>
      </p:sp>
    </p:spTree>
    <p:extLst>
      <p:ext uri="{BB962C8B-B14F-4D97-AF65-F5344CB8AC3E}">
        <p14:creationId xmlns:p14="http://schemas.microsoft.com/office/powerpoint/2010/main" val="2587154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F648-072A-48DF-A680-5B1A12E3AE4D}"/>
              </a:ext>
            </a:extLst>
          </p:cNvPr>
          <p:cNvSpPr>
            <a:spLocks noGrp="1"/>
          </p:cNvSpPr>
          <p:nvPr>
            <p:ph type="title"/>
          </p:nvPr>
        </p:nvSpPr>
        <p:spPr>
          <a:xfrm>
            <a:off x="1569684" y="157873"/>
            <a:ext cx="7210332" cy="779462"/>
          </a:xfrm>
        </p:spPr>
        <p:txBody>
          <a:bodyPr/>
          <a:lstStyle/>
          <a:p>
            <a:r>
              <a:rPr lang="en-US" dirty="0"/>
              <a:t>Cis and Trans Fatty Acids</a:t>
            </a:r>
          </a:p>
        </p:txBody>
      </p:sp>
      <p:sp>
        <p:nvSpPr>
          <p:cNvPr id="4" name="TextBox 3">
            <a:extLst>
              <a:ext uri="{FF2B5EF4-FFF2-40B4-BE49-F238E27FC236}">
                <a16:creationId xmlns:a16="http://schemas.microsoft.com/office/drawing/2014/main" id="{2E3B0F94-1300-4A03-9882-4C8609C01E21}"/>
              </a:ext>
            </a:extLst>
          </p:cNvPr>
          <p:cNvSpPr txBox="1"/>
          <p:nvPr/>
        </p:nvSpPr>
        <p:spPr>
          <a:xfrm>
            <a:off x="111939" y="5635724"/>
            <a:ext cx="2794355" cy="307777"/>
          </a:xfrm>
          <a:prstGeom prst="rect">
            <a:avLst/>
          </a:prstGeom>
          <a:noFill/>
        </p:spPr>
        <p:txBody>
          <a:bodyPr wrap="none" rtlCol="0">
            <a:spAutoFit/>
          </a:bodyPr>
          <a:lstStyle/>
          <a:p>
            <a:r>
              <a:rPr lang="en-US" sz="1400" dirty="0"/>
              <a:t>Structures modified from: </a:t>
            </a:r>
            <a:r>
              <a:rPr lang="en-US" sz="1400" dirty="0">
                <a:hlinkClick r:id="rId3"/>
              </a:rPr>
              <a:t>Edgar181</a:t>
            </a:r>
            <a:endParaRPr lang="en-US" sz="1400" dirty="0"/>
          </a:p>
        </p:txBody>
      </p:sp>
      <p:sp>
        <p:nvSpPr>
          <p:cNvPr id="6" name="TextBox 5">
            <a:extLst>
              <a:ext uri="{FF2B5EF4-FFF2-40B4-BE49-F238E27FC236}">
                <a16:creationId xmlns:a16="http://schemas.microsoft.com/office/drawing/2014/main" id="{3BEC2C46-0A47-4449-9EE1-D30DBFC04D95}"/>
              </a:ext>
            </a:extLst>
          </p:cNvPr>
          <p:cNvSpPr txBox="1"/>
          <p:nvPr/>
        </p:nvSpPr>
        <p:spPr>
          <a:xfrm>
            <a:off x="5624769" y="5587231"/>
            <a:ext cx="3236335" cy="307777"/>
          </a:xfrm>
          <a:prstGeom prst="rect">
            <a:avLst/>
          </a:prstGeom>
          <a:noFill/>
        </p:spPr>
        <p:txBody>
          <a:bodyPr wrap="none" rtlCol="0">
            <a:spAutoFit/>
          </a:bodyPr>
          <a:lstStyle/>
          <a:p>
            <a:r>
              <a:rPr lang="en-US" sz="1400" dirty="0"/>
              <a:t>Structures modified from: </a:t>
            </a:r>
            <a:r>
              <a:rPr lang="en-US" sz="1400" dirty="0" err="1">
                <a:hlinkClick r:id="rId4"/>
              </a:rPr>
              <a:t>LumenLearning</a:t>
            </a:r>
            <a:endParaRPr lang="en-US" sz="1400" dirty="0"/>
          </a:p>
        </p:txBody>
      </p:sp>
      <p:pic>
        <p:nvPicPr>
          <p:cNvPr id="22530" name="Picture 2">
            <a:extLst>
              <a:ext uri="{FF2B5EF4-FFF2-40B4-BE49-F238E27FC236}">
                <a16:creationId xmlns:a16="http://schemas.microsoft.com/office/drawing/2014/main" id="{7ABA44E9-EE7D-482A-B5B8-03D5E97933A7}"/>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77837" y="1210243"/>
            <a:ext cx="5332524" cy="4306639"/>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0651C908-996C-48F4-881F-8F96539E36B5}"/>
              </a:ext>
            </a:extLst>
          </p:cNvPr>
          <p:cNvSpPr/>
          <p:nvPr/>
        </p:nvSpPr>
        <p:spPr>
          <a:xfrm>
            <a:off x="3338709" y="1481170"/>
            <a:ext cx="351201" cy="338836"/>
          </a:xfrm>
          <a:prstGeom prst="ellipse">
            <a:avLst/>
          </a:prstGeom>
          <a:solidFill>
            <a:schemeClr val="accent4">
              <a:lumMod val="40000"/>
              <a:lumOff val="60000"/>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CF2E61B-63A4-4558-8547-FBE74D536366}"/>
              </a:ext>
            </a:extLst>
          </p:cNvPr>
          <p:cNvSpPr/>
          <p:nvPr/>
        </p:nvSpPr>
        <p:spPr>
          <a:xfrm>
            <a:off x="2445973" y="1604877"/>
            <a:ext cx="351201" cy="338836"/>
          </a:xfrm>
          <a:prstGeom prst="ellipse">
            <a:avLst/>
          </a:prstGeom>
          <a:solidFill>
            <a:schemeClr val="accent4">
              <a:lumMod val="40000"/>
              <a:lumOff val="60000"/>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A9DADAF-BE6C-4921-BA31-56A63172DA39}"/>
              </a:ext>
            </a:extLst>
          </p:cNvPr>
          <p:cNvGrpSpPr/>
          <p:nvPr/>
        </p:nvGrpSpPr>
        <p:grpSpPr>
          <a:xfrm>
            <a:off x="5542155" y="1180650"/>
            <a:ext cx="3282462" cy="1941180"/>
            <a:chOff x="5542155" y="1180650"/>
            <a:chExt cx="3282462" cy="1941180"/>
          </a:xfrm>
        </p:grpSpPr>
        <p:grpSp>
          <p:nvGrpSpPr>
            <p:cNvPr id="5" name="Group 4">
              <a:extLst>
                <a:ext uri="{FF2B5EF4-FFF2-40B4-BE49-F238E27FC236}">
                  <a16:creationId xmlns:a16="http://schemas.microsoft.com/office/drawing/2014/main" id="{93153C6D-32FC-4CDE-905C-70F82EDC6EE5}"/>
                </a:ext>
              </a:extLst>
            </p:cNvPr>
            <p:cNvGrpSpPr/>
            <p:nvPr/>
          </p:nvGrpSpPr>
          <p:grpSpPr>
            <a:xfrm>
              <a:off x="5542155" y="1180650"/>
              <a:ext cx="3282462" cy="1941180"/>
              <a:chOff x="5542155" y="1180650"/>
              <a:chExt cx="3282462" cy="1941180"/>
            </a:xfrm>
          </p:grpSpPr>
          <p:pic>
            <p:nvPicPr>
              <p:cNvPr id="23554" name="Picture 2" descr="Image result for cis trans unsaturated fats structure creative commons">
                <a:extLst>
                  <a:ext uri="{FF2B5EF4-FFF2-40B4-BE49-F238E27FC236}">
                    <a16:creationId xmlns:a16="http://schemas.microsoft.com/office/drawing/2014/main" id="{0585BD89-CDF2-4B85-AE51-8100D982585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3333" r="3013"/>
              <a:stretch/>
            </p:blipFill>
            <p:spPr bwMode="auto">
              <a:xfrm>
                <a:off x="5542155" y="1180650"/>
                <a:ext cx="3282462" cy="194118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39B05E4A-0A75-40B5-A0B7-E46E593ACADB}"/>
                  </a:ext>
                </a:extLst>
              </p:cNvPr>
              <p:cNvSpPr/>
              <p:nvPr/>
            </p:nvSpPr>
            <p:spPr>
              <a:xfrm>
                <a:off x="5590376" y="2261369"/>
                <a:ext cx="1115224" cy="445477"/>
              </a:xfrm>
              <a:prstGeom prst="ellipse">
                <a:avLst/>
              </a:prstGeom>
              <a:solidFill>
                <a:schemeClr val="accent4">
                  <a:lumMod val="40000"/>
                  <a:lumOff val="60000"/>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095B332-3324-44AE-A333-E2CB200FA9E2}"/>
                  </a:ext>
                </a:extLst>
              </p:cNvPr>
              <p:cNvSpPr/>
              <p:nvPr/>
            </p:nvSpPr>
            <p:spPr>
              <a:xfrm>
                <a:off x="7389867" y="1270769"/>
                <a:ext cx="1434749" cy="445477"/>
              </a:xfrm>
              <a:prstGeom prst="ellipse">
                <a:avLst/>
              </a:prstGeom>
              <a:solidFill>
                <a:schemeClr val="accent4">
                  <a:lumMod val="40000"/>
                  <a:lumOff val="60000"/>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Connector 16">
              <a:extLst>
                <a:ext uri="{FF2B5EF4-FFF2-40B4-BE49-F238E27FC236}">
                  <a16:creationId xmlns:a16="http://schemas.microsoft.com/office/drawing/2014/main" id="{8FAF1DEE-3BBE-46B3-9EEE-D7DE5C529E58}"/>
                </a:ext>
              </a:extLst>
            </p:cNvPr>
            <p:cNvCxnSpPr>
              <a:cxnSpLocks/>
            </p:cNvCxnSpPr>
            <p:nvPr/>
          </p:nvCxnSpPr>
          <p:spPr>
            <a:xfrm>
              <a:off x="5624769" y="1856354"/>
              <a:ext cx="997030"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C7B1CED-E8F7-4DBD-8D22-F3F7DA5FB335}"/>
                </a:ext>
              </a:extLst>
            </p:cNvPr>
            <p:cNvCxnSpPr>
              <a:cxnSpLocks/>
            </p:cNvCxnSpPr>
            <p:nvPr/>
          </p:nvCxnSpPr>
          <p:spPr>
            <a:xfrm>
              <a:off x="6868712" y="1856354"/>
              <a:ext cx="276061"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B255F9-E0C1-4CB1-B829-EA2D0B049D8B}"/>
                </a:ext>
              </a:extLst>
            </p:cNvPr>
            <p:cNvCxnSpPr>
              <a:cxnSpLocks/>
            </p:cNvCxnSpPr>
            <p:nvPr/>
          </p:nvCxnSpPr>
          <p:spPr>
            <a:xfrm flipV="1">
              <a:off x="7442697" y="1880375"/>
              <a:ext cx="1222821" cy="1"/>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881A7A0-A224-4BB1-9C5D-C68F0F00D89B}"/>
              </a:ext>
            </a:extLst>
          </p:cNvPr>
          <p:cNvGrpSpPr/>
          <p:nvPr/>
        </p:nvGrpSpPr>
        <p:grpSpPr>
          <a:xfrm>
            <a:off x="5111261" y="3575702"/>
            <a:ext cx="3498451" cy="1941180"/>
            <a:chOff x="5111261" y="3575702"/>
            <a:chExt cx="3498451" cy="1941180"/>
          </a:xfrm>
        </p:grpSpPr>
        <p:pic>
          <p:nvPicPr>
            <p:cNvPr id="7" name="Picture 2" descr="Image result for cis trans unsaturated fats structure creative commons">
              <a:extLst>
                <a:ext uri="{FF2B5EF4-FFF2-40B4-BE49-F238E27FC236}">
                  <a16:creationId xmlns:a16="http://schemas.microsoft.com/office/drawing/2014/main" id="{E61B24C9-B9DC-42BD-B096-5178699F073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403" r="53943"/>
            <a:stretch/>
          </p:blipFill>
          <p:spPr bwMode="auto">
            <a:xfrm>
              <a:off x="5111261" y="3575702"/>
              <a:ext cx="3282462" cy="1941180"/>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A9779EB5-2D79-4108-A709-DB6386269081}"/>
                </a:ext>
              </a:extLst>
            </p:cNvPr>
            <p:cNvSpPr/>
            <p:nvPr/>
          </p:nvSpPr>
          <p:spPr>
            <a:xfrm>
              <a:off x="5174850" y="3603487"/>
              <a:ext cx="1115224" cy="445477"/>
            </a:xfrm>
            <a:prstGeom prst="ellipse">
              <a:avLst/>
            </a:prstGeom>
            <a:solidFill>
              <a:schemeClr val="accent4">
                <a:lumMod val="40000"/>
                <a:lumOff val="60000"/>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8495E92-106F-4D5D-B90B-FB88A329E0B3}"/>
                </a:ext>
              </a:extLst>
            </p:cNvPr>
            <p:cNvSpPr/>
            <p:nvPr/>
          </p:nvSpPr>
          <p:spPr>
            <a:xfrm>
              <a:off x="6981852" y="3631043"/>
              <a:ext cx="1434749" cy="445477"/>
            </a:xfrm>
            <a:prstGeom prst="ellipse">
              <a:avLst/>
            </a:prstGeom>
            <a:solidFill>
              <a:schemeClr val="accent4">
                <a:lumMod val="40000"/>
                <a:lumOff val="60000"/>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CA14C9B-FD19-4096-9934-2FD856469892}"/>
                </a:ext>
              </a:extLst>
            </p:cNvPr>
            <p:cNvCxnSpPr>
              <a:cxnSpLocks/>
            </p:cNvCxnSpPr>
            <p:nvPr/>
          </p:nvCxnSpPr>
          <p:spPr>
            <a:xfrm>
              <a:off x="7013170" y="4249616"/>
              <a:ext cx="1596542"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66DE91F-A27A-4F8D-AF4B-3EAFEF0A2605}"/>
                </a:ext>
              </a:extLst>
            </p:cNvPr>
            <p:cNvCxnSpPr>
              <a:cxnSpLocks/>
            </p:cNvCxnSpPr>
            <p:nvPr/>
          </p:nvCxnSpPr>
          <p:spPr>
            <a:xfrm>
              <a:off x="5138262" y="4243754"/>
              <a:ext cx="984738"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73775DF-8BA7-4AE9-830C-B75D9A2168CD}"/>
                </a:ext>
              </a:extLst>
            </p:cNvPr>
            <p:cNvCxnSpPr>
              <a:cxnSpLocks/>
            </p:cNvCxnSpPr>
            <p:nvPr/>
          </p:nvCxnSpPr>
          <p:spPr>
            <a:xfrm>
              <a:off x="6439008" y="4237892"/>
              <a:ext cx="330410"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grpSp>
      <p:sp>
        <p:nvSpPr>
          <p:cNvPr id="33" name="Oval 32">
            <a:extLst>
              <a:ext uri="{FF2B5EF4-FFF2-40B4-BE49-F238E27FC236}">
                <a16:creationId xmlns:a16="http://schemas.microsoft.com/office/drawing/2014/main" id="{A6268374-4FA1-4CEB-87D2-BB353E75B8C2}"/>
              </a:ext>
            </a:extLst>
          </p:cNvPr>
          <p:cNvSpPr/>
          <p:nvPr/>
        </p:nvSpPr>
        <p:spPr>
          <a:xfrm>
            <a:off x="2445972" y="3391461"/>
            <a:ext cx="351201" cy="338836"/>
          </a:xfrm>
          <a:prstGeom prst="ellipse">
            <a:avLst/>
          </a:prstGeom>
          <a:solidFill>
            <a:schemeClr val="accent4">
              <a:lumMod val="40000"/>
              <a:lumOff val="60000"/>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34" name="Oval 33">
            <a:extLst>
              <a:ext uri="{FF2B5EF4-FFF2-40B4-BE49-F238E27FC236}">
                <a16:creationId xmlns:a16="http://schemas.microsoft.com/office/drawing/2014/main" id="{31F4C736-32EA-4992-A648-550BC062C768}"/>
              </a:ext>
            </a:extLst>
          </p:cNvPr>
          <p:cNvSpPr/>
          <p:nvPr/>
        </p:nvSpPr>
        <p:spPr>
          <a:xfrm>
            <a:off x="3071201" y="3656807"/>
            <a:ext cx="351201" cy="338836"/>
          </a:xfrm>
          <a:prstGeom prst="ellipse">
            <a:avLst/>
          </a:prstGeom>
          <a:solidFill>
            <a:schemeClr val="accent4">
              <a:lumMod val="40000"/>
              <a:lumOff val="60000"/>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7005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55BE-D355-4EF1-B0D4-EA8253A648F9}"/>
              </a:ext>
            </a:extLst>
          </p:cNvPr>
          <p:cNvSpPr>
            <a:spLocks noGrp="1"/>
          </p:cNvSpPr>
          <p:nvPr>
            <p:ph type="title"/>
          </p:nvPr>
        </p:nvSpPr>
        <p:spPr>
          <a:xfrm>
            <a:off x="1428111" y="234072"/>
            <a:ext cx="7210332" cy="779462"/>
          </a:xfrm>
        </p:spPr>
        <p:txBody>
          <a:bodyPr/>
          <a:lstStyle/>
          <a:p>
            <a:r>
              <a:rPr lang="en-US" dirty="0"/>
              <a:t>3D Structure of Fatty Acids</a:t>
            </a:r>
          </a:p>
        </p:txBody>
      </p:sp>
      <p:pic>
        <p:nvPicPr>
          <p:cNvPr id="21506" name="Picture 2">
            <a:extLst>
              <a:ext uri="{FF2B5EF4-FFF2-40B4-BE49-F238E27FC236}">
                <a16:creationId xmlns:a16="http://schemas.microsoft.com/office/drawing/2014/main" id="{01CDB001-87B9-4F5B-8E39-F551EE6AAE7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3204" y="849973"/>
            <a:ext cx="6532685" cy="48995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3415A54-3C0F-43EA-9D44-1BF8F4134772}"/>
              </a:ext>
            </a:extLst>
          </p:cNvPr>
          <p:cNvSpPr txBox="1"/>
          <p:nvPr/>
        </p:nvSpPr>
        <p:spPr>
          <a:xfrm>
            <a:off x="6327379" y="5585924"/>
            <a:ext cx="2187971" cy="307777"/>
          </a:xfrm>
          <a:prstGeom prst="rect">
            <a:avLst/>
          </a:prstGeom>
          <a:noFill/>
        </p:spPr>
        <p:txBody>
          <a:bodyPr wrap="none" rtlCol="0">
            <a:spAutoFit/>
          </a:bodyPr>
          <a:lstStyle/>
          <a:p>
            <a:r>
              <a:rPr lang="en-US" sz="1400" dirty="0"/>
              <a:t>Structures from</a:t>
            </a:r>
            <a:r>
              <a:rPr lang="en-US" sz="1400" dirty="0">
                <a:hlinkClick r:id="rId4"/>
              </a:rPr>
              <a:t>: Wikipedia </a:t>
            </a:r>
            <a:endParaRPr lang="en-US" sz="1400" dirty="0"/>
          </a:p>
        </p:txBody>
      </p:sp>
    </p:spTree>
    <p:extLst>
      <p:ext uri="{BB962C8B-B14F-4D97-AF65-F5344CB8AC3E}">
        <p14:creationId xmlns:p14="http://schemas.microsoft.com/office/powerpoint/2010/main" val="2618944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4962E-F802-4A2D-BD09-6DD36C49D5C5}"/>
              </a:ext>
            </a:extLst>
          </p:cNvPr>
          <p:cNvSpPr>
            <a:spLocks noGrp="1"/>
          </p:cNvSpPr>
          <p:nvPr>
            <p:ph type="title"/>
          </p:nvPr>
        </p:nvSpPr>
        <p:spPr>
          <a:xfrm>
            <a:off x="1943926" y="288801"/>
            <a:ext cx="6062936" cy="779462"/>
          </a:xfrm>
        </p:spPr>
        <p:txBody>
          <a:bodyPr>
            <a:normAutofit fontScale="90000"/>
          </a:bodyPr>
          <a:lstStyle/>
          <a:p>
            <a:r>
              <a:rPr lang="en-US" dirty="0"/>
              <a:t>Properties of Saturated vs. Unsaturated Fatty Acids</a:t>
            </a:r>
          </a:p>
        </p:txBody>
      </p:sp>
      <p:pic>
        <p:nvPicPr>
          <p:cNvPr id="25602" name="Picture 2">
            <a:extLst>
              <a:ext uri="{FF2B5EF4-FFF2-40B4-BE49-F238E27FC236}">
                <a16:creationId xmlns:a16="http://schemas.microsoft.com/office/drawing/2014/main" id="{569EEF8B-DB64-4D5B-AA9F-4CAEBD0F7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39925"/>
            <a:ext cx="9144000" cy="29781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DC4D120-2BD8-41D7-A6F4-66EF5A6AC777}"/>
              </a:ext>
            </a:extLst>
          </p:cNvPr>
          <p:cNvSpPr txBox="1"/>
          <p:nvPr/>
        </p:nvSpPr>
        <p:spPr>
          <a:xfrm>
            <a:off x="5588825" y="5635848"/>
            <a:ext cx="3237040" cy="307777"/>
          </a:xfrm>
          <a:prstGeom prst="rect">
            <a:avLst/>
          </a:prstGeom>
          <a:noFill/>
        </p:spPr>
        <p:txBody>
          <a:bodyPr wrap="none" rtlCol="0">
            <a:spAutoFit/>
          </a:bodyPr>
          <a:lstStyle/>
          <a:p>
            <a:r>
              <a:rPr lang="en-US" sz="1400" dirty="0"/>
              <a:t>Figure from: </a:t>
            </a:r>
            <a:r>
              <a:rPr lang="en-US" sz="1400" dirty="0">
                <a:hlinkClick r:id="rId4"/>
              </a:rPr>
              <a:t>Averill, B.A., and Eldredge, P. </a:t>
            </a:r>
            <a:endParaRPr lang="en-US" sz="1400" dirty="0"/>
          </a:p>
        </p:txBody>
      </p:sp>
    </p:spTree>
    <p:extLst>
      <p:ext uri="{BB962C8B-B14F-4D97-AF65-F5344CB8AC3E}">
        <p14:creationId xmlns:p14="http://schemas.microsoft.com/office/powerpoint/2010/main" val="3541497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CD0BD-84E8-45F3-B939-057B4B6B627E}"/>
              </a:ext>
            </a:extLst>
          </p:cNvPr>
          <p:cNvSpPr>
            <a:spLocks noGrp="1"/>
          </p:cNvSpPr>
          <p:nvPr>
            <p:ph type="title"/>
          </p:nvPr>
        </p:nvSpPr>
        <p:spPr>
          <a:xfrm>
            <a:off x="1451557" y="187179"/>
            <a:ext cx="7210332" cy="779462"/>
          </a:xfrm>
        </p:spPr>
        <p:txBody>
          <a:bodyPr/>
          <a:lstStyle/>
          <a:p>
            <a:r>
              <a:rPr lang="en-US" dirty="0"/>
              <a:t>Naming Fatty Acids - IUPAC</a:t>
            </a:r>
          </a:p>
        </p:txBody>
      </p:sp>
      <p:sp>
        <p:nvSpPr>
          <p:cNvPr id="3" name="Content Placeholder 2">
            <a:extLst>
              <a:ext uri="{FF2B5EF4-FFF2-40B4-BE49-F238E27FC236}">
                <a16:creationId xmlns:a16="http://schemas.microsoft.com/office/drawing/2014/main" id="{85E782D2-2A3F-4E92-BD38-93B9E6D33744}"/>
              </a:ext>
            </a:extLst>
          </p:cNvPr>
          <p:cNvSpPr>
            <a:spLocks noGrp="1"/>
          </p:cNvSpPr>
          <p:nvPr>
            <p:ph idx="1"/>
          </p:nvPr>
        </p:nvSpPr>
        <p:spPr>
          <a:xfrm>
            <a:off x="319596" y="1278385"/>
            <a:ext cx="8460420" cy="907970"/>
          </a:xfrm>
        </p:spPr>
        <p:txBody>
          <a:bodyPr/>
          <a:lstStyle/>
          <a:p>
            <a:r>
              <a:rPr lang="en-US" dirty="0"/>
              <a:t>Carbon 1 is always the carbonyl carbon of the carboxylic acid functional group.</a:t>
            </a:r>
          </a:p>
        </p:txBody>
      </p:sp>
      <p:grpSp>
        <p:nvGrpSpPr>
          <p:cNvPr id="6" name="Group 5">
            <a:extLst>
              <a:ext uri="{FF2B5EF4-FFF2-40B4-BE49-F238E27FC236}">
                <a16:creationId xmlns:a16="http://schemas.microsoft.com/office/drawing/2014/main" id="{908B0DA2-E2C3-45FD-8BDE-0BE736D0B588}"/>
              </a:ext>
            </a:extLst>
          </p:cNvPr>
          <p:cNvGrpSpPr/>
          <p:nvPr/>
        </p:nvGrpSpPr>
        <p:grpSpPr>
          <a:xfrm>
            <a:off x="2347808" y="2139586"/>
            <a:ext cx="4448384" cy="2455860"/>
            <a:chOff x="1360400" y="2262677"/>
            <a:chExt cx="6378812" cy="3918724"/>
          </a:xfrm>
        </p:grpSpPr>
        <p:pic>
          <p:nvPicPr>
            <p:cNvPr id="4" name="Picture 2">
              <a:extLst>
                <a:ext uri="{FF2B5EF4-FFF2-40B4-BE49-F238E27FC236}">
                  <a16:creationId xmlns:a16="http://schemas.microsoft.com/office/drawing/2014/main" id="{F4A0C2F8-ED1E-4C7E-956D-AA9F86DD9A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0400" y="2262677"/>
              <a:ext cx="6378812" cy="39187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3049869-3052-42A5-9AA7-8F76BEC53FDE}"/>
                </a:ext>
              </a:extLst>
            </p:cNvPr>
            <p:cNvSpPr/>
            <p:nvPr/>
          </p:nvSpPr>
          <p:spPr>
            <a:xfrm>
              <a:off x="3434862" y="3616569"/>
              <a:ext cx="4304350" cy="256483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Content Placeholder 2">
            <a:extLst>
              <a:ext uri="{FF2B5EF4-FFF2-40B4-BE49-F238E27FC236}">
                <a16:creationId xmlns:a16="http://schemas.microsoft.com/office/drawing/2014/main" id="{75776E82-C808-434A-9919-AAAFC6FA08F7}"/>
              </a:ext>
            </a:extLst>
          </p:cNvPr>
          <p:cNvSpPr txBox="1">
            <a:spLocks/>
          </p:cNvSpPr>
          <p:nvPr/>
        </p:nvSpPr>
        <p:spPr>
          <a:xfrm>
            <a:off x="245337" y="4671646"/>
            <a:ext cx="8460420" cy="1236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Double bond positions are determined by the carbon closest to the carbonyl carbon position – this fatty acid has a double bond at C-9, NOT at C-10!</a:t>
            </a:r>
          </a:p>
        </p:txBody>
      </p:sp>
    </p:spTree>
    <p:extLst>
      <p:ext uri="{BB962C8B-B14F-4D97-AF65-F5344CB8AC3E}">
        <p14:creationId xmlns:p14="http://schemas.microsoft.com/office/powerpoint/2010/main" val="587112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CD0BD-84E8-45F3-B939-057B4B6B627E}"/>
              </a:ext>
            </a:extLst>
          </p:cNvPr>
          <p:cNvSpPr>
            <a:spLocks noGrp="1"/>
          </p:cNvSpPr>
          <p:nvPr>
            <p:ph type="title"/>
          </p:nvPr>
        </p:nvSpPr>
        <p:spPr>
          <a:xfrm>
            <a:off x="1451557" y="187179"/>
            <a:ext cx="7210332" cy="779462"/>
          </a:xfrm>
        </p:spPr>
        <p:txBody>
          <a:bodyPr/>
          <a:lstStyle/>
          <a:p>
            <a:r>
              <a:rPr lang="en-US" dirty="0"/>
              <a:t>Naming Fatty Acids - IUPAC</a:t>
            </a:r>
          </a:p>
        </p:txBody>
      </p:sp>
      <p:sp>
        <p:nvSpPr>
          <p:cNvPr id="3" name="Content Placeholder 2">
            <a:extLst>
              <a:ext uri="{FF2B5EF4-FFF2-40B4-BE49-F238E27FC236}">
                <a16:creationId xmlns:a16="http://schemas.microsoft.com/office/drawing/2014/main" id="{85E782D2-2A3F-4E92-BD38-93B9E6D33744}"/>
              </a:ext>
            </a:extLst>
          </p:cNvPr>
          <p:cNvSpPr>
            <a:spLocks noGrp="1"/>
          </p:cNvSpPr>
          <p:nvPr>
            <p:ph idx="1"/>
          </p:nvPr>
        </p:nvSpPr>
        <p:spPr>
          <a:xfrm>
            <a:off x="319596" y="1278385"/>
            <a:ext cx="8460420" cy="907970"/>
          </a:xfrm>
        </p:spPr>
        <p:txBody>
          <a:bodyPr/>
          <a:lstStyle/>
          <a:p>
            <a:r>
              <a:rPr lang="en-US" dirty="0"/>
              <a:t>Suffix for carboxylic acids = ‘</a:t>
            </a:r>
            <a:r>
              <a:rPr lang="en-US" dirty="0" err="1"/>
              <a:t>oic</a:t>
            </a:r>
            <a:r>
              <a:rPr lang="en-US" dirty="0"/>
              <a:t> acid’ and the conjugate base = ‘</a:t>
            </a:r>
            <a:r>
              <a:rPr lang="en-US" dirty="0" err="1"/>
              <a:t>oate</a:t>
            </a:r>
            <a:r>
              <a:rPr lang="en-US" dirty="0"/>
              <a:t>’</a:t>
            </a:r>
          </a:p>
        </p:txBody>
      </p:sp>
      <p:grpSp>
        <p:nvGrpSpPr>
          <p:cNvPr id="6" name="Group 5">
            <a:extLst>
              <a:ext uri="{FF2B5EF4-FFF2-40B4-BE49-F238E27FC236}">
                <a16:creationId xmlns:a16="http://schemas.microsoft.com/office/drawing/2014/main" id="{908B0DA2-E2C3-45FD-8BDE-0BE736D0B588}"/>
              </a:ext>
            </a:extLst>
          </p:cNvPr>
          <p:cNvGrpSpPr/>
          <p:nvPr/>
        </p:nvGrpSpPr>
        <p:grpSpPr>
          <a:xfrm>
            <a:off x="2347808" y="2139586"/>
            <a:ext cx="4448384" cy="2455860"/>
            <a:chOff x="1360400" y="2262677"/>
            <a:chExt cx="6378812" cy="3918724"/>
          </a:xfrm>
        </p:grpSpPr>
        <p:pic>
          <p:nvPicPr>
            <p:cNvPr id="4" name="Picture 2">
              <a:extLst>
                <a:ext uri="{FF2B5EF4-FFF2-40B4-BE49-F238E27FC236}">
                  <a16:creationId xmlns:a16="http://schemas.microsoft.com/office/drawing/2014/main" id="{F4A0C2F8-ED1E-4C7E-956D-AA9F86DD9A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0400" y="2262677"/>
              <a:ext cx="6378812" cy="39187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3049869-3052-42A5-9AA7-8F76BEC53FDE}"/>
                </a:ext>
              </a:extLst>
            </p:cNvPr>
            <p:cNvSpPr/>
            <p:nvPr/>
          </p:nvSpPr>
          <p:spPr>
            <a:xfrm>
              <a:off x="3434862" y="3616569"/>
              <a:ext cx="4304350" cy="256483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Content Placeholder 2">
            <a:extLst>
              <a:ext uri="{FF2B5EF4-FFF2-40B4-BE49-F238E27FC236}">
                <a16:creationId xmlns:a16="http://schemas.microsoft.com/office/drawing/2014/main" id="{75776E82-C808-434A-9919-AAAFC6FA08F7}"/>
              </a:ext>
            </a:extLst>
          </p:cNvPr>
          <p:cNvSpPr txBox="1">
            <a:spLocks/>
          </p:cNvSpPr>
          <p:nvPr/>
        </p:nvSpPr>
        <p:spPr>
          <a:xfrm>
            <a:off x="245337" y="4671646"/>
            <a:ext cx="8460420" cy="1236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base name is determined by the number of carbons in the chain</a:t>
            </a:r>
          </a:p>
        </p:txBody>
      </p:sp>
    </p:spTree>
    <p:extLst>
      <p:ext uri="{BB962C8B-B14F-4D97-AF65-F5344CB8AC3E}">
        <p14:creationId xmlns:p14="http://schemas.microsoft.com/office/powerpoint/2010/main" val="997778437"/>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4885</TotalTime>
  <Words>2706</Words>
  <Application>Microsoft Office PowerPoint</Application>
  <PresentationFormat>On-screen Show (4:3)</PresentationFormat>
  <Paragraphs>126</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Symbol</vt:lpstr>
      <vt:lpstr>Biochemistry Theme</vt:lpstr>
      <vt:lpstr>Lipids</vt:lpstr>
      <vt:lpstr>Types of Lipids</vt:lpstr>
      <vt:lpstr>Fatty Acids</vt:lpstr>
      <vt:lpstr>Saturated vs. Unsaturated Fatty Acids</vt:lpstr>
      <vt:lpstr>Cis and Trans Fatty Acids</vt:lpstr>
      <vt:lpstr>3D Structure of Fatty Acids</vt:lpstr>
      <vt:lpstr>Properties of Saturated vs. Unsaturated Fatty Acids</vt:lpstr>
      <vt:lpstr>Naming Fatty Acids - IUPAC</vt:lpstr>
      <vt:lpstr>Naming Fatty Acids - IUPAC</vt:lpstr>
      <vt:lpstr>IUPAC Prefixes</vt:lpstr>
      <vt:lpstr>Naming Fatty Acids - IUPAC</vt:lpstr>
      <vt:lpstr>Naming Fatty Acids - IUPAC</vt:lpstr>
      <vt:lpstr>Delta Nomenclature</vt:lpstr>
      <vt:lpstr>PowerPoint Presentation</vt:lpstr>
      <vt:lpstr>Highly Unsaturated Fatty Acids</vt:lpstr>
      <vt:lpstr>Less Common Fatty Acids</vt:lpstr>
      <vt:lpstr>Short Chain Fatty Acids (SCFAs)</vt:lpstr>
      <vt:lpstr>Less Common Fatty Acids</vt:lpstr>
      <vt:lpstr>Less Common Fatty Acids</vt:lpstr>
      <vt:lpstr>Less Common Fatty Acids</vt:lpstr>
      <vt:lpstr>Food Sources of Fatty Acids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Autophagy</dc:title>
  <dc:creator>Patricia Flatt</dc:creator>
  <cp:lastModifiedBy>Patricia Flatt</cp:lastModifiedBy>
  <cp:revision>99</cp:revision>
  <cp:lastPrinted>2020-02-23T14:30:05Z</cp:lastPrinted>
  <dcterms:created xsi:type="dcterms:W3CDTF">2020-02-20T15:25:56Z</dcterms:created>
  <dcterms:modified xsi:type="dcterms:W3CDTF">2020-02-26T23:14:45Z</dcterms:modified>
</cp:coreProperties>
</file>