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sldIdLst>
    <p:sldId id="484" r:id="rId2"/>
    <p:sldId id="486" r:id="rId3"/>
    <p:sldId id="488" r:id="rId4"/>
    <p:sldId id="487" r:id="rId5"/>
    <p:sldId id="300" r:id="rId6"/>
    <p:sldId id="781" r:id="rId7"/>
    <p:sldId id="439" r:id="rId8"/>
    <p:sldId id="440" r:id="rId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9C2"/>
    <a:srgbClr val="9954CC"/>
    <a:srgbClr val="6600CC"/>
    <a:srgbClr val="FFFF99"/>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0" autoAdjust="0"/>
    <p:restoredTop sz="77137" autoAdjust="0"/>
  </p:normalViewPr>
  <p:slideViewPr>
    <p:cSldViewPr snapToGrid="0" showGuides="1">
      <p:cViewPr varScale="1">
        <p:scale>
          <a:sx n="96" d="100"/>
          <a:sy n="96" d="100"/>
        </p:scale>
        <p:origin x="1963" y="36"/>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ndex.php?title=Adipose_tissue&amp;oldid=94402699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ndex.php?title=Adipose_tissue&amp;oldid=94402699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db101.rcsb.org/motm/3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db101.rcsb.org/motm/3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lipid storage and digestion in adipose tissue and the transportation of free fatty acids in the bloodstream.</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87831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Adipose tissue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body fat</a:t>
            </a:r>
            <a:r>
              <a:rPr lang="en-US" sz="1200" b="0" i="0" kern="1200" dirty="0">
                <a:solidFill>
                  <a:schemeClr val="tx1"/>
                </a:solidFill>
                <a:effectLst/>
                <a:latin typeface="+mn-lt"/>
                <a:ea typeface="+mn-ea"/>
                <a:cs typeface="+mn-cs"/>
              </a:rPr>
              <a:t>, or simply </a:t>
            </a:r>
            <a:r>
              <a:rPr lang="en-US" sz="1200" b="1" i="0" kern="1200" dirty="0">
                <a:solidFill>
                  <a:schemeClr val="tx1"/>
                </a:solidFill>
                <a:effectLst/>
                <a:latin typeface="+mn-lt"/>
                <a:ea typeface="+mn-ea"/>
                <a:cs typeface="+mn-cs"/>
              </a:rPr>
              <a:t>fat</a:t>
            </a:r>
            <a:r>
              <a:rPr lang="en-US" sz="1200" b="0" i="0" kern="1200" dirty="0">
                <a:solidFill>
                  <a:schemeClr val="tx1"/>
                </a:solidFill>
                <a:effectLst/>
                <a:latin typeface="+mn-lt"/>
                <a:ea typeface="+mn-ea"/>
                <a:cs typeface="+mn-cs"/>
              </a:rPr>
              <a:t> is a loose </a:t>
            </a:r>
            <a:r>
              <a:rPr lang="en-US" sz="1200" b="0" i="0" u="none" strike="noStrike" kern="1200" dirty="0">
                <a:solidFill>
                  <a:schemeClr val="tx1"/>
                </a:solidFill>
                <a:effectLst/>
                <a:latin typeface="+mn-lt"/>
                <a:ea typeface="+mn-ea"/>
                <a:cs typeface="+mn-cs"/>
              </a:rPr>
              <a:t>connective tissue</a:t>
            </a:r>
            <a:r>
              <a:rPr lang="en-US" sz="1200" b="0" i="0" kern="1200" dirty="0">
                <a:solidFill>
                  <a:schemeClr val="tx1"/>
                </a:solidFill>
                <a:effectLst/>
                <a:latin typeface="+mn-lt"/>
                <a:ea typeface="+mn-ea"/>
                <a:cs typeface="+mn-cs"/>
              </a:rPr>
              <a:t> composed mostly of </a:t>
            </a:r>
            <a:r>
              <a:rPr lang="en-US" sz="1200" b="0" i="0" u="none" strike="noStrike" kern="1200" dirty="0">
                <a:solidFill>
                  <a:schemeClr val="tx1"/>
                </a:solidFill>
                <a:effectLst/>
                <a:latin typeface="+mn-lt"/>
                <a:ea typeface="+mn-ea"/>
                <a:cs typeface="+mn-cs"/>
              </a:rPr>
              <a:t>adipocytes</a:t>
            </a:r>
            <a:r>
              <a:rPr lang="en-US" sz="1200" b="0" i="0" kern="1200" dirty="0">
                <a:solidFill>
                  <a:schemeClr val="tx1"/>
                </a:solidFill>
                <a:effectLst/>
                <a:latin typeface="+mn-lt"/>
                <a:ea typeface="+mn-ea"/>
                <a:cs typeface="+mn-cs"/>
              </a:rPr>
              <a:t>. White fat cells or </a:t>
            </a:r>
            <a:r>
              <a:rPr lang="en-US" sz="1200" b="0" i="0" kern="1200" dirty="0" err="1">
                <a:solidFill>
                  <a:schemeClr val="tx1"/>
                </a:solidFill>
                <a:effectLst/>
                <a:latin typeface="+mn-lt"/>
                <a:ea typeface="+mn-ea"/>
                <a:cs typeface="+mn-cs"/>
              </a:rPr>
              <a:t>monovacuolar</a:t>
            </a:r>
            <a:r>
              <a:rPr lang="en-US" sz="1200" b="0" i="0" kern="1200" dirty="0">
                <a:solidFill>
                  <a:schemeClr val="tx1"/>
                </a:solidFill>
                <a:effectLst/>
                <a:latin typeface="+mn-lt"/>
                <a:ea typeface="+mn-ea"/>
                <a:cs typeface="+mn-cs"/>
              </a:rPr>
              <a:t> cells contain a large </a:t>
            </a:r>
            <a:r>
              <a:rPr lang="en-US" sz="1200" b="0" i="0" u="none" strike="noStrike" kern="1200" dirty="0">
                <a:solidFill>
                  <a:schemeClr val="tx1"/>
                </a:solidFill>
                <a:effectLst/>
                <a:latin typeface="+mn-lt"/>
                <a:ea typeface="+mn-ea"/>
                <a:cs typeface="+mn-cs"/>
              </a:rPr>
              <a:t>lipid</a:t>
            </a:r>
            <a:r>
              <a:rPr lang="en-US" sz="1200" b="0" i="0" kern="1200" dirty="0">
                <a:solidFill>
                  <a:schemeClr val="tx1"/>
                </a:solidFill>
                <a:effectLst/>
                <a:latin typeface="+mn-lt"/>
                <a:ea typeface="+mn-ea"/>
                <a:cs typeface="+mn-cs"/>
              </a:rPr>
              <a:t> droplet surrounded by a layer of </a:t>
            </a:r>
            <a:r>
              <a:rPr lang="en-US" sz="1200" b="0" i="0" u="none" strike="noStrike" kern="1200" dirty="0">
                <a:solidFill>
                  <a:schemeClr val="tx1"/>
                </a:solidFill>
                <a:effectLst/>
                <a:latin typeface="+mn-lt"/>
                <a:ea typeface="+mn-ea"/>
                <a:cs typeface="+mn-cs"/>
              </a:rPr>
              <a:t>cytoplasm</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rPr>
              <a:t>nucleus</a:t>
            </a:r>
            <a:r>
              <a:rPr lang="en-US" sz="1200" b="0" i="0" kern="1200" dirty="0">
                <a:solidFill>
                  <a:schemeClr val="tx1"/>
                </a:solidFill>
                <a:effectLst/>
                <a:latin typeface="+mn-lt"/>
                <a:ea typeface="+mn-ea"/>
                <a:cs typeface="+mn-cs"/>
              </a:rPr>
              <a:t> is flattened and located on the periphery. The fat stored is in a semi-liquid state, and is composed primarily of </a:t>
            </a:r>
            <a:r>
              <a:rPr lang="en-US" sz="1200" b="0" i="0" u="none" strike="noStrike" kern="1200" dirty="0" err="1">
                <a:solidFill>
                  <a:schemeClr val="tx1"/>
                </a:solidFill>
                <a:effectLst/>
                <a:latin typeface="+mn-lt"/>
                <a:ea typeface="+mn-ea"/>
                <a:cs typeface="+mn-cs"/>
              </a:rPr>
              <a:t>triacylglycerides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cholesteryl esters</a:t>
            </a:r>
            <a:r>
              <a:rPr lang="en-US" sz="1200" b="0" i="0" kern="1200" dirty="0">
                <a:solidFill>
                  <a:schemeClr val="tx1"/>
                </a:solidFill>
                <a:effectLst/>
                <a:latin typeface="+mn-lt"/>
                <a:ea typeface="+mn-ea"/>
                <a:cs typeface="+mn-cs"/>
              </a:rPr>
              <a:t>. An average human adult has 30 billion fat cells with a weight of 30 </a:t>
            </a:r>
            <a:r>
              <a:rPr lang="en-US" sz="1200" b="0" i="0" kern="1200" dirty="0" err="1">
                <a:solidFill>
                  <a:schemeClr val="tx1"/>
                </a:solidFill>
                <a:effectLst/>
                <a:latin typeface="+mn-lt"/>
                <a:ea typeface="+mn-ea"/>
                <a:cs typeface="+mn-cs"/>
              </a:rPr>
              <a:t>lbs</a:t>
            </a:r>
            <a:r>
              <a:rPr lang="en-US" sz="1200" b="0" i="0" kern="1200" dirty="0">
                <a:solidFill>
                  <a:schemeClr val="tx1"/>
                </a:solidFill>
                <a:effectLst/>
                <a:latin typeface="+mn-lt"/>
                <a:ea typeface="+mn-ea"/>
                <a:cs typeface="+mn-cs"/>
              </a:rPr>
              <a:t> or 13.5 kg. If excess weight is gained as an adult, fat cells increase in size about fourfold before dividing and increasing the absolute number of fat cells present. White fat cells form the predominant form of fat in the adult body.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modified from: Wikipedia contributors. (2020, March 5). Adipose tissue.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15:35, March 8, 2020, from </a:t>
            </a:r>
            <a:r>
              <a:rPr lang="en-US" sz="1200" b="0" i="0" u="none" strike="noStrike" kern="1200" dirty="0">
                <a:solidFill>
                  <a:schemeClr val="tx1"/>
                </a:solidFill>
                <a:effectLst/>
                <a:latin typeface="+mn-lt"/>
                <a:ea typeface="+mn-ea"/>
                <a:cs typeface="+mn-cs"/>
                <a:hlinkClick r:id="rId3"/>
              </a:rPr>
              <a:t>https://en.wikipedia.org/w/index.php?title=Adipose_tissue&amp;oldid=944026994</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07479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Brown fat, also known as "baby fat," is used to generate heat. Adults only have limited quantities of brown adipose </a:t>
            </a:r>
            <a:r>
              <a:rPr lang="en-US" sz="1200" b="0" i="0" kern="1200" dirty="0" err="1">
                <a:solidFill>
                  <a:schemeClr val="tx1"/>
                </a:solidFill>
                <a:effectLst/>
                <a:latin typeface="+mn-lt"/>
                <a:ea typeface="+mn-ea"/>
                <a:cs typeface="+mn-cs"/>
              </a:rPr>
              <a:t>tissue.Brown</a:t>
            </a:r>
            <a:r>
              <a:rPr lang="en-US" sz="1200" b="0" i="0" kern="1200" dirty="0">
                <a:solidFill>
                  <a:schemeClr val="tx1"/>
                </a:solidFill>
                <a:effectLst/>
                <a:latin typeface="+mn-lt"/>
                <a:ea typeface="+mn-ea"/>
                <a:cs typeface="+mn-cs"/>
              </a:rPr>
              <a:t> fat cells are plurivacuolar and have considerable cytoplasm, with </a:t>
            </a:r>
            <a:r>
              <a:rPr lang="en-US" sz="1200" b="0" i="0" u="none" strike="noStrike" kern="1200" dirty="0">
                <a:solidFill>
                  <a:schemeClr val="tx1"/>
                </a:solidFill>
                <a:effectLst/>
                <a:latin typeface="+mn-lt"/>
                <a:ea typeface="+mn-ea"/>
                <a:cs typeface="+mn-cs"/>
              </a:rPr>
              <a:t>lipid</a:t>
            </a:r>
            <a:r>
              <a:rPr lang="en-US" sz="1200" b="0" i="0" kern="1200" dirty="0">
                <a:solidFill>
                  <a:schemeClr val="tx1"/>
                </a:solidFill>
                <a:effectLst/>
                <a:latin typeface="+mn-lt"/>
                <a:ea typeface="+mn-ea"/>
                <a:cs typeface="+mn-cs"/>
              </a:rPr>
              <a:t> droplets scattered throughout. The nucleus is round and is not in the periphery of the cell. The brown color comes from the large quantity of </a:t>
            </a:r>
            <a:r>
              <a:rPr lang="en-US" sz="1200" b="0" i="0" u="none" strike="noStrike" kern="1200" dirty="0">
                <a:solidFill>
                  <a:schemeClr val="tx1"/>
                </a:solidFill>
                <a:effectLst/>
                <a:latin typeface="+mn-lt"/>
                <a:ea typeface="+mn-ea"/>
                <a:cs typeface="+mn-cs"/>
              </a:rPr>
              <a:t>mitochondria</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modified from: Wikipedia contributors. (2020, March 5). Adipose tissue.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15:35, March 8, 2020, from </a:t>
            </a:r>
            <a:r>
              <a:rPr lang="en-US" sz="1200" b="0" i="0" u="none" strike="noStrike" kern="1200" dirty="0">
                <a:solidFill>
                  <a:schemeClr val="tx1"/>
                </a:solidFill>
                <a:effectLst/>
                <a:latin typeface="+mn-lt"/>
                <a:ea typeface="+mn-ea"/>
                <a:cs typeface="+mn-cs"/>
                <a:hlinkClick r:id="rId3"/>
              </a:rPr>
              <a:t>https://en.wikipedia.org/w/index.php?title=Adipose_tissue&amp;oldid=944026994</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36342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energy available from stored fats is about 85% of the total energy available in the body. </a:t>
            </a:r>
            <a:endParaRPr lang="en-US" b="0"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48847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adipose tissue, especially White Fat Cells, fatty acids are liberated and released in response to hormone stimulation.  For example, the binding of epinephrine to adipose tissue behaves in a similar way to the activation of energy releasing pathways in the liver. In adipose tissue, epinephrine binds with a G-protein coupled receptor that activates a downstream G-protein. The activated G-protein turns on Adenylate Cyclase leading to the production of the second messenger, cAMP. cAMP in turn, binds with Protein Kinase A to activate many downstream target pathways. One target is the </a:t>
            </a:r>
            <a:r>
              <a:rPr lang="en-US" dirty="0" err="1"/>
              <a:t>Triacylglyceride</a:t>
            </a:r>
            <a:r>
              <a:rPr lang="en-US" dirty="0"/>
              <a:t> Lipase. PKA mediates the phosphorylation of this enzyme increasing its activity. This enzyme hydrolyzes one of the fatty acids from the TAG yielding one free fatty acid (FFA) and one diacylglyceride (DAG). Other </a:t>
            </a:r>
            <a:r>
              <a:rPr lang="en-US" dirty="0" err="1"/>
              <a:t>constituitively</a:t>
            </a:r>
            <a:r>
              <a:rPr lang="en-US" dirty="0"/>
              <a:t> active lipases cleave the other two remaining fatty acids from the glycerol backbone. Fatty acid binding proteins chaperone the FFAs within the cytoplasm. Proteins such as the fatty acid transport protein (FATP) are used to excrete the free fatty acids into the blood stream.</a:t>
            </a:r>
          </a:p>
        </p:txBody>
      </p:sp>
      <p:sp>
        <p:nvSpPr>
          <p:cNvPr id="4" name="Slide Number Placeholder 3"/>
          <p:cNvSpPr>
            <a:spLocks noGrp="1"/>
          </p:cNvSpPr>
          <p:nvPr>
            <p:ph type="sldNum" sz="quarter" idx="10"/>
          </p:nvPr>
        </p:nvSpPr>
        <p:spPr/>
        <p:txBody>
          <a:bodyPr/>
          <a:lstStyle/>
          <a:p>
            <a:fld id="{5C1DEA26-E21A-4AC2-916A-8754B5D869F2}" type="slidenum">
              <a:rPr lang="en-US" smtClean="0"/>
              <a:t>5</a:t>
            </a:fld>
            <a:endParaRPr lang="en-US"/>
          </a:p>
        </p:txBody>
      </p:sp>
    </p:spTree>
    <p:extLst>
      <p:ext uri="{BB962C8B-B14F-4D97-AF65-F5344CB8AC3E}">
        <p14:creationId xmlns:p14="http://schemas.microsoft.com/office/powerpoint/2010/main" val="373262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Digestion of TAGs also releases the glycerol backbone. Glycerol can be converted to glycerol 3-phosphate by a glycerol kinase enzyme. The glycerol 3-phopshate can then be oxidized to DHAP by either an L-glycerol-3-phosphate oxidase enzyme (A) or a glycerol-3-phosphate dehydrogenase enzyme (B).  Here it can enter into the glycolytic or gluconeogenic pathways.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Text modified from: https://doi.org/10.1371/journal.pone.0184183.g002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81466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your body needs energy or needs building materials, fat cells release fatty acids into the blood. There, they are picked up by serum albumin and delivered to distant parts of the body where they are utilized for energy.</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modified from : </a:t>
            </a:r>
            <a:r>
              <a:rPr lang="en-US" sz="1200" dirty="0" err="1">
                <a:hlinkClick r:id="rId3"/>
              </a:rPr>
              <a:t>Goodsell</a:t>
            </a:r>
            <a:r>
              <a:rPr lang="en-US" sz="1200" dirty="0">
                <a:hlinkClick r:id="rId3"/>
              </a:rPr>
              <a:t>, D. (2012) Molecule of the Month, Protein Database</a:t>
            </a:r>
            <a:endParaRPr lang="en-US" sz="1200" i="1"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69584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Serum albumin is the most plentiful protein in blood plasma. Each protein molecule can carry seven fatty acid molecules. They bind in deep crevices in the protein, burying their carbon-rich tails safely away from the surrounding water. Serum albumin also binds to many other water-insoluble molecules. In particular, serum albumin binds to many drug molecules, such as ibuprofen, and can strongly affect the way they are delivered through the body. In the next section, we will examine how cells that receive these free fatty acids utilize them for energy production.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from : </a:t>
            </a:r>
            <a:r>
              <a:rPr lang="en-US" sz="1200" dirty="0" err="1">
                <a:hlinkClick r:id="rId3"/>
              </a:rPr>
              <a:t>Goodsell</a:t>
            </a:r>
            <a:r>
              <a:rPr lang="en-US" sz="1200" dirty="0">
                <a:hlinkClick r:id="rId3"/>
              </a:rPr>
              <a:t>, D. (2012) Molecule of the Month, Protein Database</a:t>
            </a:r>
            <a:endParaRPr lang="en-US" sz="1200" i="1"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688369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en.wikipedia.org/wiki/White_adipose_tissue#/media/File:White_adipose_distribution_in_the_body..jpg" TargetMode="External"/><Relationship Id="rId4" Type="http://schemas.openxmlformats.org/officeDocument/2006/relationships/hyperlink" Target="https://www.sciencedirect.com/science/article/pii/S22111247150117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sciencedirect.com/science/article/pii/S2211124715011766" TargetMode="External"/><Relationship Id="rId4" Type="http://schemas.openxmlformats.org/officeDocument/2006/relationships/hyperlink" Target="https://www.sciencedirect.com/science/article/pii/S221323171730241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Adipose_tissue#/media/File:Blausen_0012_AdiposeTissue.p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3.bin"/><Relationship Id="rId1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hyperlink" Target="https://smart.servier.com/smart_image/dna/" TargetMode="External"/><Relationship Id="rId12" Type="http://schemas.openxmlformats.org/officeDocument/2006/relationships/image" Target="../media/image10.emf"/><Relationship Id="rId17" Type="http://schemas.openxmlformats.org/officeDocument/2006/relationships/image" Target="../media/image17.png"/><Relationship Id="rId2" Type="http://schemas.openxmlformats.org/officeDocument/2006/relationships/slideLayout" Target="../slideLayouts/slideLayout2.xml"/><Relationship Id="rId16" Type="http://schemas.openxmlformats.org/officeDocument/2006/relationships/image" Target="../media/image12.emf"/><Relationship Id="rId1" Type="http://schemas.openxmlformats.org/officeDocument/2006/relationships/vmlDrawing" Target="../drawings/vmlDrawing1.vml"/><Relationship Id="rId6" Type="http://schemas.openxmlformats.org/officeDocument/2006/relationships/hyperlink" Target="https://www.ijbs.com/v12p1544.htm" TargetMode="External"/><Relationship Id="rId11" Type="http://schemas.openxmlformats.org/officeDocument/2006/relationships/oleObject" Target="../embeddings/oleObject2.bin"/><Relationship Id="rId5" Type="http://schemas.openxmlformats.org/officeDocument/2006/relationships/image" Target="../media/image15.png"/><Relationship Id="rId15" Type="http://schemas.openxmlformats.org/officeDocument/2006/relationships/oleObject" Target="../embeddings/oleObject4.bin"/><Relationship Id="rId10" Type="http://schemas.openxmlformats.org/officeDocument/2006/relationships/image" Target="../media/image9.emf"/><Relationship Id="rId19" Type="http://schemas.openxmlformats.org/officeDocument/2006/relationships/image" Target="../media/image13.emf"/><Relationship Id="rId4" Type="http://schemas.openxmlformats.org/officeDocument/2006/relationships/image" Target="../media/image14.png"/><Relationship Id="rId9" Type="http://schemas.openxmlformats.org/officeDocument/2006/relationships/oleObject" Target="../embeddings/oleObject1.bin"/><Relationship Id="rId1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esearchgate.net/publication/320912399_Sugar_analog_synthesis_by_in_vitro_biocatalytic_cascade_A_comparison_of_alternative_enzyme_complements_for_dihydroxyacetone_phosphate_production_as_a_precursor_to_rare_chiral_sugar_synthe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db101.rcsb.org/motm/3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db101.rcsb.org/motm/3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Adipose Tissue and Fatty Acid Release</a:t>
            </a:r>
          </a:p>
        </p:txBody>
      </p:sp>
    </p:spTree>
    <p:extLst>
      <p:ext uri="{BB962C8B-B14F-4D97-AF65-F5344CB8AC3E}">
        <p14:creationId xmlns:p14="http://schemas.microsoft.com/office/powerpoint/2010/main" val="195582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30FA309E-2221-4883-83C6-7E178DCC86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2" t="3354" r="4088" b="2990"/>
          <a:stretch/>
        </p:blipFill>
        <p:spPr bwMode="auto">
          <a:xfrm>
            <a:off x="3419061" y="222349"/>
            <a:ext cx="5272708" cy="5388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FE2836-CDF9-4F3D-9AD4-6C8AE546084D}"/>
              </a:ext>
            </a:extLst>
          </p:cNvPr>
          <p:cNvSpPr>
            <a:spLocks noGrp="1"/>
          </p:cNvSpPr>
          <p:nvPr>
            <p:ph type="title"/>
          </p:nvPr>
        </p:nvSpPr>
        <p:spPr>
          <a:xfrm>
            <a:off x="255723" y="2437849"/>
            <a:ext cx="3605166" cy="779462"/>
          </a:xfrm>
        </p:spPr>
        <p:txBody>
          <a:bodyPr/>
          <a:lstStyle/>
          <a:p>
            <a:r>
              <a:rPr lang="en-US" dirty="0"/>
              <a:t>White Fat Cells</a:t>
            </a:r>
          </a:p>
        </p:txBody>
      </p:sp>
      <p:sp>
        <p:nvSpPr>
          <p:cNvPr id="6" name="TextBox 5">
            <a:extLst>
              <a:ext uri="{FF2B5EF4-FFF2-40B4-BE49-F238E27FC236}">
                <a16:creationId xmlns:a16="http://schemas.microsoft.com/office/drawing/2014/main" id="{77F1BB18-857C-4027-BC1E-5537FA016034}"/>
              </a:ext>
            </a:extLst>
          </p:cNvPr>
          <p:cNvSpPr txBox="1"/>
          <p:nvPr/>
        </p:nvSpPr>
        <p:spPr>
          <a:xfrm>
            <a:off x="0" y="5432810"/>
            <a:ext cx="7581243" cy="523220"/>
          </a:xfrm>
          <a:prstGeom prst="rect">
            <a:avLst/>
          </a:prstGeom>
          <a:noFill/>
        </p:spPr>
        <p:txBody>
          <a:bodyPr wrap="none" rtlCol="0">
            <a:spAutoFit/>
          </a:bodyPr>
          <a:lstStyle/>
          <a:p>
            <a:r>
              <a:rPr lang="en-US" sz="1400" dirty="0"/>
              <a:t>Figure modified from: </a:t>
            </a:r>
          </a:p>
          <a:p>
            <a:r>
              <a:rPr lang="en-US" sz="1400" dirty="0">
                <a:hlinkClick r:id="rId4"/>
              </a:rPr>
              <a:t>Lin, J.Z., et. al., (2015) Cell Reports 13(8):1528-1537</a:t>
            </a:r>
            <a:r>
              <a:rPr lang="en-US" sz="1400" dirty="0"/>
              <a:t> and </a:t>
            </a:r>
            <a:r>
              <a:rPr lang="en-US" sz="1400" dirty="0">
                <a:hlinkClick r:id="rId5"/>
              </a:rPr>
              <a:t>Cook, A. and Cowan, C. (2009), </a:t>
            </a:r>
            <a:r>
              <a:rPr lang="en-US" sz="1400" dirty="0" err="1">
                <a:hlinkClick r:id="rId5"/>
              </a:rPr>
              <a:t>Stembook</a:t>
            </a:r>
            <a:r>
              <a:rPr lang="en-US" sz="1400" dirty="0">
                <a:hlinkClick r:id="rId5"/>
              </a:rPr>
              <a:t>, ed.</a:t>
            </a:r>
            <a:endParaRPr lang="en-US" sz="1400" dirty="0"/>
          </a:p>
        </p:txBody>
      </p:sp>
      <p:pic>
        <p:nvPicPr>
          <p:cNvPr id="7" name="Picture 4">
            <a:extLst>
              <a:ext uri="{FF2B5EF4-FFF2-40B4-BE49-F238E27FC236}">
                <a16:creationId xmlns:a16="http://schemas.microsoft.com/office/drawing/2014/main" id="{86A17AC5-DA86-44F2-B554-AF35C8E772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204" t="7849" r="4119" b="68353"/>
          <a:stretch/>
        </p:blipFill>
        <p:spPr bwMode="auto">
          <a:xfrm>
            <a:off x="3876260" y="222349"/>
            <a:ext cx="1760773" cy="19330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8F8E22-AAAD-4CE4-9345-2F84C52FB62E}"/>
              </a:ext>
            </a:extLst>
          </p:cNvPr>
          <p:cNvSpPr txBox="1"/>
          <p:nvPr/>
        </p:nvSpPr>
        <p:spPr>
          <a:xfrm>
            <a:off x="8130398" y="3403684"/>
            <a:ext cx="941283" cy="253916"/>
          </a:xfrm>
          <a:prstGeom prst="rect">
            <a:avLst/>
          </a:prstGeom>
          <a:solidFill>
            <a:schemeClr val="bg1"/>
          </a:solidFill>
        </p:spPr>
        <p:txBody>
          <a:bodyPr wrap="none" rtlCol="0">
            <a:spAutoFit/>
          </a:bodyPr>
          <a:lstStyle/>
          <a:p>
            <a:r>
              <a:rPr lang="en-US" sz="1050" dirty="0"/>
              <a:t>intramuscular</a:t>
            </a:r>
          </a:p>
        </p:txBody>
      </p:sp>
      <p:sp>
        <p:nvSpPr>
          <p:cNvPr id="11" name="TextBox 10">
            <a:extLst>
              <a:ext uri="{FF2B5EF4-FFF2-40B4-BE49-F238E27FC236}">
                <a16:creationId xmlns:a16="http://schemas.microsoft.com/office/drawing/2014/main" id="{D07A92F5-BD0C-4D6F-963C-AECCAB62C7D5}"/>
              </a:ext>
            </a:extLst>
          </p:cNvPr>
          <p:cNvSpPr txBox="1"/>
          <p:nvPr/>
        </p:nvSpPr>
        <p:spPr>
          <a:xfrm>
            <a:off x="5415496" y="4595931"/>
            <a:ext cx="639919" cy="253916"/>
          </a:xfrm>
          <a:prstGeom prst="rect">
            <a:avLst/>
          </a:prstGeom>
          <a:solidFill>
            <a:schemeClr val="bg1"/>
          </a:solidFill>
        </p:spPr>
        <p:txBody>
          <a:bodyPr wrap="none" rtlCol="0">
            <a:spAutoFit/>
          </a:bodyPr>
          <a:lstStyle/>
          <a:p>
            <a:r>
              <a:rPr lang="en-US" sz="1050" dirty="0"/>
              <a:t>omental</a:t>
            </a:r>
          </a:p>
        </p:txBody>
      </p:sp>
      <p:sp>
        <p:nvSpPr>
          <p:cNvPr id="12" name="TextBox 11">
            <a:extLst>
              <a:ext uri="{FF2B5EF4-FFF2-40B4-BE49-F238E27FC236}">
                <a16:creationId xmlns:a16="http://schemas.microsoft.com/office/drawing/2014/main" id="{184857E4-CA53-447F-8055-51244995B358}"/>
              </a:ext>
            </a:extLst>
          </p:cNvPr>
          <p:cNvSpPr txBox="1"/>
          <p:nvPr/>
        </p:nvSpPr>
        <p:spPr>
          <a:xfrm>
            <a:off x="3288030" y="5017135"/>
            <a:ext cx="947695" cy="253916"/>
          </a:xfrm>
          <a:prstGeom prst="rect">
            <a:avLst/>
          </a:prstGeom>
          <a:solidFill>
            <a:schemeClr val="bg1"/>
          </a:solidFill>
        </p:spPr>
        <p:txBody>
          <a:bodyPr wrap="none" rtlCol="0">
            <a:spAutoFit/>
          </a:bodyPr>
          <a:lstStyle/>
          <a:p>
            <a:r>
              <a:rPr lang="en-US" sz="1050" dirty="0"/>
              <a:t>subcutaneous</a:t>
            </a:r>
          </a:p>
        </p:txBody>
      </p:sp>
      <p:sp>
        <p:nvSpPr>
          <p:cNvPr id="13" name="TextBox 12">
            <a:extLst>
              <a:ext uri="{FF2B5EF4-FFF2-40B4-BE49-F238E27FC236}">
                <a16:creationId xmlns:a16="http://schemas.microsoft.com/office/drawing/2014/main" id="{62F1DEFE-2931-43E2-AA8E-D74A325D06DF}"/>
              </a:ext>
            </a:extLst>
          </p:cNvPr>
          <p:cNvSpPr txBox="1"/>
          <p:nvPr/>
        </p:nvSpPr>
        <p:spPr>
          <a:xfrm>
            <a:off x="3551262" y="4722889"/>
            <a:ext cx="797013" cy="253916"/>
          </a:xfrm>
          <a:prstGeom prst="rect">
            <a:avLst/>
          </a:prstGeom>
          <a:solidFill>
            <a:schemeClr val="bg1"/>
          </a:solidFill>
        </p:spPr>
        <p:txBody>
          <a:bodyPr wrap="none" rtlCol="0">
            <a:spAutoFit/>
          </a:bodyPr>
          <a:lstStyle/>
          <a:p>
            <a:r>
              <a:rPr lang="en-US" sz="1050" dirty="0"/>
              <a:t>mesenteric</a:t>
            </a:r>
          </a:p>
        </p:txBody>
      </p:sp>
      <p:sp>
        <p:nvSpPr>
          <p:cNvPr id="14" name="TextBox 13">
            <a:extLst>
              <a:ext uri="{FF2B5EF4-FFF2-40B4-BE49-F238E27FC236}">
                <a16:creationId xmlns:a16="http://schemas.microsoft.com/office/drawing/2014/main" id="{B7CB6B0B-DB10-42C3-82D1-E8618D61CFE0}"/>
              </a:ext>
            </a:extLst>
          </p:cNvPr>
          <p:cNvSpPr txBox="1"/>
          <p:nvPr/>
        </p:nvSpPr>
        <p:spPr>
          <a:xfrm>
            <a:off x="3379470" y="4526325"/>
            <a:ext cx="1053494" cy="253916"/>
          </a:xfrm>
          <a:prstGeom prst="rect">
            <a:avLst/>
          </a:prstGeom>
          <a:solidFill>
            <a:schemeClr val="bg1"/>
          </a:solidFill>
        </p:spPr>
        <p:txBody>
          <a:bodyPr wrap="none" rtlCol="0">
            <a:spAutoFit/>
          </a:bodyPr>
          <a:lstStyle/>
          <a:p>
            <a:r>
              <a:rPr lang="en-US" sz="1050" dirty="0"/>
              <a:t>retroperitoneal</a:t>
            </a:r>
          </a:p>
        </p:txBody>
      </p:sp>
      <p:sp>
        <p:nvSpPr>
          <p:cNvPr id="15" name="TextBox 14">
            <a:extLst>
              <a:ext uri="{FF2B5EF4-FFF2-40B4-BE49-F238E27FC236}">
                <a16:creationId xmlns:a16="http://schemas.microsoft.com/office/drawing/2014/main" id="{049669B9-5752-4218-A3C2-CDFC20039DD7}"/>
              </a:ext>
            </a:extLst>
          </p:cNvPr>
          <p:cNvSpPr txBox="1"/>
          <p:nvPr/>
        </p:nvSpPr>
        <p:spPr>
          <a:xfrm>
            <a:off x="3551262" y="4034664"/>
            <a:ext cx="813043" cy="253916"/>
          </a:xfrm>
          <a:prstGeom prst="rect">
            <a:avLst/>
          </a:prstGeom>
          <a:solidFill>
            <a:schemeClr val="bg1"/>
          </a:solidFill>
        </p:spPr>
        <p:txBody>
          <a:bodyPr wrap="none" rtlCol="0">
            <a:spAutoFit/>
          </a:bodyPr>
          <a:lstStyle/>
          <a:p>
            <a:r>
              <a:rPr lang="en-US" sz="1050" dirty="0"/>
              <a:t>periadrenal</a:t>
            </a:r>
          </a:p>
        </p:txBody>
      </p:sp>
      <p:sp>
        <p:nvSpPr>
          <p:cNvPr id="16" name="TextBox 15">
            <a:extLst>
              <a:ext uri="{FF2B5EF4-FFF2-40B4-BE49-F238E27FC236}">
                <a16:creationId xmlns:a16="http://schemas.microsoft.com/office/drawing/2014/main" id="{104FE47B-E25D-4B53-B140-1294FED1258C}"/>
              </a:ext>
            </a:extLst>
          </p:cNvPr>
          <p:cNvSpPr txBox="1"/>
          <p:nvPr/>
        </p:nvSpPr>
        <p:spPr>
          <a:xfrm>
            <a:off x="3693695" y="4298178"/>
            <a:ext cx="708848" cy="253916"/>
          </a:xfrm>
          <a:prstGeom prst="rect">
            <a:avLst/>
          </a:prstGeom>
          <a:solidFill>
            <a:schemeClr val="bg1"/>
          </a:solidFill>
        </p:spPr>
        <p:txBody>
          <a:bodyPr wrap="none" rtlCol="0">
            <a:spAutoFit/>
          </a:bodyPr>
          <a:lstStyle/>
          <a:p>
            <a:r>
              <a:rPr lang="en-US" sz="1050" dirty="0"/>
              <a:t>pararenal</a:t>
            </a:r>
          </a:p>
        </p:txBody>
      </p:sp>
      <p:sp>
        <p:nvSpPr>
          <p:cNvPr id="17" name="TextBox 16">
            <a:extLst>
              <a:ext uri="{FF2B5EF4-FFF2-40B4-BE49-F238E27FC236}">
                <a16:creationId xmlns:a16="http://schemas.microsoft.com/office/drawing/2014/main" id="{EF33D0F7-A6D9-48F4-94EC-088CD30C7A86}"/>
              </a:ext>
            </a:extLst>
          </p:cNvPr>
          <p:cNvSpPr txBox="1"/>
          <p:nvPr/>
        </p:nvSpPr>
        <p:spPr>
          <a:xfrm>
            <a:off x="5450306" y="4378625"/>
            <a:ext cx="947695" cy="253916"/>
          </a:xfrm>
          <a:prstGeom prst="rect">
            <a:avLst/>
          </a:prstGeom>
          <a:solidFill>
            <a:schemeClr val="bg1"/>
          </a:solidFill>
        </p:spPr>
        <p:txBody>
          <a:bodyPr wrap="none" rtlCol="0">
            <a:spAutoFit/>
          </a:bodyPr>
          <a:lstStyle/>
          <a:p>
            <a:r>
              <a:rPr lang="en-US" sz="1050" dirty="0"/>
              <a:t>subcutaneous</a:t>
            </a:r>
          </a:p>
        </p:txBody>
      </p:sp>
      <p:sp>
        <p:nvSpPr>
          <p:cNvPr id="18" name="TextBox 17">
            <a:extLst>
              <a:ext uri="{FF2B5EF4-FFF2-40B4-BE49-F238E27FC236}">
                <a16:creationId xmlns:a16="http://schemas.microsoft.com/office/drawing/2014/main" id="{21C48DB6-8488-4614-837B-B7478B9CD173}"/>
              </a:ext>
            </a:extLst>
          </p:cNvPr>
          <p:cNvSpPr txBox="1"/>
          <p:nvPr/>
        </p:nvSpPr>
        <p:spPr>
          <a:xfrm>
            <a:off x="8269197" y="2529145"/>
            <a:ext cx="619080" cy="253916"/>
          </a:xfrm>
          <a:prstGeom prst="rect">
            <a:avLst/>
          </a:prstGeom>
          <a:solidFill>
            <a:schemeClr val="bg1"/>
          </a:solidFill>
        </p:spPr>
        <p:txBody>
          <a:bodyPr wrap="none" rtlCol="0">
            <a:spAutoFit/>
          </a:bodyPr>
          <a:lstStyle/>
          <a:p>
            <a:r>
              <a:rPr lang="en-US" sz="1050" dirty="0"/>
              <a:t>gonadal</a:t>
            </a:r>
          </a:p>
        </p:txBody>
      </p:sp>
      <p:sp>
        <p:nvSpPr>
          <p:cNvPr id="19" name="TextBox 18">
            <a:extLst>
              <a:ext uri="{FF2B5EF4-FFF2-40B4-BE49-F238E27FC236}">
                <a16:creationId xmlns:a16="http://schemas.microsoft.com/office/drawing/2014/main" id="{038502FF-88D9-4C86-9C5C-D8969C2E671A}"/>
              </a:ext>
            </a:extLst>
          </p:cNvPr>
          <p:cNvSpPr txBox="1"/>
          <p:nvPr/>
        </p:nvSpPr>
        <p:spPr>
          <a:xfrm>
            <a:off x="6185226" y="2230491"/>
            <a:ext cx="595035" cy="253916"/>
          </a:xfrm>
          <a:prstGeom prst="rect">
            <a:avLst/>
          </a:prstGeom>
          <a:solidFill>
            <a:schemeClr val="bg1"/>
          </a:solidFill>
        </p:spPr>
        <p:txBody>
          <a:bodyPr wrap="none" rtlCol="0">
            <a:spAutoFit/>
          </a:bodyPr>
          <a:lstStyle/>
          <a:p>
            <a:r>
              <a:rPr lang="en-US" sz="1050" dirty="0"/>
              <a:t>visceral</a:t>
            </a:r>
          </a:p>
        </p:txBody>
      </p:sp>
      <p:sp>
        <p:nvSpPr>
          <p:cNvPr id="20" name="TextBox 19">
            <a:extLst>
              <a:ext uri="{FF2B5EF4-FFF2-40B4-BE49-F238E27FC236}">
                <a16:creationId xmlns:a16="http://schemas.microsoft.com/office/drawing/2014/main" id="{B889E338-19EB-4367-9551-7CD1D555665B}"/>
              </a:ext>
            </a:extLst>
          </p:cNvPr>
          <p:cNvSpPr txBox="1"/>
          <p:nvPr/>
        </p:nvSpPr>
        <p:spPr>
          <a:xfrm>
            <a:off x="5522070" y="5351175"/>
            <a:ext cx="1598515" cy="253916"/>
          </a:xfrm>
          <a:prstGeom prst="rect">
            <a:avLst/>
          </a:prstGeom>
          <a:solidFill>
            <a:schemeClr val="bg1"/>
          </a:solidFill>
        </p:spPr>
        <p:txBody>
          <a:bodyPr wrap="none" rtlCol="0">
            <a:spAutoFit/>
          </a:bodyPr>
          <a:lstStyle/>
          <a:p>
            <a:r>
              <a:rPr lang="en-US" sz="1050" dirty="0"/>
              <a:t>structural: impact bearing</a:t>
            </a:r>
          </a:p>
        </p:txBody>
      </p:sp>
      <p:sp>
        <p:nvSpPr>
          <p:cNvPr id="21" name="TextBox 20">
            <a:extLst>
              <a:ext uri="{FF2B5EF4-FFF2-40B4-BE49-F238E27FC236}">
                <a16:creationId xmlns:a16="http://schemas.microsoft.com/office/drawing/2014/main" id="{31D6C308-06B5-4C1B-B05C-0C0F910F1831}"/>
              </a:ext>
            </a:extLst>
          </p:cNvPr>
          <p:cNvSpPr txBox="1"/>
          <p:nvPr/>
        </p:nvSpPr>
        <p:spPr>
          <a:xfrm>
            <a:off x="5255357" y="3609650"/>
            <a:ext cx="763351" cy="253916"/>
          </a:xfrm>
          <a:prstGeom prst="rect">
            <a:avLst/>
          </a:prstGeom>
          <a:solidFill>
            <a:schemeClr val="bg1"/>
          </a:solidFill>
        </p:spPr>
        <p:txBody>
          <a:bodyPr wrap="none" rtlCol="0">
            <a:spAutoFit/>
          </a:bodyPr>
          <a:lstStyle/>
          <a:p>
            <a:r>
              <a:rPr lang="en-US" sz="1050" dirty="0"/>
              <a:t>pericardial</a:t>
            </a:r>
          </a:p>
        </p:txBody>
      </p:sp>
      <p:sp>
        <p:nvSpPr>
          <p:cNvPr id="22" name="TextBox 21">
            <a:extLst>
              <a:ext uri="{FF2B5EF4-FFF2-40B4-BE49-F238E27FC236}">
                <a16:creationId xmlns:a16="http://schemas.microsoft.com/office/drawing/2014/main" id="{D5F081BA-26BE-45AF-9382-4187FDD6D1AA}"/>
              </a:ext>
            </a:extLst>
          </p:cNvPr>
          <p:cNvSpPr txBox="1"/>
          <p:nvPr/>
        </p:nvSpPr>
        <p:spPr>
          <a:xfrm>
            <a:off x="5987664" y="3920811"/>
            <a:ext cx="1080745" cy="253916"/>
          </a:xfrm>
          <a:prstGeom prst="rect">
            <a:avLst/>
          </a:prstGeom>
          <a:solidFill>
            <a:schemeClr val="bg1"/>
          </a:solidFill>
        </p:spPr>
        <p:txBody>
          <a:bodyPr wrap="none" rtlCol="0">
            <a:spAutoFit/>
          </a:bodyPr>
          <a:lstStyle/>
          <a:p>
            <a:r>
              <a:rPr lang="en-US" sz="1050" dirty="0"/>
              <a:t>structural: joints</a:t>
            </a:r>
          </a:p>
        </p:txBody>
      </p:sp>
      <p:sp>
        <p:nvSpPr>
          <p:cNvPr id="23" name="TextBox 22">
            <a:extLst>
              <a:ext uri="{FF2B5EF4-FFF2-40B4-BE49-F238E27FC236}">
                <a16:creationId xmlns:a16="http://schemas.microsoft.com/office/drawing/2014/main" id="{094D0BEF-8445-4576-839A-23A2C0B7DA30}"/>
              </a:ext>
            </a:extLst>
          </p:cNvPr>
          <p:cNvSpPr txBox="1"/>
          <p:nvPr/>
        </p:nvSpPr>
        <p:spPr>
          <a:xfrm>
            <a:off x="5049630" y="2775323"/>
            <a:ext cx="1598515" cy="253916"/>
          </a:xfrm>
          <a:prstGeom prst="rect">
            <a:avLst/>
          </a:prstGeom>
          <a:solidFill>
            <a:schemeClr val="bg1"/>
          </a:solidFill>
        </p:spPr>
        <p:txBody>
          <a:bodyPr wrap="none" rtlCol="0">
            <a:spAutoFit/>
          </a:bodyPr>
          <a:lstStyle/>
          <a:p>
            <a:r>
              <a:rPr lang="en-US" sz="1050" dirty="0"/>
              <a:t>structural: impact bearing</a:t>
            </a:r>
          </a:p>
        </p:txBody>
      </p:sp>
      <p:sp>
        <p:nvSpPr>
          <p:cNvPr id="24" name="TextBox 23">
            <a:extLst>
              <a:ext uri="{FF2B5EF4-FFF2-40B4-BE49-F238E27FC236}">
                <a16:creationId xmlns:a16="http://schemas.microsoft.com/office/drawing/2014/main" id="{0258F3F3-F326-45D8-9A18-1E44033C112E}"/>
              </a:ext>
            </a:extLst>
          </p:cNvPr>
          <p:cNvSpPr txBox="1"/>
          <p:nvPr/>
        </p:nvSpPr>
        <p:spPr>
          <a:xfrm>
            <a:off x="8008401" y="4139990"/>
            <a:ext cx="947695" cy="253916"/>
          </a:xfrm>
          <a:prstGeom prst="rect">
            <a:avLst/>
          </a:prstGeom>
          <a:solidFill>
            <a:schemeClr val="bg1"/>
          </a:solidFill>
        </p:spPr>
        <p:txBody>
          <a:bodyPr wrap="none" rtlCol="0">
            <a:spAutoFit/>
          </a:bodyPr>
          <a:lstStyle/>
          <a:p>
            <a:r>
              <a:rPr lang="en-US" sz="1050" dirty="0"/>
              <a:t>subcutaneous</a:t>
            </a:r>
          </a:p>
        </p:txBody>
      </p:sp>
      <p:sp>
        <p:nvSpPr>
          <p:cNvPr id="25" name="TextBox 24">
            <a:extLst>
              <a:ext uri="{FF2B5EF4-FFF2-40B4-BE49-F238E27FC236}">
                <a16:creationId xmlns:a16="http://schemas.microsoft.com/office/drawing/2014/main" id="{2F9E9A8A-F117-42D3-806C-D29E67D037AC}"/>
              </a:ext>
            </a:extLst>
          </p:cNvPr>
          <p:cNvSpPr txBox="1"/>
          <p:nvPr/>
        </p:nvSpPr>
        <p:spPr>
          <a:xfrm>
            <a:off x="8124926" y="1658285"/>
            <a:ext cx="947695" cy="253916"/>
          </a:xfrm>
          <a:prstGeom prst="rect">
            <a:avLst/>
          </a:prstGeom>
          <a:solidFill>
            <a:schemeClr val="bg1"/>
          </a:solidFill>
        </p:spPr>
        <p:txBody>
          <a:bodyPr wrap="none" rtlCol="0">
            <a:spAutoFit/>
          </a:bodyPr>
          <a:lstStyle/>
          <a:p>
            <a:r>
              <a:rPr lang="en-US" sz="1050" dirty="0"/>
              <a:t>subcutaneous</a:t>
            </a:r>
          </a:p>
        </p:txBody>
      </p:sp>
      <p:sp>
        <p:nvSpPr>
          <p:cNvPr id="26" name="TextBox 25">
            <a:extLst>
              <a:ext uri="{FF2B5EF4-FFF2-40B4-BE49-F238E27FC236}">
                <a16:creationId xmlns:a16="http://schemas.microsoft.com/office/drawing/2014/main" id="{3CB77B83-4618-47B2-9117-B15FE12E58A8}"/>
              </a:ext>
            </a:extLst>
          </p:cNvPr>
          <p:cNvSpPr txBox="1"/>
          <p:nvPr/>
        </p:nvSpPr>
        <p:spPr>
          <a:xfrm>
            <a:off x="7824078" y="343021"/>
            <a:ext cx="813043" cy="415498"/>
          </a:xfrm>
          <a:prstGeom prst="rect">
            <a:avLst/>
          </a:prstGeom>
          <a:solidFill>
            <a:schemeClr val="bg1"/>
          </a:solidFill>
        </p:spPr>
        <p:txBody>
          <a:bodyPr wrap="none" rtlCol="0">
            <a:spAutoFit/>
          </a:bodyPr>
          <a:lstStyle/>
          <a:p>
            <a:r>
              <a:rPr lang="en-US" sz="1050" dirty="0"/>
              <a:t>structural: </a:t>
            </a:r>
          </a:p>
          <a:p>
            <a:r>
              <a:rPr lang="en-US" sz="1050" dirty="0"/>
              <a:t>craniofacial</a:t>
            </a:r>
          </a:p>
        </p:txBody>
      </p:sp>
      <p:sp>
        <p:nvSpPr>
          <p:cNvPr id="27" name="TextBox 26">
            <a:extLst>
              <a:ext uri="{FF2B5EF4-FFF2-40B4-BE49-F238E27FC236}">
                <a16:creationId xmlns:a16="http://schemas.microsoft.com/office/drawing/2014/main" id="{937327E7-3F1C-4788-A1D6-2A09154CAA1F}"/>
              </a:ext>
            </a:extLst>
          </p:cNvPr>
          <p:cNvSpPr txBox="1"/>
          <p:nvPr/>
        </p:nvSpPr>
        <p:spPr>
          <a:xfrm>
            <a:off x="8124926" y="1375747"/>
            <a:ext cx="763351" cy="253916"/>
          </a:xfrm>
          <a:prstGeom prst="rect">
            <a:avLst/>
          </a:prstGeom>
          <a:solidFill>
            <a:schemeClr val="bg1"/>
          </a:solidFill>
        </p:spPr>
        <p:txBody>
          <a:bodyPr wrap="none" rtlCol="0">
            <a:spAutoFit/>
          </a:bodyPr>
          <a:lstStyle/>
          <a:p>
            <a:r>
              <a:rPr lang="en-US" sz="1050" dirty="0"/>
              <a:t>pericardial</a:t>
            </a:r>
          </a:p>
        </p:txBody>
      </p:sp>
      <p:sp>
        <p:nvSpPr>
          <p:cNvPr id="28" name="TextBox 27">
            <a:extLst>
              <a:ext uri="{FF2B5EF4-FFF2-40B4-BE49-F238E27FC236}">
                <a16:creationId xmlns:a16="http://schemas.microsoft.com/office/drawing/2014/main" id="{03822C84-EBC8-47F7-8341-20207E6D6605}"/>
              </a:ext>
            </a:extLst>
          </p:cNvPr>
          <p:cNvSpPr txBox="1"/>
          <p:nvPr/>
        </p:nvSpPr>
        <p:spPr>
          <a:xfrm>
            <a:off x="6055415" y="1660011"/>
            <a:ext cx="678391" cy="253916"/>
          </a:xfrm>
          <a:prstGeom prst="rect">
            <a:avLst/>
          </a:prstGeom>
          <a:solidFill>
            <a:schemeClr val="bg1"/>
          </a:solidFill>
        </p:spPr>
        <p:txBody>
          <a:bodyPr wrap="none" rtlCol="0">
            <a:spAutoFit/>
          </a:bodyPr>
          <a:lstStyle/>
          <a:p>
            <a:r>
              <a:rPr lang="en-US" sz="1050" dirty="0"/>
              <a:t>perirenal</a:t>
            </a:r>
          </a:p>
        </p:txBody>
      </p:sp>
      <p:sp>
        <p:nvSpPr>
          <p:cNvPr id="29" name="TextBox 28">
            <a:extLst>
              <a:ext uri="{FF2B5EF4-FFF2-40B4-BE49-F238E27FC236}">
                <a16:creationId xmlns:a16="http://schemas.microsoft.com/office/drawing/2014/main" id="{B16BAFF4-E318-4861-A033-C6C0BFD7BCFE}"/>
              </a:ext>
            </a:extLst>
          </p:cNvPr>
          <p:cNvSpPr txBox="1"/>
          <p:nvPr/>
        </p:nvSpPr>
        <p:spPr>
          <a:xfrm>
            <a:off x="6065409" y="3530642"/>
            <a:ext cx="925253" cy="253916"/>
          </a:xfrm>
          <a:prstGeom prst="rect">
            <a:avLst/>
          </a:prstGeom>
          <a:solidFill>
            <a:schemeClr val="bg1"/>
          </a:solidFill>
        </p:spPr>
        <p:txBody>
          <a:bodyPr wrap="none" rtlCol="0">
            <a:spAutoFit/>
          </a:bodyPr>
          <a:lstStyle/>
          <a:p>
            <a:r>
              <a:rPr lang="en-US" sz="1050" dirty="0"/>
              <a:t>bone marrow</a:t>
            </a:r>
          </a:p>
        </p:txBody>
      </p:sp>
    </p:spTree>
    <p:extLst>
      <p:ext uri="{BB962C8B-B14F-4D97-AF65-F5344CB8AC3E}">
        <p14:creationId xmlns:p14="http://schemas.microsoft.com/office/powerpoint/2010/main" val="38326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2836-CDF9-4F3D-9AD4-6C8AE546084D}"/>
              </a:ext>
            </a:extLst>
          </p:cNvPr>
          <p:cNvSpPr>
            <a:spLocks noGrp="1"/>
          </p:cNvSpPr>
          <p:nvPr>
            <p:ph type="title"/>
          </p:nvPr>
        </p:nvSpPr>
        <p:spPr/>
        <p:txBody>
          <a:bodyPr/>
          <a:lstStyle/>
          <a:p>
            <a:r>
              <a:rPr lang="en-US" dirty="0"/>
              <a:t>Brown Fat Cells</a:t>
            </a:r>
          </a:p>
        </p:txBody>
      </p:sp>
      <p:pic>
        <p:nvPicPr>
          <p:cNvPr id="14340" name="Picture 4">
            <a:extLst>
              <a:ext uri="{FF2B5EF4-FFF2-40B4-BE49-F238E27FC236}">
                <a16:creationId xmlns:a16="http://schemas.microsoft.com/office/drawing/2014/main" id="{D4B2BB64-6DEA-4E68-BE30-814F7174D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0" t="7849" r="74353" b="68514"/>
          <a:stretch/>
        </p:blipFill>
        <p:spPr bwMode="auto">
          <a:xfrm>
            <a:off x="5173153" y="1623825"/>
            <a:ext cx="2339783" cy="2843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7F1BB18-857C-4027-BC1E-5537FA016034}"/>
              </a:ext>
            </a:extLst>
          </p:cNvPr>
          <p:cNvSpPr txBox="1"/>
          <p:nvPr/>
        </p:nvSpPr>
        <p:spPr>
          <a:xfrm>
            <a:off x="229080" y="5434838"/>
            <a:ext cx="8685839" cy="523220"/>
          </a:xfrm>
          <a:prstGeom prst="rect">
            <a:avLst/>
          </a:prstGeom>
          <a:noFill/>
        </p:spPr>
        <p:txBody>
          <a:bodyPr wrap="none" rtlCol="0">
            <a:spAutoFit/>
          </a:bodyPr>
          <a:lstStyle/>
          <a:p>
            <a:r>
              <a:rPr lang="en-US" sz="1400" dirty="0"/>
              <a:t>Figure modified from: </a:t>
            </a:r>
          </a:p>
          <a:p>
            <a:r>
              <a:rPr lang="en-US" sz="1400" dirty="0">
                <a:hlinkClick r:id="rId4"/>
              </a:rPr>
              <a:t>Scheele, C. and Nielsen, S. (2017) Redox Biology 12:770-775 and  </a:t>
            </a:r>
            <a:r>
              <a:rPr lang="en-US" sz="1400" dirty="0">
                <a:hlinkClick r:id="rId5"/>
              </a:rPr>
              <a:t>Lin, J.Z., et. al., (2015) Cell Reports 13(8):1528-1537</a:t>
            </a:r>
            <a:endParaRPr lang="en-US" sz="1400" dirty="0"/>
          </a:p>
        </p:txBody>
      </p:sp>
      <p:pic>
        <p:nvPicPr>
          <p:cNvPr id="15362" name="Picture 2">
            <a:extLst>
              <a:ext uri="{FF2B5EF4-FFF2-40B4-BE49-F238E27FC236}">
                <a16:creationId xmlns:a16="http://schemas.microsoft.com/office/drawing/2014/main" id="{5AE5EDB1-626C-48D6-BC6E-936A662EE8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 t="-7908" r="62608" b="7908"/>
          <a:stretch/>
        </p:blipFill>
        <p:spPr bwMode="auto">
          <a:xfrm>
            <a:off x="2278628" y="860713"/>
            <a:ext cx="2867275" cy="445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0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2836-CDF9-4F3D-9AD4-6C8AE546084D}"/>
              </a:ext>
            </a:extLst>
          </p:cNvPr>
          <p:cNvSpPr>
            <a:spLocks noGrp="1"/>
          </p:cNvSpPr>
          <p:nvPr>
            <p:ph type="title"/>
          </p:nvPr>
        </p:nvSpPr>
        <p:spPr/>
        <p:txBody>
          <a:bodyPr/>
          <a:lstStyle/>
          <a:p>
            <a:r>
              <a:rPr lang="en-US" dirty="0"/>
              <a:t>The Energy in Adipose Tissue</a:t>
            </a:r>
          </a:p>
        </p:txBody>
      </p:sp>
      <p:pic>
        <p:nvPicPr>
          <p:cNvPr id="16386" name="Picture 2">
            <a:extLst>
              <a:ext uri="{FF2B5EF4-FFF2-40B4-BE49-F238E27FC236}">
                <a16:creationId xmlns:a16="http://schemas.microsoft.com/office/drawing/2014/main" id="{8870F426-BFCB-4816-A8E8-EC52143BE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60" y="1059308"/>
            <a:ext cx="6015990" cy="48119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FC98395-A9F7-48E4-B461-20E38451E12B}"/>
              </a:ext>
            </a:extLst>
          </p:cNvPr>
          <p:cNvSpPr txBox="1"/>
          <p:nvPr/>
        </p:nvSpPr>
        <p:spPr>
          <a:xfrm>
            <a:off x="49530" y="5620929"/>
            <a:ext cx="1928285" cy="307777"/>
          </a:xfrm>
          <a:prstGeom prst="rect">
            <a:avLst/>
          </a:prstGeom>
          <a:noFill/>
        </p:spPr>
        <p:txBody>
          <a:bodyPr wrap="none" rtlCol="0">
            <a:spAutoFit/>
          </a:bodyPr>
          <a:lstStyle/>
          <a:p>
            <a:r>
              <a:rPr lang="en-US" sz="1400" dirty="0"/>
              <a:t>Figure from: </a:t>
            </a:r>
            <a:r>
              <a:rPr lang="en-US" sz="1400" dirty="0" err="1">
                <a:hlinkClick r:id="rId4"/>
              </a:rPr>
              <a:t>BruceBlaus</a:t>
            </a:r>
            <a:endParaRPr lang="en-US" sz="1400" dirty="0"/>
          </a:p>
        </p:txBody>
      </p:sp>
    </p:spTree>
    <p:extLst>
      <p:ext uri="{BB962C8B-B14F-4D97-AF65-F5344CB8AC3E}">
        <p14:creationId xmlns:p14="http://schemas.microsoft.com/office/powerpoint/2010/main" val="415499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41625" y="924708"/>
            <a:ext cx="2200582" cy="1209844"/>
          </a:xfrm>
          <a:prstGeom prst="rect">
            <a:avLst/>
          </a:prstGeom>
        </p:spPr>
      </p:pic>
      <p:pic>
        <p:nvPicPr>
          <p:cNvPr id="5" name="Picture 4"/>
          <p:cNvPicPr>
            <a:picLocks noChangeAspect="1"/>
          </p:cNvPicPr>
          <p:nvPr/>
        </p:nvPicPr>
        <p:blipFill>
          <a:blip r:embed="rId5"/>
          <a:stretch>
            <a:fillRect/>
          </a:stretch>
        </p:blipFill>
        <p:spPr>
          <a:xfrm>
            <a:off x="2497291" y="1377274"/>
            <a:ext cx="571580" cy="590632"/>
          </a:xfrm>
          <a:prstGeom prst="rect">
            <a:avLst/>
          </a:prstGeom>
        </p:spPr>
      </p:pic>
      <p:pic>
        <p:nvPicPr>
          <p:cNvPr id="12" name="Picture 11"/>
          <p:cNvPicPr>
            <a:picLocks noChangeAspect="1"/>
          </p:cNvPicPr>
          <p:nvPr/>
        </p:nvPicPr>
        <p:blipFill>
          <a:blip r:embed="rId5"/>
          <a:stretch>
            <a:fillRect/>
          </a:stretch>
        </p:blipFill>
        <p:spPr>
          <a:xfrm>
            <a:off x="4466630" y="1387809"/>
            <a:ext cx="571580" cy="590632"/>
          </a:xfrm>
          <a:prstGeom prst="rect">
            <a:avLst/>
          </a:prstGeom>
        </p:spPr>
      </p:pic>
      <p:pic>
        <p:nvPicPr>
          <p:cNvPr id="14" name="Picture 13"/>
          <p:cNvPicPr>
            <a:picLocks noChangeAspect="1"/>
          </p:cNvPicPr>
          <p:nvPr/>
        </p:nvPicPr>
        <p:blipFill>
          <a:blip r:embed="rId5"/>
          <a:stretch>
            <a:fillRect/>
          </a:stretch>
        </p:blipFill>
        <p:spPr>
          <a:xfrm>
            <a:off x="3048551" y="1377274"/>
            <a:ext cx="571580" cy="590632"/>
          </a:xfrm>
          <a:prstGeom prst="rect">
            <a:avLst/>
          </a:prstGeom>
        </p:spPr>
      </p:pic>
      <p:pic>
        <p:nvPicPr>
          <p:cNvPr id="13" name="Picture 12"/>
          <p:cNvPicPr>
            <a:picLocks noChangeAspect="1"/>
          </p:cNvPicPr>
          <p:nvPr/>
        </p:nvPicPr>
        <p:blipFill>
          <a:blip r:embed="rId5"/>
          <a:stretch>
            <a:fillRect/>
          </a:stretch>
        </p:blipFill>
        <p:spPr>
          <a:xfrm>
            <a:off x="3607950" y="138303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6"/>
              </a:rPr>
              <a:t>Yan, A., et al (2016) In J </a:t>
            </a:r>
            <a:r>
              <a:rPr lang="en-US" sz="1400" dirty="0" err="1">
                <a:hlinkClick r:id="rId6"/>
              </a:rPr>
              <a:t>Biol</a:t>
            </a:r>
            <a:r>
              <a:rPr lang="en-US" sz="1400" dirty="0">
                <a:hlinkClick r:id="rId6"/>
              </a:rPr>
              <a:t> </a:t>
            </a:r>
            <a:r>
              <a:rPr lang="en-US" sz="1400" dirty="0" err="1">
                <a:hlinkClick r:id="rId6"/>
              </a:rPr>
              <a:t>Sci</a:t>
            </a:r>
            <a:r>
              <a:rPr lang="en-US" sz="1400" dirty="0">
                <a:hlinkClick r:id="rId6"/>
              </a:rPr>
              <a:t> 12(12):1544-1554</a:t>
            </a:r>
            <a:r>
              <a:rPr lang="en-US" sz="1400" dirty="0"/>
              <a:t> and </a:t>
            </a:r>
            <a:r>
              <a:rPr lang="en-US" sz="1400" dirty="0" err="1">
                <a:hlinkClick r:id="rId7"/>
              </a:rPr>
              <a:t>Servier</a:t>
            </a:r>
            <a:r>
              <a:rPr lang="en-US" sz="1400" dirty="0">
                <a:hlinkClick r:id="rId7"/>
              </a:rPr>
              <a:t> Medical Art</a:t>
            </a:r>
            <a:endParaRPr lang="en-US" sz="1400" dirty="0"/>
          </a:p>
        </p:txBody>
      </p:sp>
      <p:grpSp>
        <p:nvGrpSpPr>
          <p:cNvPr id="20" name="Group 19"/>
          <p:cNvGrpSpPr/>
          <p:nvPr/>
        </p:nvGrpSpPr>
        <p:grpSpPr>
          <a:xfrm>
            <a:off x="4036020" y="137727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5"/>
          <a:stretch>
            <a:fillRect/>
          </a:stretch>
        </p:blipFill>
        <p:spPr>
          <a:xfrm>
            <a:off x="5019200" y="1387434"/>
            <a:ext cx="571580" cy="590632"/>
          </a:xfrm>
          <a:prstGeom prst="rect">
            <a:avLst/>
          </a:prstGeom>
        </p:spPr>
      </p:pic>
      <p:pic>
        <p:nvPicPr>
          <p:cNvPr id="10" name="Picture 9"/>
          <p:cNvPicPr>
            <a:picLocks noChangeAspect="1"/>
          </p:cNvPicPr>
          <p:nvPr/>
        </p:nvPicPr>
        <p:blipFill>
          <a:blip r:embed="rId5"/>
          <a:stretch>
            <a:fillRect/>
          </a:stretch>
        </p:blipFill>
        <p:spPr>
          <a:xfrm>
            <a:off x="5570460" y="1377274"/>
            <a:ext cx="571580" cy="590632"/>
          </a:xfrm>
          <a:prstGeom prst="rect">
            <a:avLst/>
          </a:prstGeom>
        </p:spPr>
      </p:pic>
      <p:pic>
        <p:nvPicPr>
          <p:cNvPr id="9" name="Picture 8"/>
          <p:cNvPicPr>
            <a:picLocks noChangeAspect="1"/>
          </p:cNvPicPr>
          <p:nvPr/>
        </p:nvPicPr>
        <p:blipFill>
          <a:blip r:embed="rId5"/>
          <a:stretch>
            <a:fillRect/>
          </a:stretch>
        </p:blipFill>
        <p:spPr>
          <a:xfrm>
            <a:off x="6112870" y="1377274"/>
            <a:ext cx="571580" cy="590632"/>
          </a:xfrm>
          <a:prstGeom prst="rect">
            <a:avLst/>
          </a:prstGeom>
        </p:spPr>
      </p:pic>
      <p:grpSp>
        <p:nvGrpSpPr>
          <p:cNvPr id="23" name="Group 22"/>
          <p:cNvGrpSpPr/>
          <p:nvPr/>
        </p:nvGrpSpPr>
        <p:grpSpPr>
          <a:xfrm rot="4788762">
            <a:off x="2555735" y="179882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E6B7D29-7C80-44AB-8195-DDB1EBBF4BD4}"/>
              </a:ext>
            </a:extLst>
          </p:cNvPr>
          <p:cNvGrpSpPr/>
          <p:nvPr/>
        </p:nvGrpSpPr>
        <p:grpSpPr>
          <a:xfrm>
            <a:off x="2710449" y="1990318"/>
            <a:ext cx="366957" cy="560718"/>
            <a:chOff x="1674975" y="3469084"/>
            <a:chExt cx="366957" cy="560718"/>
          </a:xfrm>
        </p:grpSpPr>
        <p:sp>
          <p:nvSpPr>
            <p:cNvPr id="28" name="Oval 27"/>
            <p:cNvSpPr/>
            <p:nvPr/>
          </p:nvSpPr>
          <p:spPr>
            <a:xfrm rot="20933068">
              <a:off x="1674975" y="3475159"/>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rot="15386506">
              <a:off x="1585318" y="3579507"/>
              <a:ext cx="528624" cy="307777"/>
            </a:xfrm>
            <a:prstGeom prst="rect">
              <a:avLst/>
            </a:prstGeom>
            <a:noFill/>
          </p:spPr>
          <p:txBody>
            <a:bodyPr wrap="square" rtlCol="0">
              <a:spAutoFit/>
            </a:bodyPr>
            <a:lstStyle/>
            <a:p>
              <a:r>
                <a:rPr lang="en-US" sz="1400" b="1" dirty="0"/>
                <a:t>GTP</a:t>
              </a:r>
            </a:p>
          </p:txBody>
        </p:sp>
      </p:grpSp>
      <p:grpSp>
        <p:nvGrpSpPr>
          <p:cNvPr id="47" name="Group 46"/>
          <p:cNvGrpSpPr/>
          <p:nvPr/>
        </p:nvGrpSpPr>
        <p:grpSpPr>
          <a:xfrm>
            <a:off x="1860578" y="2399033"/>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741188" y="3417719"/>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866675" y="3547695"/>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1493901" y="4599136"/>
            <a:ext cx="1235723" cy="461665"/>
          </a:xfrm>
          <a:prstGeom prst="rect">
            <a:avLst/>
          </a:prstGeom>
          <a:noFill/>
        </p:spPr>
        <p:txBody>
          <a:bodyPr wrap="none" rtlCol="0">
            <a:spAutoFit/>
          </a:bodyPr>
          <a:lstStyle/>
          <a:p>
            <a:pPr algn="ctr"/>
            <a:r>
              <a:rPr lang="en-US" sz="1200" b="1" i="1" dirty="0">
                <a:solidFill>
                  <a:schemeClr val="accent6">
                    <a:lumMod val="75000"/>
                  </a:schemeClr>
                </a:solidFill>
              </a:rPr>
              <a:t>Protein Kinase A</a:t>
            </a:r>
          </a:p>
          <a:p>
            <a:pPr algn="ctr"/>
            <a:r>
              <a:rPr lang="en-US" sz="1200" b="1" i="1" dirty="0">
                <a:solidFill>
                  <a:schemeClr val="accent6">
                    <a:lumMod val="75000"/>
                  </a:schemeClr>
                </a:solidFill>
              </a:rPr>
              <a:t>(PKA)</a:t>
            </a:r>
          </a:p>
        </p:txBody>
      </p:sp>
      <p:sp>
        <p:nvSpPr>
          <p:cNvPr id="25" name="Rectangle 24"/>
          <p:cNvSpPr/>
          <p:nvPr/>
        </p:nvSpPr>
        <p:spPr>
          <a:xfrm>
            <a:off x="1570531" y="3884043"/>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884702" cy="779462"/>
          </a:xfrm>
        </p:spPr>
        <p:txBody>
          <a:bodyPr>
            <a:normAutofit/>
          </a:bodyPr>
          <a:lstStyle/>
          <a:p>
            <a:r>
              <a:rPr lang="en-US" sz="3600" dirty="0"/>
              <a:t>Epinephrine Signaling in Adipose Cells</a:t>
            </a:r>
          </a:p>
        </p:txBody>
      </p:sp>
      <p:grpSp>
        <p:nvGrpSpPr>
          <p:cNvPr id="59" name="Group 58"/>
          <p:cNvGrpSpPr/>
          <p:nvPr/>
        </p:nvGrpSpPr>
        <p:grpSpPr>
          <a:xfrm rot="2600834">
            <a:off x="3203306" y="2619642"/>
            <a:ext cx="746625" cy="369390"/>
            <a:chOff x="5401543" y="2763346"/>
            <a:chExt cx="746625" cy="369390"/>
          </a:xfrm>
        </p:grpSpPr>
        <p:sp>
          <p:nvSpPr>
            <p:cNvPr id="60" name="Oval 59"/>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401543" y="2771977"/>
              <a:ext cx="746625" cy="307777"/>
            </a:xfrm>
            <a:prstGeom prst="rect">
              <a:avLst/>
            </a:prstGeom>
            <a:noFill/>
          </p:spPr>
          <p:txBody>
            <a:bodyPr wrap="square" rtlCol="0">
              <a:spAutoFit/>
            </a:bodyPr>
            <a:lstStyle/>
            <a:p>
              <a:r>
                <a:rPr lang="en-US" sz="1400" b="1" dirty="0" err="1"/>
                <a:t>cAMP</a:t>
              </a:r>
              <a:endParaRPr lang="en-US" sz="1400" b="1" dirty="0"/>
            </a:p>
          </p:txBody>
        </p:sp>
      </p:grpSp>
      <p:sp>
        <p:nvSpPr>
          <p:cNvPr id="62" name="TextBox 61"/>
          <p:cNvSpPr txBox="1"/>
          <p:nvPr/>
        </p:nvSpPr>
        <p:spPr>
          <a:xfrm>
            <a:off x="212271" y="5943601"/>
            <a:ext cx="8719457" cy="830997"/>
          </a:xfrm>
          <a:prstGeom prst="rect">
            <a:avLst/>
          </a:prstGeom>
          <a:solidFill>
            <a:schemeClr val="tx1">
              <a:alpha val="87000"/>
            </a:schemeClr>
          </a:solidFill>
        </p:spPr>
        <p:txBody>
          <a:bodyPr wrap="square" rtlCol="0">
            <a:spAutoFit/>
          </a:bodyPr>
          <a:lstStyle/>
          <a:p>
            <a:pPr algn="ctr"/>
            <a:r>
              <a:rPr lang="en-US" sz="2400" dirty="0">
                <a:solidFill>
                  <a:schemeClr val="bg1"/>
                </a:solidFill>
              </a:rPr>
              <a:t>The CREB protein is also activated when bound to the </a:t>
            </a:r>
            <a:r>
              <a:rPr lang="en-US" sz="2400" dirty="0" err="1">
                <a:solidFill>
                  <a:schemeClr val="bg1"/>
                </a:solidFill>
              </a:rPr>
              <a:t>cAMP</a:t>
            </a:r>
            <a:r>
              <a:rPr lang="en-US" sz="2400" dirty="0">
                <a:solidFill>
                  <a:schemeClr val="bg1"/>
                </a:solidFill>
              </a:rPr>
              <a:t> molecule. This causes the CREB protein to translocate from the</a:t>
            </a:r>
          </a:p>
        </p:txBody>
      </p:sp>
      <p:grpSp>
        <p:nvGrpSpPr>
          <p:cNvPr id="26" name="Group 25">
            <a:extLst>
              <a:ext uri="{FF2B5EF4-FFF2-40B4-BE49-F238E27FC236}">
                <a16:creationId xmlns:a16="http://schemas.microsoft.com/office/drawing/2014/main" id="{97EEB8E4-D223-43B4-A9CB-90A93DF2E5CD}"/>
              </a:ext>
            </a:extLst>
          </p:cNvPr>
          <p:cNvGrpSpPr/>
          <p:nvPr/>
        </p:nvGrpSpPr>
        <p:grpSpPr>
          <a:xfrm>
            <a:off x="1011431" y="895619"/>
            <a:ext cx="939167" cy="458454"/>
            <a:chOff x="3621281" y="928514"/>
            <a:chExt cx="939167" cy="458454"/>
          </a:xfrm>
        </p:grpSpPr>
        <p:sp>
          <p:nvSpPr>
            <p:cNvPr id="24" name="Oval 23">
              <a:extLst>
                <a:ext uri="{FF2B5EF4-FFF2-40B4-BE49-F238E27FC236}">
                  <a16:creationId xmlns:a16="http://schemas.microsoft.com/office/drawing/2014/main" id="{F02FDBEC-EFC6-4B1F-A124-5FE63A23AC91}"/>
                </a:ext>
              </a:extLst>
            </p:cNvPr>
            <p:cNvSpPr/>
            <p:nvPr/>
          </p:nvSpPr>
          <p:spPr>
            <a:xfrm>
              <a:off x="3621281" y="928514"/>
              <a:ext cx="939167" cy="45845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epinephrine">
              <a:extLst>
                <a:ext uri="{FF2B5EF4-FFF2-40B4-BE49-F238E27FC236}">
                  <a16:creationId xmlns:a16="http://schemas.microsoft.com/office/drawing/2014/main" id="{AF4D0450-D4FF-47EC-B9FC-9ACC95DFCC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4260" y="949982"/>
              <a:ext cx="690329" cy="380280"/>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TextBox 63">
            <a:extLst>
              <a:ext uri="{FF2B5EF4-FFF2-40B4-BE49-F238E27FC236}">
                <a16:creationId xmlns:a16="http://schemas.microsoft.com/office/drawing/2014/main" id="{3BE3F8A7-C00B-45C6-B548-E6B5106DF154}"/>
              </a:ext>
            </a:extLst>
          </p:cNvPr>
          <p:cNvSpPr txBox="1"/>
          <p:nvPr/>
        </p:nvSpPr>
        <p:spPr>
          <a:xfrm>
            <a:off x="3452940" y="4435895"/>
            <a:ext cx="1186479" cy="461665"/>
          </a:xfrm>
          <a:prstGeom prst="rect">
            <a:avLst/>
          </a:prstGeom>
          <a:noFill/>
        </p:spPr>
        <p:txBody>
          <a:bodyPr wrap="none" rtlCol="0">
            <a:spAutoFit/>
          </a:bodyPr>
          <a:lstStyle/>
          <a:p>
            <a:pPr algn="ctr"/>
            <a:r>
              <a:rPr lang="en-US" sz="1200" b="1" i="1" dirty="0" err="1">
                <a:solidFill>
                  <a:schemeClr val="accent6">
                    <a:lumMod val="75000"/>
                  </a:schemeClr>
                </a:solidFill>
              </a:rPr>
              <a:t>Triacylglyceride</a:t>
            </a:r>
            <a:endParaRPr lang="en-US" sz="1200" b="1" i="1" dirty="0">
              <a:solidFill>
                <a:schemeClr val="accent6">
                  <a:lumMod val="75000"/>
                </a:schemeClr>
              </a:solidFill>
            </a:endParaRPr>
          </a:p>
          <a:p>
            <a:pPr algn="ctr"/>
            <a:r>
              <a:rPr lang="en-US" sz="1200" b="1" i="1" dirty="0">
                <a:solidFill>
                  <a:schemeClr val="accent6">
                    <a:lumMod val="75000"/>
                  </a:schemeClr>
                </a:solidFill>
              </a:rPr>
              <a:t>Lipase</a:t>
            </a:r>
          </a:p>
        </p:txBody>
      </p:sp>
      <p:graphicFrame>
        <p:nvGraphicFramePr>
          <p:cNvPr id="65" name="Object 64">
            <a:extLst>
              <a:ext uri="{FF2B5EF4-FFF2-40B4-BE49-F238E27FC236}">
                <a16:creationId xmlns:a16="http://schemas.microsoft.com/office/drawing/2014/main" id="{656ED9F9-8043-42DE-9AB9-BBAEE39C2F5F}"/>
              </a:ext>
            </a:extLst>
          </p:cNvPr>
          <p:cNvGraphicFramePr>
            <a:graphicFrameLocks noChangeAspect="1"/>
          </p:cNvGraphicFramePr>
          <p:nvPr>
            <p:extLst>
              <p:ext uri="{D42A27DB-BD31-4B8C-83A1-F6EECF244321}">
                <p14:modId xmlns:p14="http://schemas.microsoft.com/office/powerpoint/2010/main" val="1013739646"/>
              </p:ext>
            </p:extLst>
          </p:nvPr>
        </p:nvGraphicFramePr>
        <p:xfrm>
          <a:off x="4722895" y="2991483"/>
          <a:ext cx="1466850" cy="2222500"/>
        </p:xfrm>
        <a:graphic>
          <a:graphicData uri="http://schemas.openxmlformats.org/presentationml/2006/ole">
            <mc:AlternateContent xmlns:mc="http://schemas.openxmlformats.org/markup-compatibility/2006">
              <mc:Choice xmlns:v="urn:schemas-microsoft-com:vml" Requires="v">
                <p:oleObj spid="_x0000_s13452" name="CS ChemDraw Drawing" r:id="rId9" imgW="2824433" imgH="4278544" progId="ChemDraw.Document.6.0">
                  <p:embed/>
                </p:oleObj>
              </mc:Choice>
              <mc:Fallback>
                <p:oleObj name="CS ChemDraw Drawing" r:id="rId9" imgW="2824433" imgH="4278544" progId="ChemDraw.Document.6.0">
                  <p:embed/>
                  <p:pic>
                    <p:nvPicPr>
                      <p:cNvPr id="54" name="Object 53">
                        <a:extLst>
                          <a:ext uri="{FF2B5EF4-FFF2-40B4-BE49-F238E27FC236}">
                            <a16:creationId xmlns:a16="http://schemas.microsoft.com/office/drawing/2014/main" id="{BFB4654C-A84B-4792-BA0B-1E8D2EF085A2}"/>
                          </a:ext>
                        </a:extLst>
                      </p:cNvPr>
                      <p:cNvPicPr/>
                      <p:nvPr/>
                    </p:nvPicPr>
                    <p:blipFill>
                      <a:blip r:embed="rId10"/>
                      <a:stretch>
                        <a:fillRect/>
                      </a:stretch>
                    </p:blipFill>
                    <p:spPr>
                      <a:xfrm>
                        <a:off x="4722895" y="2991483"/>
                        <a:ext cx="1466850" cy="2222500"/>
                      </a:xfrm>
                      <a:prstGeom prst="rect">
                        <a:avLst/>
                      </a:prstGeom>
                    </p:spPr>
                  </p:pic>
                </p:oleObj>
              </mc:Fallback>
            </mc:AlternateContent>
          </a:graphicData>
        </a:graphic>
      </p:graphicFrame>
      <p:sp>
        <p:nvSpPr>
          <p:cNvPr id="66" name="TextBox 65">
            <a:extLst>
              <a:ext uri="{FF2B5EF4-FFF2-40B4-BE49-F238E27FC236}">
                <a16:creationId xmlns:a16="http://schemas.microsoft.com/office/drawing/2014/main" id="{3D207813-3881-4060-9C31-B0255F4D7AB2}"/>
              </a:ext>
            </a:extLst>
          </p:cNvPr>
          <p:cNvSpPr txBox="1"/>
          <p:nvPr/>
        </p:nvSpPr>
        <p:spPr>
          <a:xfrm>
            <a:off x="4629854" y="4108987"/>
            <a:ext cx="487634" cy="246221"/>
          </a:xfrm>
          <a:prstGeom prst="rect">
            <a:avLst/>
          </a:prstGeom>
          <a:noFill/>
        </p:spPr>
        <p:txBody>
          <a:bodyPr wrap="none" rtlCol="0">
            <a:spAutoFit/>
          </a:bodyPr>
          <a:lstStyle/>
          <a:p>
            <a:pPr algn="ctr"/>
            <a:r>
              <a:rPr lang="en-US" sz="1000" b="1" dirty="0"/>
              <a:t>+ H</a:t>
            </a:r>
            <a:r>
              <a:rPr lang="en-US" sz="1000" b="1" baseline="-25000" dirty="0"/>
              <a:t>2</a:t>
            </a:r>
            <a:r>
              <a:rPr lang="en-US" sz="1000" b="1" dirty="0"/>
              <a:t>O</a:t>
            </a:r>
          </a:p>
        </p:txBody>
      </p:sp>
      <p:graphicFrame>
        <p:nvGraphicFramePr>
          <p:cNvPr id="68" name="Object 67">
            <a:extLst>
              <a:ext uri="{FF2B5EF4-FFF2-40B4-BE49-F238E27FC236}">
                <a16:creationId xmlns:a16="http://schemas.microsoft.com/office/drawing/2014/main" id="{1B6FFF6E-D90F-45DF-B0F4-BCA7E1B13243}"/>
              </a:ext>
            </a:extLst>
          </p:cNvPr>
          <p:cNvGraphicFramePr>
            <a:graphicFrameLocks noChangeAspect="1"/>
          </p:cNvGraphicFramePr>
          <p:nvPr>
            <p:extLst>
              <p:ext uri="{D42A27DB-BD31-4B8C-83A1-F6EECF244321}">
                <p14:modId xmlns:p14="http://schemas.microsoft.com/office/powerpoint/2010/main" val="4160732427"/>
              </p:ext>
            </p:extLst>
          </p:nvPr>
        </p:nvGraphicFramePr>
        <p:xfrm>
          <a:off x="6790575" y="3627419"/>
          <a:ext cx="1432244" cy="513248"/>
        </p:xfrm>
        <a:graphic>
          <a:graphicData uri="http://schemas.openxmlformats.org/presentationml/2006/ole">
            <mc:AlternateContent xmlns:mc="http://schemas.openxmlformats.org/markup-compatibility/2006">
              <mc:Choice xmlns:v="urn:schemas-microsoft-com:vml" Requires="v">
                <p:oleObj spid="_x0000_s13453" name="CS ChemDraw Drawing" r:id="rId11" imgW="2812524" imgH="1007914" progId="ChemDraw.Document.6.0">
                  <p:embed/>
                </p:oleObj>
              </mc:Choice>
              <mc:Fallback>
                <p:oleObj name="CS ChemDraw Drawing" r:id="rId11" imgW="2812524" imgH="1007914" progId="ChemDraw.Document.6.0">
                  <p:embed/>
                  <p:pic>
                    <p:nvPicPr>
                      <p:cNvPr id="61" name="Object 60">
                        <a:extLst>
                          <a:ext uri="{FF2B5EF4-FFF2-40B4-BE49-F238E27FC236}">
                            <a16:creationId xmlns:a16="http://schemas.microsoft.com/office/drawing/2014/main" id="{C4CDBD41-711E-4D6D-9634-6DE35E268D4A}"/>
                          </a:ext>
                        </a:extLst>
                      </p:cNvPr>
                      <p:cNvPicPr/>
                      <p:nvPr/>
                    </p:nvPicPr>
                    <p:blipFill>
                      <a:blip r:embed="rId12"/>
                      <a:stretch>
                        <a:fillRect/>
                      </a:stretch>
                    </p:blipFill>
                    <p:spPr>
                      <a:xfrm>
                        <a:off x="6790575" y="3627419"/>
                        <a:ext cx="1432244" cy="513248"/>
                      </a:xfrm>
                      <a:prstGeom prst="rect">
                        <a:avLst/>
                      </a:prstGeom>
                    </p:spPr>
                  </p:pic>
                </p:oleObj>
              </mc:Fallback>
            </mc:AlternateContent>
          </a:graphicData>
        </a:graphic>
      </p:graphicFrame>
      <p:sp>
        <p:nvSpPr>
          <p:cNvPr id="70" name="TextBox 69">
            <a:extLst>
              <a:ext uri="{FF2B5EF4-FFF2-40B4-BE49-F238E27FC236}">
                <a16:creationId xmlns:a16="http://schemas.microsoft.com/office/drawing/2014/main" id="{BCE89653-4B01-4B7A-8886-D4B0E4872A0A}"/>
              </a:ext>
            </a:extLst>
          </p:cNvPr>
          <p:cNvSpPr txBox="1"/>
          <p:nvPr/>
        </p:nvSpPr>
        <p:spPr>
          <a:xfrm>
            <a:off x="5782779" y="5055891"/>
            <a:ext cx="446982" cy="307777"/>
          </a:xfrm>
          <a:prstGeom prst="rect">
            <a:avLst/>
          </a:prstGeom>
          <a:noFill/>
        </p:spPr>
        <p:txBody>
          <a:bodyPr wrap="none" rtlCol="0">
            <a:spAutoFit/>
          </a:bodyPr>
          <a:lstStyle/>
          <a:p>
            <a:pPr algn="ctr"/>
            <a:r>
              <a:rPr lang="en-US" sz="1400" b="1" dirty="0"/>
              <a:t>FFA</a:t>
            </a:r>
          </a:p>
        </p:txBody>
      </p:sp>
      <p:sp>
        <p:nvSpPr>
          <p:cNvPr id="71" name="TextBox 70">
            <a:extLst>
              <a:ext uri="{FF2B5EF4-FFF2-40B4-BE49-F238E27FC236}">
                <a16:creationId xmlns:a16="http://schemas.microsoft.com/office/drawing/2014/main" id="{458EE6C7-0055-4A71-B3C5-FB248E431AED}"/>
              </a:ext>
            </a:extLst>
          </p:cNvPr>
          <p:cNvSpPr txBox="1"/>
          <p:nvPr/>
        </p:nvSpPr>
        <p:spPr>
          <a:xfrm>
            <a:off x="7396497" y="4001056"/>
            <a:ext cx="562398" cy="307777"/>
          </a:xfrm>
          <a:prstGeom prst="rect">
            <a:avLst/>
          </a:prstGeom>
          <a:noFill/>
        </p:spPr>
        <p:txBody>
          <a:bodyPr wrap="none" rtlCol="0">
            <a:spAutoFit/>
          </a:bodyPr>
          <a:lstStyle/>
          <a:p>
            <a:pPr algn="ctr"/>
            <a:r>
              <a:rPr lang="en-US" sz="1400" b="1" dirty="0"/>
              <a:t>MAG</a:t>
            </a:r>
          </a:p>
        </p:txBody>
      </p:sp>
      <p:sp>
        <p:nvSpPr>
          <p:cNvPr id="72" name="Arc 71">
            <a:extLst>
              <a:ext uri="{FF2B5EF4-FFF2-40B4-BE49-F238E27FC236}">
                <a16:creationId xmlns:a16="http://schemas.microsoft.com/office/drawing/2014/main" id="{DF878F45-50C6-4C80-B1FD-4735BDA7C1FF}"/>
              </a:ext>
            </a:extLst>
          </p:cNvPr>
          <p:cNvSpPr/>
          <p:nvPr/>
        </p:nvSpPr>
        <p:spPr>
          <a:xfrm rot="19136293" flipH="1">
            <a:off x="4608063" y="3837850"/>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3" name="Group 72">
            <a:extLst>
              <a:ext uri="{FF2B5EF4-FFF2-40B4-BE49-F238E27FC236}">
                <a16:creationId xmlns:a16="http://schemas.microsoft.com/office/drawing/2014/main" id="{7A14E278-B0E2-422B-8C9F-6820E558A469}"/>
              </a:ext>
            </a:extLst>
          </p:cNvPr>
          <p:cNvGrpSpPr/>
          <p:nvPr/>
        </p:nvGrpSpPr>
        <p:grpSpPr>
          <a:xfrm rot="278970">
            <a:off x="3943869" y="2285956"/>
            <a:ext cx="746625" cy="369390"/>
            <a:chOff x="5382994" y="2763346"/>
            <a:chExt cx="746625" cy="369390"/>
          </a:xfrm>
        </p:grpSpPr>
        <p:sp>
          <p:nvSpPr>
            <p:cNvPr id="74" name="Oval 73">
              <a:extLst>
                <a:ext uri="{FF2B5EF4-FFF2-40B4-BE49-F238E27FC236}">
                  <a16:creationId xmlns:a16="http://schemas.microsoft.com/office/drawing/2014/main" id="{FE5D3300-DB5F-4A97-A0FE-E7D1A8FAD72B}"/>
                </a:ext>
              </a:extLst>
            </p:cNvPr>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A8AE070-EA3F-487D-B50C-8FC6F3B54918}"/>
                </a:ext>
              </a:extLst>
            </p:cNvPr>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76" name="Group 75">
            <a:extLst>
              <a:ext uri="{FF2B5EF4-FFF2-40B4-BE49-F238E27FC236}">
                <a16:creationId xmlns:a16="http://schemas.microsoft.com/office/drawing/2014/main" id="{D0C3F72D-4299-4E2E-BD68-BD0AFC0AE5E5}"/>
              </a:ext>
            </a:extLst>
          </p:cNvPr>
          <p:cNvGrpSpPr/>
          <p:nvPr/>
        </p:nvGrpSpPr>
        <p:grpSpPr>
          <a:xfrm>
            <a:off x="2349787" y="2980763"/>
            <a:ext cx="746625" cy="369390"/>
            <a:chOff x="5382994" y="2763346"/>
            <a:chExt cx="746625" cy="369390"/>
          </a:xfrm>
        </p:grpSpPr>
        <p:sp>
          <p:nvSpPr>
            <p:cNvPr id="77" name="Oval 76">
              <a:extLst>
                <a:ext uri="{FF2B5EF4-FFF2-40B4-BE49-F238E27FC236}">
                  <a16:creationId xmlns:a16="http://schemas.microsoft.com/office/drawing/2014/main" id="{E6289472-2E65-4249-B1D9-4DDE65C936DB}"/>
                </a:ext>
              </a:extLst>
            </p:cNvPr>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5785165-61C5-4FE2-B6F4-B24EF0F1688B}"/>
                </a:ext>
              </a:extLst>
            </p:cNvPr>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cxnSp>
        <p:nvCxnSpPr>
          <p:cNvPr id="46" name="Straight Arrow Connector 45">
            <a:extLst>
              <a:ext uri="{FF2B5EF4-FFF2-40B4-BE49-F238E27FC236}">
                <a16:creationId xmlns:a16="http://schemas.microsoft.com/office/drawing/2014/main" id="{81CF471F-A912-4745-92A0-EA6FD48CA8EE}"/>
              </a:ext>
            </a:extLst>
          </p:cNvPr>
          <p:cNvCxnSpPr/>
          <p:nvPr/>
        </p:nvCxnSpPr>
        <p:spPr>
          <a:xfrm>
            <a:off x="3346090" y="2061956"/>
            <a:ext cx="5158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Arc 78">
            <a:extLst>
              <a:ext uri="{FF2B5EF4-FFF2-40B4-BE49-F238E27FC236}">
                <a16:creationId xmlns:a16="http://schemas.microsoft.com/office/drawing/2014/main" id="{9778DA0B-97C0-4021-A089-8F674233A162}"/>
              </a:ext>
            </a:extLst>
          </p:cNvPr>
          <p:cNvSpPr/>
          <p:nvPr/>
        </p:nvSpPr>
        <p:spPr>
          <a:xfrm flipH="1">
            <a:off x="2200288" y="2061470"/>
            <a:ext cx="542662" cy="432226"/>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Arrow Connector 80">
            <a:extLst>
              <a:ext uri="{FF2B5EF4-FFF2-40B4-BE49-F238E27FC236}">
                <a16:creationId xmlns:a16="http://schemas.microsoft.com/office/drawing/2014/main" id="{55AF2A15-B213-4C0F-8215-4AB8AAA01438}"/>
              </a:ext>
            </a:extLst>
          </p:cNvPr>
          <p:cNvCxnSpPr>
            <a:cxnSpLocks/>
          </p:cNvCxnSpPr>
          <p:nvPr/>
        </p:nvCxnSpPr>
        <p:spPr>
          <a:xfrm>
            <a:off x="4351930" y="2075898"/>
            <a:ext cx="0" cy="193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18B1918B-8504-4260-8B66-E9227744A9FF}"/>
              </a:ext>
            </a:extLst>
          </p:cNvPr>
          <p:cNvGrpSpPr/>
          <p:nvPr/>
        </p:nvGrpSpPr>
        <p:grpSpPr>
          <a:xfrm>
            <a:off x="7396497" y="3310287"/>
            <a:ext cx="606826" cy="405808"/>
            <a:chOff x="4347210" y="4788407"/>
            <a:chExt cx="606826" cy="405808"/>
          </a:xfrm>
        </p:grpSpPr>
        <p:sp>
          <p:nvSpPr>
            <p:cNvPr id="85" name="Oval 84">
              <a:extLst>
                <a:ext uri="{FF2B5EF4-FFF2-40B4-BE49-F238E27FC236}">
                  <a16:creationId xmlns:a16="http://schemas.microsoft.com/office/drawing/2014/main" id="{85563E7D-07F7-4716-BA8A-07C32FCAF0E8}"/>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C76E0462-AF1A-4361-9BD2-548066394303}"/>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87" name="Group 86">
            <a:extLst>
              <a:ext uri="{FF2B5EF4-FFF2-40B4-BE49-F238E27FC236}">
                <a16:creationId xmlns:a16="http://schemas.microsoft.com/office/drawing/2014/main" id="{789F6C56-51ED-4113-BED4-3B1AA057D87C}"/>
              </a:ext>
            </a:extLst>
          </p:cNvPr>
          <p:cNvGrpSpPr/>
          <p:nvPr/>
        </p:nvGrpSpPr>
        <p:grpSpPr>
          <a:xfrm>
            <a:off x="5216441" y="5147978"/>
            <a:ext cx="606826" cy="405808"/>
            <a:chOff x="4347210" y="4788407"/>
            <a:chExt cx="606826" cy="405808"/>
          </a:xfrm>
        </p:grpSpPr>
        <p:sp>
          <p:nvSpPr>
            <p:cNvPr id="88" name="Oval 87">
              <a:extLst>
                <a:ext uri="{FF2B5EF4-FFF2-40B4-BE49-F238E27FC236}">
                  <a16:creationId xmlns:a16="http://schemas.microsoft.com/office/drawing/2014/main" id="{1C46FF7D-6A81-47F2-B352-A6056F7DB139}"/>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F249A049-DED7-4105-8122-760B0806FFCF}"/>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90" name="Object 89">
            <a:extLst>
              <a:ext uri="{FF2B5EF4-FFF2-40B4-BE49-F238E27FC236}">
                <a16:creationId xmlns:a16="http://schemas.microsoft.com/office/drawing/2014/main" id="{7FD685F2-5F4D-4C00-AAEA-EC2DD7DCE095}"/>
              </a:ext>
            </a:extLst>
          </p:cNvPr>
          <p:cNvGraphicFramePr>
            <a:graphicFrameLocks noChangeAspect="1"/>
          </p:cNvGraphicFramePr>
          <p:nvPr>
            <p:extLst>
              <p:ext uri="{D42A27DB-BD31-4B8C-83A1-F6EECF244321}">
                <p14:modId xmlns:p14="http://schemas.microsoft.com/office/powerpoint/2010/main" val="1461469215"/>
              </p:ext>
            </p:extLst>
          </p:nvPr>
        </p:nvGraphicFramePr>
        <p:xfrm>
          <a:off x="5334679" y="5033803"/>
          <a:ext cx="1257775" cy="584088"/>
        </p:xfrm>
        <a:graphic>
          <a:graphicData uri="http://schemas.openxmlformats.org/presentationml/2006/ole">
            <mc:AlternateContent xmlns:mc="http://schemas.openxmlformats.org/markup-compatibility/2006">
              <mc:Choice xmlns:v="urn:schemas-microsoft-com:vml" Requires="v">
                <p:oleObj spid="_x0000_s13454" name="CS ChemDraw Drawing" r:id="rId13" imgW="2362980" imgH="1096573" progId="ChemDraw.Document.6.0">
                  <p:embed/>
                </p:oleObj>
              </mc:Choice>
              <mc:Fallback>
                <p:oleObj name="CS ChemDraw Drawing" r:id="rId13" imgW="2362980" imgH="1096573" progId="ChemDraw.Document.6.0">
                  <p:embed/>
                  <p:pic>
                    <p:nvPicPr>
                      <p:cNvPr id="73" name="Object 72">
                        <a:extLst>
                          <a:ext uri="{FF2B5EF4-FFF2-40B4-BE49-F238E27FC236}">
                            <a16:creationId xmlns:a16="http://schemas.microsoft.com/office/drawing/2014/main" id="{313D0880-B597-4AD3-B630-2AE2804B8AA4}"/>
                          </a:ext>
                        </a:extLst>
                      </p:cNvPr>
                      <p:cNvPicPr/>
                      <p:nvPr/>
                    </p:nvPicPr>
                    <p:blipFill>
                      <a:blip r:embed="rId14"/>
                      <a:stretch>
                        <a:fillRect/>
                      </a:stretch>
                    </p:blipFill>
                    <p:spPr>
                      <a:xfrm>
                        <a:off x="5334679" y="5033803"/>
                        <a:ext cx="1257775" cy="584088"/>
                      </a:xfrm>
                      <a:prstGeom prst="rect">
                        <a:avLst/>
                      </a:prstGeom>
                    </p:spPr>
                  </p:pic>
                </p:oleObj>
              </mc:Fallback>
            </mc:AlternateContent>
          </a:graphicData>
        </a:graphic>
      </p:graphicFrame>
      <p:graphicFrame>
        <p:nvGraphicFramePr>
          <p:cNvPr id="91" name="Object 90">
            <a:extLst>
              <a:ext uri="{FF2B5EF4-FFF2-40B4-BE49-F238E27FC236}">
                <a16:creationId xmlns:a16="http://schemas.microsoft.com/office/drawing/2014/main" id="{977923EE-F59A-4688-A34A-392AE1CFB9AA}"/>
              </a:ext>
            </a:extLst>
          </p:cNvPr>
          <p:cNvGraphicFramePr>
            <a:graphicFrameLocks noChangeAspect="1"/>
          </p:cNvGraphicFramePr>
          <p:nvPr>
            <p:extLst>
              <p:ext uri="{D42A27DB-BD31-4B8C-83A1-F6EECF244321}">
                <p14:modId xmlns:p14="http://schemas.microsoft.com/office/powerpoint/2010/main" val="2010336305"/>
              </p:ext>
            </p:extLst>
          </p:nvPr>
        </p:nvGraphicFramePr>
        <p:xfrm>
          <a:off x="7554548" y="3570279"/>
          <a:ext cx="1449862" cy="243021"/>
        </p:xfrm>
        <a:graphic>
          <a:graphicData uri="http://schemas.openxmlformats.org/presentationml/2006/ole">
            <mc:AlternateContent xmlns:mc="http://schemas.openxmlformats.org/markup-compatibility/2006">
              <mc:Choice xmlns:v="urn:schemas-microsoft-com:vml" Requires="v">
                <p:oleObj spid="_x0000_s13455" name="CS ChemDraw Drawing" r:id="rId15" imgW="2784880" imgH="467051" progId="ChemDraw.Document.6.0">
                  <p:embed/>
                </p:oleObj>
              </mc:Choice>
              <mc:Fallback>
                <p:oleObj name="CS ChemDraw Drawing" r:id="rId15" imgW="2784880" imgH="467051" progId="ChemDraw.Document.6.0">
                  <p:embed/>
                  <p:pic>
                    <p:nvPicPr>
                      <p:cNvPr id="78" name="Object 77">
                        <a:extLst>
                          <a:ext uri="{FF2B5EF4-FFF2-40B4-BE49-F238E27FC236}">
                            <a16:creationId xmlns:a16="http://schemas.microsoft.com/office/drawing/2014/main" id="{F6A9A05E-1749-46A3-8337-FB9EE742F926}"/>
                          </a:ext>
                        </a:extLst>
                      </p:cNvPr>
                      <p:cNvPicPr/>
                      <p:nvPr/>
                    </p:nvPicPr>
                    <p:blipFill>
                      <a:blip r:embed="rId16"/>
                      <a:stretch>
                        <a:fillRect/>
                      </a:stretch>
                    </p:blipFill>
                    <p:spPr>
                      <a:xfrm>
                        <a:off x="7554548" y="3570279"/>
                        <a:ext cx="1449862" cy="243021"/>
                      </a:xfrm>
                      <a:prstGeom prst="rect">
                        <a:avLst/>
                      </a:prstGeom>
                    </p:spPr>
                  </p:pic>
                </p:oleObj>
              </mc:Fallback>
            </mc:AlternateContent>
          </a:graphicData>
        </a:graphic>
      </p:graphicFrame>
      <p:grpSp>
        <p:nvGrpSpPr>
          <p:cNvPr id="92" name="Group 91">
            <a:extLst>
              <a:ext uri="{FF2B5EF4-FFF2-40B4-BE49-F238E27FC236}">
                <a16:creationId xmlns:a16="http://schemas.microsoft.com/office/drawing/2014/main" id="{2AFED618-5936-42C0-A6D7-BD2CBC8CD55B}"/>
              </a:ext>
            </a:extLst>
          </p:cNvPr>
          <p:cNvGrpSpPr/>
          <p:nvPr/>
        </p:nvGrpSpPr>
        <p:grpSpPr>
          <a:xfrm>
            <a:off x="5450026" y="2252228"/>
            <a:ext cx="667509" cy="405808"/>
            <a:chOff x="4347210" y="4788407"/>
            <a:chExt cx="606826" cy="405808"/>
          </a:xfrm>
        </p:grpSpPr>
        <p:sp>
          <p:nvSpPr>
            <p:cNvPr id="93" name="Oval 92">
              <a:extLst>
                <a:ext uri="{FF2B5EF4-FFF2-40B4-BE49-F238E27FC236}">
                  <a16:creationId xmlns:a16="http://schemas.microsoft.com/office/drawing/2014/main" id="{A7F606B6-2E54-4784-A052-F2D58CCEA9BD}"/>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39619BD2-58BF-49E1-A059-4E0C529CC592}"/>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95" name="Object 94">
            <a:extLst>
              <a:ext uri="{FF2B5EF4-FFF2-40B4-BE49-F238E27FC236}">
                <a16:creationId xmlns:a16="http://schemas.microsoft.com/office/drawing/2014/main" id="{00FFADF4-87AC-4D62-A646-6AF71FA0E797}"/>
              </a:ext>
            </a:extLst>
          </p:cNvPr>
          <p:cNvGraphicFramePr>
            <a:graphicFrameLocks noChangeAspect="1"/>
          </p:cNvGraphicFramePr>
          <p:nvPr>
            <p:extLst>
              <p:ext uri="{D42A27DB-BD31-4B8C-83A1-F6EECF244321}">
                <p14:modId xmlns:p14="http://schemas.microsoft.com/office/powerpoint/2010/main" val="2607736170"/>
              </p:ext>
            </p:extLst>
          </p:nvPr>
        </p:nvGraphicFramePr>
        <p:xfrm>
          <a:off x="5544126" y="2466671"/>
          <a:ext cx="1594848" cy="267323"/>
        </p:xfrm>
        <a:graphic>
          <a:graphicData uri="http://schemas.openxmlformats.org/presentationml/2006/ole">
            <mc:AlternateContent xmlns:mc="http://schemas.openxmlformats.org/markup-compatibility/2006">
              <mc:Choice xmlns:v="urn:schemas-microsoft-com:vml" Requires="v">
                <p:oleObj spid="_x0000_s13456" name="CS ChemDraw Drawing" r:id="rId15" imgW="2784880" imgH="467051" progId="ChemDraw.Document.6.0">
                  <p:embed/>
                </p:oleObj>
              </mc:Choice>
              <mc:Fallback>
                <p:oleObj name="CS ChemDraw Drawing" r:id="rId15" imgW="2784880" imgH="467051" progId="ChemDraw.Document.6.0">
                  <p:embed/>
                  <p:pic>
                    <p:nvPicPr>
                      <p:cNvPr id="91" name="Object 90">
                        <a:extLst>
                          <a:ext uri="{FF2B5EF4-FFF2-40B4-BE49-F238E27FC236}">
                            <a16:creationId xmlns:a16="http://schemas.microsoft.com/office/drawing/2014/main" id="{977923EE-F59A-4688-A34A-392AE1CFB9AA}"/>
                          </a:ext>
                        </a:extLst>
                      </p:cNvPr>
                      <p:cNvPicPr/>
                      <p:nvPr/>
                    </p:nvPicPr>
                    <p:blipFill>
                      <a:blip r:embed="rId16"/>
                      <a:stretch>
                        <a:fillRect/>
                      </a:stretch>
                    </p:blipFill>
                    <p:spPr>
                      <a:xfrm>
                        <a:off x="5544126" y="2466671"/>
                        <a:ext cx="1594848" cy="267323"/>
                      </a:xfrm>
                      <a:prstGeom prst="rect">
                        <a:avLst/>
                      </a:prstGeom>
                    </p:spPr>
                  </p:pic>
                </p:oleObj>
              </mc:Fallback>
            </mc:AlternateContent>
          </a:graphicData>
        </a:graphic>
      </p:graphicFrame>
      <p:pic>
        <p:nvPicPr>
          <p:cNvPr id="96" name="Picture 95">
            <a:extLst>
              <a:ext uri="{FF2B5EF4-FFF2-40B4-BE49-F238E27FC236}">
                <a16:creationId xmlns:a16="http://schemas.microsoft.com/office/drawing/2014/main" id="{429B3FE7-74F8-40AB-AAE0-BA7C6E977274}"/>
              </a:ext>
            </a:extLst>
          </p:cNvPr>
          <p:cNvPicPr>
            <a:picLocks noChangeAspect="1"/>
          </p:cNvPicPr>
          <p:nvPr/>
        </p:nvPicPr>
        <p:blipFill>
          <a:blip r:embed="rId5"/>
          <a:stretch>
            <a:fillRect/>
          </a:stretch>
        </p:blipFill>
        <p:spPr>
          <a:xfrm>
            <a:off x="6675600" y="1377224"/>
            <a:ext cx="571580" cy="590632"/>
          </a:xfrm>
          <a:prstGeom prst="rect">
            <a:avLst/>
          </a:prstGeom>
        </p:spPr>
      </p:pic>
      <p:pic>
        <p:nvPicPr>
          <p:cNvPr id="97" name="Picture 96">
            <a:extLst>
              <a:ext uri="{FF2B5EF4-FFF2-40B4-BE49-F238E27FC236}">
                <a16:creationId xmlns:a16="http://schemas.microsoft.com/office/drawing/2014/main" id="{5E803506-C523-492F-A6D7-2BCBF5AB665D}"/>
              </a:ext>
            </a:extLst>
          </p:cNvPr>
          <p:cNvPicPr>
            <a:picLocks noChangeAspect="1"/>
          </p:cNvPicPr>
          <p:nvPr/>
        </p:nvPicPr>
        <p:blipFill>
          <a:blip r:embed="rId5"/>
          <a:stretch>
            <a:fillRect/>
          </a:stretch>
        </p:blipFill>
        <p:spPr>
          <a:xfrm>
            <a:off x="7226860" y="1367064"/>
            <a:ext cx="571580" cy="590632"/>
          </a:xfrm>
          <a:prstGeom prst="rect">
            <a:avLst/>
          </a:prstGeom>
        </p:spPr>
      </p:pic>
      <p:pic>
        <p:nvPicPr>
          <p:cNvPr id="98" name="Picture 97">
            <a:extLst>
              <a:ext uri="{FF2B5EF4-FFF2-40B4-BE49-F238E27FC236}">
                <a16:creationId xmlns:a16="http://schemas.microsoft.com/office/drawing/2014/main" id="{BD0DE49C-3C7A-4189-8C26-E10BC3FC0436}"/>
              </a:ext>
            </a:extLst>
          </p:cNvPr>
          <p:cNvPicPr>
            <a:picLocks noChangeAspect="1"/>
          </p:cNvPicPr>
          <p:nvPr/>
        </p:nvPicPr>
        <p:blipFill>
          <a:blip r:embed="rId5"/>
          <a:stretch>
            <a:fillRect/>
          </a:stretch>
        </p:blipFill>
        <p:spPr>
          <a:xfrm>
            <a:off x="7769270" y="1367064"/>
            <a:ext cx="571580" cy="590632"/>
          </a:xfrm>
          <a:prstGeom prst="rect">
            <a:avLst/>
          </a:prstGeom>
        </p:spPr>
      </p:pic>
      <p:pic>
        <p:nvPicPr>
          <p:cNvPr id="99" name="Picture 98">
            <a:extLst>
              <a:ext uri="{FF2B5EF4-FFF2-40B4-BE49-F238E27FC236}">
                <a16:creationId xmlns:a16="http://schemas.microsoft.com/office/drawing/2014/main" id="{7E7A470E-4642-4B9B-A894-12B65488DE17}"/>
              </a:ext>
            </a:extLst>
          </p:cNvPr>
          <p:cNvPicPr>
            <a:picLocks noChangeAspect="1"/>
          </p:cNvPicPr>
          <p:nvPr/>
        </p:nvPicPr>
        <p:blipFill>
          <a:blip r:embed="rId5"/>
          <a:stretch>
            <a:fillRect/>
          </a:stretch>
        </p:blipFill>
        <p:spPr>
          <a:xfrm>
            <a:off x="8320530" y="1367064"/>
            <a:ext cx="571580" cy="590632"/>
          </a:xfrm>
          <a:prstGeom prst="rect">
            <a:avLst/>
          </a:prstGeom>
        </p:spPr>
      </p:pic>
      <p:pic>
        <p:nvPicPr>
          <p:cNvPr id="101" name="Picture 4">
            <a:extLst>
              <a:ext uri="{FF2B5EF4-FFF2-40B4-BE49-F238E27FC236}">
                <a16:creationId xmlns:a16="http://schemas.microsoft.com/office/drawing/2014/main" id="{D169ECA1-C7D2-459E-B70F-B7E579B56CE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42831">
            <a:off x="3006034" y="3117045"/>
            <a:ext cx="668587" cy="593630"/>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Arrow Connector 101">
            <a:extLst>
              <a:ext uri="{FF2B5EF4-FFF2-40B4-BE49-F238E27FC236}">
                <a16:creationId xmlns:a16="http://schemas.microsoft.com/office/drawing/2014/main" id="{20AEE1A8-CA9B-4C0A-8339-26D6AB4CDBF0}"/>
              </a:ext>
            </a:extLst>
          </p:cNvPr>
          <p:cNvCxnSpPr>
            <a:cxnSpLocks/>
          </p:cNvCxnSpPr>
          <p:nvPr/>
        </p:nvCxnSpPr>
        <p:spPr>
          <a:xfrm>
            <a:off x="3656082" y="3642894"/>
            <a:ext cx="220139" cy="3213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5F09214-F49F-4A9A-8445-E37E84319611}"/>
              </a:ext>
            </a:extLst>
          </p:cNvPr>
          <p:cNvSpPr txBox="1"/>
          <p:nvPr/>
        </p:nvSpPr>
        <p:spPr>
          <a:xfrm>
            <a:off x="5140146" y="4406044"/>
            <a:ext cx="514886" cy="307777"/>
          </a:xfrm>
          <a:prstGeom prst="rect">
            <a:avLst/>
          </a:prstGeom>
          <a:noFill/>
        </p:spPr>
        <p:txBody>
          <a:bodyPr wrap="none" rtlCol="0">
            <a:spAutoFit/>
          </a:bodyPr>
          <a:lstStyle/>
          <a:p>
            <a:pPr algn="ctr"/>
            <a:r>
              <a:rPr lang="en-US" sz="1400" b="1" dirty="0"/>
              <a:t>DAG</a:t>
            </a:r>
          </a:p>
        </p:txBody>
      </p:sp>
      <p:cxnSp>
        <p:nvCxnSpPr>
          <p:cNvPr id="105" name="Straight Arrow Connector 104">
            <a:extLst>
              <a:ext uri="{FF2B5EF4-FFF2-40B4-BE49-F238E27FC236}">
                <a16:creationId xmlns:a16="http://schemas.microsoft.com/office/drawing/2014/main" id="{F6153136-4C8D-458B-A1D4-60D7CDBFADB7}"/>
              </a:ext>
            </a:extLst>
          </p:cNvPr>
          <p:cNvCxnSpPr>
            <a:cxnSpLocks/>
          </p:cNvCxnSpPr>
          <p:nvPr/>
        </p:nvCxnSpPr>
        <p:spPr>
          <a:xfrm flipV="1">
            <a:off x="2776393" y="3854324"/>
            <a:ext cx="827620" cy="21190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4FA1B437-17DD-44DA-94D6-A7E57F855DC6}"/>
              </a:ext>
            </a:extLst>
          </p:cNvPr>
          <p:cNvSpPr/>
          <p:nvPr/>
        </p:nvSpPr>
        <p:spPr>
          <a:xfrm>
            <a:off x="3382370" y="4145653"/>
            <a:ext cx="259080" cy="25773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603C31BE-9DCF-442A-8208-C97FE81E14D7}"/>
              </a:ext>
            </a:extLst>
          </p:cNvPr>
          <p:cNvSpPr txBox="1"/>
          <p:nvPr/>
        </p:nvSpPr>
        <p:spPr>
          <a:xfrm>
            <a:off x="3371487" y="4120632"/>
            <a:ext cx="280847" cy="307777"/>
          </a:xfrm>
          <a:prstGeom prst="rect">
            <a:avLst/>
          </a:prstGeom>
          <a:noFill/>
        </p:spPr>
        <p:txBody>
          <a:bodyPr wrap="none" rtlCol="0">
            <a:spAutoFit/>
          </a:bodyPr>
          <a:lstStyle/>
          <a:p>
            <a:pPr algn="ctr"/>
            <a:r>
              <a:rPr lang="en-US" sz="1400" b="1" dirty="0"/>
              <a:t>P</a:t>
            </a:r>
          </a:p>
        </p:txBody>
      </p:sp>
      <p:cxnSp>
        <p:nvCxnSpPr>
          <p:cNvPr id="109" name="Straight Connector 108">
            <a:extLst>
              <a:ext uri="{FF2B5EF4-FFF2-40B4-BE49-F238E27FC236}">
                <a16:creationId xmlns:a16="http://schemas.microsoft.com/office/drawing/2014/main" id="{76C8DA5F-BF1E-49A0-8945-1EE61FE0E510}"/>
              </a:ext>
            </a:extLst>
          </p:cNvPr>
          <p:cNvCxnSpPr>
            <a:stCxn id="106" idx="6"/>
          </p:cNvCxnSpPr>
          <p:nvPr/>
        </p:nvCxnSpPr>
        <p:spPr>
          <a:xfrm flipV="1">
            <a:off x="3641450" y="4237340"/>
            <a:ext cx="124701" cy="3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4">
            <a:extLst>
              <a:ext uri="{FF2B5EF4-FFF2-40B4-BE49-F238E27FC236}">
                <a16:creationId xmlns:a16="http://schemas.microsoft.com/office/drawing/2014/main" id="{D5FE1D5C-48EF-409C-A03A-86C1295A4F6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42831">
            <a:off x="3753624" y="3891294"/>
            <a:ext cx="668587" cy="59363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a:extLst>
              <a:ext uri="{FF2B5EF4-FFF2-40B4-BE49-F238E27FC236}">
                <a16:creationId xmlns:a16="http://schemas.microsoft.com/office/drawing/2014/main" id="{AAC08475-2A72-4E61-A460-C092A979D503}"/>
              </a:ext>
            </a:extLst>
          </p:cNvPr>
          <p:cNvPicPr>
            <a:picLocks noChangeAspect="1"/>
          </p:cNvPicPr>
          <p:nvPr/>
        </p:nvPicPr>
        <p:blipFill>
          <a:blip r:embed="rId5"/>
          <a:stretch>
            <a:fillRect/>
          </a:stretch>
        </p:blipFill>
        <p:spPr>
          <a:xfrm>
            <a:off x="6337978" y="1377740"/>
            <a:ext cx="571580" cy="590632"/>
          </a:xfrm>
          <a:prstGeom prst="rect">
            <a:avLst/>
          </a:prstGeom>
        </p:spPr>
      </p:pic>
      <p:grpSp>
        <p:nvGrpSpPr>
          <p:cNvPr id="112" name="Group 111">
            <a:extLst>
              <a:ext uri="{FF2B5EF4-FFF2-40B4-BE49-F238E27FC236}">
                <a16:creationId xmlns:a16="http://schemas.microsoft.com/office/drawing/2014/main" id="{62A5318E-B485-447B-8AD8-40619B33062C}"/>
              </a:ext>
            </a:extLst>
          </p:cNvPr>
          <p:cNvGrpSpPr/>
          <p:nvPr/>
        </p:nvGrpSpPr>
        <p:grpSpPr>
          <a:xfrm>
            <a:off x="6431544" y="1333884"/>
            <a:ext cx="573171" cy="1089998"/>
            <a:chOff x="4865330" y="1731604"/>
            <a:chExt cx="573171" cy="1089998"/>
          </a:xfrm>
        </p:grpSpPr>
        <p:sp>
          <p:nvSpPr>
            <p:cNvPr id="113" name="Flowchart: Alternate Process 112">
              <a:extLst>
                <a:ext uri="{FF2B5EF4-FFF2-40B4-BE49-F238E27FC236}">
                  <a16:creationId xmlns:a16="http://schemas.microsoft.com/office/drawing/2014/main" id="{A935CC9F-006D-48F2-854E-0144416E1D36}"/>
                </a:ext>
              </a:extLst>
            </p:cNvPr>
            <p:cNvSpPr/>
            <p:nvPr/>
          </p:nvSpPr>
          <p:spPr>
            <a:xfrm>
              <a:off x="4971144" y="1731604"/>
              <a:ext cx="362856" cy="590632"/>
            </a:xfrm>
            <a:prstGeom prst="flowChartAlternate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7CC92A2-4126-48E3-9457-218807288B9C}"/>
                </a:ext>
              </a:extLst>
            </p:cNvPr>
            <p:cNvSpPr/>
            <p:nvPr/>
          </p:nvSpPr>
          <p:spPr>
            <a:xfrm>
              <a:off x="4866921" y="2036644"/>
              <a:ext cx="571580" cy="4148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3C0EFAB0-6CC3-4F38-9232-A3AA1DAF5C63}"/>
                </a:ext>
              </a:extLst>
            </p:cNvPr>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a:extLst>
              <a:ext uri="{FF2B5EF4-FFF2-40B4-BE49-F238E27FC236}">
                <a16:creationId xmlns:a16="http://schemas.microsoft.com/office/drawing/2014/main" id="{4224E02B-52E2-460B-B728-02F075EBFECC}"/>
              </a:ext>
            </a:extLst>
          </p:cNvPr>
          <p:cNvSpPr/>
          <p:nvPr/>
        </p:nvSpPr>
        <p:spPr>
          <a:xfrm>
            <a:off x="6573753" y="1317505"/>
            <a:ext cx="282892" cy="107134"/>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029FDA8F-8406-4786-94AE-C38917C55A59}"/>
              </a:ext>
            </a:extLst>
          </p:cNvPr>
          <p:cNvSpPr txBox="1"/>
          <p:nvPr/>
        </p:nvSpPr>
        <p:spPr>
          <a:xfrm>
            <a:off x="6112405" y="2010873"/>
            <a:ext cx="535532" cy="307777"/>
          </a:xfrm>
          <a:prstGeom prst="rect">
            <a:avLst/>
          </a:prstGeom>
          <a:noFill/>
        </p:spPr>
        <p:txBody>
          <a:bodyPr wrap="none" rtlCol="0">
            <a:spAutoFit/>
          </a:bodyPr>
          <a:lstStyle/>
          <a:p>
            <a:pPr algn="ctr"/>
            <a:r>
              <a:rPr lang="en-US" sz="1400" b="1" dirty="0"/>
              <a:t>FATP</a:t>
            </a:r>
          </a:p>
        </p:txBody>
      </p:sp>
      <p:cxnSp>
        <p:nvCxnSpPr>
          <p:cNvPr id="118" name="Straight Arrow Connector 117">
            <a:extLst>
              <a:ext uri="{FF2B5EF4-FFF2-40B4-BE49-F238E27FC236}">
                <a16:creationId xmlns:a16="http://schemas.microsoft.com/office/drawing/2014/main" id="{9F13D0FA-31D1-4749-B9BD-503F582D2104}"/>
              </a:ext>
            </a:extLst>
          </p:cNvPr>
          <p:cNvCxnSpPr>
            <a:cxnSpLocks/>
          </p:cNvCxnSpPr>
          <p:nvPr/>
        </p:nvCxnSpPr>
        <p:spPr>
          <a:xfrm flipH="1" flipV="1">
            <a:off x="6717334" y="1163616"/>
            <a:ext cx="9384" cy="126026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Arc 118">
            <a:extLst>
              <a:ext uri="{FF2B5EF4-FFF2-40B4-BE49-F238E27FC236}">
                <a16:creationId xmlns:a16="http://schemas.microsoft.com/office/drawing/2014/main" id="{7C340770-14B2-493B-BD3B-50159010F01B}"/>
              </a:ext>
            </a:extLst>
          </p:cNvPr>
          <p:cNvSpPr/>
          <p:nvPr/>
        </p:nvSpPr>
        <p:spPr>
          <a:xfrm rot="6190120" flipH="1">
            <a:off x="6062859" y="2813054"/>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a:extLst>
              <a:ext uri="{FF2B5EF4-FFF2-40B4-BE49-F238E27FC236}">
                <a16:creationId xmlns:a16="http://schemas.microsoft.com/office/drawing/2014/main" id="{64ABFC46-51DE-4AD9-9FD1-BECD367DE5F2}"/>
              </a:ext>
            </a:extLst>
          </p:cNvPr>
          <p:cNvSpPr/>
          <p:nvPr/>
        </p:nvSpPr>
        <p:spPr>
          <a:xfrm rot="11013602" flipH="1">
            <a:off x="6061723" y="3907960"/>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TextBox 120">
            <a:extLst>
              <a:ext uri="{FF2B5EF4-FFF2-40B4-BE49-F238E27FC236}">
                <a16:creationId xmlns:a16="http://schemas.microsoft.com/office/drawing/2014/main" id="{AEC3DE83-EBBB-4699-8BDE-7575FF3A62E4}"/>
              </a:ext>
            </a:extLst>
          </p:cNvPr>
          <p:cNvSpPr txBox="1"/>
          <p:nvPr/>
        </p:nvSpPr>
        <p:spPr>
          <a:xfrm>
            <a:off x="6786586" y="4491533"/>
            <a:ext cx="1158139" cy="461665"/>
          </a:xfrm>
          <a:prstGeom prst="rect">
            <a:avLst/>
          </a:prstGeom>
          <a:noFill/>
        </p:spPr>
        <p:txBody>
          <a:bodyPr wrap="none" rtlCol="0">
            <a:spAutoFit/>
          </a:bodyPr>
          <a:lstStyle/>
          <a:p>
            <a:pPr algn="ctr"/>
            <a:r>
              <a:rPr lang="en-US" sz="1200" b="1" i="1" dirty="0">
                <a:solidFill>
                  <a:schemeClr val="accent6">
                    <a:lumMod val="75000"/>
                  </a:schemeClr>
                </a:solidFill>
              </a:rPr>
              <a:t>Diacylglyceride</a:t>
            </a:r>
          </a:p>
          <a:p>
            <a:pPr algn="ctr"/>
            <a:r>
              <a:rPr lang="en-US" sz="1200" b="1" i="1" dirty="0">
                <a:solidFill>
                  <a:schemeClr val="accent6">
                    <a:lumMod val="75000"/>
                  </a:schemeClr>
                </a:solidFill>
              </a:rPr>
              <a:t>Lipase</a:t>
            </a:r>
          </a:p>
        </p:txBody>
      </p:sp>
      <p:sp>
        <p:nvSpPr>
          <p:cNvPr id="122" name="TextBox 121">
            <a:extLst>
              <a:ext uri="{FF2B5EF4-FFF2-40B4-BE49-F238E27FC236}">
                <a16:creationId xmlns:a16="http://schemas.microsoft.com/office/drawing/2014/main" id="{C53B62A6-7AB6-431F-8CB2-E9BB30786C55}"/>
              </a:ext>
            </a:extLst>
          </p:cNvPr>
          <p:cNvSpPr txBox="1"/>
          <p:nvPr/>
        </p:nvSpPr>
        <p:spPr>
          <a:xfrm>
            <a:off x="6741978" y="2726494"/>
            <a:ext cx="1390573" cy="461665"/>
          </a:xfrm>
          <a:prstGeom prst="rect">
            <a:avLst/>
          </a:prstGeom>
          <a:noFill/>
        </p:spPr>
        <p:txBody>
          <a:bodyPr wrap="none" rtlCol="0">
            <a:spAutoFit/>
          </a:bodyPr>
          <a:lstStyle/>
          <a:p>
            <a:pPr algn="ctr"/>
            <a:r>
              <a:rPr lang="en-US" sz="1200" b="1" i="1" dirty="0" err="1">
                <a:solidFill>
                  <a:schemeClr val="accent6">
                    <a:lumMod val="75000"/>
                  </a:schemeClr>
                </a:solidFill>
              </a:rPr>
              <a:t>monoacylglyceride</a:t>
            </a:r>
            <a:endParaRPr lang="en-US" sz="1200" b="1" i="1" dirty="0">
              <a:solidFill>
                <a:schemeClr val="accent6">
                  <a:lumMod val="75000"/>
                </a:schemeClr>
              </a:solidFill>
            </a:endParaRPr>
          </a:p>
          <a:p>
            <a:pPr algn="ctr"/>
            <a:r>
              <a:rPr lang="en-US" sz="1200" b="1" i="1" dirty="0">
                <a:solidFill>
                  <a:schemeClr val="accent6">
                    <a:lumMod val="75000"/>
                  </a:schemeClr>
                </a:solidFill>
              </a:rPr>
              <a:t>Lipase</a:t>
            </a:r>
          </a:p>
        </p:txBody>
      </p:sp>
      <p:graphicFrame>
        <p:nvGraphicFramePr>
          <p:cNvPr id="110" name="Object 109">
            <a:extLst>
              <a:ext uri="{FF2B5EF4-FFF2-40B4-BE49-F238E27FC236}">
                <a16:creationId xmlns:a16="http://schemas.microsoft.com/office/drawing/2014/main" id="{F093C640-C273-4837-B40A-BFF93CAEDE24}"/>
              </a:ext>
            </a:extLst>
          </p:cNvPr>
          <p:cNvGraphicFramePr>
            <a:graphicFrameLocks noChangeAspect="1"/>
          </p:cNvGraphicFramePr>
          <p:nvPr>
            <p:extLst>
              <p:ext uri="{D42A27DB-BD31-4B8C-83A1-F6EECF244321}">
                <p14:modId xmlns:p14="http://schemas.microsoft.com/office/powerpoint/2010/main" val="2443898523"/>
              </p:ext>
            </p:extLst>
          </p:nvPr>
        </p:nvGraphicFramePr>
        <p:xfrm>
          <a:off x="7636645" y="2086681"/>
          <a:ext cx="253198" cy="520988"/>
        </p:xfrm>
        <a:graphic>
          <a:graphicData uri="http://schemas.openxmlformats.org/presentationml/2006/ole">
            <mc:AlternateContent xmlns:mc="http://schemas.openxmlformats.org/markup-compatibility/2006">
              <mc:Choice xmlns:v="urn:schemas-microsoft-com:vml" Requires="v">
                <p:oleObj spid="_x0000_s13457" name="CS ChemDraw Drawing" r:id="rId18" imgW="468683" imgH="963796" progId="ChemDraw.Document.6.0">
                  <p:embed/>
                </p:oleObj>
              </mc:Choice>
              <mc:Fallback>
                <p:oleObj name="CS ChemDraw Drawing" r:id="rId18" imgW="468683" imgH="963796" progId="ChemDraw.Document.6.0">
                  <p:embed/>
                  <p:pic>
                    <p:nvPicPr>
                      <p:cNvPr id="0" name=""/>
                      <p:cNvPicPr/>
                      <p:nvPr/>
                    </p:nvPicPr>
                    <p:blipFill>
                      <a:blip r:embed="rId19"/>
                      <a:stretch>
                        <a:fillRect/>
                      </a:stretch>
                    </p:blipFill>
                    <p:spPr>
                      <a:xfrm>
                        <a:off x="7636645" y="2086681"/>
                        <a:ext cx="253198" cy="520988"/>
                      </a:xfrm>
                      <a:prstGeom prst="rect">
                        <a:avLst/>
                      </a:prstGeom>
                    </p:spPr>
                  </p:pic>
                </p:oleObj>
              </mc:Fallback>
            </mc:AlternateContent>
          </a:graphicData>
        </a:graphic>
      </p:graphicFrame>
      <p:sp>
        <p:nvSpPr>
          <p:cNvPr id="124" name="TextBox 123">
            <a:extLst>
              <a:ext uri="{FF2B5EF4-FFF2-40B4-BE49-F238E27FC236}">
                <a16:creationId xmlns:a16="http://schemas.microsoft.com/office/drawing/2014/main" id="{ED4A84F5-BF2D-47A8-8355-B44B01A19456}"/>
              </a:ext>
            </a:extLst>
          </p:cNvPr>
          <p:cNvSpPr txBox="1"/>
          <p:nvPr/>
        </p:nvSpPr>
        <p:spPr>
          <a:xfrm>
            <a:off x="7932842" y="2229923"/>
            <a:ext cx="794128" cy="307777"/>
          </a:xfrm>
          <a:prstGeom prst="rect">
            <a:avLst/>
          </a:prstGeom>
          <a:noFill/>
        </p:spPr>
        <p:txBody>
          <a:bodyPr wrap="none" rtlCol="0">
            <a:spAutoFit/>
          </a:bodyPr>
          <a:lstStyle/>
          <a:p>
            <a:pPr algn="ctr"/>
            <a:r>
              <a:rPr lang="en-US" sz="1400" b="1" dirty="0"/>
              <a:t>Glycerol</a:t>
            </a:r>
          </a:p>
        </p:txBody>
      </p:sp>
      <p:graphicFrame>
        <p:nvGraphicFramePr>
          <p:cNvPr id="125" name="Object 124">
            <a:extLst>
              <a:ext uri="{FF2B5EF4-FFF2-40B4-BE49-F238E27FC236}">
                <a16:creationId xmlns:a16="http://schemas.microsoft.com/office/drawing/2014/main" id="{D643AE73-2957-4DA4-B639-F1A467DDED11}"/>
              </a:ext>
            </a:extLst>
          </p:cNvPr>
          <p:cNvGraphicFramePr>
            <a:graphicFrameLocks noChangeAspect="1"/>
          </p:cNvGraphicFramePr>
          <p:nvPr>
            <p:extLst>
              <p:ext uri="{D42A27DB-BD31-4B8C-83A1-F6EECF244321}">
                <p14:modId xmlns:p14="http://schemas.microsoft.com/office/powerpoint/2010/main" val="4133695889"/>
              </p:ext>
            </p:extLst>
          </p:nvPr>
        </p:nvGraphicFramePr>
        <p:xfrm>
          <a:off x="6952765" y="941343"/>
          <a:ext cx="1449862" cy="243021"/>
        </p:xfrm>
        <a:graphic>
          <a:graphicData uri="http://schemas.openxmlformats.org/presentationml/2006/ole">
            <mc:AlternateContent xmlns:mc="http://schemas.openxmlformats.org/markup-compatibility/2006">
              <mc:Choice xmlns:v="urn:schemas-microsoft-com:vml" Requires="v">
                <p:oleObj spid="_x0000_s13458" name="CS ChemDraw Drawing" r:id="rId15" imgW="2784880" imgH="467051" progId="ChemDraw.Document.6.0">
                  <p:embed/>
                </p:oleObj>
              </mc:Choice>
              <mc:Fallback>
                <p:oleObj name="CS ChemDraw Drawing" r:id="rId15" imgW="2784880" imgH="467051" progId="ChemDraw.Document.6.0">
                  <p:embed/>
                  <p:pic>
                    <p:nvPicPr>
                      <p:cNvPr id="91" name="Object 90">
                        <a:extLst>
                          <a:ext uri="{FF2B5EF4-FFF2-40B4-BE49-F238E27FC236}">
                            <a16:creationId xmlns:a16="http://schemas.microsoft.com/office/drawing/2014/main" id="{977923EE-F59A-4688-A34A-392AE1CFB9AA}"/>
                          </a:ext>
                        </a:extLst>
                      </p:cNvPr>
                      <p:cNvPicPr/>
                      <p:nvPr/>
                    </p:nvPicPr>
                    <p:blipFill>
                      <a:blip r:embed="rId16"/>
                      <a:stretch>
                        <a:fillRect/>
                      </a:stretch>
                    </p:blipFill>
                    <p:spPr>
                      <a:xfrm>
                        <a:off x="6952765" y="941343"/>
                        <a:ext cx="1449862" cy="243021"/>
                      </a:xfrm>
                      <a:prstGeom prst="rect">
                        <a:avLst/>
                      </a:prstGeom>
                    </p:spPr>
                  </p:pic>
                </p:oleObj>
              </mc:Fallback>
            </mc:AlternateContent>
          </a:graphicData>
        </a:graphic>
      </p:graphicFrame>
      <p:graphicFrame>
        <p:nvGraphicFramePr>
          <p:cNvPr id="126" name="Object 125">
            <a:extLst>
              <a:ext uri="{FF2B5EF4-FFF2-40B4-BE49-F238E27FC236}">
                <a16:creationId xmlns:a16="http://schemas.microsoft.com/office/drawing/2014/main" id="{34A2AEE1-D5E6-4C15-84CC-DCFA6BB6B6EA}"/>
              </a:ext>
            </a:extLst>
          </p:cNvPr>
          <p:cNvGraphicFramePr>
            <a:graphicFrameLocks noChangeAspect="1"/>
          </p:cNvGraphicFramePr>
          <p:nvPr>
            <p:extLst>
              <p:ext uri="{D42A27DB-BD31-4B8C-83A1-F6EECF244321}">
                <p14:modId xmlns:p14="http://schemas.microsoft.com/office/powerpoint/2010/main" val="3995116429"/>
              </p:ext>
            </p:extLst>
          </p:nvPr>
        </p:nvGraphicFramePr>
        <p:xfrm>
          <a:off x="5380725" y="800613"/>
          <a:ext cx="1257775" cy="584088"/>
        </p:xfrm>
        <a:graphic>
          <a:graphicData uri="http://schemas.openxmlformats.org/presentationml/2006/ole">
            <mc:AlternateContent xmlns:mc="http://schemas.openxmlformats.org/markup-compatibility/2006">
              <mc:Choice xmlns:v="urn:schemas-microsoft-com:vml" Requires="v">
                <p:oleObj spid="_x0000_s13459" name="CS ChemDraw Drawing" r:id="rId13" imgW="2362980" imgH="1096573" progId="ChemDraw.Document.6.0">
                  <p:embed/>
                </p:oleObj>
              </mc:Choice>
              <mc:Fallback>
                <p:oleObj name="CS ChemDraw Drawing" r:id="rId13" imgW="2362980" imgH="1096573" progId="ChemDraw.Document.6.0">
                  <p:embed/>
                  <p:pic>
                    <p:nvPicPr>
                      <p:cNvPr id="90" name="Object 89">
                        <a:extLst>
                          <a:ext uri="{FF2B5EF4-FFF2-40B4-BE49-F238E27FC236}">
                            <a16:creationId xmlns:a16="http://schemas.microsoft.com/office/drawing/2014/main" id="{7FD685F2-5F4D-4C00-AAEA-EC2DD7DCE095}"/>
                          </a:ext>
                        </a:extLst>
                      </p:cNvPr>
                      <p:cNvPicPr/>
                      <p:nvPr/>
                    </p:nvPicPr>
                    <p:blipFill>
                      <a:blip r:embed="rId14"/>
                      <a:stretch>
                        <a:fillRect/>
                      </a:stretch>
                    </p:blipFill>
                    <p:spPr>
                      <a:xfrm>
                        <a:off x="5380725" y="800613"/>
                        <a:ext cx="1257775" cy="584088"/>
                      </a:xfrm>
                      <a:prstGeom prst="rect">
                        <a:avLst/>
                      </a:prstGeom>
                    </p:spPr>
                  </p:pic>
                </p:oleObj>
              </mc:Fallback>
            </mc:AlternateContent>
          </a:graphicData>
        </a:graphic>
      </p:graphicFrame>
      <p:sp>
        <p:nvSpPr>
          <p:cNvPr id="127" name="TextBox 126">
            <a:extLst>
              <a:ext uri="{FF2B5EF4-FFF2-40B4-BE49-F238E27FC236}">
                <a16:creationId xmlns:a16="http://schemas.microsoft.com/office/drawing/2014/main" id="{00DBE032-3972-47CE-9A99-D6A771CF4639}"/>
              </a:ext>
            </a:extLst>
          </p:cNvPr>
          <p:cNvSpPr txBox="1"/>
          <p:nvPr/>
        </p:nvSpPr>
        <p:spPr>
          <a:xfrm>
            <a:off x="7198058" y="1062853"/>
            <a:ext cx="1340560" cy="276999"/>
          </a:xfrm>
          <a:prstGeom prst="rect">
            <a:avLst/>
          </a:prstGeom>
          <a:noFill/>
        </p:spPr>
        <p:txBody>
          <a:bodyPr wrap="none" rtlCol="0">
            <a:spAutoFit/>
          </a:bodyPr>
          <a:lstStyle/>
          <a:p>
            <a:pPr algn="ctr"/>
            <a:r>
              <a:rPr lang="en-US" sz="1200" b="1" i="1" dirty="0">
                <a:solidFill>
                  <a:schemeClr val="accent6">
                    <a:lumMod val="75000"/>
                  </a:schemeClr>
                </a:solidFill>
              </a:rPr>
              <a:t>Into Blood Stream</a:t>
            </a:r>
          </a:p>
        </p:txBody>
      </p:sp>
    </p:spTree>
    <p:extLst>
      <p:ext uri="{BB962C8B-B14F-4D97-AF65-F5344CB8AC3E}">
        <p14:creationId xmlns:p14="http://schemas.microsoft.com/office/powerpoint/2010/main" val="165391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50F3-AEC0-4783-8563-B7F4D2C4197F}"/>
              </a:ext>
            </a:extLst>
          </p:cNvPr>
          <p:cNvSpPr>
            <a:spLocks noGrp="1"/>
          </p:cNvSpPr>
          <p:nvPr>
            <p:ph type="title"/>
          </p:nvPr>
        </p:nvSpPr>
        <p:spPr>
          <a:xfrm>
            <a:off x="1316448" y="416659"/>
            <a:ext cx="7210332" cy="779462"/>
          </a:xfrm>
        </p:spPr>
        <p:txBody>
          <a:bodyPr>
            <a:normAutofit fontScale="90000"/>
          </a:bodyPr>
          <a:lstStyle/>
          <a:p>
            <a:pPr algn="ctr"/>
            <a:r>
              <a:rPr lang="en-US" dirty="0"/>
              <a:t>Glycerol can enter Glycolysis</a:t>
            </a:r>
            <a:br>
              <a:rPr lang="en-US" dirty="0"/>
            </a:br>
            <a:r>
              <a:rPr lang="en-US" dirty="0"/>
              <a:t>and is Gluconeogenic</a:t>
            </a:r>
          </a:p>
        </p:txBody>
      </p:sp>
      <p:sp>
        <p:nvSpPr>
          <p:cNvPr id="5" name="Rectangle 4">
            <a:extLst>
              <a:ext uri="{FF2B5EF4-FFF2-40B4-BE49-F238E27FC236}">
                <a16:creationId xmlns:a16="http://schemas.microsoft.com/office/drawing/2014/main" id="{5E6F687D-67A2-46EE-8C02-DA3911FA53D8}"/>
              </a:ext>
            </a:extLst>
          </p:cNvPr>
          <p:cNvSpPr/>
          <p:nvPr/>
        </p:nvSpPr>
        <p:spPr>
          <a:xfrm>
            <a:off x="4268112" y="2369821"/>
            <a:ext cx="758189" cy="358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0" name="Picture 4">
            <a:extLst>
              <a:ext uri="{FF2B5EF4-FFF2-40B4-BE49-F238E27FC236}">
                <a16:creationId xmlns:a16="http://schemas.microsoft.com/office/drawing/2014/main" id="{E2195533-DB68-4A23-8106-64C08E785D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14" b="17809"/>
          <a:stretch/>
        </p:blipFill>
        <p:spPr bwMode="auto">
          <a:xfrm>
            <a:off x="523875" y="1545545"/>
            <a:ext cx="8096250" cy="43319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B64C1E9-216D-4929-9E6C-81499328A756}"/>
              </a:ext>
            </a:extLst>
          </p:cNvPr>
          <p:cNvSpPr/>
          <p:nvPr/>
        </p:nvSpPr>
        <p:spPr>
          <a:xfrm>
            <a:off x="2491740" y="1451610"/>
            <a:ext cx="838200" cy="384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6A2CF43-075D-4DDE-A1D5-3019A577E514}"/>
              </a:ext>
            </a:extLst>
          </p:cNvPr>
          <p:cNvSpPr txBox="1"/>
          <p:nvPr/>
        </p:nvSpPr>
        <p:spPr>
          <a:xfrm>
            <a:off x="0" y="5693319"/>
            <a:ext cx="4162358" cy="307777"/>
          </a:xfrm>
          <a:prstGeom prst="rect">
            <a:avLst/>
          </a:prstGeom>
          <a:noFill/>
        </p:spPr>
        <p:txBody>
          <a:bodyPr wrap="none" rtlCol="0">
            <a:spAutoFit/>
          </a:bodyPr>
          <a:lstStyle/>
          <a:p>
            <a:r>
              <a:rPr lang="en-US" sz="1400" dirty="0"/>
              <a:t>Figure from: </a:t>
            </a:r>
            <a:r>
              <a:rPr lang="en-US" sz="1400" dirty="0">
                <a:hlinkClick r:id="rId4"/>
              </a:rPr>
              <a:t>Hartley, C., et al (2017) </a:t>
            </a:r>
            <a:r>
              <a:rPr lang="en-US" sz="1400" dirty="0" err="1">
                <a:hlinkClick r:id="rId4"/>
              </a:rPr>
              <a:t>PLoS</a:t>
            </a:r>
            <a:r>
              <a:rPr lang="en-US" sz="1400" dirty="0">
                <a:hlinkClick r:id="rId4"/>
              </a:rPr>
              <a:t> ONE 10.1371</a:t>
            </a:r>
            <a:endParaRPr lang="en-US" sz="1400" dirty="0"/>
          </a:p>
        </p:txBody>
      </p:sp>
    </p:spTree>
    <p:extLst>
      <p:ext uri="{BB962C8B-B14F-4D97-AF65-F5344CB8AC3E}">
        <p14:creationId xmlns:p14="http://schemas.microsoft.com/office/powerpoint/2010/main" val="409607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8DCF-7237-43B8-88D2-B889F7B3FCB9}"/>
              </a:ext>
            </a:extLst>
          </p:cNvPr>
          <p:cNvSpPr>
            <a:spLocks noGrp="1"/>
          </p:cNvSpPr>
          <p:nvPr>
            <p:ph type="title"/>
          </p:nvPr>
        </p:nvSpPr>
        <p:spPr/>
        <p:txBody>
          <a:bodyPr>
            <a:normAutofit fontScale="90000"/>
          </a:bodyPr>
          <a:lstStyle/>
          <a:p>
            <a:r>
              <a:rPr lang="en-US" dirty="0" err="1"/>
              <a:t>Tranporting</a:t>
            </a:r>
            <a:r>
              <a:rPr lang="en-US" dirty="0"/>
              <a:t> Fatty Acids in Blood</a:t>
            </a:r>
          </a:p>
        </p:txBody>
      </p:sp>
      <p:sp>
        <p:nvSpPr>
          <p:cNvPr id="3" name="Content Placeholder 2">
            <a:extLst>
              <a:ext uri="{FF2B5EF4-FFF2-40B4-BE49-F238E27FC236}">
                <a16:creationId xmlns:a16="http://schemas.microsoft.com/office/drawing/2014/main" id="{44FCE9D2-F38E-4FA0-B050-B63BCA026030}"/>
              </a:ext>
            </a:extLst>
          </p:cNvPr>
          <p:cNvSpPr>
            <a:spLocks noGrp="1"/>
          </p:cNvSpPr>
          <p:nvPr>
            <p:ph idx="1"/>
          </p:nvPr>
        </p:nvSpPr>
        <p:spPr>
          <a:xfrm>
            <a:off x="208226" y="1788338"/>
            <a:ext cx="4088281" cy="4511353"/>
          </a:xfrm>
        </p:spPr>
        <p:txBody>
          <a:bodyPr/>
          <a:lstStyle/>
          <a:p>
            <a:pPr marL="0" indent="0">
              <a:buNone/>
            </a:pPr>
            <a:r>
              <a:rPr lang="en-US" sz="3200" b="1" i="1" dirty="0"/>
              <a:t>Protein Serum Albumin</a:t>
            </a:r>
          </a:p>
          <a:p>
            <a:r>
              <a:rPr lang="en-US" dirty="0"/>
              <a:t>Can bind to 7 Fatty Acids</a:t>
            </a:r>
          </a:p>
          <a:p>
            <a:r>
              <a:rPr lang="en-US" dirty="0"/>
              <a:t>Most plentiful protein in the blood plasma</a:t>
            </a:r>
          </a:p>
          <a:p>
            <a:r>
              <a:rPr lang="en-US" dirty="0"/>
              <a:t>Chaperones fatty acid delivery to cells</a:t>
            </a:r>
          </a:p>
        </p:txBody>
      </p:sp>
      <p:pic>
        <p:nvPicPr>
          <p:cNvPr id="34818" name="Picture 2">
            <a:extLst>
              <a:ext uri="{FF2B5EF4-FFF2-40B4-BE49-F238E27FC236}">
                <a16:creationId xmlns:a16="http://schemas.microsoft.com/office/drawing/2014/main" id="{0A6FD8BD-3301-4956-A720-CF5271996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781" y="1001811"/>
            <a:ext cx="4575297" cy="4287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497486-625A-4374-93FF-525C571C0248}"/>
              </a:ext>
            </a:extLst>
          </p:cNvPr>
          <p:cNvSpPr txBox="1"/>
          <p:nvPr/>
        </p:nvSpPr>
        <p:spPr>
          <a:xfrm>
            <a:off x="84168" y="5706615"/>
            <a:ext cx="6395244"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Tree>
    <p:extLst>
      <p:ext uri="{BB962C8B-B14F-4D97-AF65-F5344CB8AC3E}">
        <p14:creationId xmlns:p14="http://schemas.microsoft.com/office/powerpoint/2010/main" val="289481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9928-E0A9-4E00-B46B-C531879EFCC3}"/>
              </a:ext>
            </a:extLst>
          </p:cNvPr>
          <p:cNvSpPr>
            <a:spLocks noGrp="1"/>
          </p:cNvSpPr>
          <p:nvPr>
            <p:ph type="title"/>
          </p:nvPr>
        </p:nvSpPr>
        <p:spPr>
          <a:xfrm>
            <a:off x="451339" y="2426800"/>
            <a:ext cx="2532186" cy="779462"/>
          </a:xfrm>
        </p:spPr>
        <p:txBody>
          <a:bodyPr>
            <a:normAutofit fontScale="90000"/>
          </a:bodyPr>
          <a:lstStyle/>
          <a:p>
            <a:pPr algn="ctr"/>
            <a:r>
              <a:rPr lang="en-US" b="1" i="1" dirty="0"/>
              <a:t>Serum </a:t>
            </a:r>
            <a:br>
              <a:rPr lang="en-US" b="1" i="1" dirty="0"/>
            </a:br>
            <a:r>
              <a:rPr lang="en-US" b="1" i="1" dirty="0"/>
              <a:t>Albumin</a:t>
            </a:r>
          </a:p>
        </p:txBody>
      </p:sp>
      <p:sp>
        <p:nvSpPr>
          <p:cNvPr id="4" name="TextBox 3">
            <a:extLst>
              <a:ext uri="{FF2B5EF4-FFF2-40B4-BE49-F238E27FC236}">
                <a16:creationId xmlns:a16="http://schemas.microsoft.com/office/drawing/2014/main" id="{80035347-DCED-4273-8C16-051F71400E5A}"/>
              </a:ext>
            </a:extLst>
          </p:cNvPr>
          <p:cNvSpPr txBox="1"/>
          <p:nvPr/>
        </p:nvSpPr>
        <p:spPr>
          <a:xfrm>
            <a:off x="3312868" y="5579616"/>
            <a:ext cx="5779333" cy="307777"/>
          </a:xfrm>
          <a:prstGeom prst="rect">
            <a:avLst/>
          </a:prstGeom>
          <a:noFill/>
        </p:spPr>
        <p:txBody>
          <a:bodyPr wrap="square" rtlCol="0">
            <a:spAutoFit/>
          </a:bodyPr>
          <a:lstStyle/>
          <a:p>
            <a:r>
              <a:rPr lang="en-US" sz="1400" dirty="0"/>
              <a:t>Image from : </a:t>
            </a:r>
            <a:r>
              <a:rPr lang="en-US" sz="1400" dirty="0" err="1">
                <a:hlinkClick r:id="rId3"/>
              </a:rPr>
              <a:t>Goodsell</a:t>
            </a:r>
            <a:r>
              <a:rPr lang="en-US" sz="1400" dirty="0">
                <a:hlinkClick r:id="rId3"/>
              </a:rPr>
              <a:t>, D. (2012) Molecule of the Month, Protein Database</a:t>
            </a:r>
            <a:endParaRPr lang="en-US" sz="1400" i="1" dirty="0"/>
          </a:p>
        </p:txBody>
      </p:sp>
      <p:pic>
        <p:nvPicPr>
          <p:cNvPr id="35842" name="Picture 2">
            <a:extLst>
              <a:ext uri="{FF2B5EF4-FFF2-40B4-BE49-F238E27FC236}">
                <a16:creationId xmlns:a16="http://schemas.microsoft.com/office/drawing/2014/main" id="{3988908D-EBB6-42BD-BB60-855459F8D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868" y="322338"/>
            <a:ext cx="5379793" cy="510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89112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6443</TotalTime>
  <Words>1110</Words>
  <Application>Microsoft Office PowerPoint</Application>
  <PresentationFormat>On-screen Show (4:3)</PresentationFormat>
  <Paragraphs>95</Paragraphs>
  <Slides>8</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Calibri Light</vt:lpstr>
      <vt:lpstr>Biochemistry Theme</vt:lpstr>
      <vt:lpstr>CS ChemDraw Drawing</vt:lpstr>
      <vt:lpstr>Lipids</vt:lpstr>
      <vt:lpstr>White Fat Cells</vt:lpstr>
      <vt:lpstr>Brown Fat Cells</vt:lpstr>
      <vt:lpstr>The Energy in Adipose Tissue</vt:lpstr>
      <vt:lpstr>Epinephrine Signaling in Adipose Cells</vt:lpstr>
      <vt:lpstr>Glycerol can enter Glycolysis and is Gluconeogenic</vt:lpstr>
      <vt:lpstr>Tranporting Fatty Acids in Blood</vt:lpstr>
      <vt:lpstr>Serum  Albumin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Patricia Flatt</dc:creator>
  <cp:lastModifiedBy>Patricia Flatt</cp:lastModifiedBy>
  <cp:revision>127</cp:revision>
  <dcterms:created xsi:type="dcterms:W3CDTF">2020-03-05T19:43:26Z</dcterms:created>
  <dcterms:modified xsi:type="dcterms:W3CDTF">2020-03-10T13:11:29Z</dcterms:modified>
</cp:coreProperties>
</file>