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46" r:id="rId2"/>
    <p:sldId id="448" r:id="rId3"/>
    <p:sldId id="453" r:id="rId4"/>
    <p:sldId id="449" r:id="rId5"/>
    <p:sldId id="450" r:id="rId6"/>
    <p:sldId id="451" r:id="rId7"/>
    <p:sldId id="452" r:id="rId8"/>
    <p:sldId id="455" r:id="rId9"/>
    <p:sldId id="447" r:id="rId10"/>
    <p:sldId id="456" r:id="rId1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401" autoAdjust="0"/>
  </p:normalViewPr>
  <p:slideViewPr>
    <p:cSldViewPr snapToGrid="0" showGuides="1">
      <p:cViewPr varScale="1">
        <p:scale>
          <a:sx n="72" d="100"/>
          <a:sy n="72" d="100"/>
        </p:scale>
        <p:origin x="1795"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4:40:03.469"/>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0,'0'0,"4"0,8 0,4 0,4 5,4 0,2 0,1 0,1-2,-1-1,1-1,-1-1,0 0,0 0,-1 0,1 0,-1-1,0 1,1 0,5 0,5 0,11 0,-1 0,3 0,-4 0,-4 0,0 0,1 0,-2 0,-4 0,2 0,-9 0,-1 0,-3 0,-1 0,0 0,0 0,5 0,17 0,6 0,15 0,18 0,21 0,9 0,-13 0,-21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4:43:06.847"/>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0,'0'0,"4"0,8 0,4 0,4 5,4 0,2 0,1 0,1-2,-1-1,1-1,-1-1,0 0,0 0,-1 0,1 0,-1-1,0 1,1 0,5 0,5 0,11 0,-1 0,3 0,-4 0,-4 0,0 0,1 0,-2 0,-4 0,2 0,-9 0,-1 0,-3 0,-1 0,0 0,0 0,5 0,17 0,6 0,15 0,18 0,21 0,9 0,-13 0,-21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14:43:07.33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0,'0'0,"4"0,8 0,4 0,4 5,4 0,2 0,1 0,1-2,-1-1,1-1,-1-1,0 0,0 0,-1 0,1 0,-1-1,0 1,1 0,5 0,5 0,11 0,-1 0,3 0,-4 0,-4 0,0 0,1 0,-2 0,-4 0,2 0,-9 0,-1 0,-3 0,-1 0,0 0,0 0,5 0,17 0,6 0,15 0,18 0,21 0,9 0,-13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rcsb.org/pdb/explore/explore.do?structureId=2E2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rcsb.org/pdb/explore/explore.do?structureId=2E2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2 in our Glycolysis series.  Today we will be investigating one of the regulatory mechanisms that control the first enzymatic step in the glycolysis process, the hexokinase activity.</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287655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isozyme expression patterns of HKs differentially regulate the fate of glucose within those tissues.  Within brain tissue and red blood cells where only HKI is present, glucose is predominantly used in the glycolytic pathway for energy production. In muscle tissue, the presence of HKII allows for increased use of glucose for the formation of glycogen. HKIV expression in the pancreas and liver allow for the homeostatic regulation of blood glucose levels.</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86857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Isozymes, if you will recall from last semester, are proteins that are encoded by different genes, but perform the same function. They can have different enzyme kinetics, expression patterns in different tissues, have different post-translational modifications and bind with different allosteric effectors.  This affords the body to have differential control over the same processes in different locations within the body. Within vertebrates, there are four important hexokinase isozymes that vary in subcellular locations and kinetics parameters.  This allows the differential phosphorylation of hexoses in the body with respect to different local conditions, and physiological function. They are designated hexokinases I, II, III, and IV. All of the Hexokinases can use multiple hexoses as substrates, in addition to glucose. These include mannose, fructose, and 2-deoxyglucose. Hexokinase IV is also often referred to as Glucokinase and is specific to the Liver and Pancreas.</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63190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glucose-6-phosphate (G6P) has several potential fates within the body.  It can be used as an energy source through the pathways of glycolysis and aerobic respiration. Short bursts of anaerobic respiration can also be sustained in animals that convert pyruvate into lactate. G6P can also be dephosphorylated in the liver and released back into the bloodstream to maintain homeostatic balance. Within this process the pancreas uses G6P as a sensor to determine when to secrete insulin and glucagon. The G6P can also serve as a building block for anabolic processes.  It can be converted to ribose through the Pentose Phosphate Pathway where it will be used in the construction of nucleotide monomers.  It can also be used for the formation of hexosamines used in proteoglycan and glycoprotein formation.</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10277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different isozymes of hexokinase in a little more detail. Hexokinase I (HKI) is found widely distributed throughout the body, and is the main form expressed in brain tissue and red blood cells. In brain cells, this protein is localized to the mitochondria. This colocalization aids in the efficient coupling of glycolysis with the </a:t>
            </a:r>
            <a:r>
              <a:rPr lang="en-US" dirty="0" err="1"/>
              <a:t>kreb</a:t>
            </a:r>
            <a:r>
              <a:rPr lang="en-US" dirty="0"/>
              <a:t> cycle and oxidative phosphorylation pathways inside the mitochondria. It also ties the activity of HKI with oxidative phosphorylation and energy load, as HKI preferentially uses mitochondrially-derived ATP in its reaction mechanism. HK association with the mitochondria also has a cellular protective effect, reducing the potential for programmed cell death or apoptosis to occur. We will explore this role of HKs in a later lecture. Red Blood Cells (RBCs), on the other hand, are highly differentiated cells with a very short lifespan. They are replaced in humans approximately every two weeks. RBCs are enucleated and do not have mitochondria, and thus, only generate ATP through the process of glycolysis. the HKI protein is free floating in the cytoplasm in this system.  HKI has a low Km, meaning that it has high affinity for glucose and is active at low substrate concentrations. It is also inhibited by the product Glucose-6-Phosphate (G6P) in the process of </a:t>
            </a:r>
            <a:r>
              <a:rPr lang="en-US" b="1" i="1" dirty="0"/>
              <a:t>negative feedback inhibition. </a:t>
            </a:r>
            <a:r>
              <a:rPr lang="en-US" b="0" i="0" dirty="0"/>
              <a:t>Essentially, you do not want to waste time and energy making more than you need. Low to moderate levels of free inorganic phosphate can overcome this negative feedback inhibition. </a:t>
            </a:r>
            <a:endParaRPr lang="en-US" b="1" i="1"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28541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HKI and HKII are expressed in Skeletal Muscle, Heart Muscle, and other insulin sensitive tissues. While it is thought that HKI is providing a predominantly catabolic role for the use of G6P in energy production, HKII may play a more pertinent role in anabolic processes, providing G6P for conversion to G1P and subsequent utilization in Glycogenesis. Both HKI and HKII are localized to the outer membrane of the mitochondria. However, while 95% of HKI is associated with mitochondria, only about 70% of HKII is associated, with the remaining HKII fractionating with the cytosolic proteins. This could help to explain the heightened role of HKII in anabolic glycogenesis processes within skeletal muscle, that is not found in brain tissue only expressing the HKI enzyme. HKII is also often overexpressed in tumor cells, where it is associated with higher mortality rates. It has also been linked with the processes of metastasis and with the development of drug resistance. Similar to HKI, HKII also has a low Km and is inhibited by G6P, although this inhibition is not released by the presence of inorganic phosphate.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87320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lot is known about the functions of HKIII.  It may be an inactive gene duplication or remnant. Under basal conditions, it is not expressed to appreciable levels in any major tissues and in studies on its biological activity it is inhibited by glucose as physiological concentrations. However, there are some studies that suggest it may be expressed during cellular stress responses, such as hypoxia, although its function in these types of responses are not currently understood.</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48359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Hexokinase IV or Glucokinase is specifically expressed within the liver and pancreas.  HKIV is cytoplasmic and not tethered to the mitochondria. Activity within the pancreas serves as a sensor for the release of insulin, and in the liver for the production of G6P that will fuel glycogen production. HKIV has a higher Km than HKI and HKII, thus it does not work efficiently at low concentrations of glucose. However, it is NOT inhibited by the product, G6P.  Thus, it will continue to make G6P, even when levels are high.  This helps to explain the high levels of glycogen that are stored within liver tissue, but not elsewhere in the body. This also ensures that the sensor system in the pancreas will accurately read blood glucose levels.</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65937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isozymes of HK share high homology with one another and appear to have arisen from gene duplication events. The left hand panel shows the linear protein domains of the different HK isozymes. Both HKI and HKII contain an N-terminal domain that localizes the protein to the mitochondrial membrane. HKI, II, and III all contain two repeating catalytic domains in the N- and C-terminals.  However, mutations in the N-terminal domain in HKI and HKIII render them inactive (they are shown in red above).  Both catalytic domains in HKII retain activity. HKIV (Glucokinase) is the most truncated isozyme, only containing the C-terminal catalytic domain. The lower right diagram shows the ribbon diagram of HKIV. Upstream promoter regions of HKIV (not shown in this diagram) also differ, allowing for controlled expression in the liver and pancreas. Feedback inhibition in HKI and HKII occur through the N-terminal catalytic domain. The upper diagram on the right shows an HKI dimer complexed with an ATP analog, glucose, G6P, and Mg</a:t>
            </a:r>
            <a:r>
              <a:rPr lang="en-US" baseline="30000" dirty="0"/>
              <a:t>2+ </a:t>
            </a:r>
            <a:r>
              <a:rPr lang="en-US" dirty="0"/>
              <a:t>ion. HKI dimerizes when concentrations of the inhibitor, G6P, are high enough. Dimerization reduces the biological activity of the enzyme in brain tissue. Dimerization of HKI can be reversed in the presence of low levels of inorganic phosphate.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99916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above diagram, HKIV is used as a model for understanding enzyme conformation during the reaction. HKs change shape by induced fit upon substrate binding. HK has a large induced fit motion that closes over the substrates ATP and xylose. The binding sites are shown in blue, substrates in black and the Mg</a:t>
            </a:r>
            <a:r>
              <a:rPr lang="en-US" baseline="30000" dirty="0"/>
              <a:t>2+</a:t>
            </a:r>
            <a:r>
              <a:rPr lang="en-US" dirty="0"/>
              <a:t> cofactor in yellow (PDBs:</a:t>
            </a:r>
            <a:r>
              <a:rPr lang="en-US" dirty="0">
                <a:hlinkClick r:id="rId3"/>
              </a:rPr>
              <a:t>2E2N</a:t>
            </a:r>
            <a:r>
              <a:rPr lang="en-US" dirty="0"/>
              <a:t>,</a:t>
            </a:r>
            <a:r>
              <a:rPr lang="en-US" dirty="0">
                <a:hlinkClick r:id="rId4"/>
              </a:rPr>
              <a:t>2E2Q</a:t>
            </a:r>
            <a:r>
              <a:rPr lang="en-US" dirty="0"/>
              <a:t>).</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642075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commons.wikimedia.org/wiki/Category:Red_blood_cells#/media/File:Red_blood_cells.svg" TargetMode="External"/><Relationship Id="rId4" Type="http://schemas.openxmlformats.org/officeDocument/2006/relationships/hyperlink" Target="https://smart.servier.com/smart_image/liv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smart.servier.com/smart_image/live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13.gif"/><Relationship Id="rId5" Type="http://schemas.openxmlformats.org/officeDocument/2006/relationships/customXml" Target="../ink/ink2.xml"/><Relationship Id="rId10" Type="http://schemas.openxmlformats.org/officeDocument/2006/relationships/hyperlink" Target="https://en.wikipedia.org/wiki/Glucokinase#/media/File:Glucokinase-1GLK.png" TargetMode="External"/><Relationship Id="rId4" Type="http://schemas.openxmlformats.org/officeDocument/2006/relationships/image" Target="../media/image390.png"/><Relationship Id="rId9" Type="http://schemas.openxmlformats.org/officeDocument/2006/relationships/hyperlink" Target="https://proteopedia.org/wiki/index.php/Hexokina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mmons.wikimedia.org/wiki/Category:Hexokinase#/media/File:Hexokinase_induced_fit_2.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Glycolysis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Part 2 - Hexokinase Isozymes and the Regulation of Glucose Metabolism</a:t>
            </a:r>
          </a:p>
        </p:txBody>
      </p:sp>
    </p:spTree>
    <p:extLst>
      <p:ext uri="{BB962C8B-B14F-4D97-AF65-F5344CB8AC3E}">
        <p14:creationId xmlns:p14="http://schemas.microsoft.com/office/powerpoint/2010/main" val="180476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1A1-2A3D-4696-A022-6F9BBF5F719D}"/>
              </a:ext>
            </a:extLst>
          </p:cNvPr>
          <p:cNvSpPr>
            <a:spLocks noGrp="1"/>
          </p:cNvSpPr>
          <p:nvPr>
            <p:ph type="title"/>
          </p:nvPr>
        </p:nvSpPr>
        <p:spPr/>
        <p:txBody>
          <a:bodyPr/>
          <a:lstStyle/>
          <a:p>
            <a:r>
              <a:rPr lang="en-US" dirty="0"/>
              <a:t>Summary of Hexokinases</a:t>
            </a:r>
          </a:p>
        </p:txBody>
      </p:sp>
      <p:sp>
        <p:nvSpPr>
          <p:cNvPr id="3" name="Content Placeholder 2">
            <a:extLst>
              <a:ext uri="{FF2B5EF4-FFF2-40B4-BE49-F238E27FC236}">
                <a16:creationId xmlns:a16="http://schemas.microsoft.com/office/drawing/2014/main" id="{51C2050A-BD3A-4378-988A-4464EC0B70E5}"/>
              </a:ext>
            </a:extLst>
          </p:cNvPr>
          <p:cNvSpPr>
            <a:spLocks noGrp="1"/>
          </p:cNvSpPr>
          <p:nvPr>
            <p:ph idx="1"/>
          </p:nvPr>
        </p:nvSpPr>
        <p:spPr/>
        <p:txBody>
          <a:bodyPr>
            <a:normAutofit lnSpcReduction="10000"/>
          </a:bodyPr>
          <a:lstStyle/>
          <a:p>
            <a:r>
              <a:rPr lang="en-US" dirty="0"/>
              <a:t>Isozyme expression patterns of HKI to HKIV in different regions of the body help to differentially regulate the processes of glycolysis, glycogenesis, and the homeostatic regulation of blood glucose levels by the liver and pancreas.</a:t>
            </a:r>
          </a:p>
          <a:p>
            <a:r>
              <a:rPr lang="en-US" b="1" i="1" dirty="0">
                <a:solidFill>
                  <a:srgbClr val="C00000"/>
                </a:solidFill>
              </a:rPr>
              <a:t>HKI </a:t>
            </a:r>
            <a:r>
              <a:rPr lang="en-US" dirty="0"/>
              <a:t>– high expression in brain and RBCs (primary catabolic processes – glycolysis)</a:t>
            </a:r>
          </a:p>
          <a:p>
            <a:r>
              <a:rPr lang="en-US" b="1" i="1" dirty="0">
                <a:solidFill>
                  <a:srgbClr val="C00000"/>
                </a:solidFill>
              </a:rPr>
              <a:t>HKII</a:t>
            </a:r>
            <a:r>
              <a:rPr lang="en-US" dirty="0"/>
              <a:t> – high expression in insulin-dependent tissues (possible role in anabolic processes of glycogenesis)</a:t>
            </a:r>
          </a:p>
          <a:p>
            <a:r>
              <a:rPr lang="en-US" b="1" i="1" dirty="0">
                <a:solidFill>
                  <a:srgbClr val="C00000"/>
                </a:solidFill>
              </a:rPr>
              <a:t>HKIV (Glucokinase) – </a:t>
            </a:r>
            <a:r>
              <a:rPr lang="en-US" dirty="0"/>
              <a:t>Liver and pancreas specific; control blood glucose levels.</a:t>
            </a:r>
          </a:p>
        </p:txBody>
      </p:sp>
    </p:spTree>
    <p:extLst>
      <p:ext uri="{BB962C8B-B14F-4D97-AF65-F5344CB8AC3E}">
        <p14:creationId xmlns:p14="http://schemas.microsoft.com/office/powerpoint/2010/main" val="175626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18B8-A36B-429F-80CC-5B08FC94D778}"/>
              </a:ext>
            </a:extLst>
          </p:cNvPr>
          <p:cNvSpPr>
            <a:spLocks noGrp="1"/>
          </p:cNvSpPr>
          <p:nvPr>
            <p:ph type="title"/>
          </p:nvPr>
        </p:nvSpPr>
        <p:spPr>
          <a:xfrm>
            <a:off x="1571158" y="257686"/>
            <a:ext cx="4269012" cy="779462"/>
          </a:xfrm>
        </p:spPr>
        <p:txBody>
          <a:bodyPr>
            <a:normAutofit fontScale="90000"/>
          </a:bodyPr>
          <a:lstStyle/>
          <a:p>
            <a:r>
              <a:rPr lang="en-US" dirty="0"/>
              <a:t>Isozymes of Hexokinase</a:t>
            </a:r>
          </a:p>
        </p:txBody>
      </p:sp>
      <p:sp>
        <p:nvSpPr>
          <p:cNvPr id="3" name="Content Placeholder 2">
            <a:extLst>
              <a:ext uri="{FF2B5EF4-FFF2-40B4-BE49-F238E27FC236}">
                <a16:creationId xmlns:a16="http://schemas.microsoft.com/office/drawing/2014/main" id="{9C6C7064-768A-4038-BD23-654869AAD06F}"/>
              </a:ext>
            </a:extLst>
          </p:cNvPr>
          <p:cNvSpPr>
            <a:spLocks noGrp="1"/>
          </p:cNvSpPr>
          <p:nvPr>
            <p:ph idx="1"/>
          </p:nvPr>
        </p:nvSpPr>
        <p:spPr/>
        <p:txBody>
          <a:bodyPr/>
          <a:lstStyle/>
          <a:p>
            <a:r>
              <a:rPr lang="en-US" dirty="0"/>
              <a:t>Hexokinase I</a:t>
            </a:r>
          </a:p>
          <a:p>
            <a:r>
              <a:rPr lang="en-US" dirty="0"/>
              <a:t>Hexokinase II</a:t>
            </a:r>
          </a:p>
          <a:p>
            <a:r>
              <a:rPr lang="en-US" dirty="0"/>
              <a:t>Hexokinase III</a:t>
            </a:r>
          </a:p>
          <a:p>
            <a:r>
              <a:rPr lang="en-US" dirty="0"/>
              <a:t>Hexokinase IV (also called Glucokinase)</a:t>
            </a:r>
          </a:p>
          <a:p>
            <a:endParaRPr lang="en-US" dirty="0"/>
          </a:p>
          <a:p>
            <a:r>
              <a:rPr lang="en-US" dirty="0"/>
              <a:t>Make it possible for different organs/systems to regulate glucose-mediated processes differently</a:t>
            </a:r>
          </a:p>
        </p:txBody>
      </p:sp>
      <p:grpSp>
        <p:nvGrpSpPr>
          <p:cNvPr id="4" name="Group 3">
            <a:extLst>
              <a:ext uri="{FF2B5EF4-FFF2-40B4-BE49-F238E27FC236}">
                <a16:creationId xmlns:a16="http://schemas.microsoft.com/office/drawing/2014/main" id="{4D5FB625-3AB1-42C6-8203-FF83ECA638AC}"/>
              </a:ext>
            </a:extLst>
          </p:cNvPr>
          <p:cNvGrpSpPr/>
          <p:nvPr/>
        </p:nvGrpSpPr>
        <p:grpSpPr>
          <a:xfrm>
            <a:off x="4879903" y="195336"/>
            <a:ext cx="3944501" cy="2098284"/>
            <a:chOff x="9123243" y="-146050"/>
            <a:chExt cx="6367737" cy="3031024"/>
          </a:xfrm>
        </p:grpSpPr>
        <p:sp>
          <p:nvSpPr>
            <p:cNvPr id="5" name="Rectangle 4">
              <a:extLst>
                <a:ext uri="{FF2B5EF4-FFF2-40B4-BE49-F238E27FC236}">
                  <a16:creationId xmlns:a16="http://schemas.microsoft.com/office/drawing/2014/main" id="{26B9741C-2316-49E1-9900-6941780B638C}"/>
                </a:ext>
              </a:extLst>
            </p:cNvPr>
            <p:cNvSpPr/>
            <p:nvPr/>
          </p:nvSpPr>
          <p:spPr>
            <a:xfrm>
              <a:off x="9212684" y="-146050"/>
              <a:ext cx="6278296" cy="3031024"/>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hanging, computer, table&#10;&#10;Description automatically generated">
              <a:extLst>
                <a:ext uri="{FF2B5EF4-FFF2-40B4-BE49-F238E27FC236}">
                  <a16:creationId xmlns:a16="http://schemas.microsoft.com/office/drawing/2014/main" id="{67868A21-64F4-469E-89FF-1BED2E1DF3FB}"/>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t="1192" r="61545" b="76365"/>
            <a:stretch/>
          </p:blipFill>
          <p:spPr>
            <a:xfrm>
              <a:off x="9123243" y="84556"/>
              <a:ext cx="2380432" cy="2452132"/>
            </a:xfrm>
            <a:prstGeom prst="rect">
              <a:avLst/>
            </a:prstGeom>
          </p:spPr>
        </p:pic>
        <p:pic>
          <p:nvPicPr>
            <p:cNvPr id="7" name="Picture 6" descr="A picture containing indoor, hanging, computer, table&#10;&#10;Description automatically generated">
              <a:extLst>
                <a:ext uri="{FF2B5EF4-FFF2-40B4-BE49-F238E27FC236}">
                  <a16:creationId xmlns:a16="http://schemas.microsoft.com/office/drawing/2014/main" id="{62E42EE1-87FE-4B92-9655-90C43E56712C}"/>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4452" r="43307" b="70948"/>
            <a:stretch/>
          </p:blipFill>
          <p:spPr>
            <a:xfrm>
              <a:off x="13043207" y="-55984"/>
              <a:ext cx="2219172" cy="2651475"/>
            </a:xfrm>
            <a:prstGeom prst="rect">
              <a:avLst/>
            </a:prstGeom>
          </p:spPr>
        </p:pic>
        <p:pic>
          <p:nvPicPr>
            <p:cNvPr id="8" name="Picture 7" descr="A picture containing indoor, hanging, computer, table&#10;&#10;Description automatically generated">
              <a:extLst>
                <a:ext uri="{FF2B5EF4-FFF2-40B4-BE49-F238E27FC236}">
                  <a16:creationId xmlns:a16="http://schemas.microsoft.com/office/drawing/2014/main" id="{01D40DF6-863E-48A8-8E7C-299705E0BC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942" t="20081" r="52934" b="67169"/>
            <a:stretch/>
          </p:blipFill>
          <p:spPr>
            <a:xfrm>
              <a:off x="11350943" y="1647604"/>
              <a:ext cx="1512242" cy="884780"/>
            </a:xfrm>
            <a:prstGeom prst="rect">
              <a:avLst/>
            </a:prstGeom>
          </p:spPr>
        </p:pic>
        <p:sp>
          <p:nvSpPr>
            <p:cNvPr id="9" name="Rectangle 8">
              <a:extLst>
                <a:ext uri="{FF2B5EF4-FFF2-40B4-BE49-F238E27FC236}">
                  <a16:creationId xmlns:a16="http://schemas.microsoft.com/office/drawing/2014/main" id="{DBE62552-343C-4BC5-AA87-53BC9CE04940}"/>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A1D135-9C07-49C4-AA99-CD1AF21FAA1F}"/>
                </a:ext>
              </a:extLst>
            </p:cNvPr>
            <p:cNvSpPr txBox="1"/>
            <p:nvPr/>
          </p:nvSpPr>
          <p:spPr>
            <a:xfrm>
              <a:off x="11369064" y="741528"/>
              <a:ext cx="1670256" cy="755804"/>
            </a:xfrm>
            <a:prstGeom prst="rect">
              <a:avLst/>
            </a:prstGeom>
            <a:noFill/>
          </p:spPr>
          <p:txBody>
            <a:bodyPr wrap="none" rtlCol="0">
              <a:spAutoFit/>
            </a:bodyPr>
            <a:lstStyle/>
            <a:p>
              <a:pPr algn="ctr"/>
              <a:r>
                <a:rPr lang="en-US" sz="1400" b="1" i="1" dirty="0">
                  <a:solidFill>
                    <a:schemeClr val="accent1">
                      <a:lumMod val="50000"/>
                    </a:schemeClr>
                  </a:solidFill>
                </a:rPr>
                <a:t>Hexokinase</a:t>
              </a:r>
            </a:p>
            <a:p>
              <a:pPr algn="ctr"/>
              <a:r>
                <a:rPr lang="en-US" sz="1400" b="1" dirty="0">
                  <a:solidFill>
                    <a:schemeClr val="accent6">
                      <a:lumMod val="75000"/>
                    </a:schemeClr>
                  </a:solidFill>
                </a:rPr>
                <a:t> Mg</a:t>
              </a:r>
              <a:r>
                <a:rPr lang="en-US" sz="1400" b="1" baseline="30000" dirty="0">
                  <a:solidFill>
                    <a:schemeClr val="accent6">
                      <a:lumMod val="75000"/>
                    </a:schemeClr>
                  </a:solidFill>
                </a:rPr>
                <a:t>2+</a:t>
              </a:r>
            </a:p>
          </p:txBody>
        </p:sp>
        <p:cxnSp>
          <p:nvCxnSpPr>
            <p:cNvPr id="11" name="Straight Arrow Connector 10">
              <a:extLst>
                <a:ext uri="{FF2B5EF4-FFF2-40B4-BE49-F238E27FC236}">
                  <a16:creationId xmlns:a16="http://schemas.microsoft.com/office/drawing/2014/main" id="{CD10FA74-92F1-401B-B766-38430299718E}"/>
                </a:ext>
              </a:extLst>
            </p:cNvPr>
            <p:cNvCxnSpPr>
              <a:cxnSpLocks/>
            </p:cNvCxnSpPr>
            <p:nvPr/>
          </p:nvCxnSpPr>
          <p:spPr>
            <a:xfrm>
              <a:off x="11686115" y="1583585"/>
              <a:ext cx="1109948" cy="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836279F-ADCE-4F85-928B-56A3E627DDDC}"/>
                </a:ext>
              </a:extLst>
            </p:cNvPr>
            <p:cNvGrpSpPr/>
            <p:nvPr/>
          </p:nvGrpSpPr>
          <p:grpSpPr>
            <a:xfrm>
              <a:off x="11988035" y="101810"/>
              <a:ext cx="393136" cy="533510"/>
              <a:chOff x="11988035" y="101810"/>
              <a:chExt cx="393136" cy="533510"/>
            </a:xfrm>
          </p:grpSpPr>
          <p:sp>
            <p:nvSpPr>
              <p:cNvPr id="13" name="Oval 12">
                <a:extLst>
                  <a:ext uri="{FF2B5EF4-FFF2-40B4-BE49-F238E27FC236}">
                    <a16:creationId xmlns:a16="http://schemas.microsoft.com/office/drawing/2014/main" id="{400B239F-569E-43F9-918A-2D76276D17FE}"/>
                  </a:ext>
                </a:extLst>
              </p:cNvPr>
              <p:cNvSpPr/>
              <p:nvPr/>
            </p:nvSpPr>
            <p:spPr>
              <a:xfrm>
                <a:off x="12053345" y="208802"/>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FDAE7D-F94D-42E9-9C96-E00B4F92EDC7}"/>
                  </a:ext>
                </a:extLst>
              </p:cNvPr>
              <p:cNvSpPr txBox="1"/>
              <p:nvPr/>
            </p:nvSpPr>
            <p:spPr>
              <a:xfrm>
                <a:off x="11988035" y="101810"/>
                <a:ext cx="274700" cy="533510"/>
              </a:xfrm>
              <a:prstGeom prst="rect">
                <a:avLst/>
              </a:prstGeom>
              <a:noFill/>
            </p:spPr>
            <p:txBody>
              <a:bodyPr wrap="square" rtlCol="0">
                <a:spAutoFit/>
              </a:bodyPr>
              <a:lstStyle/>
              <a:p>
                <a:r>
                  <a:rPr lang="en-US" b="1" dirty="0"/>
                  <a:t>1</a:t>
                </a:r>
              </a:p>
            </p:txBody>
          </p:sp>
        </p:grpSp>
      </p:grpSp>
    </p:spTree>
    <p:extLst>
      <p:ext uri="{BB962C8B-B14F-4D97-AF65-F5344CB8AC3E}">
        <p14:creationId xmlns:p14="http://schemas.microsoft.com/office/powerpoint/2010/main" val="376903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370A-512D-431E-B072-893432029D08}"/>
              </a:ext>
            </a:extLst>
          </p:cNvPr>
          <p:cNvSpPr>
            <a:spLocks noGrp="1"/>
          </p:cNvSpPr>
          <p:nvPr>
            <p:ph type="title"/>
          </p:nvPr>
        </p:nvSpPr>
        <p:spPr>
          <a:xfrm>
            <a:off x="1483199" y="187296"/>
            <a:ext cx="6528433" cy="779462"/>
          </a:xfrm>
        </p:spPr>
        <p:txBody>
          <a:bodyPr>
            <a:normAutofit fontScale="90000"/>
          </a:bodyPr>
          <a:lstStyle/>
          <a:p>
            <a:r>
              <a:rPr lang="en-US" dirty="0"/>
              <a:t>Fate of Glucose-6-Phosphate</a:t>
            </a:r>
          </a:p>
        </p:txBody>
      </p:sp>
      <p:grpSp>
        <p:nvGrpSpPr>
          <p:cNvPr id="4" name="Group 3">
            <a:extLst>
              <a:ext uri="{FF2B5EF4-FFF2-40B4-BE49-F238E27FC236}">
                <a16:creationId xmlns:a16="http://schemas.microsoft.com/office/drawing/2014/main" id="{4EB13308-47AF-4137-A0C5-58311C3EF52E}"/>
              </a:ext>
            </a:extLst>
          </p:cNvPr>
          <p:cNvGrpSpPr/>
          <p:nvPr/>
        </p:nvGrpSpPr>
        <p:grpSpPr>
          <a:xfrm>
            <a:off x="1122391" y="1185567"/>
            <a:ext cx="7636638" cy="4666487"/>
            <a:chOff x="1122391" y="1185567"/>
            <a:chExt cx="7636638" cy="4666487"/>
          </a:xfrm>
        </p:grpSpPr>
        <p:sp>
          <p:nvSpPr>
            <p:cNvPr id="5" name="Flowchart: Alternate Process 4">
              <a:extLst>
                <a:ext uri="{FF2B5EF4-FFF2-40B4-BE49-F238E27FC236}">
                  <a16:creationId xmlns:a16="http://schemas.microsoft.com/office/drawing/2014/main" id="{9823B4BC-2A1D-4E63-8041-7E138ABDA4CC}"/>
                </a:ext>
              </a:extLst>
            </p:cNvPr>
            <p:cNvSpPr/>
            <p:nvPr/>
          </p:nvSpPr>
          <p:spPr>
            <a:xfrm>
              <a:off x="3916154" y="1185567"/>
              <a:ext cx="1311691" cy="536027"/>
            </a:xfrm>
            <a:prstGeom prst="flowChartAlternateProcess">
              <a:avLst/>
            </a:prstGeom>
            <a:solidFill>
              <a:schemeClr val="accent2">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Glycogen</a:t>
              </a:r>
            </a:p>
          </p:txBody>
        </p:sp>
        <p:sp>
          <p:nvSpPr>
            <p:cNvPr id="6" name="Flowchart: Alternate Process 5">
              <a:extLst>
                <a:ext uri="{FF2B5EF4-FFF2-40B4-BE49-F238E27FC236}">
                  <a16:creationId xmlns:a16="http://schemas.microsoft.com/office/drawing/2014/main" id="{E417EE99-A642-4168-8F4B-5E1B3141F46A}"/>
                </a:ext>
              </a:extLst>
            </p:cNvPr>
            <p:cNvSpPr/>
            <p:nvPr/>
          </p:nvSpPr>
          <p:spPr>
            <a:xfrm>
              <a:off x="3465261" y="2364827"/>
              <a:ext cx="2273388" cy="359454"/>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 1-phosphate</a:t>
              </a:r>
            </a:p>
          </p:txBody>
        </p:sp>
        <p:sp>
          <p:nvSpPr>
            <p:cNvPr id="7" name="Flowchart: Alternate Process 6">
              <a:extLst>
                <a:ext uri="{FF2B5EF4-FFF2-40B4-BE49-F238E27FC236}">
                  <a16:creationId xmlns:a16="http://schemas.microsoft.com/office/drawing/2014/main" id="{6233C35D-2211-43D6-BEF9-16A69E7BBE4F}"/>
                </a:ext>
              </a:extLst>
            </p:cNvPr>
            <p:cNvSpPr/>
            <p:nvPr/>
          </p:nvSpPr>
          <p:spPr>
            <a:xfrm>
              <a:off x="3465262" y="3299197"/>
              <a:ext cx="2273388" cy="359454"/>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 6-phosphate</a:t>
              </a:r>
            </a:p>
          </p:txBody>
        </p:sp>
        <p:sp>
          <p:nvSpPr>
            <p:cNvPr id="8" name="Left Arrow 6">
              <a:extLst>
                <a:ext uri="{FF2B5EF4-FFF2-40B4-BE49-F238E27FC236}">
                  <a16:creationId xmlns:a16="http://schemas.microsoft.com/office/drawing/2014/main" id="{C06C2BDA-F994-4E00-B5E7-27A63EEEC373}"/>
                </a:ext>
              </a:extLst>
            </p:cNvPr>
            <p:cNvSpPr/>
            <p:nvPr/>
          </p:nvSpPr>
          <p:spPr>
            <a:xfrm rot="19093971">
              <a:off x="2452465" y="3999430"/>
              <a:ext cx="1160342"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7">
              <a:extLst>
                <a:ext uri="{FF2B5EF4-FFF2-40B4-BE49-F238E27FC236}">
                  <a16:creationId xmlns:a16="http://schemas.microsoft.com/office/drawing/2014/main" id="{D5CB2288-B093-4905-9022-847F8A7290AB}"/>
                </a:ext>
              </a:extLst>
            </p:cNvPr>
            <p:cNvSpPr/>
            <p:nvPr/>
          </p:nvSpPr>
          <p:spPr>
            <a:xfrm rot="19140373">
              <a:off x="1910783" y="4882700"/>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8">
              <a:extLst>
                <a:ext uri="{FF2B5EF4-FFF2-40B4-BE49-F238E27FC236}">
                  <a16:creationId xmlns:a16="http://schemas.microsoft.com/office/drawing/2014/main" id="{26BAF7A0-63A6-4864-946B-78CA054E05EA}"/>
                </a:ext>
              </a:extLst>
            </p:cNvPr>
            <p:cNvSpPr/>
            <p:nvPr/>
          </p:nvSpPr>
          <p:spPr>
            <a:xfrm rot="16200000">
              <a:off x="2660570" y="4914073"/>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9">
              <a:extLst>
                <a:ext uri="{FF2B5EF4-FFF2-40B4-BE49-F238E27FC236}">
                  <a16:creationId xmlns:a16="http://schemas.microsoft.com/office/drawing/2014/main" id="{C01B8056-D952-4E45-B277-A85DA3D9D9BA}"/>
                </a:ext>
              </a:extLst>
            </p:cNvPr>
            <p:cNvSpPr/>
            <p:nvPr/>
          </p:nvSpPr>
          <p:spPr>
            <a:xfrm rot="16200000">
              <a:off x="4157770" y="4060146"/>
              <a:ext cx="828458"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0">
              <a:extLst>
                <a:ext uri="{FF2B5EF4-FFF2-40B4-BE49-F238E27FC236}">
                  <a16:creationId xmlns:a16="http://schemas.microsoft.com/office/drawing/2014/main" id="{4C6146A7-A3EE-49FC-8519-545179479AA9}"/>
                </a:ext>
              </a:extLst>
            </p:cNvPr>
            <p:cNvSpPr/>
            <p:nvPr/>
          </p:nvSpPr>
          <p:spPr>
            <a:xfrm rot="10800000">
              <a:off x="5879177" y="3320480"/>
              <a:ext cx="1752403"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1">
              <a:extLst>
                <a:ext uri="{FF2B5EF4-FFF2-40B4-BE49-F238E27FC236}">
                  <a16:creationId xmlns:a16="http://schemas.microsoft.com/office/drawing/2014/main" id="{BB1005F5-CD9C-408C-BB46-BA4FBD87D8B5}"/>
                </a:ext>
              </a:extLst>
            </p:cNvPr>
            <p:cNvSpPr/>
            <p:nvPr/>
          </p:nvSpPr>
          <p:spPr>
            <a:xfrm rot="16200000">
              <a:off x="4354436" y="1895013"/>
              <a:ext cx="454047" cy="290086"/>
            </a:xfrm>
            <a:prstGeom prst="lef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2">
              <a:extLst>
                <a:ext uri="{FF2B5EF4-FFF2-40B4-BE49-F238E27FC236}">
                  <a16:creationId xmlns:a16="http://schemas.microsoft.com/office/drawing/2014/main" id="{714CBF3B-1F6A-497B-B50F-29DA81D3B87D}"/>
                </a:ext>
              </a:extLst>
            </p:cNvPr>
            <p:cNvSpPr/>
            <p:nvPr/>
          </p:nvSpPr>
          <p:spPr>
            <a:xfrm rot="16200000">
              <a:off x="4344976" y="2904008"/>
              <a:ext cx="454047" cy="290086"/>
            </a:xfrm>
            <a:prstGeom prst="lef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A9958FF-B661-4E9D-81F0-C2757805E014}"/>
                </a:ext>
              </a:extLst>
            </p:cNvPr>
            <p:cNvSpPr txBox="1"/>
            <p:nvPr/>
          </p:nvSpPr>
          <p:spPr>
            <a:xfrm>
              <a:off x="2001335" y="3443384"/>
              <a:ext cx="1269771" cy="369332"/>
            </a:xfrm>
            <a:prstGeom prst="rect">
              <a:avLst/>
            </a:prstGeom>
            <a:noFill/>
          </p:spPr>
          <p:txBody>
            <a:bodyPr wrap="none" rtlCol="0">
              <a:spAutoFit/>
            </a:bodyPr>
            <a:lstStyle/>
            <a:p>
              <a:r>
                <a:rPr lang="en-US" b="1" dirty="0"/>
                <a:t>GLYCOLYSIS</a:t>
              </a:r>
            </a:p>
          </p:txBody>
        </p:sp>
        <p:sp>
          <p:nvSpPr>
            <p:cNvPr id="16" name="TextBox 15">
              <a:extLst>
                <a:ext uri="{FF2B5EF4-FFF2-40B4-BE49-F238E27FC236}">
                  <a16:creationId xmlns:a16="http://schemas.microsoft.com/office/drawing/2014/main" id="{45E1D433-8A3F-4D76-9024-468106EFC18F}"/>
                </a:ext>
              </a:extLst>
            </p:cNvPr>
            <p:cNvSpPr txBox="1"/>
            <p:nvPr/>
          </p:nvSpPr>
          <p:spPr>
            <a:xfrm>
              <a:off x="2119221" y="4514997"/>
              <a:ext cx="1034001" cy="369332"/>
            </a:xfrm>
            <a:prstGeom prst="rect">
              <a:avLst/>
            </a:prstGeom>
            <a:noFill/>
          </p:spPr>
          <p:txBody>
            <a:bodyPr wrap="none" rtlCol="0">
              <a:spAutoFit/>
            </a:bodyPr>
            <a:lstStyle/>
            <a:p>
              <a:r>
                <a:rPr lang="en-US" b="1" dirty="0"/>
                <a:t>Pyruvate</a:t>
              </a:r>
            </a:p>
          </p:txBody>
        </p:sp>
        <p:sp>
          <p:nvSpPr>
            <p:cNvPr id="17" name="TextBox 16">
              <a:extLst>
                <a:ext uri="{FF2B5EF4-FFF2-40B4-BE49-F238E27FC236}">
                  <a16:creationId xmlns:a16="http://schemas.microsoft.com/office/drawing/2014/main" id="{D9991FEB-1A7A-460A-B832-6C262CFF9E7B}"/>
                </a:ext>
              </a:extLst>
            </p:cNvPr>
            <p:cNvSpPr txBox="1"/>
            <p:nvPr/>
          </p:nvSpPr>
          <p:spPr>
            <a:xfrm>
              <a:off x="5621189" y="2782669"/>
              <a:ext cx="2268378" cy="646331"/>
            </a:xfrm>
            <a:prstGeom prst="rect">
              <a:avLst/>
            </a:prstGeom>
            <a:noFill/>
          </p:spPr>
          <p:txBody>
            <a:bodyPr wrap="none" rtlCol="0">
              <a:spAutoFit/>
            </a:bodyPr>
            <a:lstStyle/>
            <a:p>
              <a:r>
                <a:rPr lang="en-US" b="1" dirty="0"/>
                <a:t>PENTOSE PHOSPHATE</a:t>
              </a:r>
            </a:p>
            <a:p>
              <a:r>
                <a:rPr lang="en-US" b="1" dirty="0"/>
                <a:t>           PATHWAY</a:t>
              </a:r>
            </a:p>
          </p:txBody>
        </p:sp>
        <p:sp>
          <p:nvSpPr>
            <p:cNvPr id="18" name="TextBox 17">
              <a:extLst>
                <a:ext uri="{FF2B5EF4-FFF2-40B4-BE49-F238E27FC236}">
                  <a16:creationId xmlns:a16="http://schemas.microsoft.com/office/drawing/2014/main" id="{F074A536-9BA3-4B6D-9B7F-8AF6A6D8EC35}"/>
                </a:ext>
              </a:extLst>
            </p:cNvPr>
            <p:cNvSpPr txBox="1"/>
            <p:nvPr/>
          </p:nvSpPr>
          <p:spPr>
            <a:xfrm>
              <a:off x="1274011" y="3716652"/>
              <a:ext cx="1727589" cy="523220"/>
            </a:xfrm>
            <a:prstGeom prst="rect">
              <a:avLst/>
            </a:prstGeom>
            <a:noFill/>
          </p:spPr>
          <p:txBody>
            <a:bodyPr wrap="none" rtlCol="0">
              <a:spAutoFit/>
            </a:bodyPr>
            <a:lstStyle/>
            <a:p>
              <a:pPr algn="r"/>
              <a:r>
                <a:rPr lang="en-US" sz="1400" b="1" i="1" dirty="0"/>
                <a:t>Most cells (esp.</a:t>
              </a:r>
            </a:p>
            <a:p>
              <a:pPr algn="r"/>
              <a:r>
                <a:rPr lang="en-US" sz="1400" b="1" i="1" dirty="0"/>
                <a:t>Muscle and Brain)     </a:t>
              </a:r>
            </a:p>
          </p:txBody>
        </p:sp>
        <p:sp>
          <p:nvSpPr>
            <p:cNvPr id="19" name="TextBox 18">
              <a:extLst>
                <a:ext uri="{FF2B5EF4-FFF2-40B4-BE49-F238E27FC236}">
                  <a16:creationId xmlns:a16="http://schemas.microsoft.com/office/drawing/2014/main" id="{7F493BC2-5D2D-4353-AD49-6B443DEEF98C}"/>
                </a:ext>
              </a:extLst>
            </p:cNvPr>
            <p:cNvSpPr txBox="1"/>
            <p:nvPr/>
          </p:nvSpPr>
          <p:spPr>
            <a:xfrm>
              <a:off x="3927675" y="3978262"/>
              <a:ext cx="542072" cy="307777"/>
            </a:xfrm>
            <a:prstGeom prst="rect">
              <a:avLst/>
            </a:prstGeom>
            <a:noFill/>
          </p:spPr>
          <p:txBody>
            <a:bodyPr wrap="none" rtlCol="0">
              <a:spAutoFit/>
            </a:bodyPr>
            <a:lstStyle/>
            <a:p>
              <a:pPr algn="r"/>
              <a:r>
                <a:rPr lang="en-US" sz="1400" b="1" i="1" dirty="0"/>
                <a:t>Liver</a:t>
              </a:r>
            </a:p>
          </p:txBody>
        </p:sp>
        <p:sp>
          <p:nvSpPr>
            <p:cNvPr id="20" name="TextBox 19">
              <a:extLst>
                <a:ext uri="{FF2B5EF4-FFF2-40B4-BE49-F238E27FC236}">
                  <a16:creationId xmlns:a16="http://schemas.microsoft.com/office/drawing/2014/main" id="{8A16A5DD-2D98-4B42-8C8A-0290E36ABC21}"/>
                </a:ext>
              </a:extLst>
            </p:cNvPr>
            <p:cNvSpPr txBox="1"/>
            <p:nvPr/>
          </p:nvSpPr>
          <p:spPr>
            <a:xfrm>
              <a:off x="2943074" y="4805029"/>
              <a:ext cx="752129" cy="307777"/>
            </a:xfrm>
            <a:prstGeom prst="rect">
              <a:avLst/>
            </a:prstGeom>
            <a:noFill/>
          </p:spPr>
          <p:txBody>
            <a:bodyPr wrap="none" rtlCol="0">
              <a:spAutoFit/>
            </a:bodyPr>
            <a:lstStyle/>
            <a:p>
              <a:pPr algn="r"/>
              <a:r>
                <a:rPr lang="en-US" sz="1400" b="1" i="1" dirty="0"/>
                <a:t>Aerobic</a:t>
              </a:r>
            </a:p>
          </p:txBody>
        </p:sp>
        <p:sp>
          <p:nvSpPr>
            <p:cNvPr id="21" name="TextBox 20">
              <a:extLst>
                <a:ext uri="{FF2B5EF4-FFF2-40B4-BE49-F238E27FC236}">
                  <a16:creationId xmlns:a16="http://schemas.microsoft.com/office/drawing/2014/main" id="{751B46F9-B749-4B6A-86D6-7B4E4722286C}"/>
                </a:ext>
              </a:extLst>
            </p:cNvPr>
            <p:cNvSpPr txBox="1"/>
            <p:nvPr/>
          </p:nvSpPr>
          <p:spPr>
            <a:xfrm>
              <a:off x="1122391" y="4677491"/>
              <a:ext cx="941284" cy="307777"/>
            </a:xfrm>
            <a:prstGeom prst="rect">
              <a:avLst/>
            </a:prstGeom>
            <a:noFill/>
          </p:spPr>
          <p:txBody>
            <a:bodyPr wrap="none" rtlCol="0">
              <a:spAutoFit/>
            </a:bodyPr>
            <a:lstStyle/>
            <a:p>
              <a:pPr algn="r"/>
              <a:r>
                <a:rPr lang="en-US" sz="1400" b="1" i="1" dirty="0"/>
                <a:t>Anaerobic</a:t>
              </a:r>
            </a:p>
          </p:txBody>
        </p:sp>
        <p:sp>
          <p:nvSpPr>
            <p:cNvPr id="22" name="TextBox 21">
              <a:extLst>
                <a:ext uri="{FF2B5EF4-FFF2-40B4-BE49-F238E27FC236}">
                  <a16:creationId xmlns:a16="http://schemas.microsoft.com/office/drawing/2014/main" id="{D679FD4A-C7FA-4D22-B733-47B27034F730}"/>
                </a:ext>
              </a:extLst>
            </p:cNvPr>
            <p:cNvSpPr txBox="1"/>
            <p:nvPr/>
          </p:nvSpPr>
          <p:spPr>
            <a:xfrm>
              <a:off x="2233008" y="5262181"/>
              <a:ext cx="1385251" cy="369332"/>
            </a:xfrm>
            <a:prstGeom prst="rect">
              <a:avLst/>
            </a:prstGeom>
            <a:noFill/>
          </p:spPr>
          <p:txBody>
            <a:bodyPr wrap="none" rtlCol="0">
              <a:spAutoFit/>
            </a:bodyPr>
            <a:lstStyle/>
            <a:p>
              <a:r>
                <a:rPr lang="en-US" b="1" dirty="0"/>
                <a:t>CO</a:t>
              </a:r>
              <a:r>
                <a:rPr lang="en-US" b="1" baseline="-25000" dirty="0"/>
                <a:t>2</a:t>
              </a:r>
              <a:r>
                <a:rPr lang="en-US" b="1" dirty="0"/>
                <a:t> and H</a:t>
              </a:r>
              <a:r>
                <a:rPr lang="en-US" b="1" baseline="-25000" dirty="0"/>
                <a:t>2</a:t>
              </a:r>
              <a:r>
                <a:rPr lang="en-US" b="1" dirty="0"/>
                <a:t>O</a:t>
              </a:r>
            </a:p>
          </p:txBody>
        </p:sp>
        <p:sp>
          <p:nvSpPr>
            <p:cNvPr id="23" name="TextBox 22">
              <a:extLst>
                <a:ext uri="{FF2B5EF4-FFF2-40B4-BE49-F238E27FC236}">
                  <a16:creationId xmlns:a16="http://schemas.microsoft.com/office/drawing/2014/main" id="{83E63044-FE54-4DB4-9342-1EF976A90194}"/>
                </a:ext>
              </a:extLst>
            </p:cNvPr>
            <p:cNvSpPr txBox="1"/>
            <p:nvPr/>
          </p:nvSpPr>
          <p:spPr>
            <a:xfrm>
              <a:off x="1244430" y="5238221"/>
              <a:ext cx="874791" cy="369332"/>
            </a:xfrm>
            <a:prstGeom prst="rect">
              <a:avLst/>
            </a:prstGeom>
            <a:noFill/>
          </p:spPr>
          <p:txBody>
            <a:bodyPr wrap="none" rtlCol="0">
              <a:spAutoFit/>
            </a:bodyPr>
            <a:lstStyle/>
            <a:p>
              <a:r>
                <a:rPr lang="en-US" b="1" dirty="0"/>
                <a:t>Lactate</a:t>
              </a:r>
            </a:p>
          </p:txBody>
        </p:sp>
        <p:sp>
          <p:nvSpPr>
            <p:cNvPr id="24" name="TextBox 23">
              <a:extLst>
                <a:ext uri="{FF2B5EF4-FFF2-40B4-BE49-F238E27FC236}">
                  <a16:creationId xmlns:a16="http://schemas.microsoft.com/office/drawing/2014/main" id="{505D61D2-659F-4285-B16E-47CF86153E4F}"/>
                </a:ext>
              </a:extLst>
            </p:cNvPr>
            <p:cNvSpPr txBox="1"/>
            <p:nvPr/>
          </p:nvSpPr>
          <p:spPr>
            <a:xfrm>
              <a:off x="6291276" y="3587329"/>
              <a:ext cx="928203" cy="307777"/>
            </a:xfrm>
            <a:prstGeom prst="rect">
              <a:avLst/>
            </a:prstGeom>
            <a:noFill/>
          </p:spPr>
          <p:txBody>
            <a:bodyPr wrap="none" rtlCol="0">
              <a:spAutoFit/>
            </a:bodyPr>
            <a:lstStyle/>
            <a:p>
              <a:pPr algn="r"/>
              <a:r>
                <a:rPr lang="en-US" sz="1400" b="1" i="1" dirty="0"/>
                <a:t>Most cells</a:t>
              </a:r>
            </a:p>
          </p:txBody>
        </p:sp>
        <p:sp>
          <p:nvSpPr>
            <p:cNvPr id="25" name="TextBox 24">
              <a:extLst>
                <a:ext uri="{FF2B5EF4-FFF2-40B4-BE49-F238E27FC236}">
                  <a16:creationId xmlns:a16="http://schemas.microsoft.com/office/drawing/2014/main" id="{CBF8287A-3D94-4714-B06A-A8D727E6B2AE}"/>
                </a:ext>
              </a:extLst>
            </p:cNvPr>
            <p:cNvSpPr txBox="1"/>
            <p:nvPr/>
          </p:nvSpPr>
          <p:spPr>
            <a:xfrm>
              <a:off x="7713550" y="3184999"/>
              <a:ext cx="1045479" cy="646331"/>
            </a:xfrm>
            <a:prstGeom prst="rect">
              <a:avLst/>
            </a:prstGeom>
            <a:noFill/>
          </p:spPr>
          <p:txBody>
            <a:bodyPr wrap="none" rtlCol="0">
              <a:spAutoFit/>
            </a:bodyPr>
            <a:lstStyle/>
            <a:p>
              <a:r>
                <a:rPr lang="en-US" b="1" dirty="0"/>
                <a:t>Ribose + </a:t>
              </a:r>
            </a:p>
            <a:p>
              <a:r>
                <a:rPr lang="en-US" b="1" dirty="0"/>
                <a:t>NADPH</a:t>
              </a:r>
            </a:p>
          </p:txBody>
        </p:sp>
        <p:sp>
          <p:nvSpPr>
            <p:cNvPr id="26" name="TextBox 25">
              <a:extLst>
                <a:ext uri="{FF2B5EF4-FFF2-40B4-BE49-F238E27FC236}">
                  <a16:creationId xmlns:a16="http://schemas.microsoft.com/office/drawing/2014/main" id="{69D7D2CD-59B3-43B2-9151-8C7404FD611B}"/>
                </a:ext>
              </a:extLst>
            </p:cNvPr>
            <p:cNvSpPr txBox="1"/>
            <p:nvPr/>
          </p:nvSpPr>
          <p:spPr>
            <a:xfrm>
              <a:off x="4103474" y="4677491"/>
              <a:ext cx="936923" cy="369332"/>
            </a:xfrm>
            <a:prstGeom prst="rect">
              <a:avLst/>
            </a:prstGeom>
            <a:noFill/>
          </p:spPr>
          <p:txBody>
            <a:bodyPr wrap="none" rtlCol="0">
              <a:spAutoFit/>
            </a:bodyPr>
            <a:lstStyle/>
            <a:p>
              <a:r>
                <a:rPr lang="en-US" b="1" dirty="0"/>
                <a:t>Glucose</a:t>
              </a:r>
            </a:p>
          </p:txBody>
        </p:sp>
        <p:sp>
          <p:nvSpPr>
            <p:cNvPr id="27" name="Left Arrow 25">
              <a:extLst>
                <a:ext uri="{FF2B5EF4-FFF2-40B4-BE49-F238E27FC236}">
                  <a16:creationId xmlns:a16="http://schemas.microsoft.com/office/drawing/2014/main" id="{19A8531D-255A-4E0A-8427-33BA53D3AF48}"/>
                </a:ext>
              </a:extLst>
            </p:cNvPr>
            <p:cNvSpPr/>
            <p:nvPr/>
          </p:nvSpPr>
          <p:spPr>
            <a:xfrm rot="16200000">
              <a:off x="4344977" y="5109592"/>
              <a:ext cx="454047" cy="290086"/>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C4EAC56-6FBE-42E6-9A16-F25360233996}"/>
                </a:ext>
              </a:extLst>
            </p:cNvPr>
            <p:cNvSpPr txBox="1"/>
            <p:nvPr/>
          </p:nvSpPr>
          <p:spPr>
            <a:xfrm>
              <a:off x="3874929" y="5544277"/>
              <a:ext cx="1399230" cy="307777"/>
            </a:xfrm>
            <a:prstGeom prst="rect">
              <a:avLst/>
            </a:prstGeom>
            <a:noFill/>
          </p:spPr>
          <p:txBody>
            <a:bodyPr wrap="none" rtlCol="0">
              <a:spAutoFit/>
            </a:bodyPr>
            <a:lstStyle/>
            <a:p>
              <a:pPr algn="r"/>
              <a:r>
                <a:rPr lang="en-US" sz="1400" b="1" i="1" dirty="0"/>
                <a:t>To Blood Stream</a:t>
              </a:r>
            </a:p>
          </p:txBody>
        </p:sp>
      </p:grpSp>
      <p:sp>
        <p:nvSpPr>
          <p:cNvPr id="29" name="Left Arrow 6">
            <a:extLst>
              <a:ext uri="{FF2B5EF4-FFF2-40B4-BE49-F238E27FC236}">
                <a16:creationId xmlns:a16="http://schemas.microsoft.com/office/drawing/2014/main" id="{19CA7ABC-FC3F-4D27-92DC-242CC627C814}"/>
              </a:ext>
            </a:extLst>
          </p:cNvPr>
          <p:cNvSpPr/>
          <p:nvPr/>
        </p:nvSpPr>
        <p:spPr>
          <a:xfrm rot="13829317">
            <a:off x="5432604" y="4016734"/>
            <a:ext cx="1160342"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7B87E7B-5933-4A1D-A9F1-1E39996D116E}"/>
              </a:ext>
            </a:extLst>
          </p:cNvPr>
          <p:cNvSpPr txBox="1"/>
          <p:nvPr/>
        </p:nvSpPr>
        <p:spPr>
          <a:xfrm>
            <a:off x="4994883" y="3948733"/>
            <a:ext cx="857158" cy="307777"/>
          </a:xfrm>
          <a:prstGeom prst="rect">
            <a:avLst/>
          </a:prstGeom>
          <a:noFill/>
        </p:spPr>
        <p:txBody>
          <a:bodyPr wrap="none" rtlCol="0">
            <a:spAutoFit/>
          </a:bodyPr>
          <a:lstStyle/>
          <a:p>
            <a:pPr algn="r"/>
            <a:r>
              <a:rPr lang="en-US" sz="1400" b="1" i="1" dirty="0"/>
              <a:t>Pancreas</a:t>
            </a:r>
          </a:p>
        </p:txBody>
      </p:sp>
      <p:sp>
        <p:nvSpPr>
          <p:cNvPr id="31" name="TextBox 30">
            <a:extLst>
              <a:ext uri="{FF2B5EF4-FFF2-40B4-BE49-F238E27FC236}">
                <a16:creationId xmlns:a16="http://schemas.microsoft.com/office/drawing/2014/main" id="{2F225FB4-90C9-4FC4-A47A-917F7A4E66EC}"/>
              </a:ext>
            </a:extLst>
          </p:cNvPr>
          <p:cNvSpPr txBox="1"/>
          <p:nvPr/>
        </p:nvSpPr>
        <p:spPr>
          <a:xfrm>
            <a:off x="5560247" y="4696436"/>
            <a:ext cx="1748940" cy="646331"/>
          </a:xfrm>
          <a:prstGeom prst="rect">
            <a:avLst/>
          </a:prstGeom>
          <a:noFill/>
        </p:spPr>
        <p:txBody>
          <a:bodyPr wrap="none" rtlCol="0">
            <a:spAutoFit/>
          </a:bodyPr>
          <a:lstStyle/>
          <a:p>
            <a:pPr algn="ctr"/>
            <a:r>
              <a:rPr lang="en-US" b="1" dirty="0"/>
              <a:t>G6P = sensor for</a:t>
            </a:r>
          </a:p>
          <a:p>
            <a:pPr algn="ctr"/>
            <a:r>
              <a:rPr lang="en-US" b="1" dirty="0"/>
              <a:t>Insulin release</a:t>
            </a:r>
          </a:p>
        </p:txBody>
      </p:sp>
      <p:sp>
        <p:nvSpPr>
          <p:cNvPr id="32" name="Left Arrow 6">
            <a:extLst>
              <a:ext uri="{FF2B5EF4-FFF2-40B4-BE49-F238E27FC236}">
                <a16:creationId xmlns:a16="http://schemas.microsoft.com/office/drawing/2014/main" id="{AF978C95-86E1-4F78-8868-A397C892787E}"/>
              </a:ext>
            </a:extLst>
          </p:cNvPr>
          <p:cNvSpPr/>
          <p:nvPr/>
        </p:nvSpPr>
        <p:spPr>
          <a:xfrm rot="1136351">
            <a:off x="2192500" y="2948179"/>
            <a:ext cx="1160342" cy="359454"/>
          </a:xfrm>
          <a:prstGeom prst="leftArrow">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67BCF6C-F84C-4745-84B2-2DE7DEAE43C3}"/>
              </a:ext>
            </a:extLst>
          </p:cNvPr>
          <p:cNvSpPr txBox="1"/>
          <p:nvPr/>
        </p:nvSpPr>
        <p:spPr>
          <a:xfrm>
            <a:off x="697251" y="2482419"/>
            <a:ext cx="1571898" cy="646331"/>
          </a:xfrm>
          <a:prstGeom prst="rect">
            <a:avLst/>
          </a:prstGeom>
          <a:noFill/>
        </p:spPr>
        <p:txBody>
          <a:bodyPr wrap="square" rtlCol="0">
            <a:spAutoFit/>
          </a:bodyPr>
          <a:lstStyle/>
          <a:p>
            <a:pPr algn="ctr"/>
            <a:r>
              <a:rPr lang="en-US" b="1" dirty="0"/>
              <a:t>Hexosamine Biosynthesis</a:t>
            </a:r>
          </a:p>
        </p:txBody>
      </p:sp>
    </p:spTree>
    <p:extLst>
      <p:ext uri="{BB962C8B-B14F-4D97-AF65-F5344CB8AC3E}">
        <p14:creationId xmlns:p14="http://schemas.microsoft.com/office/powerpoint/2010/main" val="263468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3CB9-5C0E-411A-AF50-322C27F48851}"/>
              </a:ext>
            </a:extLst>
          </p:cNvPr>
          <p:cNvSpPr>
            <a:spLocks noGrp="1"/>
          </p:cNvSpPr>
          <p:nvPr>
            <p:ph type="title"/>
          </p:nvPr>
        </p:nvSpPr>
        <p:spPr/>
        <p:txBody>
          <a:bodyPr/>
          <a:lstStyle/>
          <a:p>
            <a:r>
              <a:rPr lang="en-US" dirty="0"/>
              <a:t>Hexokinase I</a:t>
            </a:r>
          </a:p>
        </p:txBody>
      </p:sp>
      <p:sp>
        <p:nvSpPr>
          <p:cNvPr id="3" name="Content Placeholder 2">
            <a:extLst>
              <a:ext uri="{FF2B5EF4-FFF2-40B4-BE49-F238E27FC236}">
                <a16:creationId xmlns:a16="http://schemas.microsoft.com/office/drawing/2014/main" id="{071CE8E0-F566-4C4F-A26A-DED8301DFF51}"/>
              </a:ext>
            </a:extLst>
          </p:cNvPr>
          <p:cNvSpPr>
            <a:spLocks noGrp="1"/>
          </p:cNvSpPr>
          <p:nvPr>
            <p:ph idx="1"/>
          </p:nvPr>
        </p:nvSpPr>
        <p:spPr>
          <a:xfrm>
            <a:off x="341790" y="1196920"/>
            <a:ext cx="8460420" cy="4511353"/>
          </a:xfrm>
        </p:spPr>
        <p:txBody>
          <a:bodyPr/>
          <a:lstStyle/>
          <a:p>
            <a:r>
              <a:rPr lang="en-US" dirty="0"/>
              <a:t>Primarily in Brain and Red Blood Cells</a:t>
            </a:r>
          </a:p>
          <a:p>
            <a:r>
              <a:rPr lang="en-US" dirty="0"/>
              <a:t>Low Km and is inhibited by the product, G6P</a:t>
            </a:r>
          </a:p>
          <a:p>
            <a:r>
              <a:rPr lang="en-US" dirty="0"/>
              <a:t>Negative feedback inhibition is overcome by low levels of inorganic phosphate</a:t>
            </a:r>
          </a:p>
        </p:txBody>
      </p:sp>
      <p:pic>
        <p:nvPicPr>
          <p:cNvPr id="5" name="Picture 4" descr="A picture containing food&#10;&#10;Description automatically generated">
            <a:extLst>
              <a:ext uri="{FF2B5EF4-FFF2-40B4-BE49-F238E27FC236}">
                <a16:creationId xmlns:a16="http://schemas.microsoft.com/office/drawing/2014/main" id="{D09858DA-A818-4802-9F96-E79337572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40" y="3163672"/>
            <a:ext cx="2858610" cy="1992619"/>
          </a:xfrm>
          <a:prstGeom prst="rect">
            <a:avLst/>
          </a:prstGeom>
        </p:spPr>
      </p:pic>
      <p:sp>
        <p:nvSpPr>
          <p:cNvPr id="6" name="TextBox 5">
            <a:extLst>
              <a:ext uri="{FF2B5EF4-FFF2-40B4-BE49-F238E27FC236}">
                <a16:creationId xmlns:a16="http://schemas.microsoft.com/office/drawing/2014/main" id="{B52CB00F-6029-440C-A299-FEF116E2DB53}"/>
              </a:ext>
            </a:extLst>
          </p:cNvPr>
          <p:cNvSpPr txBox="1"/>
          <p:nvPr/>
        </p:nvSpPr>
        <p:spPr>
          <a:xfrm>
            <a:off x="0" y="5696714"/>
            <a:ext cx="4287264" cy="307777"/>
          </a:xfrm>
          <a:prstGeom prst="rect">
            <a:avLst/>
          </a:prstGeom>
          <a:noFill/>
        </p:spPr>
        <p:txBody>
          <a:bodyPr wrap="none" rtlCol="0">
            <a:spAutoFit/>
          </a:bodyPr>
          <a:lstStyle/>
          <a:p>
            <a:r>
              <a:rPr lang="en-US" sz="1400" dirty="0"/>
              <a:t>Images from </a:t>
            </a:r>
            <a:r>
              <a:rPr lang="en-US" sz="1400" dirty="0">
                <a:hlinkClick r:id="rId4"/>
              </a:rPr>
              <a:t>Smart </a:t>
            </a:r>
            <a:r>
              <a:rPr lang="en-US" sz="1400" dirty="0" err="1">
                <a:hlinkClick r:id="rId4"/>
              </a:rPr>
              <a:t>Servier</a:t>
            </a:r>
            <a:r>
              <a:rPr lang="en-US" sz="1400" dirty="0">
                <a:hlinkClick r:id="rId4"/>
              </a:rPr>
              <a:t> Medical Art</a:t>
            </a:r>
            <a:r>
              <a:rPr lang="en-US" sz="1400" dirty="0"/>
              <a:t> and </a:t>
            </a:r>
            <a:r>
              <a:rPr lang="en-US" sz="1400" dirty="0">
                <a:hlinkClick r:id="rId5"/>
              </a:rPr>
              <a:t>Jessica Polka</a:t>
            </a:r>
            <a:endParaRPr lang="en-US" sz="1400" dirty="0"/>
          </a:p>
        </p:txBody>
      </p:sp>
      <p:pic>
        <p:nvPicPr>
          <p:cNvPr id="8" name="Picture 7" descr="A close up of a logo&#10;&#10;Description automatically generated">
            <a:extLst>
              <a:ext uri="{FF2B5EF4-FFF2-40B4-BE49-F238E27FC236}">
                <a16:creationId xmlns:a16="http://schemas.microsoft.com/office/drawing/2014/main" id="{9B0E7E10-A8AD-43FD-B46F-0F0C8D2339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648" t="10139" r="10108" b="12446"/>
          <a:stretch/>
        </p:blipFill>
        <p:spPr>
          <a:xfrm>
            <a:off x="3430063" y="3429000"/>
            <a:ext cx="1535147" cy="1530733"/>
          </a:xfrm>
          <a:prstGeom prst="rect">
            <a:avLst/>
          </a:prstGeom>
        </p:spPr>
      </p:pic>
      <p:pic>
        <p:nvPicPr>
          <p:cNvPr id="7" name="Picture 6">
            <a:extLst>
              <a:ext uri="{FF2B5EF4-FFF2-40B4-BE49-F238E27FC236}">
                <a16:creationId xmlns:a16="http://schemas.microsoft.com/office/drawing/2014/main" id="{1C6B735B-E1D1-41CE-92FB-ED5B8ED34C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84286">
            <a:off x="6597220" y="3584525"/>
            <a:ext cx="953519" cy="2098612"/>
          </a:xfrm>
          <a:prstGeom prst="rect">
            <a:avLst/>
          </a:prstGeom>
        </p:spPr>
      </p:pic>
      <p:sp>
        <p:nvSpPr>
          <p:cNvPr id="9" name="TextBox 8">
            <a:extLst>
              <a:ext uri="{FF2B5EF4-FFF2-40B4-BE49-F238E27FC236}">
                <a16:creationId xmlns:a16="http://schemas.microsoft.com/office/drawing/2014/main" id="{32734B72-A643-4D8D-9189-71D1EDB4CE86}"/>
              </a:ext>
            </a:extLst>
          </p:cNvPr>
          <p:cNvSpPr txBox="1"/>
          <p:nvPr/>
        </p:nvSpPr>
        <p:spPr>
          <a:xfrm>
            <a:off x="6331149" y="5175451"/>
            <a:ext cx="1485663" cy="369332"/>
          </a:xfrm>
          <a:prstGeom prst="rect">
            <a:avLst/>
          </a:prstGeom>
          <a:noFill/>
        </p:spPr>
        <p:txBody>
          <a:bodyPr wrap="none" rtlCol="0">
            <a:spAutoFit/>
          </a:bodyPr>
          <a:lstStyle/>
          <a:p>
            <a:r>
              <a:rPr lang="en-US" b="1" dirty="0"/>
              <a:t>Mitochondria</a:t>
            </a:r>
          </a:p>
        </p:txBody>
      </p:sp>
      <p:sp>
        <p:nvSpPr>
          <p:cNvPr id="4" name="Rectangle: Rounded Corners 3">
            <a:extLst>
              <a:ext uri="{FF2B5EF4-FFF2-40B4-BE49-F238E27FC236}">
                <a16:creationId xmlns:a16="http://schemas.microsoft.com/office/drawing/2014/main" id="{4258888D-46B8-4B19-83E5-AC5CBD7226DB}"/>
              </a:ext>
            </a:extLst>
          </p:cNvPr>
          <p:cNvSpPr/>
          <p:nvPr/>
        </p:nvSpPr>
        <p:spPr>
          <a:xfrm>
            <a:off x="6820787" y="3843836"/>
            <a:ext cx="627320" cy="29678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HKI</a:t>
            </a:r>
          </a:p>
        </p:txBody>
      </p:sp>
      <p:sp>
        <p:nvSpPr>
          <p:cNvPr id="10" name="Isosceles Triangle 9">
            <a:extLst>
              <a:ext uri="{FF2B5EF4-FFF2-40B4-BE49-F238E27FC236}">
                <a16:creationId xmlns:a16="http://schemas.microsoft.com/office/drawing/2014/main" id="{8E427196-AAAA-43B1-8DDB-7F1BC7BB93FB}"/>
              </a:ext>
            </a:extLst>
          </p:cNvPr>
          <p:cNvSpPr/>
          <p:nvPr/>
        </p:nvSpPr>
        <p:spPr>
          <a:xfrm rot="10800000">
            <a:off x="7014830" y="4103312"/>
            <a:ext cx="247207" cy="296787"/>
          </a:xfrm>
          <a:prstGeom prst="triangle">
            <a:avLst/>
          </a:prstGeom>
          <a:solidFill>
            <a:schemeClr val="accent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7C0EFD-6159-48FC-9F0C-B4AF5A84BCC5}"/>
              </a:ext>
            </a:extLst>
          </p:cNvPr>
          <p:cNvSpPr txBox="1"/>
          <p:nvPr/>
        </p:nvSpPr>
        <p:spPr>
          <a:xfrm>
            <a:off x="5527715" y="3520610"/>
            <a:ext cx="1371466" cy="338554"/>
          </a:xfrm>
          <a:prstGeom prst="rect">
            <a:avLst/>
          </a:prstGeom>
          <a:noFill/>
        </p:spPr>
        <p:txBody>
          <a:bodyPr wrap="none" rtlCol="0">
            <a:spAutoFit/>
          </a:bodyPr>
          <a:lstStyle/>
          <a:p>
            <a:r>
              <a:rPr lang="en-US" sz="1600" b="1" dirty="0"/>
              <a:t>Glucose + ATP</a:t>
            </a:r>
          </a:p>
        </p:txBody>
      </p:sp>
      <p:sp>
        <p:nvSpPr>
          <p:cNvPr id="12" name="TextBox 11">
            <a:extLst>
              <a:ext uri="{FF2B5EF4-FFF2-40B4-BE49-F238E27FC236}">
                <a16:creationId xmlns:a16="http://schemas.microsoft.com/office/drawing/2014/main" id="{1EBC4CE5-5093-4B4F-89BD-A66718EC9E4D}"/>
              </a:ext>
            </a:extLst>
          </p:cNvPr>
          <p:cNvSpPr txBox="1"/>
          <p:nvPr/>
        </p:nvSpPr>
        <p:spPr>
          <a:xfrm>
            <a:off x="7489193" y="3518143"/>
            <a:ext cx="1088760" cy="338554"/>
          </a:xfrm>
          <a:prstGeom prst="rect">
            <a:avLst/>
          </a:prstGeom>
          <a:noFill/>
        </p:spPr>
        <p:txBody>
          <a:bodyPr wrap="none" rtlCol="0">
            <a:spAutoFit/>
          </a:bodyPr>
          <a:lstStyle/>
          <a:p>
            <a:r>
              <a:rPr lang="en-US" sz="1600" b="1" dirty="0"/>
              <a:t>G6P + ADP</a:t>
            </a:r>
          </a:p>
        </p:txBody>
      </p:sp>
      <p:sp>
        <p:nvSpPr>
          <p:cNvPr id="13" name="TextBox 12">
            <a:extLst>
              <a:ext uri="{FF2B5EF4-FFF2-40B4-BE49-F238E27FC236}">
                <a16:creationId xmlns:a16="http://schemas.microsoft.com/office/drawing/2014/main" id="{3E0E946D-3D59-47F9-AF5D-257713AA9ADA}"/>
              </a:ext>
            </a:extLst>
          </p:cNvPr>
          <p:cNvSpPr txBox="1"/>
          <p:nvPr/>
        </p:nvSpPr>
        <p:spPr>
          <a:xfrm>
            <a:off x="1602188" y="4964292"/>
            <a:ext cx="684546" cy="369332"/>
          </a:xfrm>
          <a:prstGeom prst="rect">
            <a:avLst/>
          </a:prstGeom>
          <a:noFill/>
        </p:spPr>
        <p:txBody>
          <a:bodyPr wrap="none" rtlCol="0">
            <a:spAutoFit/>
          </a:bodyPr>
          <a:lstStyle/>
          <a:p>
            <a:r>
              <a:rPr lang="en-US" b="1" dirty="0"/>
              <a:t>Brain</a:t>
            </a:r>
          </a:p>
        </p:txBody>
      </p:sp>
      <p:sp>
        <p:nvSpPr>
          <p:cNvPr id="14" name="TextBox 13">
            <a:extLst>
              <a:ext uri="{FF2B5EF4-FFF2-40B4-BE49-F238E27FC236}">
                <a16:creationId xmlns:a16="http://schemas.microsoft.com/office/drawing/2014/main" id="{A6A6ACD5-3D51-45BC-BC26-0FFF227CBC14}"/>
              </a:ext>
            </a:extLst>
          </p:cNvPr>
          <p:cNvSpPr txBox="1"/>
          <p:nvPr/>
        </p:nvSpPr>
        <p:spPr>
          <a:xfrm>
            <a:off x="3382138" y="4953491"/>
            <a:ext cx="1652825" cy="369332"/>
          </a:xfrm>
          <a:prstGeom prst="rect">
            <a:avLst/>
          </a:prstGeom>
          <a:noFill/>
        </p:spPr>
        <p:txBody>
          <a:bodyPr wrap="none" rtlCol="0">
            <a:spAutoFit/>
          </a:bodyPr>
          <a:lstStyle/>
          <a:p>
            <a:r>
              <a:rPr lang="en-US" b="1" dirty="0"/>
              <a:t>Red Blood Cells</a:t>
            </a:r>
          </a:p>
        </p:txBody>
      </p:sp>
      <p:cxnSp>
        <p:nvCxnSpPr>
          <p:cNvPr id="16" name="Straight Arrow Connector 15">
            <a:extLst>
              <a:ext uri="{FF2B5EF4-FFF2-40B4-BE49-F238E27FC236}">
                <a16:creationId xmlns:a16="http://schemas.microsoft.com/office/drawing/2014/main" id="{4EF22A5E-70E2-4A15-9A86-99209D174F22}"/>
              </a:ext>
            </a:extLst>
          </p:cNvPr>
          <p:cNvCxnSpPr/>
          <p:nvPr/>
        </p:nvCxnSpPr>
        <p:spPr>
          <a:xfrm>
            <a:off x="6858001" y="3684182"/>
            <a:ext cx="5901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57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3CB9-5C0E-411A-AF50-322C27F48851}"/>
              </a:ext>
            </a:extLst>
          </p:cNvPr>
          <p:cNvSpPr>
            <a:spLocks noGrp="1"/>
          </p:cNvSpPr>
          <p:nvPr>
            <p:ph type="title"/>
          </p:nvPr>
        </p:nvSpPr>
        <p:spPr/>
        <p:txBody>
          <a:bodyPr/>
          <a:lstStyle/>
          <a:p>
            <a:r>
              <a:rPr lang="en-US" dirty="0"/>
              <a:t>Hexokinase II</a:t>
            </a:r>
          </a:p>
        </p:txBody>
      </p:sp>
      <p:sp>
        <p:nvSpPr>
          <p:cNvPr id="3" name="Content Placeholder 2">
            <a:extLst>
              <a:ext uri="{FF2B5EF4-FFF2-40B4-BE49-F238E27FC236}">
                <a16:creationId xmlns:a16="http://schemas.microsoft.com/office/drawing/2014/main" id="{071CE8E0-F566-4C4F-A26A-DED8301DFF51}"/>
              </a:ext>
            </a:extLst>
          </p:cNvPr>
          <p:cNvSpPr>
            <a:spLocks noGrp="1"/>
          </p:cNvSpPr>
          <p:nvPr>
            <p:ph idx="1"/>
          </p:nvPr>
        </p:nvSpPr>
        <p:spPr>
          <a:xfrm>
            <a:off x="341789" y="1306959"/>
            <a:ext cx="8697435" cy="4511353"/>
          </a:xfrm>
        </p:spPr>
        <p:txBody>
          <a:bodyPr>
            <a:normAutofit/>
          </a:bodyPr>
          <a:lstStyle/>
          <a:p>
            <a:r>
              <a:rPr lang="en-US" dirty="0"/>
              <a:t>Primarily in Skeletal Muscle, Heart Muscle, and Adipose tissue (insulin-sensitive tissues)</a:t>
            </a:r>
          </a:p>
          <a:p>
            <a:r>
              <a:rPr lang="en-US" dirty="0"/>
              <a:t>Low Km or high activity when low substrate concentration</a:t>
            </a:r>
          </a:p>
          <a:p>
            <a:r>
              <a:rPr lang="en-US" dirty="0"/>
              <a:t>Negative feedback inhibition by G6P </a:t>
            </a:r>
          </a:p>
          <a:p>
            <a:r>
              <a:rPr lang="en-US" dirty="0"/>
              <a:t>Inorganic phosphate (P</a:t>
            </a:r>
            <a:r>
              <a:rPr lang="en-US" baseline="-25000" dirty="0"/>
              <a:t>i</a:t>
            </a:r>
            <a:r>
              <a:rPr lang="en-US" dirty="0"/>
              <a:t>) does </a:t>
            </a:r>
            <a:r>
              <a:rPr lang="en-US" b="1" i="1" u="sng" dirty="0"/>
              <a:t>NOT</a:t>
            </a:r>
            <a:r>
              <a:rPr lang="en-US" dirty="0"/>
              <a:t> relieve G6P inhibition.</a:t>
            </a:r>
          </a:p>
          <a:p>
            <a:r>
              <a:rPr lang="en-US" dirty="0"/>
              <a:t>Localizes to the outer membrane of the mitochondria</a:t>
            </a:r>
          </a:p>
          <a:p>
            <a:r>
              <a:rPr lang="en-US" dirty="0"/>
              <a:t>Protective Role in Programmed Cell Death (Apoptosis)</a:t>
            </a:r>
          </a:p>
          <a:p>
            <a:r>
              <a:rPr lang="en-US" dirty="0"/>
              <a:t>Upregulated in many types of tumors </a:t>
            </a:r>
          </a:p>
        </p:txBody>
      </p:sp>
    </p:spTree>
    <p:extLst>
      <p:ext uri="{BB962C8B-B14F-4D97-AF65-F5344CB8AC3E}">
        <p14:creationId xmlns:p14="http://schemas.microsoft.com/office/powerpoint/2010/main" val="298255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3CB9-5C0E-411A-AF50-322C27F48851}"/>
              </a:ext>
            </a:extLst>
          </p:cNvPr>
          <p:cNvSpPr>
            <a:spLocks noGrp="1"/>
          </p:cNvSpPr>
          <p:nvPr>
            <p:ph type="title"/>
          </p:nvPr>
        </p:nvSpPr>
        <p:spPr/>
        <p:txBody>
          <a:bodyPr/>
          <a:lstStyle/>
          <a:p>
            <a:r>
              <a:rPr lang="en-US" dirty="0"/>
              <a:t>Hexokinase III</a:t>
            </a:r>
          </a:p>
        </p:txBody>
      </p:sp>
      <p:sp>
        <p:nvSpPr>
          <p:cNvPr id="3" name="Content Placeholder 2">
            <a:extLst>
              <a:ext uri="{FF2B5EF4-FFF2-40B4-BE49-F238E27FC236}">
                <a16:creationId xmlns:a16="http://schemas.microsoft.com/office/drawing/2014/main" id="{071CE8E0-F566-4C4F-A26A-DED8301DFF51}"/>
              </a:ext>
            </a:extLst>
          </p:cNvPr>
          <p:cNvSpPr>
            <a:spLocks noGrp="1"/>
          </p:cNvSpPr>
          <p:nvPr>
            <p:ph idx="1"/>
          </p:nvPr>
        </p:nvSpPr>
        <p:spPr/>
        <p:txBody>
          <a:bodyPr/>
          <a:lstStyle/>
          <a:p>
            <a:r>
              <a:rPr lang="en-US" dirty="0"/>
              <a:t>is substrate-inhibited by glucose at physiologic concentrations. Little is known about the regulatory characteristics of this isoform. </a:t>
            </a:r>
          </a:p>
          <a:p>
            <a:r>
              <a:rPr lang="en-US" dirty="0"/>
              <a:t>Either not expressed or only minor expression within most tissues</a:t>
            </a:r>
          </a:p>
          <a:p>
            <a:r>
              <a:rPr lang="en-US" dirty="0"/>
              <a:t>But may be involved with cellular stress response, such as hypoxia</a:t>
            </a:r>
          </a:p>
        </p:txBody>
      </p:sp>
    </p:spTree>
    <p:extLst>
      <p:ext uri="{BB962C8B-B14F-4D97-AF65-F5344CB8AC3E}">
        <p14:creationId xmlns:p14="http://schemas.microsoft.com/office/powerpoint/2010/main" val="217845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3CB9-5C0E-411A-AF50-322C27F48851}"/>
              </a:ext>
            </a:extLst>
          </p:cNvPr>
          <p:cNvSpPr>
            <a:spLocks noGrp="1"/>
          </p:cNvSpPr>
          <p:nvPr>
            <p:ph type="title"/>
          </p:nvPr>
        </p:nvSpPr>
        <p:spPr/>
        <p:txBody>
          <a:bodyPr/>
          <a:lstStyle/>
          <a:p>
            <a:r>
              <a:rPr lang="en-US" dirty="0"/>
              <a:t>Hexokinase IV (Glucokinase)</a:t>
            </a:r>
          </a:p>
        </p:txBody>
      </p:sp>
      <p:sp>
        <p:nvSpPr>
          <p:cNvPr id="5" name="Content Placeholder 4">
            <a:extLst>
              <a:ext uri="{FF2B5EF4-FFF2-40B4-BE49-F238E27FC236}">
                <a16:creationId xmlns:a16="http://schemas.microsoft.com/office/drawing/2014/main" id="{55113D96-1551-4E66-BB5D-7BD3E56B6C13}"/>
              </a:ext>
            </a:extLst>
          </p:cNvPr>
          <p:cNvSpPr>
            <a:spLocks noGrp="1"/>
          </p:cNvSpPr>
          <p:nvPr>
            <p:ph idx="1"/>
          </p:nvPr>
        </p:nvSpPr>
        <p:spPr>
          <a:xfrm>
            <a:off x="319596" y="1278384"/>
            <a:ext cx="5081079" cy="4511353"/>
          </a:xfrm>
        </p:spPr>
        <p:txBody>
          <a:bodyPr/>
          <a:lstStyle/>
          <a:p>
            <a:r>
              <a:rPr lang="en-US" dirty="0"/>
              <a:t>Primarily in Liver and Pancreas</a:t>
            </a:r>
          </a:p>
          <a:p>
            <a:pPr lvl="1"/>
            <a:r>
              <a:rPr lang="en-US" dirty="0"/>
              <a:t>Acts as a sensor in the pancreas to elicit insulin release</a:t>
            </a:r>
          </a:p>
          <a:p>
            <a:pPr lvl="1"/>
            <a:r>
              <a:rPr lang="en-US" dirty="0"/>
              <a:t>In liver, glucose-6-phosphate used primarily for production of glycogen</a:t>
            </a:r>
          </a:p>
          <a:p>
            <a:pPr lvl="1"/>
            <a:r>
              <a:rPr lang="en-US" dirty="0"/>
              <a:t>Has a lower affinity for glucose (higher Km).</a:t>
            </a:r>
          </a:p>
          <a:p>
            <a:pPr lvl="1"/>
            <a:r>
              <a:rPr lang="en-US" dirty="0"/>
              <a:t>It operates only when blood glucose levels are high</a:t>
            </a:r>
          </a:p>
          <a:p>
            <a:pPr lvl="1"/>
            <a:r>
              <a:rPr lang="en-US" dirty="0"/>
              <a:t>But it is NOT inhibited by Glucose-6-phosphate</a:t>
            </a:r>
          </a:p>
        </p:txBody>
      </p:sp>
      <p:pic>
        <p:nvPicPr>
          <p:cNvPr id="7" name="Picture 6" descr="A close up of sunglasses&#10;&#10;Description automatically generated">
            <a:extLst>
              <a:ext uri="{FF2B5EF4-FFF2-40B4-BE49-F238E27FC236}">
                <a16:creationId xmlns:a16="http://schemas.microsoft.com/office/drawing/2014/main" id="{4823B094-B1AD-41BB-8DF4-B46DC6FC4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625" y="1278384"/>
            <a:ext cx="2353300" cy="1829864"/>
          </a:xfrm>
          <a:prstGeom prst="rect">
            <a:avLst/>
          </a:prstGeom>
        </p:spPr>
      </p:pic>
      <p:sp>
        <p:nvSpPr>
          <p:cNvPr id="8" name="TextBox 7">
            <a:extLst>
              <a:ext uri="{FF2B5EF4-FFF2-40B4-BE49-F238E27FC236}">
                <a16:creationId xmlns:a16="http://schemas.microsoft.com/office/drawing/2014/main" id="{8F83E2E0-F4E5-427C-8678-D132ED8A8351}"/>
              </a:ext>
            </a:extLst>
          </p:cNvPr>
          <p:cNvSpPr txBox="1"/>
          <p:nvPr/>
        </p:nvSpPr>
        <p:spPr>
          <a:xfrm>
            <a:off x="0" y="5696714"/>
            <a:ext cx="3009798" cy="307777"/>
          </a:xfrm>
          <a:prstGeom prst="rect">
            <a:avLst/>
          </a:prstGeom>
          <a:noFill/>
        </p:spPr>
        <p:txBody>
          <a:bodyPr wrap="none" rtlCol="0">
            <a:spAutoFit/>
          </a:bodyPr>
          <a:lstStyle/>
          <a:p>
            <a:r>
              <a:rPr lang="en-US" sz="1400" dirty="0"/>
              <a:t>Images from </a:t>
            </a:r>
            <a:r>
              <a:rPr lang="en-US" sz="1400" dirty="0">
                <a:hlinkClick r:id="rId4"/>
              </a:rPr>
              <a:t>Smart </a:t>
            </a:r>
            <a:r>
              <a:rPr lang="en-US" sz="1400" dirty="0" err="1">
                <a:hlinkClick r:id="rId4"/>
              </a:rPr>
              <a:t>Servier</a:t>
            </a:r>
            <a:r>
              <a:rPr lang="en-US" sz="1400" dirty="0">
                <a:hlinkClick r:id="rId4"/>
              </a:rPr>
              <a:t> Medical Art</a:t>
            </a:r>
            <a:endParaRPr lang="en-US" sz="1400" dirty="0"/>
          </a:p>
        </p:txBody>
      </p:sp>
      <p:pic>
        <p:nvPicPr>
          <p:cNvPr id="10" name="Picture 9" descr="A picture containing indoor, food, table, sitting&#10;&#10;Description automatically generated">
            <a:extLst>
              <a:ext uri="{FF2B5EF4-FFF2-40B4-BE49-F238E27FC236}">
                <a16:creationId xmlns:a16="http://schemas.microsoft.com/office/drawing/2014/main" id="{6BF0B605-03AD-460C-9112-D3E47FDF17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271" y="3824287"/>
            <a:ext cx="2867025" cy="1134161"/>
          </a:xfrm>
          <a:prstGeom prst="rect">
            <a:avLst/>
          </a:prstGeom>
        </p:spPr>
      </p:pic>
      <p:sp>
        <p:nvSpPr>
          <p:cNvPr id="11" name="TextBox 10">
            <a:extLst>
              <a:ext uri="{FF2B5EF4-FFF2-40B4-BE49-F238E27FC236}">
                <a16:creationId xmlns:a16="http://schemas.microsoft.com/office/drawing/2014/main" id="{9BA99F38-484B-49A5-8D05-BAC1008472CF}"/>
              </a:ext>
            </a:extLst>
          </p:cNvPr>
          <p:cNvSpPr txBox="1"/>
          <p:nvPr/>
        </p:nvSpPr>
        <p:spPr>
          <a:xfrm>
            <a:off x="6837350" y="2726294"/>
            <a:ext cx="632866" cy="369332"/>
          </a:xfrm>
          <a:prstGeom prst="rect">
            <a:avLst/>
          </a:prstGeom>
          <a:noFill/>
        </p:spPr>
        <p:txBody>
          <a:bodyPr wrap="none" rtlCol="0">
            <a:spAutoFit/>
          </a:bodyPr>
          <a:lstStyle/>
          <a:p>
            <a:r>
              <a:rPr lang="en-US" dirty="0"/>
              <a:t>Liver</a:t>
            </a:r>
          </a:p>
        </p:txBody>
      </p:sp>
      <p:sp>
        <p:nvSpPr>
          <p:cNvPr id="12" name="TextBox 11">
            <a:extLst>
              <a:ext uri="{FF2B5EF4-FFF2-40B4-BE49-F238E27FC236}">
                <a16:creationId xmlns:a16="http://schemas.microsoft.com/office/drawing/2014/main" id="{41AE456B-C3AD-4E79-B172-C7DC7FB723AE}"/>
              </a:ext>
            </a:extLst>
          </p:cNvPr>
          <p:cNvSpPr txBox="1"/>
          <p:nvPr/>
        </p:nvSpPr>
        <p:spPr>
          <a:xfrm>
            <a:off x="6986275" y="4589116"/>
            <a:ext cx="1021498" cy="369332"/>
          </a:xfrm>
          <a:prstGeom prst="rect">
            <a:avLst/>
          </a:prstGeom>
          <a:noFill/>
        </p:spPr>
        <p:txBody>
          <a:bodyPr wrap="none" rtlCol="0">
            <a:spAutoFit/>
          </a:bodyPr>
          <a:lstStyle/>
          <a:p>
            <a:r>
              <a:rPr lang="en-US" dirty="0"/>
              <a:t>Pancreas</a:t>
            </a:r>
          </a:p>
        </p:txBody>
      </p:sp>
    </p:spTree>
    <p:extLst>
      <p:ext uri="{BB962C8B-B14F-4D97-AF65-F5344CB8AC3E}">
        <p14:creationId xmlns:p14="http://schemas.microsoft.com/office/powerpoint/2010/main" val="12879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67E7-870B-4214-A284-DCC4B29CF179}"/>
              </a:ext>
            </a:extLst>
          </p:cNvPr>
          <p:cNvSpPr>
            <a:spLocks noGrp="1"/>
          </p:cNvSpPr>
          <p:nvPr>
            <p:ph type="title"/>
          </p:nvPr>
        </p:nvSpPr>
        <p:spPr>
          <a:xfrm>
            <a:off x="1305018" y="222349"/>
            <a:ext cx="4667153" cy="779462"/>
          </a:xfrm>
        </p:spPr>
        <p:txBody>
          <a:bodyPr>
            <a:normAutofit fontScale="90000"/>
          </a:bodyPr>
          <a:lstStyle/>
          <a:p>
            <a:r>
              <a:rPr lang="en-US" dirty="0"/>
              <a:t>Genetic Structure of Hexokinase Isoforms</a:t>
            </a:r>
          </a:p>
        </p:txBody>
      </p:sp>
      <p:grpSp>
        <p:nvGrpSpPr>
          <p:cNvPr id="11" name="Group 10">
            <a:extLst>
              <a:ext uri="{FF2B5EF4-FFF2-40B4-BE49-F238E27FC236}">
                <a16:creationId xmlns:a16="http://schemas.microsoft.com/office/drawing/2014/main" id="{5B6AB067-09C6-41B0-989F-388BB025CF25}"/>
              </a:ext>
            </a:extLst>
          </p:cNvPr>
          <p:cNvGrpSpPr/>
          <p:nvPr/>
        </p:nvGrpSpPr>
        <p:grpSpPr>
          <a:xfrm>
            <a:off x="628650" y="3671512"/>
            <a:ext cx="3802291" cy="233738"/>
            <a:chOff x="1019175" y="1909387"/>
            <a:chExt cx="3802291" cy="233738"/>
          </a:xfrm>
        </p:grpSpPr>
        <p:sp>
          <p:nvSpPr>
            <p:cNvPr id="4" name="Rectangle: Rounded Corners 3">
              <a:extLst>
                <a:ext uri="{FF2B5EF4-FFF2-40B4-BE49-F238E27FC236}">
                  <a16:creationId xmlns:a16="http://schemas.microsoft.com/office/drawing/2014/main" id="{D92C301A-0CCF-4EFC-8861-4B6995ADBB47}"/>
                </a:ext>
              </a:extLst>
            </p:cNvPr>
            <p:cNvSpPr/>
            <p:nvPr/>
          </p:nvSpPr>
          <p:spPr>
            <a:xfrm>
              <a:off x="1019175" y="1924050"/>
              <a:ext cx="457200" cy="2190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5F901B-03CA-4A75-8239-A4C90E09EC3E}"/>
                </a:ext>
              </a:extLst>
            </p:cNvPr>
            <p:cNvSpPr/>
            <p:nvPr/>
          </p:nvSpPr>
          <p:spPr>
            <a:xfrm>
              <a:off x="1476374" y="1924050"/>
              <a:ext cx="1343025" cy="219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26315C27-3B16-44F9-9633-9AF5F75888CC}"/>
                    </a:ext>
                  </a:extLst>
                </p14:cNvPr>
                <p14:cNvContentPartPr/>
                <p14:nvPr/>
              </p14:nvContentPartPr>
              <p14:xfrm>
                <a:off x="2828160" y="2018925"/>
                <a:ext cx="641520" cy="9720"/>
              </p14:xfrm>
            </p:contentPart>
          </mc:Choice>
          <mc:Fallback xmlns="">
            <p:pic>
              <p:nvPicPr>
                <p:cNvPr id="7" name="Ink 6">
                  <a:extLst>
                    <a:ext uri="{FF2B5EF4-FFF2-40B4-BE49-F238E27FC236}">
                      <a16:creationId xmlns:a16="http://schemas.microsoft.com/office/drawing/2014/main" id="{26315C27-3B16-44F9-9633-9AF5F75888CC}"/>
                    </a:ext>
                  </a:extLst>
                </p:cNvPr>
                <p:cNvPicPr/>
                <p:nvPr/>
              </p:nvPicPr>
              <p:blipFill>
                <a:blip r:embed="rId4"/>
                <a:stretch>
                  <a:fillRect/>
                </a:stretch>
              </p:blipFill>
              <p:spPr>
                <a:xfrm>
                  <a:off x="2810520" y="2000925"/>
                  <a:ext cx="677160" cy="45360"/>
                </a:xfrm>
                <a:prstGeom prst="rect">
                  <a:avLst/>
                </a:prstGeom>
              </p:spPr>
            </p:pic>
          </mc:Fallback>
        </mc:AlternateContent>
        <p:sp>
          <p:nvSpPr>
            <p:cNvPr id="10" name="Rectangle: Rounded Corners 9">
              <a:extLst>
                <a:ext uri="{FF2B5EF4-FFF2-40B4-BE49-F238E27FC236}">
                  <a16:creationId xmlns:a16="http://schemas.microsoft.com/office/drawing/2014/main" id="{207B34F9-8A77-48FF-8429-E8C36EEC51CC}"/>
                </a:ext>
              </a:extLst>
            </p:cNvPr>
            <p:cNvSpPr/>
            <p:nvPr/>
          </p:nvSpPr>
          <p:spPr>
            <a:xfrm>
              <a:off x="3478441" y="1909387"/>
              <a:ext cx="1343025" cy="219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94FA118-B66F-45F9-BA83-687D41C12E56}"/>
              </a:ext>
            </a:extLst>
          </p:cNvPr>
          <p:cNvGrpSpPr/>
          <p:nvPr/>
        </p:nvGrpSpPr>
        <p:grpSpPr>
          <a:xfrm>
            <a:off x="628650" y="2884844"/>
            <a:ext cx="3802291" cy="233738"/>
            <a:chOff x="1019175" y="1909387"/>
            <a:chExt cx="3802291" cy="233738"/>
          </a:xfrm>
        </p:grpSpPr>
        <p:sp>
          <p:nvSpPr>
            <p:cNvPr id="13" name="Rectangle: Rounded Corners 12">
              <a:extLst>
                <a:ext uri="{FF2B5EF4-FFF2-40B4-BE49-F238E27FC236}">
                  <a16:creationId xmlns:a16="http://schemas.microsoft.com/office/drawing/2014/main" id="{034D7F97-AECE-487D-A9A4-489A86C19386}"/>
                </a:ext>
              </a:extLst>
            </p:cNvPr>
            <p:cNvSpPr/>
            <p:nvPr/>
          </p:nvSpPr>
          <p:spPr>
            <a:xfrm>
              <a:off x="1019175" y="1924050"/>
              <a:ext cx="457200" cy="2190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1BB261F-456F-4B93-9CCF-10D6DD105B26}"/>
                </a:ext>
              </a:extLst>
            </p:cNvPr>
            <p:cNvSpPr/>
            <p:nvPr/>
          </p:nvSpPr>
          <p:spPr>
            <a:xfrm>
              <a:off x="1476374" y="1924050"/>
              <a:ext cx="1343025" cy="2190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965EFE5F-0DE0-4CDD-9EBB-314A0A467B7F}"/>
                    </a:ext>
                  </a:extLst>
                </p14:cNvPr>
                <p14:cNvContentPartPr/>
                <p14:nvPr/>
              </p14:nvContentPartPr>
              <p14:xfrm>
                <a:off x="2828160" y="2018925"/>
                <a:ext cx="641520" cy="9720"/>
              </p14:xfrm>
            </p:contentPart>
          </mc:Choice>
          <mc:Fallback xmlns="">
            <p:pic>
              <p:nvPicPr>
                <p:cNvPr id="15" name="Ink 14">
                  <a:extLst>
                    <a:ext uri="{FF2B5EF4-FFF2-40B4-BE49-F238E27FC236}">
                      <a16:creationId xmlns:a16="http://schemas.microsoft.com/office/drawing/2014/main" id="{965EFE5F-0DE0-4CDD-9EBB-314A0A467B7F}"/>
                    </a:ext>
                  </a:extLst>
                </p:cNvPr>
                <p:cNvPicPr/>
                <p:nvPr/>
              </p:nvPicPr>
              <p:blipFill>
                <a:blip r:embed="rId6"/>
                <a:stretch>
                  <a:fillRect/>
                </a:stretch>
              </p:blipFill>
              <p:spPr>
                <a:xfrm>
                  <a:off x="2810520" y="2000925"/>
                  <a:ext cx="677160" cy="45360"/>
                </a:xfrm>
                <a:prstGeom prst="rect">
                  <a:avLst/>
                </a:prstGeom>
              </p:spPr>
            </p:pic>
          </mc:Fallback>
        </mc:AlternateContent>
        <p:sp>
          <p:nvSpPr>
            <p:cNvPr id="16" name="Rectangle: Rounded Corners 15">
              <a:extLst>
                <a:ext uri="{FF2B5EF4-FFF2-40B4-BE49-F238E27FC236}">
                  <a16:creationId xmlns:a16="http://schemas.microsoft.com/office/drawing/2014/main" id="{2061CBC3-6F11-4306-8632-CDD28601E8C1}"/>
                </a:ext>
              </a:extLst>
            </p:cNvPr>
            <p:cNvSpPr/>
            <p:nvPr/>
          </p:nvSpPr>
          <p:spPr>
            <a:xfrm>
              <a:off x="3478441" y="1909387"/>
              <a:ext cx="1343025" cy="219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0605254-7CDF-4AA5-9661-1F86A622B122}"/>
              </a:ext>
            </a:extLst>
          </p:cNvPr>
          <p:cNvGrpSpPr/>
          <p:nvPr/>
        </p:nvGrpSpPr>
        <p:grpSpPr>
          <a:xfrm>
            <a:off x="1085849" y="4453256"/>
            <a:ext cx="3345092" cy="233738"/>
            <a:chOff x="1476374" y="1909387"/>
            <a:chExt cx="3345092" cy="233738"/>
          </a:xfrm>
        </p:grpSpPr>
        <p:sp>
          <p:nvSpPr>
            <p:cNvPr id="19" name="Rectangle: Rounded Corners 18">
              <a:extLst>
                <a:ext uri="{FF2B5EF4-FFF2-40B4-BE49-F238E27FC236}">
                  <a16:creationId xmlns:a16="http://schemas.microsoft.com/office/drawing/2014/main" id="{8E5E7623-B999-4352-A6DB-CF7D5ED711F0}"/>
                </a:ext>
              </a:extLst>
            </p:cNvPr>
            <p:cNvSpPr/>
            <p:nvPr/>
          </p:nvSpPr>
          <p:spPr>
            <a:xfrm>
              <a:off x="1476374" y="1924050"/>
              <a:ext cx="1343025" cy="2190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0" name="Ink 19">
                  <a:extLst>
                    <a:ext uri="{FF2B5EF4-FFF2-40B4-BE49-F238E27FC236}">
                      <a16:creationId xmlns:a16="http://schemas.microsoft.com/office/drawing/2014/main" id="{07C92FBF-8B9A-4BFF-BC56-D94076C96DD9}"/>
                    </a:ext>
                  </a:extLst>
                </p14:cNvPr>
                <p14:cNvContentPartPr/>
                <p14:nvPr/>
              </p14:nvContentPartPr>
              <p14:xfrm>
                <a:off x="2828160" y="2018925"/>
                <a:ext cx="641520" cy="9720"/>
              </p14:xfrm>
            </p:contentPart>
          </mc:Choice>
          <mc:Fallback xmlns="">
            <p:pic>
              <p:nvPicPr>
                <p:cNvPr id="20" name="Ink 19">
                  <a:extLst>
                    <a:ext uri="{FF2B5EF4-FFF2-40B4-BE49-F238E27FC236}">
                      <a16:creationId xmlns:a16="http://schemas.microsoft.com/office/drawing/2014/main" id="{07C92FBF-8B9A-4BFF-BC56-D94076C96DD9}"/>
                    </a:ext>
                  </a:extLst>
                </p:cNvPr>
                <p:cNvPicPr/>
                <p:nvPr/>
              </p:nvPicPr>
              <p:blipFill>
                <a:blip r:embed="rId6"/>
                <a:stretch>
                  <a:fillRect/>
                </a:stretch>
              </p:blipFill>
              <p:spPr>
                <a:xfrm>
                  <a:off x="2810520" y="2000925"/>
                  <a:ext cx="677160" cy="45360"/>
                </a:xfrm>
                <a:prstGeom prst="rect">
                  <a:avLst/>
                </a:prstGeom>
              </p:spPr>
            </p:pic>
          </mc:Fallback>
        </mc:AlternateContent>
        <p:sp>
          <p:nvSpPr>
            <p:cNvPr id="21" name="Rectangle: Rounded Corners 20">
              <a:extLst>
                <a:ext uri="{FF2B5EF4-FFF2-40B4-BE49-F238E27FC236}">
                  <a16:creationId xmlns:a16="http://schemas.microsoft.com/office/drawing/2014/main" id="{373FCD40-009D-4A8F-82AC-FEFE79976F92}"/>
                </a:ext>
              </a:extLst>
            </p:cNvPr>
            <p:cNvSpPr/>
            <p:nvPr/>
          </p:nvSpPr>
          <p:spPr>
            <a:xfrm>
              <a:off x="3478441" y="1909387"/>
              <a:ext cx="1343025" cy="219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Rounded Corners 25">
            <a:extLst>
              <a:ext uri="{FF2B5EF4-FFF2-40B4-BE49-F238E27FC236}">
                <a16:creationId xmlns:a16="http://schemas.microsoft.com/office/drawing/2014/main" id="{33A85FD9-752A-4F07-9C85-D69AA4FCDD53}"/>
              </a:ext>
            </a:extLst>
          </p:cNvPr>
          <p:cNvSpPr/>
          <p:nvPr/>
        </p:nvSpPr>
        <p:spPr>
          <a:xfrm>
            <a:off x="3087916" y="5161653"/>
            <a:ext cx="1343025" cy="219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F1FCC08-E000-415A-AAA1-B510C7AA8F11}"/>
              </a:ext>
            </a:extLst>
          </p:cNvPr>
          <p:cNvGrpSpPr/>
          <p:nvPr/>
        </p:nvGrpSpPr>
        <p:grpSpPr>
          <a:xfrm>
            <a:off x="628650" y="2219325"/>
            <a:ext cx="3802291" cy="209550"/>
            <a:chOff x="628650" y="1743075"/>
            <a:chExt cx="3802291" cy="209550"/>
          </a:xfrm>
        </p:grpSpPr>
        <p:cxnSp>
          <p:nvCxnSpPr>
            <p:cNvPr id="29" name="Straight Connector 28">
              <a:extLst>
                <a:ext uri="{FF2B5EF4-FFF2-40B4-BE49-F238E27FC236}">
                  <a16:creationId xmlns:a16="http://schemas.microsoft.com/office/drawing/2014/main" id="{49522354-7902-4BCF-8C3B-A0A0C5B364CE}"/>
                </a:ext>
              </a:extLst>
            </p:cNvPr>
            <p:cNvCxnSpPr/>
            <p:nvPr/>
          </p:nvCxnSpPr>
          <p:spPr>
            <a:xfrm>
              <a:off x="628650" y="1838325"/>
              <a:ext cx="3802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2AE52A-E04A-448F-9CD9-B882DF604AD5}"/>
                </a:ext>
              </a:extLst>
            </p:cNvPr>
            <p:cNvCxnSpPr>
              <a:cxnSpLocks/>
            </p:cNvCxnSpPr>
            <p:nvPr/>
          </p:nvCxnSpPr>
          <p:spPr>
            <a:xfrm>
              <a:off x="628650" y="1743075"/>
              <a:ext cx="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0D6DC3-10AF-4B79-AACE-ED59375F8EA6}"/>
                </a:ext>
              </a:extLst>
            </p:cNvPr>
            <p:cNvCxnSpPr>
              <a:cxnSpLocks/>
            </p:cNvCxnSpPr>
            <p:nvPr/>
          </p:nvCxnSpPr>
          <p:spPr>
            <a:xfrm>
              <a:off x="1076325" y="1743075"/>
              <a:ext cx="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A98F7C-5B51-4835-A1FE-0E286C7E6E94}"/>
                </a:ext>
              </a:extLst>
            </p:cNvPr>
            <p:cNvCxnSpPr>
              <a:cxnSpLocks/>
            </p:cNvCxnSpPr>
            <p:nvPr/>
          </p:nvCxnSpPr>
          <p:spPr>
            <a:xfrm>
              <a:off x="2428875" y="1743075"/>
              <a:ext cx="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C544ED-529D-41D9-93BF-643DA03467D0}"/>
                </a:ext>
              </a:extLst>
            </p:cNvPr>
            <p:cNvCxnSpPr>
              <a:cxnSpLocks/>
            </p:cNvCxnSpPr>
            <p:nvPr/>
          </p:nvCxnSpPr>
          <p:spPr>
            <a:xfrm>
              <a:off x="3114675" y="1743075"/>
              <a:ext cx="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59D655-3CD1-462B-9414-E5A7456AF296}"/>
                </a:ext>
              </a:extLst>
            </p:cNvPr>
            <p:cNvCxnSpPr>
              <a:cxnSpLocks/>
            </p:cNvCxnSpPr>
            <p:nvPr/>
          </p:nvCxnSpPr>
          <p:spPr>
            <a:xfrm>
              <a:off x="4429125" y="1743075"/>
              <a:ext cx="0" cy="20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7805B4FA-ADC0-4314-A14D-602FA6615B02}"/>
              </a:ext>
            </a:extLst>
          </p:cNvPr>
          <p:cNvSpPr txBox="1"/>
          <p:nvPr/>
        </p:nvSpPr>
        <p:spPr>
          <a:xfrm rot="16200000">
            <a:off x="257832" y="1517860"/>
            <a:ext cx="1175322" cy="461665"/>
          </a:xfrm>
          <a:prstGeom prst="rect">
            <a:avLst/>
          </a:prstGeom>
          <a:noFill/>
        </p:spPr>
        <p:txBody>
          <a:bodyPr wrap="none" rtlCol="0">
            <a:spAutoFit/>
          </a:bodyPr>
          <a:lstStyle/>
          <a:p>
            <a:r>
              <a:rPr lang="en-US" sz="1200" dirty="0"/>
              <a:t>Mitochondrial</a:t>
            </a:r>
          </a:p>
          <a:p>
            <a:r>
              <a:rPr lang="en-US" sz="1200" dirty="0"/>
              <a:t>Binding Domain</a:t>
            </a:r>
          </a:p>
        </p:txBody>
      </p:sp>
      <p:sp>
        <p:nvSpPr>
          <p:cNvPr id="39" name="TextBox 38">
            <a:extLst>
              <a:ext uri="{FF2B5EF4-FFF2-40B4-BE49-F238E27FC236}">
                <a16:creationId xmlns:a16="http://schemas.microsoft.com/office/drawing/2014/main" id="{9B4D8E92-C7CE-47D8-A3AA-D1CE8CCF692F}"/>
              </a:ext>
            </a:extLst>
          </p:cNvPr>
          <p:cNvSpPr txBox="1"/>
          <p:nvPr/>
        </p:nvSpPr>
        <p:spPr>
          <a:xfrm rot="16200000">
            <a:off x="1216144" y="1504403"/>
            <a:ext cx="1072913" cy="461665"/>
          </a:xfrm>
          <a:prstGeom prst="rect">
            <a:avLst/>
          </a:prstGeom>
          <a:noFill/>
        </p:spPr>
        <p:txBody>
          <a:bodyPr wrap="square" rtlCol="0">
            <a:spAutoFit/>
          </a:bodyPr>
          <a:lstStyle/>
          <a:p>
            <a:r>
              <a:rPr lang="en-US" sz="1200" dirty="0"/>
              <a:t>N-Terminal Domain</a:t>
            </a:r>
          </a:p>
        </p:txBody>
      </p:sp>
      <p:sp>
        <p:nvSpPr>
          <p:cNvPr id="40" name="TextBox 39">
            <a:extLst>
              <a:ext uri="{FF2B5EF4-FFF2-40B4-BE49-F238E27FC236}">
                <a16:creationId xmlns:a16="http://schemas.microsoft.com/office/drawing/2014/main" id="{1FF56C20-5EA4-4D3D-8493-3843D6C3FB34}"/>
              </a:ext>
            </a:extLst>
          </p:cNvPr>
          <p:cNvSpPr txBox="1"/>
          <p:nvPr/>
        </p:nvSpPr>
        <p:spPr>
          <a:xfrm rot="16200000">
            <a:off x="3206868" y="1504215"/>
            <a:ext cx="1072913" cy="461665"/>
          </a:xfrm>
          <a:prstGeom prst="rect">
            <a:avLst/>
          </a:prstGeom>
          <a:noFill/>
        </p:spPr>
        <p:txBody>
          <a:bodyPr wrap="square" rtlCol="0">
            <a:spAutoFit/>
          </a:bodyPr>
          <a:lstStyle/>
          <a:p>
            <a:r>
              <a:rPr lang="en-US" sz="1200" dirty="0"/>
              <a:t>C-Terminal Domain</a:t>
            </a:r>
          </a:p>
        </p:txBody>
      </p:sp>
      <p:sp>
        <p:nvSpPr>
          <p:cNvPr id="41" name="TextBox 40">
            <a:extLst>
              <a:ext uri="{FF2B5EF4-FFF2-40B4-BE49-F238E27FC236}">
                <a16:creationId xmlns:a16="http://schemas.microsoft.com/office/drawing/2014/main" id="{6F833024-6A78-4FCB-BDDC-0C57AE01B7CF}"/>
              </a:ext>
            </a:extLst>
          </p:cNvPr>
          <p:cNvSpPr txBox="1"/>
          <p:nvPr/>
        </p:nvSpPr>
        <p:spPr>
          <a:xfrm rot="16200000">
            <a:off x="2473972" y="1787602"/>
            <a:ext cx="606591" cy="276999"/>
          </a:xfrm>
          <a:prstGeom prst="rect">
            <a:avLst/>
          </a:prstGeom>
          <a:noFill/>
        </p:spPr>
        <p:txBody>
          <a:bodyPr wrap="square" rtlCol="0">
            <a:spAutoFit/>
          </a:bodyPr>
          <a:lstStyle/>
          <a:p>
            <a:r>
              <a:rPr lang="en-US" sz="1200" dirty="0"/>
              <a:t>Linker</a:t>
            </a:r>
          </a:p>
        </p:txBody>
      </p:sp>
      <p:sp>
        <p:nvSpPr>
          <p:cNvPr id="42" name="TextBox 41">
            <a:extLst>
              <a:ext uri="{FF2B5EF4-FFF2-40B4-BE49-F238E27FC236}">
                <a16:creationId xmlns:a16="http://schemas.microsoft.com/office/drawing/2014/main" id="{7DF6714D-4177-4E65-A933-E8591BAFC69A}"/>
              </a:ext>
            </a:extLst>
          </p:cNvPr>
          <p:cNvSpPr txBox="1"/>
          <p:nvPr/>
        </p:nvSpPr>
        <p:spPr>
          <a:xfrm>
            <a:off x="4572000" y="2809715"/>
            <a:ext cx="606591" cy="369332"/>
          </a:xfrm>
          <a:prstGeom prst="rect">
            <a:avLst/>
          </a:prstGeom>
          <a:noFill/>
        </p:spPr>
        <p:txBody>
          <a:bodyPr wrap="square" rtlCol="0">
            <a:spAutoFit/>
          </a:bodyPr>
          <a:lstStyle/>
          <a:p>
            <a:r>
              <a:rPr lang="en-US" b="1" dirty="0"/>
              <a:t>HK I</a:t>
            </a:r>
          </a:p>
        </p:txBody>
      </p:sp>
      <p:sp>
        <p:nvSpPr>
          <p:cNvPr id="43" name="TextBox 42">
            <a:extLst>
              <a:ext uri="{FF2B5EF4-FFF2-40B4-BE49-F238E27FC236}">
                <a16:creationId xmlns:a16="http://schemas.microsoft.com/office/drawing/2014/main" id="{718E3051-2516-45A5-816E-DDA673C9FAED}"/>
              </a:ext>
            </a:extLst>
          </p:cNvPr>
          <p:cNvSpPr txBox="1"/>
          <p:nvPr/>
        </p:nvSpPr>
        <p:spPr>
          <a:xfrm>
            <a:off x="4571999" y="3606104"/>
            <a:ext cx="704851" cy="369332"/>
          </a:xfrm>
          <a:prstGeom prst="rect">
            <a:avLst/>
          </a:prstGeom>
          <a:noFill/>
        </p:spPr>
        <p:txBody>
          <a:bodyPr wrap="square" rtlCol="0">
            <a:spAutoFit/>
          </a:bodyPr>
          <a:lstStyle/>
          <a:p>
            <a:r>
              <a:rPr lang="en-US" b="1" dirty="0"/>
              <a:t>HK II</a:t>
            </a:r>
          </a:p>
        </p:txBody>
      </p:sp>
      <p:sp>
        <p:nvSpPr>
          <p:cNvPr id="44" name="TextBox 43">
            <a:extLst>
              <a:ext uri="{FF2B5EF4-FFF2-40B4-BE49-F238E27FC236}">
                <a16:creationId xmlns:a16="http://schemas.microsoft.com/office/drawing/2014/main" id="{ECA94020-0B82-4F48-8E90-E1C799D47372}"/>
              </a:ext>
            </a:extLst>
          </p:cNvPr>
          <p:cNvSpPr txBox="1"/>
          <p:nvPr/>
        </p:nvSpPr>
        <p:spPr>
          <a:xfrm>
            <a:off x="4571999" y="4378127"/>
            <a:ext cx="704851" cy="369332"/>
          </a:xfrm>
          <a:prstGeom prst="rect">
            <a:avLst/>
          </a:prstGeom>
          <a:noFill/>
        </p:spPr>
        <p:txBody>
          <a:bodyPr wrap="square" rtlCol="0">
            <a:spAutoFit/>
          </a:bodyPr>
          <a:lstStyle/>
          <a:p>
            <a:r>
              <a:rPr lang="en-US" b="1" dirty="0"/>
              <a:t>HK III</a:t>
            </a:r>
          </a:p>
        </p:txBody>
      </p:sp>
      <p:sp>
        <p:nvSpPr>
          <p:cNvPr id="45" name="TextBox 44">
            <a:extLst>
              <a:ext uri="{FF2B5EF4-FFF2-40B4-BE49-F238E27FC236}">
                <a16:creationId xmlns:a16="http://schemas.microsoft.com/office/drawing/2014/main" id="{BC799E43-C504-41EF-B960-041F8394E46D}"/>
              </a:ext>
            </a:extLst>
          </p:cNvPr>
          <p:cNvSpPr txBox="1"/>
          <p:nvPr/>
        </p:nvSpPr>
        <p:spPr>
          <a:xfrm>
            <a:off x="4557758" y="5086524"/>
            <a:ext cx="704851" cy="369332"/>
          </a:xfrm>
          <a:prstGeom prst="rect">
            <a:avLst/>
          </a:prstGeom>
          <a:noFill/>
        </p:spPr>
        <p:txBody>
          <a:bodyPr wrap="square" rtlCol="0">
            <a:spAutoFit/>
          </a:bodyPr>
          <a:lstStyle/>
          <a:p>
            <a:r>
              <a:rPr lang="en-US" b="1" dirty="0"/>
              <a:t>HK IV</a:t>
            </a:r>
          </a:p>
        </p:txBody>
      </p:sp>
      <p:sp>
        <p:nvSpPr>
          <p:cNvPr id="46" name="Rectangle: Rounded Corners 45">
            <a:extLst>
              <a:ext uri="{FF2B5EF4-FFF2-40B4-BE49-F238E27FC236}">
                <a16:creationId xmlns:a16="http://schemas.microsoft.com/office/drawing/2014/main" id="{37CE6BBA-3C5C-4BBA-A892-BFDE35E91436}"/>
              </a:ext>
            </a:extLst>
          </p:cNvPr>
          <p:cNvSpPr/>
          <p:nvPr/>
        </p:nvSpPr>
        <p:spPr>
          <a:xfrm>
            <a:off x="376535" y="5596956"/>
            <a:ext cx="238125" cy="2000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8A24A51-385D-4CE0-A812-B3A4A798E0BE}"/>
              </a:ext>
            </a:extLst>
          </p:cNvPr>
          <p:cNvSpPr txBox="1"/>
          <p:nvPr/>
        </p:nvSpPr>
        <p:spPr>
          <a:xfrm>
            <a:off x="628650" y="5558468"/>
            <a:ext cx="1744578" cy="276999"/>
          </a:xfrm>
          <a:prstGeom prst="rect">
            <a:avLst/>
          </a:prstGeom>
          <a:noFill/>
        </p:spPr>
        <p:txBody>
          <a:bodyPr wrap="square" rtlCol="0">
            <a:spAutoFit/>
          </a:bodyPr>
          <a:lstStyle/>
          <a:p>
            <a:r>
              <a:rPr lang="en-US" sz="1200" dirty="0"/>
              <a:t>Catalytically Inactive</a:t>
            </a:r>
          </a:p>
        </p:txBody>
      </p:sp>
      <p:sp>
        <p:nvSpPr>
          <p:cNvPr id="48" name="Rectangle: Rounded Corners 47">
            <a:extLst>
              <a:ext uri="{FF2B5EF4-FFF2-40B4-BE49-F238E27FC236}">
                <a16:creationId xmlns:a16="http://schemas.microsoft.com/office/drawing/2014/main" id="{95E2DE14-CD58-4382-B214-7C494592D661}"/>
              </a:ext>
            </a:extLst>
          </p:cNvPr>
          <p:cNvSpPr/>
          <p:nvPr/>
        </p:nvSpPr>
        <p:spPr>
          <a:xfrm>
            <a:off x="2185520" y="5594456"/>
            <a:ext cx="238125" cy="2000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BB07CC1-926D-4382-AD92-7482551ECA48}"/>
              </a:ext>
            </a:extLst>
          </p:cNvPr>
          <p:cNvSpPr txBox="1"/>
          <p:nvPr/>
        </p:nvSpPr>
        <p:spPr>
          <a:xfrm>
            <a:off x="2437635" y="5555968"/>
            <a:ext cx="1744578" cy="276999"/>
          </a:xfrm>
          <a:prstGeom prst="rect">
            <a:avLst/>
          </a:prstGeom>
          <a:noFill/>
        </p:spPr>
        <p:txBody>
          <a:bodyPr wrap="square" rtlCol="0">
            <a:spAutoFit/>
          </a:bodyPr>
          <a:lstStyle/>
          <a:p>
            <a:r>
              <a:rPr lang="en-US" sz="1200" dirty="0"/>
              <a:t>Catalytically Active</a:t>
            </a:r>
          </a:p>
        </p:txBody>
      </p:sp>
      <p:pic>
        <p:nvPicPr>
          <p:cNvPr id="51" name="Picture 50">
            <a:extLst>
              <a:ext uri="{FF2B5EF4-FFF2-40B4-BE49-F238E27FC236}">
                <a16:creationId xmlns:a16="http://schemas.microsoft.com/office/drawing/2014/main" id="{4D7302B2-5BD5-4381-859E-9084AA9FD4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1645" y="3862694"/>
            <a:ext cx="2227964" cy="1744307"/>
          </a:xfrm>
          <a:prstGeom prst="rect">
            <a:avLst/>
          </a:prstGeom>
        </p:spPr>
      </p:pic>
      <p:sp>
        <p:nvSpPr>
          <p:cNvPr id="52" name="TextBox 51">
            <a:extLst>
              <a:ext uri="{FF2B5EF4-FFF2-40B4-BE49-F238E27FC236}">
                <a16:creationId xmlns:a16="http://schemas.microsoft.com/office/drawing/2014/main" id="{87F74362-FA30-438B-B9DA-C0A1D17B165C}"/>
              </a:ext>
            </a:extLst>
          </p:cNvPr>
          <p:cNvSpPr txBox="1"/>
          <p:nvPr/>
        </p:nvSpPr>
        <p:spPr>
          <a:xfrm>
            <a:off x="6405337" y="5692761"/>
            <a:ext cx="3078929" cy="276999"/>
          </a:xfrm>
          <a:prstGeom prst="rect">
            <a:avLst/>
          </a:prstGeom>
          <a:noFill/>
        </p:spPr>
        <p:txBody>
          <a:bodyPr wrap="square" rtlCol="0">
            <a:spAutoFit/>
          </a:bodyPr>
          <a:lstStyle/>
          <a:p>
            <a:r>
              <a:rPr lang="en-US" sz="1200" dirty="0"/>
              <a:t>Figures from </a:t>
            </a:r>
            <a:r>
              <a:rPr lang="en-US" sz="1200" dirty="0" err="1">
                <a:hlinkClick r:id="rId9"/>
              </a:rPr>
              <a:t>Proteopedia</a:t>
            </a:r>
            <a:r>
              <a:rPr lang="en-US" sz="1200" dirty="0"/>
              <a:t> and </a:t>
            </a:r>
            <a:r>
              <a:rPr lang="en-US" sz="1200" dirty="0">
                <a:hlinkClick r:id="rId10"/>
              </a:rPr>
              <a:t>JAG123</a:t>
            </a:r>
            <a:endParaRPr lang="en-US" sz="1200" dirty="0"/>
          </a:p>
        </p:txBody>
      </p:sp>
      <p:sp>
        <p:nvSpPr>
          <p:cNvPr id="53" name="TextBox 52">
            <a:extLst>
              <a:ext uri="{FF2B5EF4-FFF2-40B4-BE49-F238E27FC236}">
                <a16:creationId xmlns:a16="http://schemas.microsoft.com/office/drawing/2014/main" id="{0D4BFFEF-27CE-4740-8DE3-40D9ED3FE94B}"/>
              </a:ext>
            </a:extLst>
          </p:cNvPr>
          <p:cNvSpPr txBox="1"/>
          <p:nvPr/>
        </p:nvSpPr>
        <p:spPr>
          <a:xfrm>
            <a:off x="8039358" y="4531187"/>
            <a:ext cx="704851" cy="369332"/>
          </a:xfrm>
          <a:prstGeom prst="rect">
            <a:avLst/>
          </a:prstGeom>
          <a:noFill/>
        </p:spPr>
        <p:txBody>
          <a:bodyPr wrap="square" rtlCol="0">
            <a:spAutoFit/>
          </a:bodyPr>
          <a:lstStyle/>
          <a:p>
            <a:r>
              <a:rPr lang="en-US" b="1" dirty="0"/>
              <a:t>HK IV</a:t>
            </a:r>
          </a:p>
        </p:txBody>
      </p:sp>
      <p:pic>
        <p:nvPicPr>
          <p:cNvPr id="55" name="Picture 54" descr="A picture containing toy&#10;&#10;Description automatically generated">
            <a:extLst>
              <a:ext uri="{FF2B5EF4-FFF2-40B4-BE49-F238E27FC236}">
                <a16:creationId xmlns:a16="http://schemas.microsoft.com/office/drawing/2014/main" id="{65F863BB-2B13-4E3A-BAB8-64CFAEF2BA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0842" y="412216"/>
            <a:ext cx="3238500" cy="3238500"/>
          </a:xfrm>
          <a:prstGeom prst="rect">
            <a:avLst/>
          </a:prstGeom>
        </p:spPr>
      </p:pic>
      <p:sp>
        <p:nvSpPr>
          <p:cNvPr id="56" name="TextBox 55">
            <a:extLst>
              <a:ext uri="{FF2B5EF4-FFF2-40B4-BE49-F238E27FC236}">
                <a16:creationId xmlns:a16="http://schemas.microsoft.com/office/drawing/2014/main" id="{643A500A-5B89-4B69-9C21-82DE7F7AD73F}"/>
              </a:ext>
            </a:extLst>
          </p:cNvPr>
          <p:cNvSpPr txBox="1"/>
          <p:nvPr/>
        </p:nvSpPr>
        <p:spPr>
          <a:xfrm>
            <a:off x="5365580" y="1191678"/>
            <a:ext cx="606591" cy="369332"/>
          </a:xfrm>
          <a:prstGeom prst="rect">
            <a:avLst/>
          </a:prstGeom>
          <a:noFill/>
        </p:spPr>
        <p:txBody>
          <a:bodyPr wrap="square" rtlCol="0">
            <a:spAutoFit/>
          </a:bodyPr>
          <a:lstStyle/>
          <a:p>
            <a:r>
              <a:rPr lang="en-US" b="1" dirty="0"/>
              <a:t>HK I</a:t>
            </a:r>
          </a:p>
        </p:txBody>
      </p:sp>
    </p:spTree>
    <p:extLst>
      <p:ext uri="{BB962C8B-B14F-4D97-AF65-F5344CB8AC3E}">
        <p14:creationId xmlns:p14="http://schemas.microsoft.com/office/powerpoint/2010/main" val="183515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B434-7DEE-41BA-9F21-E785563D8D30}"/>
              </a:ext>
            </a:extLst>
          </p:cNvPr>
          <p:cNvSpPr>
            <a:spLocks noGrp="1"/>
          </p:cNvSpPr>
          <p:nvPr>
            <p:ph type="title"/>
          </p:nvPr>
        </p:nvSpPr>
        <p:spPr/>
        <p:txBody>
          <a:bodyPr/>
          <a:lstStyle/>
          <a:p>
            <a:r>
              <a:rPr lang="en-US" dirty="0"/>
              <a:t>Hexokinases use Induced Fit</a:t>
            </a:r>
          </a:p>
        </p:txBody>
      </p:sp>
      <p:pic>
        <p:nvPicPr>
          <p:cNvPr id="5" name="Content Placeholder 4" descr="A screenshot of a cell phone&#10;&#10;Description automatically generated">
            <a:extLst>
              <a:ext uri="{FF2B5EF4-FFF2-40B4-BE49-F238E27FC236}">
                <a16:creationId xmlns:a16="http://schemas.microsoft.com/office/drawing/2014/main" id="{CC9A7D74-4043-47F0-9A3F-0FEAF0D689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52675" y="1001811"/>
            <a:ext cx="4045967" cy="4511675"/>
          </a:xfrm>
        </p:spPr>
      </p:pic>
      <p:sp>
        <p:nvSpPr>
          <p:cNvPr id="6" name="TextBox 5">
            <a:extLst>
              <a:ext uri="{FF2B5EF4-FFF2-40B4-BE49-F238E27FC236}">
                <a16:creationId xmlns:a16="http://schemas.microsoft.com/office/drawing/2014/main" id="{6F230697-32E9-4713-A635-450EB82EE34E}"/>
              </a:ext>
            </a:extLst>
          </p:cNvPr>
          <p:cNvSpPr txBox="1"/>
          <p:nvPr/>
        </p:nvSpPr>
        <p:spPr>
          <a:xfrm>
            <a:off x="777240" y="5614353"/>
            <a:ext cx="2751651" cy="369332"/>
          </a:xfrm>
          <a:prstGeom prst="rect">
            <a:avLst/>
          </a:prstGeom>
          <a:noFill/>
        </p:spPr>
        <p:txBody>
          <a:bodyPr wrap="none" rtlCol="0">
            <a:spAutoFit/>
          </a:bodyPr>
          <a:lstStyle/>
          <a:p>
            <a:r>
              <a:rPr lang="en-US" dirty="0"/>
              <a:t>Figure from </a:t>
            </a:r>
            <a:r>
              <a:rPr lang="en-US" dirty="0">
                <a:hlinkClick r:id="rId4"/>
              </a:rPr>
              <a:t>Thomas </a:t>
            </a:r>
            <a:r>
              <a:rPr lang="en-US" dirty="0" err="1">
                <a:hlinkClick r:id="rId4"/>
              </a:rPr>
              <a:t>Shafee</a:t>
            </a:r>
            <a:endParaRPr lang="en-US" dirty="0"/>
          </a:p>
        </p:txBody>
      </p:sp>
    </p:spTree>
    <p:extLst>
      <p:ext uri="{BB962C8B-B14F-4D97-AF65-F5344CB8AC3E}">
        <p14:creationId xmlns:p14="http://schemas.microsoft.com/office/powerpoint/2010/main" val="249119787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24505</TotalTime>
  <Words>1884</Words>
  <Application>Microsoft Office PowerPoint</Application>
  <PresentationFormat>On-screen Show (4:3)</PresentationFormat>
  <Paragraphs>111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Biochemistry Theme</vt:lpstr>
      <vt:lpstr>Glycolysis</vt:lpstr>
      <vt:lpstr>Isozymes of Hexokinase</vt:lpstr>
      <vt:lpstr>Fate of Glucose-6-Phosphate</vt:lpstr>
      <vt:lpstr>Hexokinase I</vt:lpstr>
      <vt:lpstr>Hexokinase II</vt:lpstr>
      <vt:lpstr>Hexokinase III</vt:lpstr>
      <vt:lpstr>Hexokinase IV (Glucokinase)</vt:lpstr>
      <vt:lpstr>Genetic Structure of Hexokinase Isoforms</vt:lpstr>
      <vt:lpstr>Hexokinases use Induced Fit</vt:lpstr>
      <vt:lpstr>Summary of Hexokinases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285</cp:revision>
  <cp:lastPrinted>2020-01-27T17:38:25Z</cp:lastPrinted>
  <dcterms:created xsi:type="dcterms:W3CDTF">2020-01-06T19:40:53Z</dcterms:created>
  <dcterms:modified xsi:type="dcterms:W3CDTF">2020-03-15T20:53:53Z</dcterms:modified>
</cp:coreProperties>
</file>