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36" r:id="rId2"/>
    <p:sldId id="315" r:id="rId3"/>
    <p:sldId id="318" r:id="rId4"/>
    <p:sldId id="317" r:id="rId5"/>
    <p:sldId id="319" r:id="rId6"/>
    <p:sldId id="311" r:id="rId7"/>
    <p:sldId id="323" r:id="rId8"/>
    <p:sldId id="321" r:id="rId9"/>
    <p:sldId id="324" r:id="rId10"/>
    <p:sldId id="314" r:id="rId11"/>
    <p:sldId id="331" r:id="rId12"/>
    <p:sldId id="325" r:id="rId13"/>
    <p:sldId id="328" r:id="rId14"/>
    <p:sldId id="329" r:id="rId15"/>
    <p:sldId id="322" r:id="rId16"/>
    <p:sldId id="332" r:id="rId17"/>
    <p:sldId id="333" r:id="rId18"/>
    <p:sldId id="271" r:id="rId19"/>
    <p:sldId id="270" r:id="rId2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99FF"/>
    <a:srgbClr val="FF99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7222" autoAdjust="0"/>
  </p:normalViewPr>
  <p:slideViewPr>
    <p:cSldViewPr snapToGrid="0" showGuides="1">
      <p:cViewPr varScale="1">
        <p:scale>
          <a:sx n="77" d="100"/>
          <a:sy n="77" d="100"/>
        </p:scale>
        <p:origin x="1651" y="48"/>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1AB161C-2D80-4077-87CF-1B5BC1A50EE9}" type="datetimeFigureOut">
              <a:rPr lang="en-US" smtClean="0"/>
              <a:t>3/14/2020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DEA26-E21A-4AC2-916A-8754B5D869F2}" type="slidenum">
              <a:rPr lang="en-US" smtClean="0"/>
              <a:t>‹#›</a:t>
            </a:fld>
            <a:endParaRPr lang="en-US"/>
          </a:p>
        </p:txBody>
      </p:sp>
    </p:spTree>
    <p:extLst>
      <p:ext uri="{BB962C8B-B14F-4D97-AF65-F5344CB8AC3E}">
        <p14:creationId xmlns:p14="http://schemas.microsoft.com/office/powerpoint/2010/main" val="165966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back to part 5 of Glycogen Biosynthesis and Metabolism. Today</a:t>
            </a:r>
            <a:r>
              <a:rPr lang="en-US" baseline="0" dirty="0"/>
              <a:t> we will focus on the regulation of </a:t>
            </a:r>
            <a:r>
              <a:rPr lang="en-US" baseline="0" dirty="0" err="1"/>
              <a:t>glycogenolysis</a:t>
            </a:r>
            <a:r>
              <a:rPr lang="en-US" baseline="0" dirty="0"/>
              <a:t> in response to glucagon and epinephrine signaling.</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a:t>
            </a:fld>
            <a:endParaRPr lang="en-US"/>
          </a:p>
        </p:txBody>
      </p:sp>
    </p:spTree>
    <p:extLst>
      <p:ext uri="{BB962C8B-B14F-4D97-AF65-F5344CB8AC3E}">
        <p14:creationId xmlns:p14="http://schemas.microsoft.com/office/powerpoint/2010/main" val="1903159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a:t>
            </a:r>
            <a:r>
              <a:rPr lang="en-US" baseline="0" dirty="0"/>
              <a:t> liver and skeletal muscle forms of Glycogen Phosphorylase share approximately 90% sequence identity.  Both isozymes can exist in two major conformations, the a-form and the b-form. The protein adopts the a-form when it is phosphorylated at a serine residue by phosphorylase kinase. The Glycogen Phosphorylase enzyme can also be in two different states, the relaxed, flexible state which is the active form of the enzyme, and the tense or rigid state that is inactive. When the protein is in the a-conformation, it favors the relaxed and active state of the protein. Therefore, phosphorylation of Glycogen Phosphorylase leads to an increase in the activity of the enzyme. This is depicted in the following diagram.</a:t>
            </a:r>
          </a:p>
          <a:p>
            <a:pPr defTabSz="966612">
              <a:defRPr/>
            </a:pPr>
            <a:endParaRPr lang="en-US" dirty="0"/>
          </a:p>
          <a:p>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10</a:t>
            </a:fld>
            <a:endParaRPr lang="en-US"/>
          </a:p>
        </p:txBody>
      </p:sp>
    </p:spTree>
    <p:extLst>
      <p:ext uri="{BB962C8B-B14F-4D97-AF65-F5344CB8AC3E}">
        <p14:creationId xmlns:p14="http://schemas.microsoft.com/office/powerpoint/2010/main" val="256858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shown here, both isozymes of Glycogen Phosphorylase are responsive to phosphorylation by phosphorylase kinase. </a:t>
            </a:r>
            <a:r>
              <a:rPr lang="en-US" baseline="0" dirty="0" err="1"/>
              <a:t>Phorsphorylation</a:t>
            </a:r>
            <a:r>
              <a:rPr lang="en-US" baseline="0" dirty="0"/>
              <a:t> of Glycogen Phosphorylase causes it to shift from the b-form to the a-form of the protein. The a-form of the protein favors the relaxed, active state of the protein, whereas the b-form of the protein favors the tense and inactive state of the protein.</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11</a:t>
            </a:fld>
            <a:endParaRPr lang="en-US"/>
          </a:p>
        </p:txBody>
      </p:sp>
    </p:spTree>
    <p:extLst>
      <p:ext uri="{BB962C8B-B14F-4D97-AF65-F5344CB8AC3E}">
        <p14:creationId xmlns:p14="http://schemas.microsoft.com/office/powerpoint/2010/main" val="2830564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different</a:t>
            </a:r>
            <a:r>
              <a:rPr lang="en-US" baseline="0" dirty="0"/>
              <a:t> isozymes of the Glycogen Phosphorylase enzyme are also regulated by different, tissue-specific allosteric effectors. Within the liver, glucose is a negative regulator of Glycogen </a:t>
            </a:r>
            <a:r>
              <a:rPr lang="en-US" baseline="0" dirty="0" err="1"/>
              <a:t>Phosporylase</a:t>
            </a:r>
            <a:r>
              <a:rPr lang="en-US" baseline="0" dirty="0"/>
              <a:t>, which makes sense, as the role of this pathway in liver tissue is to promote the release of glucose into the blood stream. The presence of free glucose in the cytoplasm of the liver, would indicate either the fed-state when blood glucose levels are high, or that high levels of </a:t>
            </a:r>
            <a:r>
              <a:rPr lang="en-US" baseline="0" dirty="0" err="1"/>
              <a:t>glycogenolysis</a:t>
            </a:r>
            <a:r>
              <a:rPr lang="en-US" baseline="0" dirty="0"/>
              <a:t> have released substantial glucose. Within liver tissue, the presence of free glucose will cause the a-form of Glycogen Phosphorylase to shift to the Tense state, reducing the activity of the enzyme. This is shown in the following diagram.</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12</a:t>
            </a:fld>
            <a:endParaRPr lang="en-US"/>
          </a:p>
        </p:txBody>
      </p:sp>
    </p:spTree>
    <p:extLst>
      <p:ext uri="{BB962C8B-B14F-4D97-AF65-F5344CB8AC3E}">
        <p14:creationId xmlns:p14="http://schemas.microsoft.com/office/powerpoint/2010/main" val="260979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shown here, when the liver isoform of Glycogen Phosphorylase is in the a-form (phosphorylated). It can be shifted into the Tense state in the presence of high levels of free glucose. This blocks the glycogen binding site of the enzyme, essentially serving as a competitive inhibitor of the enzyme</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13</a:t>
            </a:fld>
            <a:endParaRPr lang="en-US"/>
          </a:p>
        </p:txBody>
      </p:sp>
    </p:spTree>
    <p:extLst>
      <p:ext uri="{BB962C8B-B14F-4D97-AF65-F5344CB8AC3E}">
        <p14:creationId xmlns:p14="http://schemas.microsoft.com/office/powerpoint/2010/main" val="1858181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Skeletal muscle</a:t>
            </a:r>
            <a:r>
              <a:rPr lang="en-US" baseline="0" dirty="0"/>
              <a:t> glycogen phosphorylase (or </a:t>
            </a:r>
            <a:r>
              <a:rPr lang="en-US" baseline="0" dirty="0" err="1"/>
              <a:t>Myophosphorylase</a:t>
            </a:r>
            <a:r>
              <a:rPr lang="en-US" baseline="0" dirty="0"/>
              <a:t>, as it is sometimes called), is more responsive to allosteric effectors that indicate the energy state of the cell. This makes sense, as the main purpose of glycogen breakdown in muscle tissue is to fuel the energy demand for the muscle tissue. Thus, the energy housed in glucose will be used to produce ATP within these cells. The presence of either Glucose 6-phosphate or ATP within skeletal muscle indicates high levels of energy are present. Thus, glycogen breakdown will be inhibited. The presence of AMP, on the other hand, indicates a low energy state and is an activator of Glycogen Phosphorylase. This is shown in the following set of diagrams.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14</a:t>
            </a:fld>
            <a:endParaRPr lang="en-US"/>
          </a:p>
        </p:txBody>
      </p:sp>
    </p:spTree>
    <p:extLst>
      <p:ext uri="{BB962C8B-B14F-4D97-AF65-F5344CB8AC3E}">
        <p14:creationId xmlns:p14="http://schemas.microsoft.com/office/powerpoint/2010/main" val="3282555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shown here, Muscle Glycogen Phosphorylase is negatively regulated by the presence of high levels of Glucose 6-phosphate. Regardless of form (a or b) the enzyme is shifted into the Tense state.</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15</a:t>
            </a:fld>
            <a:endParaRPr lang="en-US"/>
          </a:p>
        </p:txBody>
      </p:sp>
    </p:spTree>
    <p:extLst>
      <p:ext uri="{BB962C8B-B14F-4D97-AF65-F5344CB8AC3E}">
        <p14:creationId xmlns:p14="http://schemas.microsoft.com/office/powerpoint/2010/main" val="2297036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similar phenomena occurs in the presence of high levels of ATP. Again showing the inhibition of the enzyme in the presence of high levels of energy.</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16</a:t>
            </a:fld>
            <a:endParaRPr lang="en-US"/>
          </a:p>
        </p:txBody>
      </p:sp>
    </p:spTree>
    <p:extLst>
      <p:ext uri="{BB962C8B-B14F-4D97-AF65-F5344CB8AC3E}">
        <p14:creationId xmlns:p14="http://schemas.microsoft.com/office/powerpoint/2010/main" val="145342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However, in the presence of low energy indicators, such as AMP, the glycogen phosphorylase enzyme is activated, even in the absence of phosphorylation. Thus, when AMP is bound, the b-form of glycogen phosphorylase is converted into the relaxed and active state.</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17</a:t>
            </a:fld>
            <a:endParaRPr lang="en-US"/>
          </a:p>
        </p:txBody>
      </p:sp>
    </p:spTree>
    <p:extLst>
      <p:ext uri="{BB962C8B-B14F-4D97-AF65-F5344CB8AC3E}">
        <p14:creationId xmlns:p14="http://schemas.microsoft.com/office/powerpoint/2010/main" val="3637246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McArdle</a:t>
            </a:r>
            <a:r>
              <a:rPr lang="en-US" dirty="0"/>
              <a:t> disease, also referred to as </a:t>
            </a:r>
            <a:r>
              <a:rPr lang="en-US" dirty="0" err="1"/>
              <a:t>myophosphorylase</a:t>
            </a:r>
            <a:r>
              <a:rPr lang="en-US" dirty="0"/>
              <a:t> deficiency or type V glycogen storage disease, is a recessive inherited disorder characterized by an inability to metabolize glycogen due to the absence of a functional </a:t>
            </a:r>
            <a:r>
              <a:rPr lang="en-US" dirty="0" err="1"/>
              <a:t>myophosphorylase</a:t>
            </a:r>
            <a:r>
              <a:rPr lang="en-US" dirty="0"/>
              <a:t> (PYGM). The normal</a:t>
            </a:r>
            <a:r>
              <a:rPr lang="en-US" baseline="0" dirty="0"/>
              <a:t> functional pathway is shown in blue, on the left, while the mutant pathway is shown on the right in red. </a:t>
            </a:r>
            <a:r>
              <a:rPr lang="en-US" dirty="0"/>
              <a:t>Patients with this disease lack sufficient glucose-1-phosphate (G1P) monomers needed for glycolysis and the </a:t>
            </a:r>
            <a:r>
              <a:rPr lang="en-US" dirty="0" err="1"/>
              <a:t>hexosamine</a:t>
            </a:r>
            <a:r>
              <a:rPr lang="en-US" dirty="0"/>
              <a:t> biosynthetic pathway (HBP). This results in lower ATP and, consequently, lower muscle contraction, as well as in lower post-translational modifications by O-GlcNAcylation in comparison to normal conditions. This is especially</a:t>
            </a:r>
            <a:r>
              <a:rPr lang="en-US" baseline="0" dirty="0"/>
              <a:t> pronounced during extended or heavy workouts, where people with </a:t>
            </a:r>
            <a:r>
              <a:rPr lang="en-US" baseline="0" dirty="0" err="1"/>
              <a:t>McArdle’s</a:t>
            </a:r>
            <a:r>
              <a:rPr lang="en-US" baseline="0" dirty="0"/>
              <a:t> Disease will sustain painful cramping of their muscle tissue during workouts, can have dark red/brown urine, and can easily tire during activity. Some patients also note a second wind phenomena occur during workouts as the body shifts from carbohydrates to lipids as a primary energy source.</a:t>
            </a:r>
            <a:r>
              <a:rPr lang="en-US" dirty="0"/>
              <a:t> The dark red/brown color in the urine happens if muscle</a:t>
            </a:r>
            <a:r>
              <a:rPr lang="en-US" baseline="0" dirty="0"/>
              <a:t> tissue is damaged during the workout. The damaged muscle releases the protein myoglobin into the bloodstream.  This is filtered out by the kidneys and excreted in the urine, causing the color change. Severe uncontrolled disease can cause life threating kidney problems.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18</a:t>
            </a:fld>
            <a:endParaRPr lang="en-US"/>
          </a:p>
        </p:txBody>
      </p:sp>
    </p:spTree>
    <p:extLst>
      <p:ext uri="{BB962C8B-B14F-4D97-AF65-F5344CB8AC3E}">
        <p14:creationId xmlns:p14="http://schemas.microsoft.com/office/powerpoint/2010/main" val="2083950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a summary of g</a:t>
            </a:r>
            <a:r>
              <a:rPr lang="en-US" dirty="0"/>
              <a:t>lucose metabolism in muscle</a:t>
            </a:r>
            <a:r>
              <a:rPr lang="en-US" baseline="0" dirty="0"/>
              <a:t> and other tissues</a:t>
            </a:r>
            <a:r>
              <a:rPr lang="en-US" dirty="0"/>
              <a:t>. Both glucose-1-phosphate (G1P) released from the intracellular glycogen stores by glycogen phosphorylase (GP), as well as the glucose introduced into the cell through glucose transporters</a:t>
            </a:r>
            <a:r>
              <a:rPr lang="en-US" baseline="0" dirty="0"/>
              <a:t> (GLUT)</a:t>
            </a:r>
            <a:r>
              <a:rPr lang="en-US" dirty="0"/>
              <a:t> are converted to glucose-6-phosphate (G6P) by </a:t>
            </a:r>
            <a:r>
              <a:rPr lang="en-US" dirty="0" err="1"/>
              <a:t>phosphoglucomutase</a:t>
            </a:r>
            <a:r>
              <a:rPr lang="en-US" dirty="0"/>
              <a:t> (PGM) and hexokinase (HK), respectively. The G6P can be directed to different destinations. One of them is the pentose phosphate pathway for the formation of nucleic acid</a:t>
            </a:r>
            <a:r>
              <a:rPr lang="en-US" baseline="0" dirty="0"/>
              <a:t> building blocks (ribose and deoxyribose)</a:t>
            </a:r>
            <a:r>
              <a:rPr lang="en-US" dirty="0"/>
              <a:t>.</a:t>
            </a:r>
            <a:r>
              <a:rPr lang="en-US" baseline="0" dirty="0"/>
              <a:t> </a:t>
            </a:r>
            <a:r>
              <a:rPr lang="en-US" dirty="0"/>
              <a:t>Another destination is in the formation of energy (ATP). Here G6P enters</a:t>
            </a:r>
            <a:r>
              <a:rPr lang="en-US" baseline="0" dirty="0"/>
              <a:t> the metabolic pathway of</a:t>
            </a:r>
            <a:r>
              <a:rPr lang="en-US" dirty="0"/>
              <a:t> glycolysis. The glycolytic reactions will culminate in the production of pyruvate and adenosine triphosphate (ATP). Pyruvate can be fermented in lactate by the catalysis of the lactate dehydrogenase (LDH), as happens during anaerobic muscle exercise. On the other hand, pyruvate can be used to obtain ATP through full oxidation in the </a:t>
            </a:r>
            <a:r>
              <a:rPr lang="en-US" dirty="0" err="1"/>
              <a:t>Kreb</a:t>
            </a:r>
            <a:r>
              <a:rPr lang="en-US" baseline="0" dirty="0"/>
              <a:t> Cycle</a:t>
            </a:r>
            <a:r>
              <a:rPr lang="en-US" dirty="0"/>
              <a:t>. In total, oxidative phosphorylation produces 36 molecules of ATP, 6 molecules of carbon dioxide (CO</a:t>
            </a:r>
            <a:r>
              <a:rPr lang="en-US" baseline="-25000" dirty="0"/>
              <a:t>2</a:t>
            </a:r>
            <a:r>
              <a:rPr lang="en-US" dirty="0"/>
              <a:t>), and 6 molecules of water (H</a:t>
            </a:r>
            <a:r>
              <a:rPr lang="en-US" baseline="-25000" dirty="0"/>
              <a:t>2</a:t>
            </a:r>
            <a:r>
              <a:rPr lang="en-US" dirty="0"/>
              <a:t>O) from 1 glucose molecule. Whereas, glycolysis alone, only produces two net ATP molecules per glucose. Glucose, moreover, in addition to being the fuel of the cell’s energy metabolism, is also used by the cellular machinery as a vitally important substrate for the production of key intermediaries of the </a:t>
            </a:r>
            <a:r>
              <a:rPr lang="en-US" dirty="0" err="1"/>
              <a:t>hexosamine</a:t>
            </a:r>
            <a:r>
              <a:rPr lang="en-US" dirty="0"/>
              <a:t> biosynthetic pathway (HBP) forming O-</a:t>
            </a:r>
            <a:r>
              <a:rPr lang="en-US" dirty="0" err="1"/>
              <a:t>GlcNAc</a:t>
            </a:r>
            <a:r>
              <a:rPr lang="en-US" dirty="0"/>
              <a:t>, β-linked N-</a:t>
            </a:r>
            <a:r>
              <a:rPr lang="en-US" dirty="0" err="1"/>
              <a:t>acetylglucosamine</a:t>
            </a:r>
            <a:r>
              <a:rPr lang="en-US" dirty="0"/>
              <a:t> . </a:t>
            </a:r>
            <a:r>
              <a:rPr lang="en-US"/>
              <a:t>And</a:t>
            </a:r>
            <a:r>
              <a:rPr lang="en-US" baseline="0"/>
              <a:t> finally, i</a:t>
            </a:r>
            <a:r>
              <a:rPr lang="en-US"/>
              <a:t>n </a:t>
            </a:r>
            <a:r>
              <a:rPr lang="en-US" dirty="0"/>
              <a:t>times of plenty, glucose will</a:t>
            </a:r>
            <a:r>
              <a:rPr lang="en-US" baseline="0" dirty="0"/>
              <a:t> by utilized by </a:t>
            </a:r>
            <a:r>
              <a:rPr lang="en-US" dirty="0"/>
              <a:t>glycogen synthase (GS) to make glycogen.</a:t>
            </a:r>
          </a:p>
        </p:txBody>
      </p:sp>
      <p:sp>
        <p:nvSpPr>
          <p:cNvPr id="4" name="Slide Number Placeholder 3"/>
          <p:cNvSpPr>
            <a:spLocks noGrp="1"/>
          </p:cNvSpPr>
          <p:nvPr>
            <p:ph type="sldNum" sz="quarter" idx="10"/>
          </p:nvPr>
        </p:nvSpPr>
        <p:spPr/>
        <p:txBody>
          <a:bodyPr/>
          <a:lstStyle/>
          <a:p>
            <a:fld id="{5C1DEA26-E21A-4AC2-916A-8754B5D869F2}" type="slidenum">
              <a:rPr lang="en-US" smtClean="0"/>
              <a:t>19</a:t>
            </a:fld>
            <a:endParaRPr lang="en-US"/>
          </a:p>
        </p:txBody>
      </p:sp>
    </p:spTree>
    <p:extLst>
      <p:ext uri="{BB962C8B-B14F-4D97-AF65-F5344CB8AC3E}">
        <p14:creationId xmlns:p14="http://schemas.microsoft.com/office/powerpoint/2010/main" val="288999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section, we will discuss the regulation of </a:t>
            </a:r>
            <a:r>
              <a:rPr lang="en-US" baseline="0" dirty="0" err="1"/>
              <a:t>glycogenolysis</a:t>
            </a:r>
            <a:r>
              <a:rPr lang="en-US" baseline="0" dirty="0"/>
              <a:t> and the ways in which regulation in the liver and in skeletal muscle differ.</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2</a:t>
            </a:fld>
            <a:endParaRPr lang="en-US"/>
          </a:p>
        </p:txBody>
      </p:sp>
    </p:spTree>
    <p:extLst>
      <p:ext uri="{BB962C8B-B14F-4D97-AF65-F5344CB8AC3E}">
        <p14:creationId xmlns:p14="http://schemas.microsoft.com/office/powerpoint/2010/main" val="349707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Recall</a:t>
            </a:r>
            <a:r>
              <a:rPr lang="en-US" baseline="0" dirty="0"/>
              <a:t> that glucagon stimulation activates protein kinase A (PKA) through the Adenylate Cyclase signaling pathway. This in turn phosphorylates Phosphorylase Kinase, which is upstream of Glycogen Phosphorylase. The subsequent phosphorylation of Glycogen Phosphorylase leads to increased activity of the protein and the breakdown of glycogen. In the next few slides we will focus on the activities of the phosphorylase kinase.</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3</a:t>
            </a:fld>
            <a:endParaRPr lang="en-US"/>
          </a:p>
        </p:txBody>
      </p:sp>
    </p:spTree>
    <p:extLst>
      <p:ext uri="{BB962C8B-B14F-4D97-AF65-F5344CB8AC3E}">
        <p14:creationId xmlns:p14="http://schemas.microsoft.com/office/powerpoint/2010/main" val="168443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phosphorylase kinase enzyme is a </a:t>
            </a:r>
            <a:r>
              <a:rPr lang="en-US" dirty="0" err="1"/>
              <a:t>heterotetramer</a:t>
            </a:r>
            <a:r>
              <a:rPr lang="en-US" baseline="0" dirty="0"/>
              <a:t> that is primarily regulated by phosphorylation through the PKA pathway as shown in the previous slide. However, this enzyme is also regulated by the allosteric binding of calcium ions. Calcium may be present within cellular targets due to nerve impulse firing, muscle contraction, or through hormone signaling. The presence of calcium in the cell generally indicates that there is high energy demand on the cell at that time, and that energy production is needed. Thus, calcium binding to the phosphorylase kinase is a positive effector of the enzyme and upregulates activity. Maximal activity of the enzyme is achieved through combined phosphorylation and calcium binding. Thus, phosphorylase kinase can exist in 4 different states of activity as shown in the next slide.</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4</a:t>
            </a:fld>
            <a:endParaRPr lang="en-US"/>
          </a:p>
        </p:txBody>
      </p:sp>
    </p:spTree>
    <p:extLst>
      <p:ext uri="{BB962C8B-B14F-4D97-AF65-F5344CB8AC3E}">
        <p14:creationId xmlns:p14="http://schemas.microsoft.com/office/powerpoint/2010/main" val="14260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left hand</a:t>
            </a:r>
            <a:r>
              <a:rPr lang="en-US" baseline="0" dirty="0"/>
              <a:t> diagram, phosphorylase kinase (PK) is in the inactive state, with the kinase-containing alpha domains shown in red.  The upper diagram shows the activation of PK through phosphorylation by Protein Kinase A during hormone signaling. This leads to a partially active enzyme. Similarly, calcium binding, shown in the lower diagram, also results in a partially active enzyme. Calcium plays a particularly important role in the activation of this enzyme in skeletal muscle. The process of muscle contraction causes the release of high levels of calcium into the cytoplasm. Thus, the presence of calcium within the cytoplasm of muscle cells indicates high energy demand, as the muscle is being called into action. This activates PK and stimulates the breakdown of glycogen within muscle tissue to help meet energy demands. </a:t>
            </a:r>
            <a:r>
              <a:rPr lang="en-US" sz="1200" dirty="0">
                <a:solidFill>
                  <a:schemeClr val="bg1"/>
                </a:solidFill>
              </a:rPr>
              <a:t>Maximal activity is obtained with both calcium binding and phosphorylation.</a:t>
            </a:r>
          </a:p>
          <a:p>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5</a:t>
            </a:fld>
            <a:endParaRPr lang="en-US"/>
          </a:p>
        </p:txBody>
      </p:sp>
    </p:spTree>
    <p:extLst>
      <p:ext uri="{BB962C8B-B14F-4D97-AF65-F5344CB8AC3E}">
        <p14:creationId xmlns:p14="http://schemas.microsoft.com/office/powerpoint/2010/main" val="364168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 regulation</a:t>
            </a:r>
            <a:r>
              <a:rPr lang="en-US" baseline="0" dirty="0"/>
              <a:t> of </a:t>
            </a:r>
            <a:r>
              <a:rPr lang="en-US" baseline="0" dirty="0" err="1"/>
              <a:t>glycogenolysis</a:t>
            </a:r>
            <a:r>
              <a:rPr lang="en-US" baseline="0" dirty="0"/>
              <a:t> in liver and skeletal muscle differs. First, the G-protein coupled pathway is activated by different hormones. Liver tissue is responsive to Glucagon stimulation, as well as stimulation through the Epinephrine hormone signaling pathway. </a:t>
            </a:r>
            <a:r>
              <a:rPr lang="en-US" baseline="0" dirty="0" err="1"/>
              <a:t>Glycogenolysis</a:t>
            </a:r>
            <a:r>
              <a:rPr lang="en-US" baseline="0" dirty="0"/>
              <a:t> in skeletal muscle tissue, on the other hand, is only activated by the Epinephrine signaling pathway, but not by glucagon.  This is because the liver is the only organ responsible for regulating blood glucose levels. Thus, pancreatic signaling due to low blood glucose levels only targets </a:t>
            </a:r>
            <a:r>
              <a:rPr lang="en-US" baseline="0" dirty="0" err="1"/>
              <a:t>glycogenolysis</a:t>
            </a:r>
            <a:r>
              <a:rPr lang="en-US" baseline="0" dirty="0"/>
              <a:t> within the liver tissue.  Both systems are responsive to Epinephrine, which is described in more detail in the next two slides.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6</a:t>
            </a:fld>
            <a:endParaRPr lang="en-US"/>
          </a:p>
        </p:txBody>
      </p:sp>
    </p:spTree>
    <p:extLst>
      <p:ext uri="{BB962C8B-B14F-4D97-AF65-F5344CB8AC3E}">
        <p14:creationId xmlns:p14="http://schemas.microsoft.com/office/powerpoint/2010/main" val="441266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Epinephrine is a small amino acid-derived</a:t>
            </a:r>
            <a:r>
              <a:rPr lang="en-US" baseline="0" dirty="0"/>
              <a:t> hormone (can you guess the amino acid?? Yes it is Tyrosine!!).  It is also called adrenaline, as it is secreted from the adrenal glands located just above the kidneys, during the flight or fight response. It is also secreted during heavy or sustained exercise. Epinephrine has pleiotropic responses in the body, which include the activation of </a:t>
            </a:r>
            <a:r>
              <a:rPr lang="en-US" baseline="0" dirty="0" err="1"/>
              <a:t>glycogenolysis</a:t>
            </a:r>
            <a:r>
              <a:rPr lang="en-US" baseline="0" dirty="0"/>
              <a:t> in the liver and skeletal muscles. Epinephrine also promotes fat breakdown in adipose tissue, which releases this energy reserve into the blood stream for utilization by muscle tissue. It also causes the relaxation of smooth muscles in the lungs and respiratory track enabling better oxygen absorption. Cardiac contractility is also increased to increase blood flow to skeletal muscles.  This supports the generation of ATP from glucose and fatty acids for sustained muscle utilization. It also reduces blood flow to the skin and causes the contraction of smooth muscles in the skin causing goosebumps.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7</a:t>
            </a:fld>
            <a:endParaRPr lang="en-US"/>
          </a:p>
        </p:txBody>
      </p:sp>
    </p:spTree>
    <p:extLst>
      <p:ext uri="{BB962C8B-B14F-4D97-AF65-F5344CB8AC3E}">
        <p14:creationId xmlns:p14="http://schemas.microsoft.com/office/powerpoint/2010/main" val="1703002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Within the liver and skeletal muscle, the epinephrine</a:t>
            </a:r>
            <a:r>
              <a:rPr lang="en-US" baseline="0" dirty="0"/>
              <a:t> signaling pathway overlaps with the glucagon signaling pathway seen in the liver. The epinephrine receptor is also a G-protein coupled receptor related to the glucagon receptor. However, it is specific for epinephrine and cannot bind with glucagon. It does activate the same G-protein pathway leading to Protein Kinase A activation. The body is very efficient at reusing machinery in different parts of the body, in this case, it does so under different regulatory parameters.</a:t>
            </a:r>
            <a:endParaRPr lang="en-US" dirty="0"/>
          </a:p>
          <a:p>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8</a:t>
            </a:fld>
            <a:endParaRPr lang="en-US"/>
          </a:p>
        </p:txBody>
      </p:sp>
    </p:spTree>
    <p:extLst>
      <p:ext uri="{BB962C8B-B14F-4D97-AF65-F5344CB8AC3E}">
        <p14:creationId xmlns:p14="http://schemas.microsoft.com/office/powerpoint/2010/main" val="4208464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Glycogen </a:t>
            </a:r>
            <a:r>
              <a:rPr lang="en-US" dirty="0" err="1"/>
              <a:t>Phosphoyrlase</a:t>
            </a:r>
            <a:r>
              <a:rPr lang="en-US" baseline="0" dirty="0"/>
              <a:t> enzymes are also encoded by different genes within the Liver and Skeletal Muscle. These are known as ISOZYMES. Isozymes have the same biological function, but since they are expressed from different genes, they have different enzyme kinetics and they are regulated in different and unique ways within each tissue. </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9</a:t>
            </a:fld>
            <a:endParaRPr lang="en-US"/>
          </a:p>
        </p:txBody>
      </p:sp>
    </p:spTree>
    <p:extLst>
      <p:ext uri="{BB962C8B-B14F-4D97-AF65-F5344CB8AC3E}">
        <p14:creationId xmlns:p14="http://schemas.microsoft.com/office/powerpoint/2010/main" val="966605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Glycogen_phosphorylase#/media/File:GlycogenPhosphorylaseMechanism.p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dpi.com/1422-0067/20/23/5919/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Glycogen_phosphorylase#/media/File:GlycogenPhosphorylaseMechanism.p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mdpi.com/1422-0067/20/23/5919/ht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n.wikipedia.org/wiki/Glycogen_phosphorylase#/media/File:GlycogenPhosphorylaseMechanism.p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dpi.com/1422-0067/20/23/5919/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www.mdpi.com/1422-0067/20/23/5919/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www.mdpi.com/1422-0067/20/23/5919/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www.mdpi.com/1422-0067/20/23/5919/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mdpi.com/1422-0067/20/23/5919/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mart.servier.com/smart_image/dna/" TargetMode="External"/><Relationship Id="rId5" Type="http://schemas.openxmlformats.org/officeDocument/2006/relationships/hyperlink" Target="https://www.ijbs.com/v12p1544.htm"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mdpi.com/1422-0067/20/23/5919/htm" TargetMode="External"/><Relationship Id="rId5" Type="http://schemas.openxmlformats.org/officeDocument/2006/relationships/hyperlink" Target="https://www.ijbs.com/v12p1544.htm"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1.emf"/><Relationship Id="rId18" Type="http://schemas.openxmlformats.org/officeDocument/2006/relationships/image" Target="../media/image16.png"/><Relationship Id="rId3" Type="http://schemas.openxmlformats.org/officeDocument/2006/relationships/notesSlide" Target="../notesSlides/notesSlide5.xml"/><Relationship Id="rId7" Type="http://schemas.openxmlformats.org/officeDocument/2006/relationships/image" Target="../media/image8.emf"/><Relationship Id="rId12" Type="http://schemas.openxmlformats.org/officeDocument/2006/relationships/oleObject" Target="../embeddings/oleObject4.bin"/><Relationship Id="rId17" Type="http://schemas.openxmlformats.org/officeDocument/2006/relationships/image" Target="../media/image13.emf"/><Relationship Id="rId2" Type="http://schemas.openxmlformats.org/officeDocument/2006/relationships/slideLayout" Target="../slideLayouts/slideLayout2.xml"/><Relationship Id="rId16" Type="http://schemas.openxmlformats.org/officeDocument/2006/relationships/oleObject" Target="../embeddings/oleObject6.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emf"/><Relationship Id="rId5" Type="http://schemas.openxmlformats.org/officeDocument/2006/relationships/image" Target="../media/image15.png"/><Relationship Id="rId15" Type="http://schemas.openxmlformats.org/officeDocument/2006/relationships/image" Target="../media/image12.emf"/><Relationship Id="rId10" Type="http://schemas.openxmlformats.org/officeDocument/2006/relationships/oleObject" Target="../embeddings/oleObject3.bin"/><Relationship Id="rId4" Type="http://schemas.openxmlformats.org/officeDocument/2006/relationships/image" Target="../media/image14.png"/><Relationship Id="rId9" Type="http://schemas.openxmlformats.org/officeDocument/2006/relationships/image" Target="../media/image9.emf"/><Relationship Id="rId1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Glycogen_phosphorylase#/media/File:GlycogenPhosphorylaseMechanism.p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Glycogen_phosphorylase#/media/File:GlycogenPhosphorylaseMechanism.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2468880"/>
            <a:ext cx="7772400" cy="1696399"/>
          </a:xfrm>
        </p:spPr>
        <p:txBody>
          <a:bodyPr>
            <a:normAutofit fontScale="90000"/>
          </a:bodyPr>
          <a:lstStyle/>
          <a:p>
            <a:r>
              <a:rPr lang="en-US" dirty="0"/>
              <a:t>Glycogen Biosynthesis and Metabolism – Part 5</a:t>
            </a:r>
          </a:p>
        </p:txBody>
      </p:sp>
      <p:sp>
        <p:nvSpPr>
          <p:cNvPr id="3" name="Subtitle 2"/>
          <p:cNvSpPr>
            <a:spLocks noGrp="1"/>
          </p:cNvSpPr>
          <p:nvPr>
            <p:ph type="subTitle" idx="1"/>
          </p:nvPr>
        </p:nvSpPr>
        <p:spPr>
          <a:xfrm>
            <a:off x="723900" y="4165279"/>
            <a:ext cx="7772400" cy="620081"/>
          </a:xfrm>
        </p:spPr>
        <p:txBody>
          <a:bodyPr/>
          <a:lstStyle/>
          <a:p>
            <a:r>
              <a:rPr lang="en-US" dirty="0"/>
              <a:t>Regulation of </a:t>
            </a:r>
            <a:r>
              <a:rPr lang="en-US" dirty="0" err="1"/>
              <a:t>Glycogenolysis</a:t>
            </a:r>
            <a:endParaRPr lang="en-US" dirty="0"/>
          </a:p>
        </p:txBody>
      </p:sp>
    </p:spTree>
    <p:extLst>
      <p:ext uri="{BB962C8B-B14F-4D97-AF65-F5344CB8AC3E}">
        <p14:creationId xmlns:p14="http://schemas.microsoft.com/office/powerpoint/2010/main" val="2411150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Glycogen Phosphorylase (Both Isozymes)</a:t>
            </a:r>
          </a:p>
        </p:txBody>
      </p:sp>
      <p:sp>
        <p:nvSpPr>
          <p:cNvPr id="5" name="Rectangle 4"/>
          <p:cNvSpPr/>
          <p:nvPr/>
        </p:nvSpPr>
        <p:spPr>
          <a:xfrm>
            <a:off x="129664" y="5520174"/>
            <a:ext cx="2718693" cy="307777"/>
          </a:xfrm>
          <a:prstGeom prst="rect">
            <a:avLst/>
          </a:prstGeom>
        </p:spPr>
        <p:txBody>
          <a:bodyPr wrap="none">
            <a:spAutoFit/>
          </a:bodyPr>
          <a:lstStyle/>
          <a:p>
            <a:r>
              <a:rPr lang="en-US" sz="1400" dirty="0"/>
              <a:t>Image modified from </a:t>
            </a:r>
            <a:r>
              <a:rPr lang="en-US" sz="1400" dirty="0">
                <a:hlinkClick r:id="rId3"/>
              </a:rPr>
              <a:t>Ascherer730</a:t>
            </a:r>
            <a:endParaRPr lang="en-US" sz="1400" dirty="0"/>
          </a:p>
        </p:txBody>
      </p:sp>
      <p:sp>
        <p:nvSpPr>
          <p:cNvPr id="3" name="Rectangle 2"/>
          <p:cNvSpPr/>
          <p:nvPr/>
        </p:nvSpPr>
        <p:spPr>
          <a:xfrm>
            <a:off x="129664" y="4500880"/>
            <a:ext cx="926976" cy="802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000" y="1290320"/>
            <a:ext cx="8890000" cy="3970318"/>
          </a:xfrm>
          <a:prstGeom prst="rect">
            <a:avLst/>
          </a:prstGeom>
          <a:noFill/>
        </p:spPr>
        <p:txBody>
          <a:bodyPr wrap="square" rtlCol="0">
            <a:spAutoFit/>
          </a:bodyPr>
          <a:lstStyle/>
          <a:p>
            <a:r>
              <a:rPr lang="en-US" sz="2800" dirty="0"/>
              <a:t>Glycogen Phosphorylase exists in two major conformations:</a:t>
            </a:r>
          </a:p>
          <a:p>
            <a:pPr marL="457200" indent="-457200">
              <a:buFont typeface="Arial" panose="020B0604020202020204" pitchFamily="34" charset="0"/>
              <a:buChar char="•"/>
            </a:pPr>
            <a:r>
              <a:rPr lang="en-US" sz="2800" dirty="0"/>
              <a:t>a-form (phosphorylated)</a:t>
            </a:r>
          </a:p>
          <a:p>
            <a:pPr marL="457200" indent="-457200">
              <a:buFont typeface="Arial" panose="020B0604020202020204" pitchFamily="34" charset="0"/>
              <a:buChar char="•"/>
            </a:pPr>
            <a:r>
              <a:rPr lang="en-US" sz="2800" dirty="0"/>
              <a:t>b-form (dephosphorylated)</a:t>
            </a:r>
          </a:p>
          <a:p>
            <a:endParaRPr lang="en-US" sz="2800" dirty="0"/>
          </a:p>
          <a:p>
            <a:r>
              <a:rPr lang="en-US" sz="2800" dirty="0"/>
              <a:t>The state of the protein can also be either Relaxed (more flexible) or Tense (less flexible). </a:t>
            </a:r>
          </a:p>
          <a:p>
            <a:endParaRPr lang="en-US" sz="2800" dirty="0"/>
          </a:p>
          <a:p>
            <a:r>
              <a:rPr lang="en-US" sz="2800" dirty="0"/>
              <a:t>The Relaxed (R-state) is active and is favored by the a-form The Tense (T-state) is inactive and is favored by the b-form </a:t>
            </a:r>
          </a:p>
        </p:txBody>
      </p:sp>
    </p:spTree>
    <p:extLst>
      <p:ext uri="{BB962C8B-B14F-4D97-AF65-F5344CB8AC3E}">
        <p14:creationId xmlns:p14="http://schemas.microsoft.com/office/powerpoint/2010/main" val="375502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57" y="-18385"/>
            <a:ext cx="7916736" cy="779462"/>
          </a:xfrm>
        </p:spPr>
        <p:txBody>
          <a:bodyPr>
            <a:noAutofit/>
          </a:bodyPr>
          <a:lstStyle/>
          <a:p>
            <a:r>
              <a:rPr lang="en-US" sz="3600" dirty="0"/>
              <a:t>Glycogen Phosphorylase Enzymes</a:t>
            </a:r>
          </a:p>
        </p:txBody>
      </p:sp>
      <p:sp>
        <p:nvSpPr>
          <p:cNvPr id="5" name="Rectangle 4"/>
          <p:cNvSpPr/>
          <p:nvPr/>
        </p:nvSpPr>
        <p:spPr>
          <a:xfrm>
            <a:off x="0" y="5717688"/>
            <a:ext cx="4665957" cy="276999"/>
          </a:xfrm>
          <a:prstGeom prst="rect">
            <a:avLst/>
          </a:prstGeom>
        </p:spPr>
        <p:txBody>
          <a:bodyPr wrap="none">
            <a:spAutoFit/>
          </a:bodyPr>
          <a:lstStyle/>
          <a:p>
            <a:r>
              <a:rPr lang="en-US" sz="1200" dirty="0"/>
              <a:t>Image modified from </a:t>
            </a:r>
            <a:r>
              <a:rPr lang="en-US" sz="1200" dirty="0" err="1">
                <a:hlinkClick r:id="rId3"/>
              </a:rPr>
              <a:t>Llavero</a:t>
            </a:r>
            <a:r>
              <a:rPr lang="en-US" sz="1200" dirty="0">
                <a:hlinkClick r:id="rId3"/>
              </a:rPr>
              <a:t>, F., et al (2019) Int. J. Mol. Sci. 20(23):5919</a:t>
            </a:r>
            <a:endParaRPr lang="en-US" sz="1200" dirty="0"/>
          </a:p>
        </p:txBody>
      </p:sp>
      <p:grpSp>
        <p:nvGrpSpPr>
          <p:cNvPr id="7" name="Group 6"/>
          <p:cNvGrpSpPr/>
          <p:nvPr/>
        </p:nvGrpSpPr>
        <p:grpSpPr>
          <a:xfrm>
            <a:off x="1305018" y="722331"/>
            <a:ext cx="7774712" cy="4967291"/>
            <a:chOff x="1305018" y="722331"/>
            <a:chExt cx="7774712" cy="4967291"/>
          </a:xfrm>
        </p:grpSpPr>
        <p:grpSp>
          <p:nvGrpSpPr>
            <p:cNvPr id="3" name="Group 2"/>
            <p:cNvGrpSpPr/>
            <p:nvPr/>
          </p:nvGrpSpPr>
          <p:grpSpPr>
            <a:xfrm>
              <a:off x="1305018" y="799823"/>
              <a:ext cx="7364204" cy="4802513"/>
              <a:chOff x="1305018" y="854749"/>
              <a:chExt cx="7364204" cy="4802513"/>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018" y="854749"/>
                <a:ext cx="7364204" cy="4802513"/>
              </a:xfrm>
              <a:prstGeom prst="rect">
                <a:avLst/>
              </a:prstGeom>
            </p:spPr>
          </p:pic>
          <p:grpSp>
            <p:nvGrpSpPr>
              <p:cNvPr id="8" name="Group 7"/>
              <p:cNvGrpSpPr/>
              <p:nvPr/>
            </p:nvGrpSpPr>
            <p:grpSpPr>
              <a:xfrm>
                <a:off x="7345642" y="2062782"/>
                <a:ext cx="305891" cy="369332"/>
                <a:chOff x="806008" y="4630014"/>
                <a:chExt cx="305891" cy="369332"/>
              </a:xfrm>
            </p:grpSpPr>
            <p:sp>
              <p:nvSpPr>
                <p:cNvPr id="9" name="Oval 8"/>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1" name="Group 10"/>
              <p:cNvGrpSpPr/>
              <p:nvPr/>
            </p:nvGrpSpPr>
            <p:grpSpPr>
              <a:xfrm>
                <a:off x="6697477" y="1816351"/>
                <a:ext cx="305891" cy="369332"/>
                <a:chOff x="806008" y="4630014"/>
                <a:chExt cx="305891" cy="369332"/>
              </a:xfrm>
            </p:grpSpPr>
            <p:sp>
              <p:nvSpPr>
                <p:cNvPr id="12" name="Oval 11"/>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4" name="Group 13"/>
              <p:cNvGrpSpPr/>
              <p:nvPr/>
            </p:nvGrpSpPr>
            <p:grpSpPr>
              <a:xfrm>
                <a:off x="7321138" y="4531662"/>
                <a:ext cx="305891" cy="369332"/>
                <a:chOff x="806008" y="4630014"/>
                <a:chExt cx="305891" cy="369332"/>
              </a:xfrm>
            </p:grpSpPr>
            <p:sp>
              <p:nvSpPr>
                <p:cNvPr id="15" name="Oval 1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7" name="Group 16"/>
              <p:cNvGrpSpPr/>
              <p:nvPr/>
            </p:nvGrpSpPr>
            <p:grpSpPr>
              <a:xfrm>
                <a:off x="6672973" y="4285231"/>
                <a:ext cx="305891" cy="369332"/>
                <a:chOff x="806008" y="4630014"/>
                <a:chExt cx="305891" cy="369332"/>
              </a:xfrm>
            </p:grpSpPr>
            <p:sp>
              <p:nvSpPr>
                <p:cNvPr id="18" name="Oval 1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06008" y="4630014"/>
                  <a:ext cx="305891" cy="369332"/>
                </a:xfrm>
                <a:prstGeom prst="rect">
                  <a:avLst/>
                </a:prstGeom>
                <a:noFill/>
              </p:spPr>
              <p:txBody>
                <a:bodyPr wrap="square" rtlCol="0">
                  <a:spAutoFit/>
                </a:bodyPr>
                <a:lstStyle/>
                <a:p>
                  <a:r>
                    <a:rPr lang="en-US" b="1" dirty="0"/>
                    <a:t>P</a:t>
                  </a:r>
                </a:p>
              </p:txBody>
            </p:sp>
          </p:grpSp>
        </p:grpSp>
        <p:sp>
          <p:nvSpPr>
            <p:cNvPr id="6" name="Rectangle 5"/>
            <p:cNvSpPr/>
            <p:nvPr/>
          </p:nvSpPr>
          <p:spPr>
            <a:xfrm>
              <a:off x="1305018" y="1381760"/>
              <a:ext cx="1184182" cy="412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45920" y="722331"/>
              <a:ext cx="6670582" cy="434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45920" y="2864458"/>
              <a:ext cx="6670582" cy="868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45920" y="5344160"/>
              <a:ext cx="6670582" cy="345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895548" y="1446234"/>
              <a:ext cx="1184182" cy="412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2722880" y="712537"/>
            <a:ext cx="1054456" cy="461665"/>
          </a:xfrm>
          <a:prstGeom prst="rect">
            <a:avLst/>
          </a:prstGeom>
          <a:noFill/>
        </p:spPr>
        <p:txBody>
          <a:bodyPr wrap="none" rtlCol="0">
            <a:spAutoFit/>
          </a:bodyPr>
          <a:lstStyle/>
          <a:p>
            <a:r>
              <a:rPr lang="en-US" sz="2400" b="1" i="1" dirty="0"/>
              <a:t>b-form</a:t>
            </a:r>
          </a:p>
        </p:txBody>
      </p:sp>
      <p:sp>
        <p:nvSpPr>
          <p:cNvPr id="25" name="TextBox 24"/>
          <p:cNvSpPr txBox="1"/>
          <p:nvPr/>
        </p:nvSpPr>
        <p:spPr>
          <a:xfrm>
            <a:off x="6521773" y="691392"/>
            <a:ext cx="1054456" cy="461665"/>
          </a:xfrm>
          <a:prstGeom prst="rect">
            <a:avLst/>
          </a:prstGeom>
          <a:noFill/>
        </p:spPr>
        <p:txBody>
          <a:bodyPr wrap="none" rtlCol="0">
            <a:spAutoFit/>
          </a:bodyPr>
          <a:lstStyle/>
          <a:p>
            <a:r>
              <a:rPr lang="en-US" sz="2400" b="1" i="1" dirty="0"/>
              <a:t>a-form</a:t>
            </a:r>
          </a:p>
        </p:txBody>
      </p:sp>
      <p:sp>
        <p:nvSpPr>
          <p:cNvPr id="26" name="TextBox 25"/>
          <p:cNvSpPr txBox="1"/>
          <p:nvPr/>
        </p:nvSpPr>
        <p:spPr>
          <a:xfrm>
            <a:off x="854726" y="1809693"/>
            <a:ext cx="1143262" cy="830997"/>
          </a:xfrm>
          <a:prstGeom prst="rect">
            <a:avLst/>
          </a:prstGeom>
          <a:noFill/>
        </p:spPr>
        <p:txBody>
          <a:bodyPr wrap="none" rtlCol="0">
            <a:spAutoFit/>
          </a:bodyPr>
          <a:lstStyle/>
          <a:p>
            <a:pPr algn="ctr"/>
            <a:r>
              <a:rPr lang="en-US" sz="2400" b="1" i="1" dirty="0"/>
              <a:t>R-state</a:t>
            </a:r>
          </a:p>
          <a:p>
            <a:pPr algn="ctr"/>
            <a:r>
              <a:rPr lang="en-US" sz="2400" b="1" i="1" dirty="0"/>
              <a:t>(active)</a:t>
            </a:r>
          </a:p>
        </p:txBody>
      </p:sp>
      <p:sp>
        <p:nvSpPr>
          <p:cNvPr id="27" name="TextBox 26"/>
          <p:cNvSpPr txBox="1"/>
          <p:nvPr/>
        </p:nvSpPr>
        <p:spPr>
          <a:xfrm>
            <a:off x="793766" y="4205263"/>
            <a:ext cx="1380506" cy="830997"/>
          </a:xfrm>
          <a:prstGeom prst="rect">
            <a:avLst/>
          </a:prstGeom>
          <a:noFill/>
        </p:spPr>
        <p:txBody>
          <a:bodyPr wrap="none" rtlCol="0">
            <a:spAutoFit/>
          </a:bodyPr>
          <a:lstStyle/>
          <a:p>
            <a:pPr algn="ctr"/>
            <a:r>
              <a:rPr lang="en-US" sz="2400" b="1" i="1" dirty="0"/>
              <a:t>T-state</a:t>
            </a:r>
          </a:p>
          <a:p>
            <a:pPr algn="ctr"/>
            <a:r>
              <a:rPr lang="en-US" sz="2400" b="1" i="1" dirty="0"/>
              <a:t>(inactive)</a:t>
            </a:r>
          </a:p>
        </p:txBody>
      </p:sp>
      <p:cxnSp>
        <p:nvCxnSpPr>
          <p:cNvPr id="29" name="Straight Arrow Connector 28"/>
          <p:cNvCxnSpPr/>
          <p:nvPr/>
        </p:nvCxnSpPr>
        <p:spPr>
          <a:xfrm>
            <a:off x="3119120" y="3009807"/>
            <a:ext cx="0" cy="6344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7213600" y="2971450"/>
            <a:ext cx="0" cy="6344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381380" y="3006422"/>
            <a:ext cx="10160" cy="564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937841" y="3016583"/>
            <a:ext cx="10160" cy="564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33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Glycogen Phosphorylase</a:t>
            </a:r>
          </a:p>
        </p:txBody>
      </p:sp>
      <p:sp>
        <p:nvSpPr>
          <p:cNvPr id="5" name="Rectangle 4"/>
          <p:cNvSpPr/>
          <p:nvPr/>
        </p:nvSpPr>
        <p:spPr>
          <a:xfrm>
            <a:off x="129664" y="5520174"/>
            <a:ext cx="2718693" cy="307777"/>
          </a:xfrm>
          <a:prstGeom prst="rect">
            <a:avLst/>
          </a:prstGeom>
        </p:spPr>
        <p:txBody>
          <a:bodyPr wrap="none">
            <a:spAutoFit/>
          </a:bodyPr>
          <a:lstStyle/>
          <a:p>
            <a:r>
              <a:rPr lang="en-US" sz="1400" dirty="0"/>
              <a:t>Image modified from </a:t>
            </a:r>
            <a:r>
              <a:rPr lang="en-US" sz="1400" dirty="0">
                <a:hlinkClick r:id="rId3"/>
              </a:rPr>
              <a:t>Ascherer730</a:t>
            </a:r>
            <a:endParaRPr lang="en-US" sz="1400" dirty="0"/>
          </a:p>
        </p:txBody>
      </p:sp>
      <p:sp>
        <p:nvSpPr>
          <p:cNvPr id="3" name="Rectangle 2"/>
          <p:cNvSpPr/>
          <p:nvPr/>
        </p:nvSpPr>
        <p:spPr>
          <a:xfrm>
            <a:off x="129664" y="4500880"/>
            <a:ext cx="926976" cy="802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8768" y="1290320"/>
            <a:ext cx="8481872" cy="3539430"/>
          </a:xfrm>
          <a:prstGeom prst="rect">
            <a:avLst/>
          </a:prstGeom>
          <a:noFill/>
        </p:spPr>
        <p:txBody>
          <a:bodyPr wrap="square" rtlCol="0">
            <a:spAutoFit/>
          </a:bodyPr>
          <a:lstStyle/>
          <a:p>
            <a:r>
              <a:rPr lang="en-US" sz="2800" dirty="0"/>
              <a:t>ISOZYMES are also regulated by Allosteric Effectors</a:t>
            </a:r>
          </a:p>
          <a:p>
            <a:endParaRPr lang="en-US" sz="2800" dirty="0"/>
          </a:p>
          <a:p>
            <a:r>
              <a:rPr lang="en-US" sz="2800" dirty="0"/>
              <a:t>Liver</a:t>
            </a:r>
          </a:p>
          <a:p>
            <a:pPr marL="457200" indent="-457200">
              <a:buFont typeface="Arial" panose="020B0604020202020204" pitchFamily="34" charset="0"/>
              <a:buChar char="•"/>
            </a:pPr>
            <a:r>
              <a:rPr lang="en-US" sz="2800" dirty="0"/>
              <a:t>Glucose is a negative regulator</a:t>
            </a:r>
          </a:p>
          <a:p>
            <a:r>
              <a:rPr lang="en-US" sz="2800" dirty="0"/>
              <a:t>Skeletal Muscle</a:t>
            </a:r>
          </a:p>
          <a:p>
            <a:pPr marL="457200" indent="-457200">
              <a:buFont typeface="Arial" panose="020B0604020202020204" pitchFamily="34" charset="0"/>
              <a:buChar char="•"/>
            </a:pPr>
            <a:r>
              <a:rPr lang="en-US" sz="2800" dirty="0"/>
              <a:t>Glucose 6-phosphate is a negative regulator</a:t>
            </a:r>
          </a:p>
          <a:p>
            <a:pPr marL="457200" indent="-457200">
              <a:buFont typeface="Arial" panose="020B0604020202020204" pitchFamily="34" charset="0"/>
              <a:buChar char="•"/>
            </a:pPr>
            <a:r>
              <a:rPr lang="en-US" sz="2800" dirty="0"/>
              <a:t>ATP is a negative regulator</a:t>
            </a:r>
          </a:p>
          <a:p>
            <a:pPr marL="457200" indent="-457200">
              <a:buFont typeface="Arial" panose="020B0604020202020204" pitchFamily="34" charset="0"/>
              <a:buChar char="•"/>
            </a:pPr>
            <a:r>
              <a:rPr lang="en-US" sz="2800" dirty="0"/>
              <a:t>AMP is a positive regulator</a:t>
            </a:r>
          </a:p>
        </p:txBody>
      </p:sp>
    </p:spTree>
    <p:extLst>
      <p:ext uri="{BB962C8B-B14F-4D97-AF65-F5344CB8AC3E}">
        <p14:creationId xmlns:p14="http://schemas.microsoft.com/office/powerpoint/2010/main" val="3926281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157" y="73774"/>
            <a:ext cx="7916736" cy="779462"/>
          </a:xfrm>
        </p:spPr>
        <p:txBody>
          <a:bodyPr>
            <a:noAutofit/>
          </a:bodyPr>
          <a:lstStyle/>
          <a:p>
            <a:r>
              <a:rPr lang="en-US" sz="3600" dirty="0"/>
              <a:t>Liver Glycogen Phosphorylase</a:t>
            </a:r>
          </a:p>
        </p:txBody>
      </p:sp>
      <p:grpSp>
        <p:nvGrpSpPr>
          <p:cNvPr id="3" name="Group 2"/>
          <p:cNvGrpSpPr/>
          <p:nvPr/>
        </p:nvGrpSpPr>
        <p:grpSpPr>
          <a:xfrm>
            <a:off x="1088304" y="1043001"/>
            <a:ext cx="3822902" cy="4802513"/>
            <a:chOff x="4846320" y="854749"/>
            <a:chExt cx="3822902" cy="4802513"/>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8088"/>
            <a:stretch/>
          </p:blipFill>
          <p:spPr>
            <a:xfrm>
              <a:off x="4846320" y="854749"/>
              <a:ext cx="3822902" cy="4802513"/>
            </a:xfrm>
            <a:prstGeom prst="rect">
              <a:avLst/>
            </a:prstGeom>
          </p:spPr>
        </p:pic>
        <p:grpSp>
          <p:nvGrpSpPr>
            <p:cNvPr id="8" name="Group 7"/>
            <p:cNvGrpSpPr/>
            <p:nvPr/>
          </p:nvGrpSpPr>
          <p:grpSpPr>
            <a:xfrm>
              <a:off x="7345642" y="2062782"/>
              <a:ext cx="305891" cy="369332"/>
              <a:chOff x="806008" y="4630014"/>
              <a:chExt cx="305891" cy="369332"/>
            </a:xfrm>
          </p:grpSpPr>
          <p:sp>
            <p:nvSpPr>
              <p:cNvPr id="9" name="Oval 8"/>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1" name="Group 10"/>
            <p:cNvGrpSpPr/>
            <p:nvPr/>
          </p:nvGrpSpPr>
          <p:grpSpPr>
            <a:xfrm>
              <a:off x="6697477" y="1816351"/>
              <a:ext cx="305891" cy="369332"/>
              <a:chOff x="806008" y="4630014"/>
              <a:chExt cx="305891" cy="369332"/>
            </a:xfrm>
          </p:grpSpPr>
          <p:sp>
            <p:nvSpPr>
              <p:cNvPr id="12" name="Oval 11"/>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4" name="Group 13"/>
            <p:cNvGrpSpPr/>
            <p:nvPr/>
          </p:nvGrpSpPr>
          <p:grpSpPr>
            <a:xfrm>
              <a:off x="7321138" y="4531662"/>
              <a:ext cx="305891" cy="369332"/>
              <a:chOff x="806008" y="4630014"/>
              <a:chExt cx="305891" cy="369332"/>
            </a:xfrm>
          </p:grpSpPr>
          <p:sp>
            <p:nvSpPr>
              <p:cNvPr id="15" name="Oval 1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7" name="Group 16"/>
            <p:cNvGrpSpPr/>
            <p:nvPr/>
          </p:nvGrpSpPr>
          <p:grpSpPr>
            <a:xfrm>
              <a:off x="6672973" y="4285231"/>
              <a:ext cx="305891" cy="369332"/>
              <a:chOff x="806008" y="4630014"/>
              <a:chExt cx="305891" cy="369332"/>
            </a:xfrm>
          </p:grpSpPr>
          <p:sp>
            <p:nvSpPr>
              <p:cNvPr id="18" name="Oval 1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06008" y="4630014"/>
                <a:ext cx="305891" cy="369332"/>
              </a:xfrm>
              <a:prstGeom prst="rect">
                <a:avLst/>
              </a:prstGeom>
              <a:noFill/>
            </p:spPr>
            <p:txBody>
              <a:bodyPr wrap="square" rtlCol="0">
                <a:spAutoFit/>
              </a:bodyPr>
              <a:lstStyle/>
              <a:p>
                <a:r>
                  <a:rPr lang="en-US" b="1" dirty="0"/>
                  <a:t>P</a:t>
                </a:r>
              </a:p>
            </p:txBody>
          </p:sp>
        </p:grpSp>
      </p:grpSp>
      <p:sp>
        <p:nvSpPr>
          <p:cNvPr id="6" name="Rectangle 5"/>
          <p:cNvSpPr/>
          <p:nvPr/>
        </p:nvSpPr>
        <p:spPr>
          <a:xfrm>
            <a:off x="406357" y="1923374"/>
            <a:ext cx="2040822" cy="379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45920" y="722331"/>
            <a:ext cx="6670582" cy="434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45920" y="3064574"/>
            <a:ext cx="3265286" cy="868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564244" y="5567787"/>
            <a:ext cx="6670582" cy="345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794987" y="1546923"/>
            <a:ext cx="1184182" cy="412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751335" y="731792"/>
            <a:ext cx="1054456" cy="461665"/>
          </a:xfrm>
          <a:prstGeom prst="rect">
            <a:avLst/>
          </a:prstGeom>
          <a:noFill/>
        </p:spPr>
        <p:txBody>
          <a:bodyPr wrap="none" rtlCol="0">
            <a:spAutoFit/>
          </a:bodyPr>
          <a:lstStyle/>
          <a:p>
            <a:r>
              <a:rPr lang="en-US" sz="2400" b="1" i="1" dirty="0"/>
              <a:t>a-form</a:t>
            </a:r>
          </a:p>
        </p:txBody>
      </p:sp>
      <p:sp>
        <p:nvSpPr>
          <p:cNvPr id="26" name="TextBox 25"/>
          <p:cNvSpPr txBox="1"/>
          <p:nvPr/>
        </p:nvSpPr>
        <p:spPr>
          <a:xfrm>
            <a:off x="854726" y="1809693"/>
            <a:ext cx="1143262" cy="830997"/>
          </a:xfrm>
          <a:prstGeom prst="rect">
            <a:avLst/>
          </a:prstGeom>
          <a:noFill/>
        </p:spPr>
        <p:txBody>
          <a:bodyPr wrap="none" rtlCol="0">
            <a:spAutoFit/>
          </a:bodyPr>
          <a:lstStyle/>
          <a:p>
            <a:pPr algn="ctr"/>
            <a:r>
              <a:rPr lang="en-US" sz="2400" b="1" i="1" dirty="0"/>
              <a:t>R-state</a:t>
            </a:r>
          </a:p>
          <a:p>
            <a:pPr algn="ctr"/>
            <a:r>
              <a:rPr lang="en-US" sz="2400" b="1" i="1" dirty="0"/>
              <a:t>(active)</a:t>
            </a:r>
          </a:p>
        </p:txBody>
      </p:sp>
      <p:sp>
        <p:nvSpPr>
          <p:cNvPr id="27" name="TextBox 26"/>
          <p:cNvSpPr txBox="1"/>
          <p:nvPr/>
        </p:nvSpPr>
        <p:spPr>
          <a:xfrm>
            <a:off x="793766" y="4205263"/>
            <a:ext cx="1380506" cy="830997"/>
          </a:xfrm>
          <a:prstGeom prst="rect">
            <a:avLst/>
          </a:prstGeom>
          <a:noFill/>
        </p:spPr>
        <p:txBody>
          <a:bodyPr wrap="none" rtlCol="0">
            <a:spAutoFit/>
          </a:bodyPr>
          <a:lstStyle/>
          <a:p>
            <a:pPr algn="ctr"/>
            <a:r>
              <a:rPr lang="en-US" sz="2400" b="1" i="1" dirty="0"/>
              <a:t>T-state</a:t>
            </a:r>
          </a:p>
          <a:p>
            <a:pPr algn="ctr"/>
            <a:r>
              <a:rPr lang="en-US" sz="2400" b="1" i="1" dirty="0"/>
              <a:t>(inactive)</a:t>
            </a:r>
          </a:p>
        </p:txBody>
      </p:sp>
      <p:cxnSp>
        <p:nvCxnSpPr>
          <p:cNvPr id="34" name="Straight Arrow Connector 33"/>
          <p:cNvCxnSpPr/>
          <p:nvPr/>
        </p:nvCxnSpPr>
        <p:spPr>
          <a:xfrm flipH="1">
            <a:off x="3434080" y="3174650"/>
            <a:ext cx="0" cy="63448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3169073" y="3174650"/>
            <a:ext cx="10160" cy="564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0" y="5685950"/>
            <a:ext cx="4665957" cy="276999"/>
          </a:xfrm>
          <a:prstGeom prst="rect">
            <a:avLst/>
          </a:prstGeom>
        </p:spPr>
        <p:txBody>
          <a:bodyPr wrap="none">
            <a:spAutoFit/>
          </a:bodyPr>
          <a:lstStyle/>
          <a:p>
            <a:r>
              <a:rPr lang="en-US" sz="1200" dirty="0"/>
              <a:t>Image modified from </a:t>
            </a:r>
            <a:r>
              <a:rPr lang="en-US" sz="1200" dirty="0" err="1">
                <a:hlinkClick r:id="rId4"/>
              </a:rPr>
              <a:t>Llavero</a:t>
            </a:r>
            <a:r>
              <a:rPr lang="en-US" sz="1200" dirty="0">
                <a:hlinkClick r:id="rId4"/>
              </a:rPr>
              <a:t>, F., et al (2019) Int. J. Mol. Sci. 20(23):5919</a:t>
            </a:r>
            <a:endParaRPr lang="en-US" sz="1200" dirty="0"/>
          </a:p>
        </p:txBody>
      </p:sp>
      <p:sp>
        <p:nvSpPr>
          <p:cNvPr id="28" name="Oval 27"/>
          <p:cNvSpPr/>
          <p:nvPr/>
        </p:nvSpPr>
        <p:spPr>
          <a:xfrm>
            <a:off x="4925303" y="955768"/>
            <a:ext cx="478467" cy="4822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03770" y="1000975"/>
            <a:ext cx="1191480" cy="461665"/>
          </a:xfrm>
          <a:prstGeom prst="rect">
            <a:avLst/>
          </a:prstGeom>
          <a:noFill/>
        </p:spPr>
        <p:txBody>
          <a:bodyPr wrap="none" rtlCol="0">
            <a:spAutoFit/>
          </a:bodyPr>
          <a:lstStyle/>
          <a:p>
            <a:r>
              <a:rPr lang="en-US" sz="2400" b="1" dirty="0"/>
              <a:t>Glucose</a:t>
            </a:r>
          </a:p>
        </p:txBody>
      </p:sp>
      <p:sp>
        <p:nvSpPr>
          <p:cNvPr id="35" name="Oval 34"/>
          <p:cNvSpPr/>
          <p:nvPr/>
        </p:nvSpPr>
        <p:spPr>
          <a:xfrm>
            <a:off x="3093660" y="4900669"/>
            <a:ext cx="478467" cy="4822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35173" y="4087898"/>
            <a:ext cx="478467" cy="4822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093660" y="2452588"/>
            <a:ext cx="478467" cy="4822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169073" y="1701858"/>
            <a:ext cx="478467" cy="48226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240587" y="2435700"/>
            <a:ext cx="3377302" cy="1938992"/>
          </a:xfrm>
          <a:prstGeom prst="rect">
            <a:avLst/>
          </a:prstGeom>
          <a:solidFill>
            <a:schemeClr val="accent1">
              <a:lumMod val="20000"/>
              <a:lumOff val="80000"/>
            </a:schemeClr>
          </a:solidFill>
          <a:ln w="19050">
            <a:solidFill>
              <a:srgbClr val="C00000"/>
            </a:solidFill>
          </a:ln>
        </p:spPr>
        <p:txBody>
          <a:bodyPr wrap="square" rtlCol="0">
            <a:spAutoFit/>
          </a:bodyPr>
          <a:lstStyle/>
          <a:p>
            <a:r>
              <a:rPr lang="en-US" sz="2400" b="1" dirty="0"/>
              <a:t>Glucose blocks the activity of Liver Glycogen Phosphorylase, even in the presence of </a:t>
            </a:r>
            <a:r>
              <a:rPr lang="en-US" sz="2400" b="1" dirty="0" err="1"/>
              <a:t>phosphyrlation</a:t>
            </a:r>
            <a:r>
              <a:rPr lang="en-US" sz="2400" b="1" dirty="0"/>
              <a:t>!</a:t>
            </a:r>
          </a:p>
        </p:txBody>
      </p:sp>
    </p:spTree>
    <p:extLst>
      <p:ext uri="{BB962C8B-B14F-4D97-AF65-F5344CB8AC3E}">
        <p14:creationId xmlns:p14="http://schemas.microsoft.com/office/powerpoint/2010/main" val="577703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Glycogen Phosphorylase</a:t>
            </a:r>
          </a:p>
        </p:txBody>
      </p:sp>
      <p:sp>
        <p:nvSpPr>
          <p:cNvPr id="5" name="Rectangle 4"/>
          <p:cNvSpPr/>
          <p:nvPr/>
        </p:nvSpPr>
        <p:spPr>
          <a:xfrm>
            <a:off x="129664" y="5520174"/>
            <a:ext cx="2718693" cy="307777"/>
          </a:xfrm>
          <a:prstGeom prst="rect">
            <a:avLst/>
          </a:prstGeom>
        </p:spPr>
        <p:txBody>
          <a:bodyPr wrap="none">
            <a:spAutoFit/>
          </a:bodyPr>
          <a:lstStyle/>
          <a:p>
            <a:r>
              <a:rPr lang="en-US" sz="1400" dirty="0"/>
              <a:t>Image modified from </a:t>
            </a:r>
            <a:r>
              <a:rPr lang="en-US" sz="1400" dirty="0">
                <a:hlinkClick r:id="rId3"/>
              </a:rPr>
              <a:t>Ascherer730</a:t>
            </a:r>
            <a:endParaRPr lang="en-US" sz="1400" dirty="0"/>
          </a:p>
        </p:txBody>
      </p:sp>
      <p:sp>
        <p:nvSpPr>
          <p:cNvPr id="3" name="Rectangle 2"/>
          <p:cNvSpPr/>
          <p:nvPr/>
        </p:nvSpPr>
        <p:spPr>
          <a:xfrm>
            <a:off x="129664" y="4500880"/>
            <a:ext cx="926976" cy="802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8768" y="1290320"/>
            <a:ext cx="8481872" cy="3539430"/>
          </a:xfrm>
          <a:prstGeom prst="rect">
            <a:avLst/>
          </a:prstGeom>
          <a:noFill/>
        </p:spPr>
        <p:txBody>
          <a:bodyPr wrap="square" rtlCol="0">
            <a:spAutoFit/>
          </a:bodyPr>
          <a:lstStyle/>
          <a:p>
            <a:r>
              <a:rPr lang="en-US" sz="2800" dirty="0"/>
              <a:t>ISOZYMES are also regulated by Allosteric Effectors</a:t>
            </a:r>
          </a:p>
          <a:p>
            <a:endParaRPr lang="en-US" sz="2800" dirty="0"/>
          </a:p>
          <a:p>
            <a:r>
              <a:rPr lang="en-US" sz="2800" dirty="0"/>
              <a:t>Liver</a:t>
            </a:r>
          </a:p>
          <a:p>
            <a:pPr marL="457200" indent="-457200">
              <a:buFont typeface="Arial" panose="020B0604020202020204" pitchFamily="34" charset="0"/>
              <a:buChar char="•"/>
            </a:pPr>
            <a:r>
              <a:rPr lang="en-US" sz="2800" dirty="0"/>
              <a:t>Glucose is a negative regulator</a:t>
            </a:r>
          </a:p>
          <a:p>
            <a:r>
              <a:rPr lang="en-US" sz="2800" dirty="0"/>
              <a:t>Skeletal Muscle</a:t>
            </a:r>
          </a:p>
          <a:p>
            <a:pPr marL="457200" indent="-457200">
              <a:buFont typeface="Arial" panose="020B0604020202020204" pitchFamily="34" charset="0"/>
              <a:buChar char="•"/>
            </a:pPr>
            <a:r>
              <a:rPr lang="en-US" sz="2800" dirty="0"/>
              <a:t>Glucose 6-phosphate is a negative regulator</a:t>
            </a:r>
          </a:p>
          <a:p>
            <a:pPr marL="457200" indent="-457200">
              <a:buFont typeface="Arial" panose="020B0604020202020204" pitchFamily="34" charset="0"/>
              <a:buChar char="•"/>
            </a:pPr>
            <a:r>
              <a:rPr lang="en-US" sz="2800" dirty="0"/>
              <a:t>ATP is a negative regulator</a:t>
            </a:r>
          </a:p>
          <a:p>
            <a:pPr marL="457200" indent="-457200">
              <a:buFont typeface="Arial" panose="020B0604020202020204" pitchFamily="34" charset="0"/>
              <a:buChar char="•"/>
            </a:pPr>
            <a:r>
              <a:rPr lang="en-US" sz="2800" dirty="0"/>
              <a:t>AMP is a positive regulator</a:t>
            </a:r>
          </a:p>
        </p:txBody>
      </p:sp>
    </p:spTree>
    <p:extLst>
      <p:ext uri="{BB962C8B-B14F-4D97-AF65-F5344CB8AC3E}">
        <p14:creationId xmlns:p14="http://schemas.microsoft.com/office/powerpoint/2010/main" val="835742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57" y="-18385"/>
            <a:ext cx="7916736" cy="779462"/>
          </a:xfrm>
        </p:spPr>
        <p:txBody>
          <a:bodyPr>
            <a:noAutofit/>
          </a:bodyPr>
          <a:lstStyle/>
          <a:p>
            <a:r>
              <a:rPr lang="en-US" sz="3600" dirty="0"/>
              <a:t>Glycogen Phosphorylase</a:t>
            </a:r>
          </a:p>
        </p:txBody>
      </p:sp>
      <p:sp>
        <p:nvSpPr>
          <p:cNvPr id="5" name="Rectangle 4"/>
          <p:cNvSpPr/>
          <p:nvPr/>
        </p:nvSpPr>
        <p:spPr>
          <a:xfrm>
            <a:off x="0" y="5717688"/>
            <a:ext cx="4665957" cy="276999"/>
          </a:xfrm>
          <a:prstGeom prst="rect">
            <a:avLst/>
          </a:prstGeom>
        </p:spPr>
        <p:txBody>
          <a:bodyPr wrap="none">
            <a:spAutoFit/>
          </a:bodyPr>
          <a:lstStyle/>
          <a:p>
            <a:r>
              <a:rPr lang="en-US" sz="1200" dirty="0"/>
              <a:t>Image modified from </a:t>
            </a:r>
            <a:r>
              <a:rPr lang="en-US" sz="1200" dirty="0" err="1">
                <a:hlinkClick r:id="rId3"/>
              </a:rPr>
              <a:t>Llavero</a:t>
            </a:r>
            <a:r>
              <a:rPr lang="en-US" sz="1200" dirty="0">
                <a:hlinkClick r:id="rId3"/>
              </a:rPr>
              <a:t>, F., et al (2019) Int. J. Mol. Sci. 20(23):5919</a:t>
            </a:r>
            <a:endParaRPr lang="en-US" sz="1200" dirty="0"/>
          </a:p>
        </p:txBody>
      </p:sp>
      <p:grpSp>
        <p:nvGrpSpPr>
          <p:cNvPr id="7" name="Group 6"/>
          <p:cNvGrpSpPr/>
          <p:nvPr/>
        </p:nvGrpSpPr>
        <p:grpSpPr>
          <a:xfrm>
            <a:off x="1305018" y="722331"/>
            <a:ext cx="7774712" cy="4967291"/>
            <a:chOff x="1305018" y="722331"/>
            <a:chExt cx="7774712" cy="4967291"/>
          </a:xfrm>
        </p:grpSpPr>
        <p:grpSp>
          <p:nvGrpSpPr>
            <p:cNvPr id="3" name="Group 2"/>
            <p:cNvGrpSpPr/>
            <p:nvPr/>
          </p:nvGrpSpPr>
          <p:grpSpPr>
            <a:xfrm>
              <a:off x="1305018" y="799823"/>
              <a:ext cx="7364204" cy="4802513"/>
              <a:chOff x="1305018" y="854749"/>
              <a:chExt cx="7364204" cy="4802513"/>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018" y="854749"/>
                <a:ext cx="7364204" cy="4802513"/>
              </a:xfrm>
              <a:prstGeom prst="rect">
                <a:avLst/>
              </a:prstGeom>
            </p:spPr>
          </p:pic>
          <p:grpSp>
            <p:nvGrpSpPr>
              <p:cNvPr id="8" name="Group 7"/>
              <p:cNvGrpSpPr/>
              <p:nvPr/>
            </p:nvGrpSpPr>
            <p:grpSpPr>
              <a:xfrm>
                <a:off x="7345642" y="2062782"/>
                <a:ext cx="305891" cy="369332"/>
                <a:chOff x="806008" y="4630014"/>
                <a:chExt cx="305891" cy="369332"/>
              </a:xfrm>
            </p:grpSpPr>
            <p:sp>
              <p:nvSpPr>
                <p:cNvPr id="9" name="Oval 8"/>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1" name="Group 10"/>
              <p:cNvGrpSpPr/>
              <p:nvPr/>
            </p:nvGrpSpPr>
            <p:grpSpPr>
              <a:xfrm>
                <a:off x="6697477" y="1816351"/>
                <a:ext cx="305891" cy="369332"/>
                <a:chOff x="806008" y="4630014"/>
                <a:chExt cx="305891" cy="369332"/>
              </a:xfrm>
            </p:grpSpPr>
            <p:sp>
              <p:nvSpPr>
                <p:cNvPr id="12" name="Oval 11"/>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4" name="Group 13"/>
              <p:cNvGrpSpPr/>
              <p:nvPr/>
            </p:nvGrpSpPr>
            <p:grpSpPr>
              <a:xfrm>
                <a:off x="7321138" y="4531662"/>
                <a:ext cx="305891" cy="369332"/>
                <a:chOff x="806008" y="4630014"/>
                <a:chExt cx="305891" cy="369332"/>
              </a:xfrm>
            </p:grpSpPr>
            <p:sp>
              <p:nvSpPr>
                <p:cNvPr id="15" name="Oval 1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7" name="Group 16"/>
              <p:cNvGrpSpPr/>
              <p:nvPr/>
            </p:nvGrpSpPr>
            <p:grpSpPr>
              <a:xfrm>
                <a:off x="6672973" y="4285231"/>
                <a:ext cx="305891" cy="369332"/>
                <a:chOff x="806008" y="4630014"/>
                <a:chExt cx="305891" cy="369332"/>
              </a:xfrm>
            </p:grpSpPr>
            <p:sp>
              <p:nvSpPr>
                <p:cNvPr id="18" name="Oval 1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06008" y="4630014"/>
                  <a:ext cx="305891" cy="369332"/>
                </a:xfrm>
                <a:prstGeom prst="rect">
                  <a:avLst/>
                </a:prstGeom>
                <a:noFill/>
              </p:spPr>
              <p:txBody>
                <a:bodyPr wrap="square" rtlCol="0">
                  <a:spAutoFit/>
                </a:bodyPr>
                <a:lstStyle/>
                <a:p>
                  <a:r>
                    <a:rPr lang="en-US" b="1" dirty="0"/>
                    <a:t>P</a:t>
                  </a:r>
                </a:p>
              </p:txBody>
            </p:sp>
          </p:grpSp>
        </p:grpSp>
        <p:sp>
          <p:nvSpPr>
            <p:cNvPr id="6" name="Rectangle 5"/>
            <p:cNvSpPr/>
            <p:nvPr/>
          </p:nvSpPr>
          <p:spPr>
            <a:xfrm>
              <a:off x="1305018" y="1381760"/>
              <a:ext cx="1184182" cy="412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45920" y="722331"/>
              <a:ext cx="6670582" cy="434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45920" y="2864458"/>
              <a:ext cx="6670582" cy="868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45920" y="5344160"/>
              <a:ext cx="6670582" cy="345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895548" y="1446234"/>
              <a:ext cx="1184182" cy="412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2722880" y="712537"/>
            <a:ext cx="1054456" cy="461665"/>
          </a:xfrm>
          <a:prstGeom prst="rect">
            <a:avLst/>
          </a:prstGeom>
          <a:noFill/>
        </p:spPr>
        <p:txBody>
          <a:bodyPr wrap="none" rtlCol="0">
            <a:spAutoFit/>
          </a:bodyPr>
          <a:lstStyle/>
          <a:p>
            <a:r>
              <a:rPr lang="en-US" sz="2400" b="1" i="1" dirty="0"/>
              <a:t>b-form</a:t>
            </a:r>
          </a:p>
        </p:txBody>
      </p:sp>
      <p:sp>
        <p:nvSpPr>
          <p:cNvPr id="25" name="TextBox 24"/>
          <p:cNvSpPr txBox="1"/>
          <p:nvPr/>
        </p:nvSpPr>
        <p:spPr>
          <a:xfrm>
            <a:off x="6521773" y="691392"/>
            <a:ext cx="1054456" cy="461665"/>
          </a:xfrm>
          <a:prstGeom prst="rect">
            <a:avLst/>
          </a:prstGeom>
          <a:noFill/>
        </p:spPr>
        <p:txBody>
          <a:bodyPr wrap="none" rtlCol="0">
            <a:spAutoFit/>
          </a:bodyPr>
          <a:lstStyle/>
          <a:p>
            <a:r>
              <a:rPr lang="en-US" sz="2400" b="1" i="1" dirty="0"/>
              <a:t>a-form</a:t>
            </a:r>
          </a:p>
        </p:txBody>
      </p:sp>
      <p:sp>
        <p:nvSpPr>
          <p:cNvPr id="26" name="TextBox 25"/>
          <p:cNvSpPr txBox="1"/>
          <p:nvPr/>
        </p:nvSpPr>
        <p:spPr>
          <a:xfrm>
            <a:off x="854726" y="1809693"/>
            <a:ext cx="1143262" cy="830997"/>
          </a:xfrm>
          <a:prstGeom prst="rect">
            <a:avLst/>
          </a:prstGeom>
          <a:noFill/>
        </p:spPr>
        <p:txBody>
          <a:bodyPr wrap="none" rtlCol="0">
            <a:spAutoFit/>
          </a:bodyPr>
          <a:lstStyle/>
          <a:p>
            <a:pPr algn="ctr"/>
            <a:r>
              <a:rPr lang="en-US" sz="2400" b="1" i="1" dirty="0"/>
              <a:t>R-state</a:t>
            </a:r>
          </a:p>
          <a:p>
            <a:pPr algn="ctr"/>
            <a:r>
              <a:rPr lang="en-US" sz="2400" b="1" i="1" dirty="0"/>
              <a:t>(active)</a:t>
            </a:r>
          </a:p>
        </p:txBody>
      </p:sp>
      <p:sp>
        <p:nvSpPr>
          <p:cNvPr id="27" name="TextBox 26"/>
          <p:cNvSpPr txBox="1"/>
          <p:nvPr/>
        </p:nvSpPr>
        <p:spPr>
          <a:xfrm>
            <a:off x="793766" y="4205263"/>
            <a:ext cx="1380506" cy="830997"/>
          </a:xfrm>
          <a:prstGeom prst="rect">
            <a:avLst/>
          </a:prstGeom>
          <a:noFill/>
        </p:spPr>
        <p:txBody>
          <a:bodyPr wrap="none" rtlCol="0">
            <a:spAutoFit/>
          </a:bodyPr>
          <a:lstStyle/>
          <a:p>
            <a:pPr algn="ctr"/>
            <a:r>
              <a:rPr lang="en-US" sz="2400" b="1" i="1" dirty="0"/>
              <a:t>T-state</a:t>
            </a:r>
          </a:p>
          <a:p>
            <a:pPr algn="ctr"/>
            <a:r>
              <a:rPr lang="en-US" sz="2400" b="1" i="1" dirty="0"/>
              <a:t>(inactive)</a:t>
            </a:r>
          </a:p>
        </p:txBody>
      </p:sp>
      <p:cxnSp>
        <p:nvCxnSpPr>
          <p:cNvPr id="29" name="Straight Arrow Connector 28"/>
          <p:cNvCxnSpPr/>
          <p:nvPr/>
        </p:nvCxnSpPr>
        <p:spPr>
          <a:xfrm>
            <a:off x="3119120" y="3009807"/>
            <a:ext cx="0" cy="63448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381380" y="3006422"/>
            <a:ext cx="10160" cy="564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6834872" y="59873"/>
            <a:ext cx="696673" cy="701204"/>
            <a:chOff x="1602434" y="4844534"/>
            <a:chExt cx="704206" cy="773946"/>
          </a:xfrm>
        </p:grpSpPr>
        <p:sp>
          <p:nvSpPr>
            <p:cNvPr id="45" name="Oval 44"/>
            <p:cNvSpPr/>
            <p:nvPr/>
          </p:nvSpPr>
          <p:spPr>
            <a:xfrm>
              <a:off x="1735060" y="5029200"/>
              <a:ext cx="571580" cy="589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602434" y="4844534"/>
              <a:ext cx="305891" cy="369332"/>
              <a:chOff x="820610" y="4632410"/>
              <a:chExt cx="305891" cy="369332"/>
            </a:xfrm>
          </p:grpSpPr>
          <p:sp>
            <p:nvSpPr>
              <p:cNvPr id="47" name="Oval 46"/>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20610" y="4632410"/>
                <a:ext cx="305891" cy="369332"/>
              </a:xfrm>
              <a:prstGeom prst="rect">
                <a:avLst/>
              </a:prstGeom>
              <a:noFill/>
            </p:spPr>
            <p:txBody>
              <a:bodyPr wrap="square" rtlCol="0">
                <a:spAutoFit/>
              </a:bodyPr>
              <a:lstStyle/>
              <a:p>
                <a:r>
                  <a:rPr lang="en-US" b="1" dirty="0"/>
                  <a:t>P</a:t>
                </a:r>
              </a:p>
            </p:txBody>
          </p:sp>
        </p:grpSp>
      </p:grpSp>
      <p:sp>
        <p:nvSpPr>
          <p:cNvPr id="49" name="TextBox 48"/>
          <p:cNvSpPr txBox="1"/>
          <p:nvPr/>
        </p:nvSpPr>
        <p:spPr>
          <a:xfrm>
            <a:off x="7575145" y="74036"/>
            <a:ext cx="1724348" cy="646331"/>
          </a:xfrm>
          <a:prstGeom prst="rect">
            <a:avLst/>
          </a:prstGeom>
          <a:noFill/>
        </p:spPr>
        <p:txBody>
          <a:bodyPr wrap="square" rtlCol="0">
            <a:spAutoFit/>
          </a:bodyPr>
          <a:lstStyle/>
          <a:p>
            <a:r>
              <a:rPr lang="en-US" b="1" dirty="0"/>
              <a:t>Glucose </a:t>
            </a:r>
          </a:p>
          <a:p>
            <a:r>
              <a:rPr lang="en-US" b="1" dirty="0"/>
              <a:t>6-phosphate</a:t>
            </a:r>
          </a:p>
        </p:txBody>
      </p:sp>
      <p:grpSp>
        <p:nvGrpSpPr>
          <p:cNvPr id="50" name="Group 49"/>
          <p:cNvGrpSpPr/>
          <p:nvPr/>
        </p:nvGrpSpPr>
        <p:grpSpPr>
          <a:xfrm>
            <a:off x="2869734" y="4464402"/>
            <a:ext cx="696673" cy="701204"/>
            <a:chOff x="1602434" y="4844534"/>
            <a:chExt cx="704206" cy="773946"/>
          </a:xfrm>
        </p:grpSpPr>
        <p:sp>
          <p:nvSpPr>
            <p:cNvPr id="51" name="Oval 50"/>
            <p:cNvSpPr/>
            <p:nvPr/>
          </p:nvSpPr>
          <p:spPr>
            <a:xfrm>
              <a:off x="1735060" y="5029200"/>
              <a:ext cx="571580" cy="589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1602434" y="4844534"/>
              <a:ext cx="305891" cy="369332"/>
              <a:chOff x="820610" y="4632410"/>
              <a:chExt cx="305891" cy="369332"/>
            </a:xfrm>
          </p:grpSpPr>
          <p:sp>
            <p:nvSpPr>
              <p:cNvPr id="53" name="Oval 52"/>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20610" y="4632410"/>
                <a:ext cx="305891" cy="369332"/>
              </a:xfrm>
              <a:prstGeom prst="rect">
                <a:avLst/>
              </a:prstGeom>
              <a:noFill/>
            </p:spPr>
            <p:txBody>
              <a:bodyPr wrap="square" rtlCol="0">
                <a:spAutoFit/>
              </a:bodyPr>
              <a:lstStyle/>
              <a:p>
                <a:r>
                  <a:rPr lang="en-US" b="1" dirty="0"/>
                  <a:t>P</a:t>
                </a:r>
              </a:p>
            </p:txBody>
          </p:sp>
        </p:grpSp>
      </p:grpSp>
      <p:grpSp>
        <p:nvGrpSpPr>
          <p:cNvPr id="55" name="Group 54"/>
          <p:cNvGrpSpPr/>
          <p:nvPr/>
        </p:nvGrpSpPr>
        <p:grpSpPr>
          <a:xfrm>
            <a:off x="2846270" y="3709125"/>
            <a:ext cx="696673" cy="701204"/>
            <a:chOff x="1602434" y="4844534"/>
            <a:chExt cx="704206" cy="773946"/>
          </a:xfrm>
        </p:grpSpPr>
        <p:sp>
          <p:nvSpPr>
            <p:cNvPr id="56" name="Oval 55"/>
            <p:cNvSpPr/>
            <p:nvPr/>
          </p:nvSpPr>
          <p:spPr>
            <a:xfrm>
              <a:off x="1735060" y="5029200"/>
              <a:ext cx="571580" cy="589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1602434" y="4844534"/>
              <a:ext cx="305891" cy="369332"/>
              <a:chOff x="820610" y="4632410"/>
              <a:chExt cx="305891" cy="369332"/>
            </a:xfrm>
          </p:grpSpPr>
          <p:sp>
            <p:nvSpPr>
              <p:cNvPr id="58" name="Oval 5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20610" y="4632410"/>
                <a:ext cx="305891" cy="369332"/>
              </a:xfrm>
              <a:prstGeom prst="rect">
                <a:avLst/>
              </a:prstGeom>
              <a:noFill/>
            </p:spPr>
            <p:txBody>
              <a:bodyPr wrap="square" rtlCol="0">
                <a:spAutoFit/>
              </a:bodyPr>
              <a:lstStyle/>
              <a:p>
                <a:r>
                  <a:rPr lang="en-US" b="1" dirty="0"/>
                  <a:t>P</a:t>
                </a:r>
              </a:p>
            </p:txBody>
          </p:sp>
        </p:grpSp>
      </p:grpSp>
      <p:grpSp>
        <p:nvGrpSpPr>
          <p:cNvPr id="60" name="Group 59"/>
          <p:cNvGrpSpPr/>
          <p:nvPr/>
        </p:nvGrpSpPr>
        <p:grpSpPr>
          <a:xfrm>
            <a:off x="2858444" y="2072942"/>
            <a:ext cx="696673" cy="701204"/>
            <a:chOff x="1602434" y="4844534"/>
            <a:chExt cx="704206" cy="773946"/>
          </a:xfrm>
        </p:grpSpPr>
        <p:sp>
          <p:nvSpPr>
            <p:cNvPr id="61" name="Oval 60"/>
            <p:cNvSpPr/>
            <p:nvPr/>
          </p:nvSpPr>
          <p:spPr>
            <a:xfrm>
              <a:off x="1735060" y="5029200"/>
              <a:ext cx="571580" cy="589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1602434" y="4844534"/>
              <a:ext cx="305891" cy="369332"/>
              <a:chOff x="820610" y="4632410"/>
              <a:chExt cx="305891" cy="369332"/>
            </a:xfrm>
          </p:grpSpPr>
          <p:sp>
            <p:nvSpPr>
              <p:cNvPr id="63" name="Oval 62"/>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820610" y="4632410"/>
                <a:ext cx="305891" cy="369332"/>
              </a:xfrm>
              <a:prstGeom prst="rect">
                <a:avLst/>
              </a:prstGeom>
              <a:noFill/>
            </p:spPr>
            <p:txBody>
              <a:bodyPr wrap="square" rtlCol="0">
                <a:spAutoFit/>
              </a:bodyPr>
              <a:lstStyle/>
              <a:p>
                <a:r>
                  <a:rPr lang="en-US" b="1" dirty="0"/>
                  <a:t>P</a:t>
                </a:r>
              </a:p>
            </p:txBody>
          </p:sp>
        </p:grpSp>
      </p:grpSp>
      <p:grpSp>
        <p:nvGrpSpPr>
          <p:cNvPr id="65" name="Group 64"/>
          <p:cNvGrpSpPr/>
          <p:nvPr/>
        </p:nvGrpSpPr>
        <p:grpSpPr>
          <a:xfrm>
            <a:off x="2750544" y="1340164"/>
            <a:ext cx="696673" cy="701204"/>
            <a:chOff x="1602434" y="4844534"/>
            <a:chExt cx="704206" cy="773946"/>
          </a:xfrm>
        </p:grpSpPr>
        <p:sp>
          <p:nvSpPr>
            <p:cNvPr id="66" name="Oval 65"/>
            <p:cNvSpPr/>
            <p:nvPr/>
          </p:nvSpPr>
          <p:spPr>
            <a:xfrm>
              <a:off x="1735060" y="5029200"/>
              <a:ext cx="571580" cy="589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1602434" y="4844534"/>
              <a:ext cx="305891" cy="369332"/>
              <a:chOff x="820610" y="4632410"/>
              <a:chExt cx="305891" cy="369332"/>
            </a:xfrm>
          </p:grpSpPr>
          <p:sp>
            <p:nvSpPr>
              <p:cNvPr id="68" name="Oval 6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820610" y="4632410"/>
                <a:ext cx="305891" cy="369332"/>
              </a:xfrm>
              <a:prstGeom prst="rect">
                <a:avLst/>
              </a:prstGeom>
              <a:noFill/>
            </p:spPr>
            <p:txBody>
              <a:bodyPr wrap="square" rtlCol="0">
                <a:spAutoFit/>
              </a:bodyPr>
              <a:lstStyle/>
              <a:p>
                <a:r>
                  <a:rPr lang="en-US" b="1" dirty="0"/>
                  <a:t>P</a:t>
                </a:r>
              </a:p>
            </p:txBody>
          </p:sp>
        </p:grpSp>
      </p:grpSp>
      <p:grpSp>
        <p:nvGrpSpPr>
          <p:cNvPr id="70" name="Group 69"/>
          <p:cNvGrpSpPr/>
          <p:nvPr/>
        </p:nvGrpSpPr>
        <p:grpSpPr>
          <a:xfrm>
            <a:off x="6724512" y="4537581"/>
            <a:ext cx="696673" cy="701204"/>
            <a:chOff x="1602434" y="4844534"/>
            <a:chExt cx="704206" cy="773946"/>
          </a:xfrm>
        </p:grpSpPr>
        <p:sp>
          <p:nvSpPr>
            <p:cNvPr id="71" name="Oval 70"/>
            <p:cNvSpPr/>
            <p:nvPr/>
          </p:nvSpPr>
          <p:spPr>
            <a:xfrm>
              <a:off x="1735060" y="5029200"/>
              <a:ext cx="571580" cy="589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1602434" y="4844534"/>
              <a:ext cx="305891" cy="369332"/>
              <a:chOff x="820610" y="4632410"/>
              <a:chExt cx="305891" cy="369332"/>
            </a:xfrm>
          </p:grpSpPr>
          <p:sp>
            <p:nvSpPr>
              <p:cNvPr id="73" name="Oval 72"/>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820610" y="4632410"/>
                <a:ext cx="305891" cy="369332"/>
              </a:xfrm>
              <a:prstGeom prst="rect">
                <a:avLst/>
              </a:prstGeom>
              <a:noFill/>
            </p:spPr>
            <p:txBody>
              <a:bodyPr wrap="square" rtlCol="0">
                <a:spAutoFit/>
              </a:bodyPr>
              <a:lstStyle/>
              <a:p>
                <a:r>
                  <a:rPr lang="en-US" b="1" dirty="0"/>
                  <a:t>P</a:t>
                </a:r>
              </a:p>
            </p:txBody>
          </p:sp>
        </p:grpSp>
      </p:grpSp>
      <p:grpSp>
        <p:nvGrpSpPr>
          <p:cNvPr id="75" name="Group 74"/>
          <p:cNvGrpSpPr/>
          <p:nvPr/>
        </p:nvGrpSpPr>
        <p:grpSpPr>
          <a:xfrm>
            <a:off x="6776545" y="3775662"/>
            <a:ext cx="696673" cy="701204"/>
            <a:chOff x="1602434" y="4844534"/>
            <a:chExt cx="704206" cy="773946"/>
          </a:xfrm>
        </p:grpSpPr>
        <p:sp>
          <p:nvSpPr>
            <p:cNvPr id="76" name="Oval 75"/>
            <p:cNvSpPr/>
            <p:nvPr/>
          </p:nvSpPr>
          <p:spPr>
            <a:xfrm>
              <a:off x="1735060" y="5029200"/>
              <a:ext cx="571580" cy="589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1602434" y="4844534"/>
              <a:ext cx="305891" cy="369332"/>
              <a:chOff x="820610" y="4632410"/>
              <a:chExt cx="305891" cy="369332"/>
            </a:xfrm>
          </p:grpSpPr>
          <p:sp>
            <p:nvSpPr>
              <p:cNvPr id="78" name="Oval 7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820610" y="4632410"/>
                <a:ext cx="305891" cy="369332"/>
              </a:xfrm>
              <a:prstGeom prst="rect">
                <a:avLst/>
              </a:prstGeom>
              <a:noFill/>
            </p:spPr>
            <p:txBody>
              <a:bodyPr wrap="square" rtlCol="0">
                <a:spAutoFit/>
              </a:bodyPr>
              <a:lstStyle/>
              <a:p>
                <a:r>
                  <a:rPr lang="en-US" b="1" dirty="0"/>
                  <a:t>P</a:t>
                </a:r>
              </a:p>
            </p:txBody>
          </p:sp>
        </p:grpSp>
      </p:grpSp>
      <p:grpSp>
        <p:nvGrpSpPr>
          <p:cNvPr id="80" name="Group 79"/>
          <p:cNvGrpSpPr/>
          <p:nvPr/>
        </p:nvGrpSpPr>
        <p:grpSpPr>
          <a:xfrm>
            <a:off x="6825918" y="2110730"/>
            <a:ext cx="696673" cy="701204"/>
            <a:chOff x="1602434" y="4844534"/>
            <a:chExt cx="704206" cy="773946"/>
          </a:xfrm>
        </p:grpSpPr>
        <p:sp>
          <p:nvSpPr>
            <p:cNvPr id="81" name="Oval 80"/>
            <p:cNvSpPr/>
            <p:nvPr/>
          </p:nvSpPr>
          <p:spPr>
            <a:xfrm>
              <a:off x="1735060" y="5029200"/>
              <a:ext cx="571580" cy="589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1602434" y="4844534"/>
              <a:ext cx="305891" cy="369332"/>
              <a:chOff x="820610" y="4632410"/>
              <a:chExt cx="305891" cy="369332"/>
            </a:xfrm>
          </p:grpSpPr>
          <p:sp>
            <p:nvSpPr>
              <p:cNvPr id="83" name="Oval 82"/>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820610" y="4632410"/>
                <a:ext cx="305891" cy="369332"/>
              </a:xfrm>
              <a:prstGeom prst="rect">
                <a:avLst/>
              </a:prstGeom>
              <a:noFill/>
            </p:spPr>
            <p:txBody>
              <a:bodyPr wrap="square" rtlCol="0">
                <a:spAutoFit/>
              </a:bodyPr>
              <a:lstStyle/>
              <a:p>
                <a:r>
                  <a:rPr lang="en-US" b="1" dirty="0"/>
                  <a:t>P</a:t>
                </a:r>
              </a:p>
            </p:txBody>
          </p:sp>
        </p:grpSp>
      </p:grpSp>
      <p:grpSp>
        <p:nvGrpSpPr>
          <p:cNvPr id="85" name="Group 84"/>
          <p:cNvGrpSpPr/>
          <p:nvPr/>
        </p:nvGrpSpPr>
        <p:grpSpPr>
          <a:xfrm>
            <a:off x="6788367" y="1299509"/>
            <a:ext cx="696673" cy="701204"/>
            <a:chOff x="1602434" y="4844534"/>
            <a:chExt cx="704206" cy="773946"/>
          </a:xfrm>
        </p:grpSpPr>
        <p:sp>
          <p:nvSpPr>
            <p:cNvPr id="86" name="Oval 85"/>
            <p:cNvSpPr/>
            <p:nvPr/>
          </p:nvSpPr>
          <p:spPr>
            <a:xfrm>
              <a:off x="1735060" y="5029200"/>
              <a:ext cx="571580" cy="5892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1602434" y="4844534"/>
              <a:ext cx="305891" cy="369332"/>
              <a:chOff x="820610" y="4632410"/>
              <a:chExt cx="305891" cy="369332"/>
            </a:xfrm>
          </p:grpSpPr>
          <p:sp>
            <p:nvSpPr>
              <p:cNvPr id="88" name="Oval 8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820610" y="4632410"/>
                <a:ext cx="305891" cy="369332"/>
              </a:xfrm>
              <a:prstGeom prst="rect">
                <a:avLst/>
              </a:prstGeom>
              <a:noFill/>
            </p:spPr>
            <p:txBody>
              <a:bodyPr wrap="square" rtlCol="0">
                <a:spAutoFit/>
              </a:bodyPr>
              <a:lstStyle/>
              <a:p>
                <a:r>
                  <a:rPr lang="en-US" b="1" dirty="0"/>
                  <a:t>P</a:t>
                </a:r>
              </a:p>
            </p:txBody>
          </p:sp>
        </p:grpSp>
      </p:grpSp>
      <p:cxnSp>
        <p:nvCxnSpPr>
          <p:cNvPr id="90" name="Straight Arrow Connector 89"/>
          <p:cNvCxnSpPr/>
          <p:nvPr/>
        </p:nvCxnSpPr>
        <p:spPr>
          <a:xfrm>
            <a:off x="6993207" y="2998846"/>
            <a:ext cx="0" cy="63448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7255467" y="2995461"/>
            <a:ext cx="10160" cy="564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137917" y="2854424"/>
            <a:ext cx="1715341" cy="830997"/>
          </a:xfrm>
          <a:prstGeom prst="rect">
            <a:avLst/>
          </a:prstGeom>
          <a:noFill/>
        </p:spPr>
        <p:txBody>
          <a:bodyPr wrap="none" rtlCol="0">
            <a:spAutoFit/>
          </a:bodyPr>
          <a:lstStyle/>
          <a:p>
            <a:pPr algn="ctr"/>
            <a:r>
              <a:rPr lang="en-US" sz="2400" b="1" i="1" dirty="0">
                <a:solidFill>
                  <a:srgbClr val="C00000"/>
                </a:solidFill>
              </a:rPr>
              <a:t>NEGATIVE </a:t>
            </a:r>
          </a:p>
          <a:p>
            <a:pPr algn="ctr"/>
            <a:r>
              <a:rPr lang="en-US" sz="2400" b="1" i="1" dirty="0">
                <a:solidFill>
                  <a:srgbClr val="C00000"/>
                </a:solidFill>
              </a:rPr>
              <a:t>REGULATOR</a:t>
            </a:r>
          </a:p>
        </p:txBody>
      </p:sp>
    </p:spTree>
    <p:extLst>
      <p:ext uri="{BB962C8B-B14F-4D97-AF65-F5344CB8AC3E}">
        <p14:creationId xmlns:p14="http://schemas.microsoft.com/office/powerpoint/2010/main" val="1372211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57" y="-18385"/>
            <a:ext cx="7916736" cy="779462"/>
          </a:xfrm>
        </p:spPr>
        <p:txBody>
          <a:bodyPr>
            <a:noAutofit/>
          </a:bodyPr>
          <a:lstStyle/>
          <a:p>
            <a:r>
              <a:rPr lang="en-US" sz="3600" dirty="0"/>
              <a:t>Glycogen Phosphorylase</a:t>
            </a:r>
          </a:p>
        </p:txBody>
      </p:sp>
      <p:sp>
        <p:nvSpPr>
          <p:cNvPr id="5" name="Rectangle 4"/>
          <p:cNvSpPr/>
          <p:nvPr/>
        </p:nvSpPr>
        <p:spPr>
          <a:xfrm>
            <a:off x="0" y="5717688"/>
            <a:ext cx="4665957" cy="276999"/>
          </a:xfrm>
          <a:prstGeom prst="rect">
            <a:avLst/>
          </a:prstGeom>
        </p:spPr>
        <p:txBody>
          <a:bodyPr wrap="none">
            <a:spAutoFit/>
          </a:bodyPr>
          <a:lstStyle/>
          <a:p>
            <a:r>
              <a:rPr lang="en-US" sz="1200" dirty="0"/>
              <a:t>Image modified from </a:t>
            </a:r>
            <a:r>
              <a:rPr lang="en-US" sz="1200" dirty="0" err="1">
                <a:hlinkClick r:id="rId3"/>
              </a:rPr>
              <a:t>Llavero</a:t>
            </a:r>
            <a:r>
              <a:rPr lang="en-US" sz="1200" dirty="0">
                <a:hlinkClick r:id="rId3"/>
              </a:rPr>
              <a:t>, F., et al (2019) Int. J. Mol. Sci. 20(23):5919</a:t>
            </a:r>
            <a:endParaRPr lang="en-US" sz="1200" dirty="0"/>
          </a:p>
        </p:txBody>
      </p:sp>
      <p:grpSp>
        <p:nvGrpSpPr>
          <p:cNvPr id="7" name="Group 6"/>
          <p:cNvGrpSpPr/>
          <p:nvPr/>
        </p:nvGrpSpPr>
        <p:grpSpPr>
          <a:xfrm>
            <a:off x="1305018" y="722331"/>
            <a:ext cx="7774712" cy="4967291"/>
            <a:chOff x="1305018" y="722331"/>
            <a:chExt cx="7774712" cy="4967291"/>
          </a:xfrm>
        </p:grpSpPr>
        <p:grpSp>
          <p:nvGrpSpPr>
            <p:cNvPr id="3" name="Group 2"/>
            <p:cNvGrpSpPr/>
            <p:nvPr/>
          </p:nvGrpSpPr>
          <p:grpSpPr>
            <a:xfrm>
              <a:off x="1305018" y="799823"/>
              <a:ext cx="7364204" cy="4802513"/>
              <a:chOff x="1305018" y="854749"/>
              <a:chExt cx="7364204" cy="4802513"/>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018" y="854749"/>
                <a:ext cx="7364204" cy="4802513"/>
              </a:xfrm>
              <a:prstGeom prst="rect">
                <a:avLst/>
              </a:prstGeom>
            </p:spPr>
          </p:pic>
          <p:grpSp>
            <p:nvGrpSpPr>
              <p:cNvPr id="8" name="Group 7"/>
              <p:cNvGrpSpPr/>
              <p:nvPr/>
            </p:nvGrpSpPr>
            <p:grpSpPr>
              <a:xfrm>
                <a:off x="7345642" y="2062782"/>
                <a:ext cx="305891" cy="369332"/>
                <a:chOff x="806008" y="4630014"/>
                <a:chExt cx="305891" cy="369332"/>
              </a:xfrm>
            </p:grpSpPr>
            <p:sp>
              <p:nvSpPr>
                <p:cNvPr id="9" name="Oval 8"/>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1" name="Group 10"/>
              <p:cNvGrpSpPr/>
              <p:nvPr/>
            </p:nvGrpSpPr>
            <p:grpSpPr>
              <a:xfrm>
                <a:off x="6697477" y="1816351"/>
                <a:ext cx="305891" cy="369332"/>
                <a:chOff x="806008" y="4630014"/>
                <a:chExt cx="305891" cy="369332"/>
              </a:xfrm>
            </p:grpSpPr>
            <p:sp>
              <p:nvSpPr>
                <p:cNvPr id="12" name="Oval 11"/>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4" name="Group 13"/>
              <p:cNvGrpSpPr/>
              <p:nvPr/>
            </p:nvGrpSpPr>
            <p:grpSpPr>
              <a:xfrm>
                <a:off x="7321138" y="4531662"/>
                <a:ext cx="305891" cy="369332"/>
                <a:chOff x="806008" y="4630014"/>
                <a:chExt cx="305891" cy="369332"/>
              </a:xfrm>
            </p:grpSpPr>
            <p:sp>
              <p:nvSpPr>
                <p:cNvPr id="15" name="Oval 1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7" name="Group 16"/>
              <p:cNvGrpSpPr/>
              <p:nvPr/>
            </p:nvGrpSpPr>
            <p:grpSpPr>
              <a:xfrm>
                <a:off x="6672973" y="4285231"/>
                <a:ext cx="305891" cy="369332"/>
                <a:chOff x="806008" y="4630014"/>
                <a:chExt cx="305891" cy="369332"/>
              </a:xfrm>
            </p:grpSpPr>
            <p:sp>
              <p:nvSpPr>
                <p:cNvPr id="18" name="Oval 1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06008" y="4630014"/>
                  <a:ext cx="305891" cy="369332"/>
                </a:xfrm>
                <a:prstGeom prst="rect">
                  <a:avLst/>
                </a:prstGeom>
                <a:noFill/>
              </p:spPr>
              <p:txBody>
                <a:bodyPr wrap="square" rtlCol="0">
                  <a:spAutoFit/>
                </a:bodyPr>
                <a:lstStyle/>
                <a:p>
                  <a:r>
                    <a:rPr lang="en-US" b="1" dirty="0"/>
                    <a:t>P</a:t>
                  </a:r>
                </a:p>
              </p:txBody>
            </p:sp>
          </p:grpSp>
        </p:grpSp>
        <p:sp>
          <p:nvSpPr>
            <p:cNvPr id="6" name="Rectangle 5"/>
            <p:cNvSpPr/>
            <p:nvPr/>
          </p:nvSpPr>
          <p:spPr>
            <a:xfrm>
              <a:off x="1305018" y="1381760"/>
              <a:ext cx="1184182" cy="412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45920" y="722331"/>
              <a:ext cx="6670582" cy="434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45920" y="2864458"/>
              <a:ext cx="6670582" cy="868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45920" y="5344160"/>
              <a:ext cx="6670582" cy="345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895548" y="1446234"/>
              <a:ext cx="1184182" cy="412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2722880" y="712537"/>
            <a:ext cx="1054456" cy="461665"/>
          </a:xfrm>
          <a:prstGeom prst="rect">
            <a:avLst/>
          </a:prstGeom>
          <a:noFill/>
        </p:spPr>
        <p:txBody>
          <a:bodyPr wrap="none" rtlCol="0">
            <a:spAutoFit/>
          </a:bodyPr>
          <a:lstStyle/>
          <a:p>
            <a:r>
              <a:rPr lang="en-US" sz="2400" b="1" i="1" dirty="0"/>
              <a:t>b-form</a:t>
            </a:r>
          </a:p>
        </p:txBody>
      </p:sp>
      <p:sp>
        <p:nvSpPr>
          <p:cNvPr id="25" name="TextBox 24"/>
          <p:cNvSpPr txBox="1"/>
          <p:nvPr/>
        </p:nvSpPr>
        <p:spPr>
          <a:xfrm>
            <a:off x="6521773" y="691392"/>
            <a:ext cx="1054456" cy="461665"/>
          </a:xfrm>
          <a:prstGeom prst="rect">
            <a:avLst/>
          </a:prstGeom>
          <a:noFill/>
        </p:spPr>
        <p:txBody>
          <a:bodyPr wrap="none" rtlCol="0">
            <a:spAutoFit/>
          </a:bodyPr>
          <a:lstStyle/>
          <a:p>
            <a:r>
              <a:rPr lang="en-US" sz="2400" b="1" i="1" dirty="0"/>
              <a:t>a-form</a:t>
            </a:r>
          </a:p>
        </p:txBody>
      </p:sp>
      <p:sp>
        <p:nvSpPr>
          <p:cNvPr id="26" name="TextBox 25"/>
          <p:cNvSpPr txBox="1"/>
          <p:nvPr/>
        </p:nvSpPr>
        <p:spPr>
          <a:xfrm>
            <a:off x="854726" y="1809693"/>
            <a:ext cx="1143262" cy="830997"/>
          </a:xfrm>
          <a:prstGeom prst="rect">
            <a:avLst/>
          </a:prstGeom>
          <a:noFill/>
        </p:spPr>
        <p:txBody>
          <a:bodyPr wrap="none" rtlCol="0">
            <a:spAutoFit/>
          </a:bodyPr>
          <a:lstStyle/>
          <a:p>
            <a:pPr algn="ctr"/>
            <a:r>
              <a:rPr lang="en-US" sz="2400" b="1" i="1" dirty="0"/>
              <a:t>R-state</a:t>
            </a:r>
          </a:p>
          <a:p>
            <a:pPr algn="ctr"/>
            <a:r>
              <a:rPr lang="en-US" sz="2400" b="1" i="1" dirty="0"/>
              <a:t>(active)</a:t>
            </a:r>
          </a:p>
        </p:txBody>
      </p:sp>
      <p:sp>
        <p:nvSpPr>
          <p:cNvPr id="27" name="TextBox 26"/>
          <p:cNvSpPr txBox="1"/>
          <p:nvPr/>
        </p:nvSpPr>
        <p:spPr>
          <a:xfrm>
            <a:off x="793766" y="4205263"/>
            <a:ext cx="1380506" cy="830997"/>
          </a:xfrm>
          <a:prstGeom prst="rect">
            <a:avLst/>
          </a:prstGeom>
          <a:noFill/>
        </p:spPr>
        <p:txBody>
          <a:bodyPr wrap="none" rtlCol="0">
            <a:spAutoFit/>
          </a:bodyPr>
          <a:lstStyle/>
          <a:p>
            <a:pPr algn="ctr"/>
            <a:r>
              <a:rPr lang="en-US" sz="2400" b="1" i="1" dirty="0"/>
              <a:t>T-state</a:t>
            </a:r>
          </a:p>
          <a:p>
            <a:pPr algn="ctr"/>
            <a:r>
              <a:rPr lang="en-US" sz="2400" b="1" i="1" dirty="0"/>
              <a:t>(inactive)</a:t>
            </a:r>
          </a:p>
        </p:txBody>
      </p:sp>
      <p:cxnSp>
        <p:nvCxnSpPr>
          <p:cNvPr id="29" name="Straight Arrow Connector 28"/>
          <p:cNvCxnSpPr/>
          <p:nvPr/>
        </p:nvCxnSpPr>
        <p:spPr>
          <a:xfrm>
            <a:off x="3119120" y="3009807"/>
            <a:ext cx="0" cy="63448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381380" y="3006422"/>
            <a:ext cx="10160" cy="564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75145" y="74036"/>
            <a:ext cx="1724348" cy="369332"/>
          </a:xfrm>
          <a:prstGeom prst="rect">
            <a:avLst/>
          </a:prstGeom>
          <a:noFill/>
        </p:spPr>
        <p:txBody>
          <a:bodyPr wrap="square" rtlCol="0">
            <a:spAutoFit/>
          </a:bodyPr>
          <a:lstStyle/>
          <a:p>
            <a:r>
              <a:rPr lang="en-US" b="1" dirty="0"/>
              <a:t>ATP</a:t>
            </a:r>
          </a:p>
        </p:txBody>
      </p:sp>
      <p:cxnSp>
        <p:nvCxnSpPr>
          <p:cNvPr id="90" name="Straight Arrow Connector 89"/>
          <p:cNvCxnSpPr/>
          <p:nvPr/>
        </p:nvCxnSpPr>
        <p:spPr>
          <a:xfrm>
            <a:off x="6993207" y="2998846"/>
            <a:ext cx="0" cy="63448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7255467" y="2995461"/>
            <a:ext cx="10160" cy="564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137917" y="2854424"/>
            <a:ext cx="1715341" cy="830997"/>
          </a:xfrm>
          <a:prstGeom prst="rect">
            <a:avLst/>
          </a:prstGeom>
          <a:noFill/>
        </p:spPr>
        <p:txBody>
          <a:bodyPr wrap="none" rtlCol="0">
            <a:spAutoFit/>
          </a:bodyPr>
          <a:lstStyle/>
          <a:p>
            <a:pPr algn="ctr"/>
            <a:r>
              <a:rPr lang="en-US" sz="2400" b="1" i="1" dirty="0">
                <a:solidFill>
                  <a:srgbClr val="C00000"/>
                </a:solidFill>
              </a:rPr>
              <a:t>NEGATIVE </a:t>
            </a:r>
          </a:p>
          <a:p>
            <a:pPr algn="ctr"/>
            <a:r>
              <a:rPr lang="en-US" sz="2400" b="1" i="1" dirty="0">
                <a:solidFill>
                  <a:srgbClr val="C00000"/>
                </a:solidFill>
              </a:rPr>
              <a:t>REGULATOR</a:t>
            </a:r>
          </a:p>
        </p:txBody>
      </p:sp>
      <p:grpSp>
        <p:nvGrpSpPr>
          <p:cNvPr id="30" name="Group 29"/>
          <p:cNvGrpSpPr/>
          <p:nvPr/>
        </p:nvGrpSpPr>
        <p:grpSpPr>
          <a:xfrm>
            <a:off x="6519768" y="43663"/>
            <a:ext cx="1102800" cy="632863"/>
            <a:chOff x="9879343" y="297930"/>
            <a:chExt cx="1102800" cy="632863"/>
          </a:xfrm>
        </p:grpSpPr>
        <p:grpSp>
          <p:nvGrpSpPr>
            <p:cNvPr id="46" name="Group 45"/>
            <p:cNvGrpSpPr/>
            <p:nvPr/>
          </p:nvGrpSpPr>
          <p:grpSpPr>
            <a:xfrm>
              <a:off x="9879343" y="299433"/>
              <a:ext cx="302619" cy="334619"/>
              <a:chOff x="820610" y="4632410"/>
              <a:chExt cx="305891" cy="369332"/>
            </a:xfrm>
          </p:grpSpPr>
          <p:sp>
            <p:nvSpPr>
              <p:cNvPr id="47" name="Oval 46"/>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93" name="Group 92"/>
            <p:cNvGrpSpPr/>
            <p:nvPr/>
          </p:nvGrpSpPr>
          <p:grpSpPr>
            <a:xfrm>
              <a:off x="10143274" y="297930"/>
              <a:ext cx="302619" cy="334619"/>
              <a:chOff x="820610" y="4632410"/>
              <a:chExt cx="305891" cy="369332"/>
            </a:xfrm>
          </p:grpSpPr>
          <p:sp>
            <p:nvSpPr>
              <p:cNvPr id="94" name="Oval 93"/>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96" name="Group 95"/>
            <p:cNvGrpSpPr/>
            <p:nvPr/>
          </p:nvGrpSpPr>
          <p:grpSpPr>
            <a:xfrm>
              <a:off x="10390872" y="298636"/>
              <a:ext cx="302619" cy="334619"/>
              <a:chOff x="820610" y="4632410"/>
              <a:chExt cx="305891" cy="369332"/>
            </a:xfrm>
          </p:grpSpPr>
          <p:sp>
            <p:nvSpPr>
              <p:cNvPr id="97" name="Oval 96"/>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28" name="Rounded Rectangle 27"/>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2487212" y="4460183"/>
            <a:ext cx="1102800" cy="632863"/>
            <a:chOff x="9879343" y="297930"/>
            <a:chExt cx="1102800" cy="632863"/>
          </a:xfrm>
        </p:grpSpPr>
        <p:grpSp>
          <p:nvGrpSpPr>
            <p:cNvPr id="100" name="Group 99"/>
            <p:cNvGrpSpPr/>
            <p:nvPr/>
          </p:nvGrpSpPr>
          <p:grpSpPr>
            <a:xfrm>
              <a:off x="9879343" y="299433"/>
              <a:ext cx="302619" cy="334619"/>
              <a:chOff x="820610" y="4632410"/>
              <a:chExt cx="305891" cy="369332"/>
            </a:xfrm>
          </p:grpSpPr>
          <p:sp>
            <p:nvSpPr>
              <p:cNvPr id="108" name="Oval 10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01" name="Group 100"/>
            <p:cNvGrpSpPr/>
            <p:nvPr/>
          </p:nvGrpSpPr>
          <p:grpSpPr>
            <a:xfrm>
              <a:off x="10143274" y="297930"/>
              <a:ext cx="302619" cy="334619"/>
              <a:chOff x="820610" y="4632410"/>
              <a:chExt cx="305891" cy="369332"/>
            </a:xfrm>
          </p:grpSpPr>
          <p:sp>
            <p:nvSpPr>
              <p:cNvPr id="106" name="Oval 105"/>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02" name="Group 101"/>
            <p:cNvGrpSpPr/>
            <p:nvPr/>
          </p:nvGrpSpPr>
          <p:grpSpPr>
            <a:xfrm>
              <a:off x="10390872" y="298636"/>
              <a:ext cx="302619" cy="334619"/>
              <a:chOff x="820610" y="4632410"/>
              <a:chExt cx="305891" cy="369332"/>
            </a:xfrm>
          </p:grpSpPr>
          <p:sp>
            <p:nvSpPr>
              <p:cNvPr id="104" name="Oval 103"/>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103" name="Rounded Rectangle 102"/>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2284687" y="3760568"/>
            <a:ext cx="1102800" cy="632863"/>
            <a:chOff x="9879343" y="297930"/>
            <a:chExt cx="1102800" cy="632863"/>
          </a:xfrm>
        </p:grpSpPr>
        <p:grpSp>
          <p:nvGrpSpPr>
            <p:cNvPr id="111" name="Group 110"/>
            <p:cNvGrpSpPr/>
            <p:nvPr/>
          </p:nvGrpSpPr>
          <p:grpSpPr>
            <a:xfrm>
              <a:off x="9879343" y="299433"/>
              <a:ext cx="302619" cy="334619"/>
              <a:chOff x="820610" y="4632410"/>
              <a:chExt cx="305891" cy="369332"/>
            </a:xfrm>
          </p:grpSpPr>
          <p:sp>
            <p:nvSpPr>
              <p:cNvPr id="119" name="Oval 118"/>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12" name="Group 111"/>
            <p:cNvGrpSpPr/>
            <p:nvPr/>
          </p:nvGrpSpPr>
          <p:grpSpPr>
            <a:xfrm>
              <a:off x="10143274" y="297930"/>
              <a:ext cx="302619" cy="334619"/>
              <a:chOff x="820610" y="4632410"/>
              <a:chExt cx="305891" cy="369332"/>
            </a:xfrm>
          </p:grpSpPr>
          <p:sp>
            <p:nvSpPr>
              <p:cNvPr id="117" name="Oval 116"/>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13" name="Group 112"/>
            <p:cNvGrpSpPr/>
            <p:nvPr/>
          </p:nvGrpSpPr>
          <p:grpSpPr>
            <a:xfrm>
              <a:off x="10390872" y="298636"/>
              <a:ext cx="302619" cy="334619"/>
              <a:chOff x="820610" y="4632410"/>
              <a:chExt cx="305891" cy="369332"/>
            </a:xfrm>
          </p:grpSpPr>
          <p:sp>
            <p:nvSpPr>
              <p:cNvPr id="115" name="Oval 11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114" name="Rounded Rectangle 113"/>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2466502" y="1952691"/>
            <a:ext cx="1102800" cy="632863"/>
            <a:chOff x="9879343" y="297930"/>
            <a:chExt cx="1102800" cy="632863"/>
          </a:xfrm>
        </p:grpSpPr>
        <p:grpSp>
          <p:nvGrpSpPr>
            <p:cNvPr id="122" name="Group 121"/>
            <p:cNvGrpSpPr/>
            <p:nvPr/>
          </p:nvGrpSpPr>
          <p:grpSpPr>
            <a:xfrm>
              <a:off x="9879343" y="299433"/>
              <a:ext cx="302619" cy="334619"/>
              <a:chOff x="820610" y="4632410"/>
              <a:chExt cx="305891" cy="369332"/>
            </a:xfrm>
          </p:grpSpPr>
          <p:sp>
            <p:nvSpPr>
              <p:cNvPr id="130" name="Oval 129"/>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23" name="Group 122"/>
            <p:cNvGrpSpPr/>
            <p:nvPr/>
          </p:nvGrpSpPr>
          <p:grpSpPr>
            <a:xfrm>
              <a:off x="10143274" y="297930"/>
              <a:ext cx="302619" cy="334619"/>
              <a:chOff x="820610" y="4632410"/>
              <a:chExt cx="305891" cy="369332"/>
            </a:xfrm>
          </p:grpSpPr>
          <p:sp>
            <p:nvSpPr>
              <p:cNvPr id="128" name="Oval 12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24" name="Group 123"/>
            <p:cNvGrpSpPr/>
            <p:nvPr/>
          </p:nvGrpSpPr>
          <p:grpSpPr>
            <a:xfrm>
              <a:off x="10390872" y="298636"/>
              <a:ext cx="302619" cy="334619"/>
              <a:chOff x="820610" y="4632410"/>
              <a:chExt cx="305891" cy="369332"/>
            </a:xfrm>
          </p:grpSpPr>
          <p:sp>
            <p:nvSpPr>
              <p:cNvPr id="126" name="Oval 125"/>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125" name="Rounded Rectangle 124"/>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2252760" y="1251853"/>
            <a:ext cx="1102800" cy="632863"/>
            <a:chOff x="9879343" y="297930"/>
            <a:chExt cx="1102800" cy="632863"/>
          </a:xfrm>
        </p:grpSpPr>
        <p:grpSp>
          <p:nvGrpSpPr>
            <p:cNvPr id="133" name="Group 132"/>
            <p:cNvGrpSpPr/>
            <p:nvPr/>
          </p:nvGrpSpPr>
          <p:grpSpPr>
            <a:xfrm>
              <a:off x="9879343" y="299433"/>
              <a:ext cx="302619" cy="334619"/>
              <a:chOff x="820610" y="4632410"/>
              <a:chExt cx="305891" cy="369332"/>
            </a:xfrm>
          </p:grpSpPr>
          <p:sp>
            <p:nvSpPr>
              <p:cNvPr id="141" name="Oval 140"/>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34" name="Group 133"/>
            <p:cNvGrpSpPr/>
            <p:nvPr/>
          </p:nvGrpSpPr>
          <p:grpSpPr>
            <a:xfrm>
              <a:off x="10143274" y="297930"/>
              <a:ext cx="302619" cy="334619"/>
              <a:chOff x="820610" y="4632410"/>
              <a:chExt cx="305891" cy="369332"/>
            </a:xfrm>
          </p:grpSpPr>
          <p:sp>
            <p:nvSpPr>
              <p:cNvPr id="139" name="Oval 138"/>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35" name="Group 134"/>
            <p:cNvGrpSpPr/>
            <p:nvPr/>
          </p:nvGrpSpPr>
          <p:grpSpPr>
            <a:xfrm>
              <a:off x="10390872" y="298636"/>
              <a:ext cx="302619" cy="334619"/>
              <a:chOff x="820610" y="4632410"/>
              <a:chExt cx="305891" cy="369332"/>
            </a:xfrm>
          </p:grpSpPr>
          <p:sp>
            <p:nvSpPr>
              <p:cNvPr id="137" name="Oval 136"/>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136" name="Rounded Rectangle 135"/>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6296369" y="4536513"/>
            <a:ext cx="1102800" cy="632863"/>
            <a:chOff x="9879343" y="297930"/>
            <a:chExt cx="1102800" cy="632863"/>
          </a:xfrm>
        </p:grpSpPr>
        <p:grpSp>
          <p:nvGrpSpPr>
            <p:cNvPr id="144" name="Group 143"/>
            <p:cNvGrpSpPr/>
            <p:nvPr/>
          </p:nvGrpSpPr>
          <p:grpSpPr>
            <a:xfrm>
              <a:off x="9879343" y="299433"/>
              <a:ext cx="302619" cy="334619"/>
              <a:chOff x="820610" y="4632410"/>
              <a:chExt cx="305891" cy="369332"/>
            </a:xfrm>
          </p:grpSpPr>
          <p:sp>
            <p:nvSpPr>
              <p:cNvPr id="152" name="Oval 151"/>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45" name="Group 144"/>
            <p:cNvGrpSpPr/>
            <p:nvPr/>
          </p:nvGrpSpPr>
          <p:grpSpPr>
            <a:xfrm>
              <a:off x="10143274" y="297930"/>
              <a:ext cx="302619" cy="334619"/>
              <a:chOff x="820610" y="4632410"/>
              <a:chExt cx="305891" cy="369332"/>
            </a:xfrm>
          </p:grpSpPr>
          <p:sp>
            <p:nvSpPr>
              <p:cNvPr id="150" name="Oval 149"/>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46" name="Group 145"/>
            <p:cNvGrpSpPr/>
            <p:nvPr/>
          </p:nvGrpSpPr>
          <p:grpSpPr>
            <a:xfrm>
              <a:off x="10390872" y="298636"/>
              <a:ext cx="302619" cy="334619"/>
              <a:chOff x="820610" y="4632410"/>
              <a:chExt cx="305891" cy="369332"/>
            </a:xfrm>
          </p:grpSpPr>
          <p:sp>
            <p:nvSpPr>
              <p:cNvPr id="148" name="Oval 14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147" name="Rounded Rectangle 146"/>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6315549" y="3689923"/>
            <a:ext cx="1102800" cy="632863"/>
            <a:chOff x="9879343" y="297930"/>
            <a:chExt cx="1102800" cy="632863"/>
          </a:xfrm>
        </p:grpSpPr>
        <p:grpSp>
          <p:nvGrpSpPr>
            <p:cNvPr id="155" name="Group 154"/>
            <p:cNvGrpSpPr/>
            <p:nvPr/>
          </p:nvGrpSpPr>
          <p:grpSpPr>
            <a:xfrm>
              <a:off x="9879343" y="299433"/>
              <a:ext cx="302619" cy="334619"/>
              <a:chOff x="820610" y="4632410"/>
              <a:chExt cx="305891" cy="369332"/>
            </a:xfrm>
          </p:grpSpPr>
          <p:sp>
            <p:nvSpPr>
              <p:cNvPr id="163" name="Oval 162"/>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56" name="Group 155"/>
            <p:cNvGrpSpPr/>
            <p:nvPr/>
          </p:nvGrpSpPr>
          <p:grpSpPr>
            <a:xfrm>
              <a:off x="10143274" y="297930"/>
              <a:ext cx="302619" cy="334619"/>
              <a:chOff x="820610" y="4632410"/>
              <a:chExt cx="305891" cy="369332"/>
            </a:xfrm>
          </p:grpSpPr>
          <p:sp>
            <p:nvSpPr>
              <p:cNvPr id="161" name="Oval 160"/>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57" name="Group 156"/>
            <p:cNvGrpSpPr/>
            <p:nvPr/>
          </p:nvGrpSpPr>
          <p:grpSpPr>
            <a:xfrm>
              <a:off x="10390872" y="298636"/>
              <a:ext cx="302619" cy="334619"/>
              <a:chOff x="820610" y="4632410"/>
              <a:chExt cx="305891" cy="369332"/>
            </a:xfrm>
          </p:grpSpPr>
          <p:sp>
            <p:nvSpPr>
              <p:cNvPr id="159" name="Oval 158"/>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158" name="Rounded Rectangle 157"/>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6366728" y="2086058"/>
            <a:ext cx="1102800" cy="632863"/>
            <a:chOff x="9879343" y="297930"/>
            <a:chExt cx="1102800" cy="632863"/>
          </a:xfrm>
        </p:grpSpPr>
        <p:grpSp>
          <p:nvGrpSpPr>
            <p:cNvPr id="166" name="Group 165"/>
            <p:cNvGrpSpPr/>
            <p:nvPr/>
          </p:nvGrpSpPr>
          <p:grpSpPr>
            <a:xfrm>
              <a:off x="9879343" y="299433"/>
              <a:ext cx="302619" cy="334619"/>
              <a:chOff x="820610" y="4632410"/>
              <a:chExt cx="305891" cy="369332"/>
            </a:xfrm>
          </p:grpSpPr>
          <p:sp>
            <p:nvSpPr>
              <p:cNvPr id="174" name="Oval 173"/>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67" name="Group 166"/>
            <p:cNvGrpSpPr/>
            <p:nvPr/>
          </p:nvGrpSpPr>
          <p:grpSpPr>
            <a:xfrm>
              <a:off x="10143274" y="297930"/>
              <a:ext cx="302619" cy="334619"/>
              <a:chOff x="820610" y="4632410"/>
              <a:chExt cx="305891" cy="369332"/>
            </a:xfrm>
          </p:grpSpPr>
          <p:sp>
            <p:nvSpPr>
              <p:cNvPr id="172" name="Oval 171"/>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68" name="Group 167"/>
            <p:cNvGrpSpPr/>
            <p:nvPr/>
          </p:nvGrpSpPr>
          <p:grpSpPr>
            <a:xfrm>
              <a:off x="10390872" y="298636"/>
              <a:ext cx="302619" cy="334619"/>
              <a:chOff x="820610" y="4632410"/>
              <a:chExt cx="305891" cy="369332"/>
            </a:xfrm>
          </p:grpSpPr>
          <p:sp>
            <p:nvSpPr>
              <p:cNvPr id="170" name="Oval 169"/>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169" name="Rounded Rectangle 168"/>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a:off x="6281219" y="1213833"/>
            <a:ext cx="1102800" cy="632863"/>
            <a:chOff x="9879343" y="297930"/>
            <a:chExt cx="1102800" cy="632863"/>
          </a:xfrm>
        </p:grpSpPr>
        <p:grpSp>
          <p:nvGrpSpPr>
            <p:cNvPr id="177" name="Group 176"/>
            <p:cNvGrpSpPr/>
            <p:nvPr/>
          </p:nvGrpSpPr>
          <p:grpSpPr>
            <a:xfrm>
              <a:off x="9879343" y="299433"/>
              <a:ext cx="302619" cy="334619"/>
              <a:chOff x="820610" y="4632410"/>
              <a:chExt cx="305891" cy="369332"/>
            </a:xfrm>
          </p:grpSpPr>
          <p:sp>
            <p:nvSpPr>
              <p:cNvPr id="185" name="Oval 18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78" name="Group 177"/>
            <p:cNvGrpSpPr/>
            <p:nvPr/>
          </p:nvGrpSpPr>
          <p:grpSpPr>
            <a:xfrm>
              <a:off x="10143274" y="297930"/>
              <a:ext cx="302619" cy="334619"/>
              <a:chOff x="820610" y="4632410"/>
              <a:chExt cx="305891" cy="369332"/>
            </a:xfrm>
          </p:grpSpPr>
          <p:sp>
            <p:nvSpPr>
              <p:cNvPr id="183" name="Oval 182"/>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79" name="Group 178"/>
            <p:cNvGrpSpPr/>
            <p:nvPr/>
          </p:nvGrpSpPr>
          <p:grpSpPr>
            <a:xfrm>
              <a:off x="10390872" y="298636"/>
              <a:ext cx="302619" cy="334619"/>
              <a:chOff x="820610" y="4632410"/>
              <a:chExt cx="305891" cy="369332"/>
            </a:xfrm>
          </p:grpSpPr>
          <p:sp>
            <p:nvSpPr>
              <p:cNvPr id="181" name="Oval 180"/>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180" name="Rounded Rectangle 179"/>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6519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57" y="-18385"/>
            <a:ext cx="7916736" cy="779462"/>
          </a:xfrm>
        </p:spPr>
        <p:txBody>
          <a:bodyPr>
            <a:noAutofit/>
          </a:bodyPr>
          <a:lstStyle/>
          <a:p>
            <a:r>
              <a:rPr lang="en-US" sz="3600" dirty="0"/>
              <a:t>Glycogen Phosphorylase</a:t>
            </a:r>
          </a:p>
        </p:txBody>
      </p:sp>
      <p:sp>
        <p:nvSpPr>
          <p:cNvPr id="5" name="Rectangle 4"/>
          <p:cNvSpPr/>
          <p:nvPr/>
        </p:nvSpPr>
        <p:spPr>
          <a:xfrm>
            <a:off x="0" y="5717688"/>
            <a:ext cx="4665957" cy="276999"/>
          </a:xfrm>
          <a:prstGeom prst="rect">
            <a:avLst/>
          </a:prstGeom>
        </p:spPr>
        <p:txBody>
          <a:bodyPr wrap="none">
            <a:spAutoFit/>
          </a:bodyPr>
          <a:lstStyle/>
          <a:p>
            <a:r>
              <a:rPr lang="en-US" sz="1200" dirty="0"/>
              <a:t>Image modified from </a:t>
            </a:r>
            <a:r>
              <a:rPr lang="en-US" sz="1200" dirty="0" err="1">
                <a:hlinkClick r:id="rId3"/>
              </a:rPr>
              <a:t>Llavero</a:t>
            </a:r>
            <a:r>
              <a:rPr lang="en-US" sz="1200" dirty="0">
                <a:hlinkClick r:id="rId3"/>
              </a:rPr>
              <a:t>, F., et al (2019) Int. J. Mol. Sci. 20(23):5919</a:t>
            </a:r>
            <a:endParaRPr lang="en-US" sz="1200" dirty="0"/>
          </a:p>
        </p:txBody>
      </p:sp>
      <p:grpSp>
        <p:nvGrpSpPr>
          <p:cNvPr id="7" name="Group 6"/>
          <p:cNvGrpSpPr/>
          <p:nvPr/>
        </p:nvGrpSpPr>
        <p:grpSpPr>
          <a:xfrm>
            <a:off x="1305018" y="722331"/>
            <a:ext cx="7774712" cy="4967291"/>
            <a:chOff x="1305018" y="722331"/>
            <a:chExt cx="7774712" cy="4967291"/>
          </a:xfrm>
        </p:grpSpPr>
        <p:grpSp>
          <p:nvGrpSpPr>
            <p:cNvPr id="3" name="Group 2"/>
            <p:cNvGrpSpPr/>
            <p:nvPr/>
          </p:nvGrpSpPr>
          <p:grpSpPr>
            <a:xfrm>
              <a:off x="1305018" y="799823"/>
              <a:ext cx="7364204" cy="4802513"/>
              <a:chOff x="1305018" y="854749"/>
              <a:chExt cx="7364204" cy="4802513"/>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018" y="854749"/>
                <a:ext cx="7364204" cy="4802513"/>
              </a:xfrm>
              <a:prstGeom prst="rect">
                <a:avLst/>
              </a:prstGeom>
            </p:spPr>
          </p:pic>
          <p:grpSp>
            <p:nvGrpSpPr>
              <p:cNvPr id="8" name="Group 7"/>
              <p:cNvGrpSpPr/>
              <p:nvPr/>
            </p:nvGrpSpPr>
            <p:grpSpPr>
              <a:xfrm>
                <a:off x="7345642" y="2062782"/>
                <a:ext cx="305891" cy="369332"/>
                <a:chOff x="806008" y="4630014"/>
                <a:chExt cx="305891" cy="369332"/>
              </a:xfrm>
            </p:grpSpPr>
            <p:sp>
              <p:nvSpPr>
                <p:cNvPr id="9" name="Oval 8"/>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1" name="Group 10"/>
              <p:cNvGrpSpPr/>
              <p:nvPr/>
            </p:nvGrpSpPr>
            <p:grpSpPr>
              <a:xfrm>
                <a:off x="6697477" y="1816351"/>
                <a:ext cx="305891" cy="369332"/>
                <a:chOff x="806008" y="4630014"/>
                <a:chExt cx="305891" cy="369332"/>
              </a:xfrm>
            </p:grpSpPr>
            <p:sp>
              <p:nvSpPr>
                <p:cNvPr id="12" name="Oval 11"/>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4" name="Group 13"/>
              <p:cNvGrpSpPr/>
              <p:nvPr/>
            </p:nvGrpSpPr>
            <p:grpSpPr>
              <a:xfrm>
                <a:off x="7321138" y="4531662"/>
                <a:ext cx="305891" cy="369332"/>
                <a:chOff x="806008" y="4630014"/>
                <a:chExt cx="305891" cy="369332"/>
              </a:xfrm>
            </p:grpSpPr>
            <p:sp>
              <p:nvSpPr>
                <p:cNvPr id="15" name="Oval 1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7" name="Group 16"/>
              <p:cNvGrpSpPr/>
              <p:nvPr/>
            </p:nvGrpSpPr>
            <p:grpSpPr>
              <a:xfrm>
                <a:off x="6672973" y="4285231"/>
                <a:ext cx="305891" cy="369332"/>
                <a:chOff x="806008" y="4630014"/>
                <a:chExt cx="305891" cy="369332"/>
              </a:xfrm>
            </p:grpSpPr>
            <p:sp>
              <p:nvSpPr>
                <p:cNvPr id="18" name="Oval 1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06008" y="4630014"/>
                  <a:ext cx="305891" cy="369332"/>
                </a:xfrm>
                <a:prstGeom prst="rect">
                  <a:avLst/>
                </a:prstGeom>
                <a:noFill/>
              </p:spPr>
              <p:txBody>
                <a:bodyPr wrap="square" rtlCol="0">
                  <a:spAutoFit/>
                </a:bodyPr>
                <a:lstStyle/>
                <a:p>
                  <a:r>
                    <a:rPr lang="en-US" b="1" dirty="0"/>
                    <a:t>P</a:t>
                  </a:r>
                </a:p>
              </p:txBody>
            </p:sp>
          </p:grpSp>
        </p:grpSp>
        <p:sp>
          <p:nvSpPr>
            <p:cNvPr id="6" name="Rectangle 5"/>
            <p:cNvSpPr/>
            <p:nvPr/>
          </p:nvSpPr>
          <p:spPr>
            <a:xfrm>
              <a:off x="1305018" y="1381760"/>
              <a:ext cx="1184182" cy="412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45920" y="722331"/>
              <a:ext cx="6670582" cy="4343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45920" y="2864458"/>
              <a:ext cx="6670582" cy="868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45920" y="5344160"/>
              <a:ext cx="6670582" cy="345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895548" y="1446234"/>
              <a:ext cx="1184182" cy="412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2722880" y="712537"/>
            <a:ext cx="1054456" cy="461665"/>
          </a:xfrm>
          <a:prstGeom prst="rect">
            <a:avLst/>
          </a:prstGeom>
          <a:noFill/>
        </p:spPr>
        <p:txBody>
          <a:bodyPr wrap="none" rtlCol="0">
            <a:spAutoFit/>
          </a:bodyPr>
          <a:lstStyle/>
          <a:p>
            <a:r>
              <a:rPr lang="en-US" sz="2400" b="1" i="1" dirty="0"/>
              <a:t>b-form</a:t>
            </a:r>
          </a:p>
        </p:txBody>
      </p:sp>
      <p:sp>
        <p:nvSpPr>
          <p:cNvPr id="25" name="TextBox 24"/>
          <p:cNvSpPr txBox="1"/>
          <p:nvPr/>
        </p:nvSpPr>
        <p:spPr>
          <a:xfrm>
            <a:off x="6521773" y="691392"/>
            <a:ext cx="1054456" cy="461665"/>
          </a:xfrm>
          <a:prstGeom prst="rect">
            <a:avLst/>
          </a:prstGeom>
          <a:noFill/>
        </p:spPr>
        <p:txBody>
          <a:bodyPr wrap="none" rtlCol="0">
            <a:spAutoFit/>
          </a:bodyPr>
          <a:lstStyle/>
          <a:p>
            <a:r>
              <a:rPr lang="en-US" sz="2400" b="1" i="1" dirty="0"/>
              <a:t>a-form</a:t>
            </a:r>
          </a:p>
        </p:txBody>
      </p:sp>
      <p:sp>
        <p:nvSpPr>
          <p:cNvPr id="26" name="TextBox 25"/>
          <p:cNvSpPr txBox="1"/>
          <p:nvPr/>
        </p:nvSpPr>
        <p:spPr>
          <a:xfrm>
            <a:off x="854726" y="1809693"/>
            <a:ext cx="1143262" cy="830997"/>
          </a:xfrm>
          <a:prstGeom prst="rect">
            <a:avLst/>
          </a:prstGeom>
          <a:noFill/>
        </p:spPr>
        <p:txBody>
          <a:bodyPr wrap="none" rtlCol="0">
            <a:spAutoFit/>
          </a:bodyPr>
          <a:lstStyle/>
          <a:p>
            <a:pPr algn="ctr"/>
            <a:r>
              <a:rPr lang="en-US" sz="2400" b="1" i="1" dirty="0"/>
              <a:t>R-state</a:t>
            </a:r>
          </a:p>
          <a:p>
            <a:pPr algn="ctr"/>
            <a:r>
              <a:rPr lang="en-US" sz="2400" b="1" i="1" dirty="0"/>
              <a:t>(active)</a:t>
            </a:r>
          </a:p>
        </p:txBody>
      </p:sp>
      <p:sp>
        <p:nvSpPr>
          <p:cNvPr id="27" name="TextBox 26"/>
          <p:cNvSpPr txBox="1"/>
          <p:nvPr/>
        </p:nvSpPr>
        <p:spPr>
          <a:xfrm>
            <a:off x="793766" y="4205263"/>
            <a:ext cx="1380506" cy="830997"/>
          </a:xfrm>
          <a:prstGeom prst="rect">
            <a:avLst/>
          </a:prstGeom>
          <a:noFill/>
        </p:spPr>
        <p:txBody>
          <a:bodyPr wrap="none" rtlCol="0">
            <a:spAutoFit/>
          </a:bodyPr>
          <a:lstStyle/>
          <a:p>
            <a:pPr algn="ctr"/>
            <a:r>
              <a:rPr lang="en-US" sz="2400" b="1" i="1" dirty="0"/>
              <a:t>T-state</a:t>
            </a:r>
          </a:p>
          <a:p>
            <a:pPr algn="ctr"/>
            <a:r>
              <a:rPr lang="en-US" sz="2400" b="1" i="1" dirty="0"/>
              <a:t>(inactive)</a:t>
            </a:r>
          </a:p>
        </p:txBody>
      </p:sp>
      <p:cxnSp>
        <p:nvCxnSpPr>
          <p:cNvPr id="29" name="Straight Arrow Connector 28"/>
          <p:cNvCxnSpPr/>
          <p:nvPr/>
        </p:nvCxnSpPr>
        <p:spPr>
          <a:xfrm flipV="1">
            <a:off x="3119120" y="3009807"/>
            <a:ext cx="0" cy="634487"/>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381380" y="3006422"/>
            <a:ext cx="10160" cy="564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575145" y="74036"/>
            <a:ext cx="1724348" cy="369332"/>
          </a:xfrm>
          <a:prstGeom prst="rect">
            <a:avLst/>
          </a:prstGeom>
          <a:noFill/>
        </p:spPr>
        <p:txBody>
          <a:bodyPr wrap="square" rtlCol="0">
            <a:spAutoFit/>
          </a:bodyPr>
          <a:lstStyle/>
          <a:p>
            <a:r>
              <a:rPr lang="en-US" b="1" dirty="0"/>
              <a:t>AMP</a:t>
            </a:r>
          </a:p>
        </p:txBody>
      </p:sp>
      <p:cxnSp>
        <p:nvCxnSpPr>
          <p:cNvPr id="90" name="Straight Arrow Connector 89"/>
          <p:cNvCxnSpPr/>
          <p:nvPr/>
        </p:nvCxnSpPr>
        <p:spPr>
          <a:xfrm flipV="1">
            <a:off x="6993207" y="2998846"/>
            <a:ext cx="0" cy="634487"/>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255467" y="2995461"/>
            <a:ext cx="10160" cy="56454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4137917" y="2854424"/>
            <a:ext cx="1715341" cy="830997"/>
          </a:xfrm>
          <a:prstGeom prst="rect">
            <a:avLst/>
          </a:prstGeom>
          <a:noFill/>
        </p:spPr>
        <p:txBody>
          <a:bodyPr wrap="none" rtlCol="0">
            <a:spAutoFit/>
          </a:bodyPr>
          <a:lstStyle/>
          <a:p>
            <a:pPr algn="ctr"/>
            <a:r>
              <a:rPr lang="en-US" sz="2400" b="1" i="1" dirty="0">
                <a:solidFill>
                  <a:schemeClr val="accent6">
                    <a:lumMod val="75000"/>
                  </a:schemeClr>
                </a:solidFill>
              </a:rPr>
              <a:t>POSITIVE </a:t>
            </a:r>
          </a:p>
          <a:p>
            <a:pPr algn="ctr"/>
            <a:r>
              <a:rPr lang="en-US" sz="2400" b="1" i="1" dirty="0">
                <a:solidFill>
                  <a:schemeClr val="accent6">
                    <a:lumMod val="75000"/>
                  </a:schemeClr>
                </a:solidFill>
              </a:rPr>
              <a:t>REGULATOR</a:t>
            </a:r>
          </a:p>
        </p:txBody>
      </p:sp>
      <p:grpSp>
        <p:nvGrpSpPr>
          <p:cNvPr id="30" name="Group 29"/>
          <p:cNvGrpSpPr/>
          <p:nvPr/>
        </p:nvGrpSpPr>
        <p:grpSpPr>
          <a:xfrm>
            <a:off x="7031297" y="44369"/>
            <a:ext cx="591271" cy="632157"/>
            <a:chOff x="10390872" y="298636"/>
            <a:chExt cx="591271" cy="632157"/>
          </a:xfrm>
        </p:grpSpPr>
        <p:grpSp>
          <p:nvGrpSpPr>
            <p:cNvPr id="96" name="Group 95"/>
            <p:cNvGrpSpPr/>
            <p:nvPr/>
          </p:nvGrpSpPr>
          <p:grpSpPr>
            <a:xfrm>
              <a:off x="10390872" y="298636"/>
              <a:ext cx="302619" cy="334619"/>
              <a:chOff x="820610" y="4632410"/>
              <a:chExt cx="305891" cy="369332"/>
            </a:xfrm>
          </p:grpSpPr>
          <p:sp>
            <p:nvSpPr>
              <p:cNvPr id="97" name="Oval 96"/>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28" name="Rounded Rectangle 27"/>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2560133" y="4462957"/>
            <a:ext cx="591271" cy="632157"/>
            <a:chOff x="10390872" y="298636"/>
            <a:chExt cx="591271" cy="632157"/>
          </a:xfrm>
        </p:grpSpPr>
        <p:grpSp>
          <p:nvGrpSpPr>
            <p:cNvPr id="188" name="Group 187"/>
            <p:cNvGrpSpPr/>
            <p:nvPr/>
          </p:nvGrpSpPr>
          <p:grpSpPr>
            <a:xfrm>
              <a:off x="10390872" y="298636"/>
              <a:ext cx="302619" cy="334619"/>
              <a:chOff x="820610" y="4632410"/>
              <a:chExt cx="305891" cy="369332"/>
            </a:xfrm>
          </p:grpSpPr>
          <p:sp>
            <p:nvSpPr>
              <p:cNvPr id="190" name="Oval 189"/>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189" name="Rounded Rectangle 188"/>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3200673" y="3685421"/>
            <a:ext cx="591271" cy="632157"/>
            <a:chOff x="10390872" y="298636"/>
            <a:chExt cx="591271" cy="632157"/>
          </a:xfrm>
        </p:grpSpPr>
        <p:grpSp>
          <p:nvGrpSpPr>
            <p:cNvPr id="193" name="Group 192"/>
            <p:cNvGrpSpPr/>
            <p:nvPr/>
          </p:nvGrpSpPr>
          <p:grpSpPr>
            <a:xfrm>
              <a:off x="10390872" y="298636"/>
              <a:ext cx="302619" cy="334619"/>
              <a:chOff x="820610" y="4632410"/>
              <a:chExt cx="305891" cy="369332"/>
            </a:xfrm>
          </p:grpSpPr>
          <p:sp>
            <p:nvSpPr>
              <p:cNvPr id="195" name="Oval 19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xtBox 195"/>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194" name="Rounded Rectangle 193"/>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p:cNvGrpSpPr/>
          <p:nvPr/>
        </p:nvGrpSpPr>
        <p:grpSpPr>
          <a:xfrm>
            <a:off x="2591838" y="2024743"/>
            <a:ext cx="591271" cy="632157"/>
            <a:chOff x="10390872" y="298636"/>
            <a:chExt cx="591271" cy="632157"/>
          </a:xfrm>
        </p:grpSpPr>
        <p:grpSp>
          <p:nvGrpSpPr>
            <p:cNvPr id="198" name="Group 197"/>
            <p:cNvGrpSpPr/>
            <p:nvPr/>
          </p:nvGrpSpPr>
          <p:grpSpPr>
            <a:xfrm>
              <a:off x="10390872" y="298636"/>
              <a:ext cx="302619" cy="334619"/>
              <a:chOff x="820610" y="4632410"/>
              <a:chExt cx="305891" cy="369332"/>
            </a:xfrm>
          </p:grpSpPr>
          <p:sp>
            <p:nvSpPr>
              <p:cNvPr id="200" name="Oval 199"/>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xtBox 200"/>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199" name="Rounded Rectangle 198"/>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201"/>
          <p:cNvGrpSpPr/>
          <p:nvPr/>
        </p:nvGrpSpPr>
        <p:grpSpPr>
          <a:xfrm>
            <a:off x="3186065" y="1290126"/>
            <a:ext cx="591271" cy="632157"/>
            <a:chOff x="10390872" y="298636"/>
            <a:chExt cx="591271" cy="632157"/>
          </a:xfrm>
        </p:grpSpPr>
        <p:grpSp>
          <p:nvGrpSpPr>
            <p:cNvPr id="203" name="Group 202"/>
            <p:cNvGrpSpPr/>
            <p:nvPr/>
          </p:nvGrpSpPr>
          <p:grpSpPr>
            <a:xfrm>
              <a:off x="10390872" y="298636"/>
              <a:ext cx="302619" cy="334619"/>
              <a:chOff x="820610" y="4632410"/>
              <a:chExt cx="305891" cy="369332"/>
            </a:xfrm>
          </p:grpSpPr>
          <p:sp>
            <p:nvSpPr>
              <p:cNvPr id="205" name="Oval 20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204" name="Rounded Rectangle 203"/>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6451316" y="4460639"/>
            <a:ext cx="591271" cy="632157"/>
            <a:chOff x="10390872" y="298636"/>
            <a:chExt cx="591271" cy="632157"/>
          </a:xfrm>
        </p:grpSpPr>
        <p:grpSp>
          <p:nvGrpSpPr>
            <p:cNvPr id="208" name="Group 207"/>
            <p:cNvGrpSpPr/>
            <p:nvPr/>
          </p:nvGrpSpPr>
          <p:grpSpPr>
            <a:xfrm>
              <a:off x="10390872" y="298636"/>
              <a:ext cx="302619" cy="334619"/>
              <a:chOff x="820610" y="4632410"/>
              <a:chExt cx="305891" cy="369332"/>
            </a:xfrm>
          </p:grpSpPr>
          <p:sp>
            <p:nvSpPr>
              <p:cNvPr id="210" name="Oval 209"/>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xtBox 210"/>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209" name="Rounded Rectangle 208"/>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a:off x="7089224" y="3716361"/>
            <a:ext cx="591271" cy="632157"/>
            <a:chOff x="10390872" y="298636"/>
            <a:chExt cx="591271" cy="632157"/>
          </a:xfrm>
        </p:grpSpPr>
        <p:grpSp>
          <p:nvGrpSpPr>
            <p:cNvPr id="213" name="Group 212"/>
            <p:cNvGrpSpPr/>
            <p:nvPr/>
          </p:nvGrpSpPr>
          <p:grpSpPr>
            <a:xfrm>
              <a:off x="10390872" y="298636"/>
              <a:ext cx="302619" cy="334619"/>
              <a:chOff x="820610" y="4632410"/>
              <a:chExt cx="305891" cy="369332"/>
            </a:xfrm>
          </p:grpSpPr>
          <p:sp>
            <p:nvSpPr>
              <p:cNvPr id="215" name="Oval 21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214" name="Rounded Rectangle 213"/>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6440026" y="2036060"/>
            <a:ext cx="591271" cy="632157"/>
            <a:chOff x="10390872" y="298636"/>
            <a:chExt cx="591271" cy="632157"/>
          </a:xfrm>
        </p:grpSpPr>
        <p:grpSp>
          <p:nvGrpSpPr>
            <p:cNvPr id="218" name="Group 217"/>
            <p:cNvGrpSpPr/>
            <p:nvPr/>
          </p:nvGrpSpPr>
          <p:grpSpPr>
            <a:xfrm>
              <a:off x="10390872" y="298636"/>
              <a:ext cx="302619" cy="334619"/>
              <a:chOff x="820610" y="4632410"/>
              <a:chExt cx="305891" cy="369332"/>
            </a:xfrm>
          </p:grpSpPr>
          <p:sp>
            <p:nvSpPr>
              <p:cNvPr id="220" name="Oval 219"/>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219" name="Rounded Rectangle 218"/>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a:off x="7108700" y="1244153"/>
            <a:ext cx="591271" cy="632157"/>
            <a:chOff x="10390872" y="298636"/>
            <a:chExt cx="591271" cy="632157"/>
          </a:xfrm>
        </p:grpSpPr>
        <p:grpSp>
          <p:nvGrpSpPr>
            <p:cNvPr id="223" name="Group 222"/>
            <p:cNvGrpSpPr/>
            <p:nvPr/>
          </p:nvGrpSpPr>
          <p:grpSpPr>
            <a:xfrm>
              <a:off x="10390872" y="298636"/>
              <a:ext cx="302619" cy="334619"/>
              <a:chOff x="820610" y="4632410"/>
              <a:chExt cx="305891" cy="369332"/>
            </a:xfrm>
          </p:grpSpPr>
          <p:sp>
            <p:nvSpPr>
              <p:cNvPr id="225" name="Oval 22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extBox 225"/>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224" name="Rounded Rectangle 223"/>
            <p:cNvSpPr/>
            <p:nvPr/>
          </p:nvSpPr>
          <p:spPr>
            <a:xfrm>
              <a:off x="10492821" y="591360"/>
              <a:ext cx="489322" cy="3394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8315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531" y="139971"/>
            <a:ext cx="7210332" cy="779462"/>
          </a:xfrm>
        </p:spPr>
        <p:txBody>
          <a:bodyPr/>
          <a:lstStyle/>
          <a:p>
            <a:r>
              <a:rPr lang="en-US" dirty="0" err="1"/>
              <a:t>McArdle’s</a:t>
            </a:r>
            <a:r>
              <a:rPr lang="en-US" dirty="0"/>
              <a:t> Disease</a:t>
            </a:r>
          </a:p>
        </p:txBody>
      </p:sp>
      <p:sp>
        <p:nvSpPr>
          <p:cNvPr id="4" name="Rectangle 3"/>
          <p:cNvSpPr/>
          <p:nvPr/>
        </p:nvSpPr>
        <p:spPr>
          <a:xfrm>
            <a:off x="0" y="5717688"/>
            <a:ext cx="4071243" cy="276999"/>
          </a:xfrm>
          <a:prstGeom prst="rect">
            <a:avLst/>
          </a:prstGeom>
        </p:spPr>
        <p:txBody>
          <a:bodyPr wrap="none">
            <a:spAutoFit/>
          </a:bodyPr>
          <a:lstStyle/>
          <a:p>
            <a:r>
              <a:rPr lang="en-US" sz="1200" dirty="0"/>
              <a:t>Image from </a:t>
            </a:r>
            <a:r>
              <a:rPr lang="en-US" sz="1200" dirty="0" err="1">
                <a:hlinkClick r:id="rId3"/>
              </a:rPr>
              <a:t>Llavero</a:t>
            </a:r>
            <a:r>
              <a:rPr lang="en-US" sz="1200" dirty="0">
                <a:hlinkClick r:id="rId3"/>
              </a:rPr>
              <a:t>, F., et al (2019) Int. J. Mol. Sci. 20(23):5919</a:t>
            </a:r>
            <a:endParaRPr lang="en-US" sz="12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979" y="807223"/>
            <a:ext cx="8533971" cy="4852172"/>
          </a:xfrm>
          <a:prstGeom prst="rect">
            <a:avLst/>
          </a:prstGeom>
        </p:spPr>
      </p:pic>
    </p:spTree>
    <p:extLst>
      <p:ext uri="{BB962C8B-B14F-4D97-AF65-F5344CB8AC3E}">
        <p14:creationId xmlns:p14="http://schemas.microsoft.com/office/powerpoint/2010/main" val="2176454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201" y="15296"/>
            <a:ext cx="7995502" cy="779462"/>
          </a:xfrm>
        </p:spPr>
        <p:txBody>
          <a:bodyPr>
            <a:noAutofit/>
          </a:bodyPr>
          <a:lstStyle/>
          <a:p>
            <a:r>
              <a:rPr lang="en-US" sz="3200" dirty="0"/>
              <a:t>Summary of Glucose Metabolism in Muscle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410" y="593124"/>
            <a:ext cx="7705325" cy="5187335"/>
          </a:xfrm>
          <a:prstGeom prst="rect">
            <a:avLst/>
          </a:prstGeom>
        </p:spPr>
      </p:pic>
      <p:sp>
        <p:nvSpPr>
          <p:cNvPr id="5" name="Rectangle 4"/>
          <p:cNvSpPr/>
          <p:nvPr/>
        </p:nvSpPr>
        <p:spPr>
          <a:xfrm>
            <a:off x="0" y="5717688"/>
            <a:ext cx="4071243" cy="276999"/>
          </a:xfrm>
          <a:prstGeom prst="rect">
            <a:avLst/>
          </a:prstGeom>
        </p:spPr>
        <p:txBody>
          <a:bodyPr wrap="none">
            <a:spAutoFit/>
          </a:bodyPr>
          <a:lstStyle/>
          <a:p>
            <a:r>
              <a:rPr lang="en-US" sz="1200" dirty="0"/>
              <a:t>Image from </a:t>
            </a:r>
            <a:r>
              <a:rPr lang="en-US" sz="1200" dirty="0" err="1">
                <a:hlinkClick r:id="rId4"/>
              </a:rPr>
              <a:t>Llavero</a:t>
            </a:r>
            <a:r>
              <a:rPr lang="en-US" sz="1200" dirty="0">
                <a:hlinkClick r:id="rId4"/>
              </a:rPr>
              <a:t>, F., et al (2019) Int. J. Mol. Sci. 20(23):5919</a:t>
            </a:r>
            <a:endParaRPr lang="en-US" sz="1200" dirty="0"/>
          </a:p>
        </p:txBody>
      </p:sp>
    </p:spTree>
    <p:extLst>
      <p:ext uri="{BB962C8B-B14F-4D97-AF65-F5344CB8AC3E}">
        <p14:creationId xmlns:p14="http://schemas.microsoft.com/office/powerpoint/2010/main" val="369834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7110536"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Servier</a:t>
            </a:r>
            <a:r>
              <a:rPr lang="en-US" sz="1400" dirty="0">
                <a:hlinkClick r:id="rId6"/>
              </a:rPr>
              <a:t> Medical Art</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grpSp>
        <p:nvGrpSpPr>
          <p:cNvPr id="3" name="Group 2"/>
          <p:cNvGrpSpPr/>
          <p:nvPr/>
        </p:nvGrpSpPr>
        <p:grpSpPr>
          <a:xfrm>
            <a:off x="3431460" y="2115632"/>
            <a:ext cx="731520" cy="1078165"/>
            <a:chOff x="4396660" y="2115632"/>
            <a:chExt cx="731520" cy="1078165"/>
          </a:xfrm>
        </p:grpSpPr>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20371471">
              <a:off x="4426598" y="2257136"/>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47" name="Group 46"/>
          <p:cNvGrpSpPr/>
          <p:nvPr/>
        </p:nvGrpSpPr>
        <p:grpSpPr>
          <a:xfrm>
            <a:off x="3022552" y="2204552"/>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428980" y="2623387"/>
            <a:ext cx="843617" cy="1110009"/>
            <a:chOff x="6428980" y="2623387"/>
            <a:chExt cx="843617" cy="1110009"/>
          </a:xfrm>
        </p:grpSpPr>
        <p:grpSp>
          <p:nvGrpSpPr>
            <p:cNvPr id="50" name="Group 49"/>
            <p:cNvGrpSpPr/>
            <p:nvPr/>
          </p:nvGrpSpPr>
          <p:grpSpPr>
            <a:xfrm rot="10800000">
              <a:off x="6555842" y="2623387"/>
              <a:ext cx="581740" cy="1089998"/>
              <a:chOff x="4855170" y="1731604"/>
              <a:chExt cx="581740" cy="1089998"/>
            </a:xfrm>
          </p:grpSpPr>
          <p:sp>
            <p:nvSpPr>
              <p:cNvPr id="51" name="Flowchart: Alternate Process 50"/>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gular Pentagon 6"/>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554467" y="2753363"/>
            <a:ext cx="746625" cy="369390"/>
            <a:chOff x="5382994"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54" name="TextBox 53"/>
          <p:cNvSpPr txBox="1"/>
          <p:nvPr/>
        </p:nvSpPr>
        <p:spPr>
          <a:xfrm>
            <a:off x="7233267" y="3122753"/>
            <a:ext cx="1754776" cy="646331"/>
          </a:xfrm>
          <a:prstGeom prst="rect">
            <a:avLst/>
          </a:prstGeom>
          <a:noFill/>
        </p:spPr>
        <p:txBody>
          <a:bodyPr wrap="none" rtlCol="0">
            <a:spAutoFit/>
          </a:bodyPr>
          <a:lstStyle/>
          <a:p>
            <a:pPr algn="ctr"/>
            <a:r>
              <a:rPr lang="en-US" b="1" dirty="0">
                <a:solidFill>
                  <a:schemeClr val="accent6">
                    <a:lumMod val="75000"/>
                  </a:schemeClr>
                </a:solidFill>
              </a:rPr>
              <a:t>Protein Kinase A</a:t>
            </a:r>
          </a:p>
          <a:p>
            <a:pPr algn="ctr"/>
            <a:r>
              <a:rPr lang="en-US" b="1" dirty="0">
                <a:solidFill>
                  <a:schemeClr val="accent6">
                    <a:lumMod val="75000"/>
                  </a:schemeClr>
                </a:solidFill>
              </a:rPr>
              <a:t>(PKA)</a:t>
            </a:r>
          </a:p>
        </p:txBody>
      </p:sp>
      <p:sp>
        <p:nvSpPr>
          <p:cNvPr id="25" name="Rectangle 24"/>
          <p:cNvSpPr/>
          <p:nvPr/>
        </p:nvSpPr>
        <p:spPr>
          <a:xfrm>
            <a:off x="6258323" y="3089711"/>
            <a:ext cx="1184930" cy="523220"/>
          </a:xfrm>
          <a:prstGeom prst="rect">
            <a:avLst/>
          </a:prstGeom>
          <a:noFill/>
        </p:spPr>
        <p:txBody>
          <a:bodyPr wrap="square" lIns="91440" tIns="45720" rIns="91440" bIns="45720">
            <a:spAutoFit/>
          </a:bodyPr>
          <a:lstStyle/>
          <a:p>
            <a:pPr algn="ctr"/>
            <a:r>
              <a:rPr lang="en-US" sz="2800" b="1" cap="none" spc="0" dirty="0">
                <a:ln w="13462">
                  <a:solidFill>
                    <a:schemeClr val="tx1"/>
                  </a:solidFill>
                  <a:prstDash val="solid"/>
                </a:ln>
                <a:solidFill>
                  <a:schemeClr val="accent6">
                    <a:lumMod val="50000"/>
                  </a:schemeClr>
                </a:solidFill>
                <a:effectLst>
                  <a:outerShdw dist="38100" dir="2700000" algn="bl" rotWithShape="0">
                    <a:schemeClr val="accent5"/>
                  </a:outerShdw>
                </a:effectLst>
              </a:rPr>
              <a:t>PKA</a:t>
            </a:r>
          </a:p>
        </p:txBody>
      </p:sp>
      <p:sp>
        <p:nvSpPr>
          <p:cNvPr id="41" name="Title 1"/>
          <p:cNvSpPr>
            <a:spLocks noGrp="1"/>
          </p:cNvSpPr>
          <p:nvPr>
            <p:ph type="title"/>
          </p:nvPr>
        </p:nvSpPr>
        <p:spPr>
          <a:xfrm>
            <a:off x="1535794" y="322948"/>
            <a:ext cx="7210332" cy="779462"/>
          </a:xfrm>
        </p:spPr>
        <p:txBody>
          <a:bodyPr>
            <a:normAutofit fontScale="90000"/>
          </a:bodyPr>
          <a:lstStyle/>
          <a:p>
            <a:r>
              <a:rPr lang="en-US" dirty="0"/>
              <a:t>Regulation of </a:t>
            </a:r>
            <a:r>
              <a:rPr lang="en-US" dirty="0" err="1"/>
              <a:t>Glycogenolysis</a:t>
            </a:r>
            <a:r>
              <a:rPr lang="en-US" dirty="0"/>
              <a:t> in Liver Cells</a:t>
            </a:r>
          </a:p>
        </p:txBody>
      </p:sp>
      <p:sp>
        <p:nvSpPr>
          <p:cNvPr id="36" name="Oval 35"/>
          <p:cNvSpPr/>
          <p:nvPr/>
        </p:nvSpPr>
        <p:spPr>
          <a:xfrm rot="2686682">
            <a:off x="4558407" y="448143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5" idx="1"/>
          </p:cNvCxnSpPr>
          <p:nvPr/>
        </p:nvCxnSpPr>
        <p:spPr>
          <a:xfrm flipH="1">
            <a:off x="3103832" y="3351321"/>
            <a:ext cx="3154491" cy="36206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3078782" y="3414396"/>
            <a:ext cx="79258" cy="57413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28244" y="3431952"/>
            <a:ext cx="1638013" cy="523220"/>
          </a:xfrm>
          <a:prstGeom prst="rect">
            <a:avLst/>
          </a:prstGeom>
          <a:noFill/>
        </p:spPr>
        <p:txBody>
          <a:bodyPr wrap="none" rtlCol="0">
            <a:spAutoFit/>
          </a:bodyPr>
          <a:lstStyle/>
          <a:p>
            <a:r>
              <a:rPr lang="en-US" sz="2800" b="1" dirty="0"/>
              <a:t>Glycolysis</a:t>
            </a:r>
          </a:p>
        </p:txBody>
      </p:sp>
      <p:cxnSp>
        <p:nvCxnSpPr>
          <p:cNvPr id="57" name="Straight Connector 56"/>
          <p:cNvCxnSpPr/>
          <p:nvPr/>
        </p:nvCxnSpPr>
        <p:spPr>
          <a:xfrm flipH="1">
            <a:off x="2392633" y="3581236"/>
            <a:ext cx="4036347" cy="9652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2367582" y="4247516"/>
            <a:ext cx="79258" cy="57413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64634" y="4284042"/>
            <a:ext cx="2102948" cy="523220"/>
          </a:xfrm>
          <a:prstGeom prst="rect">
            <a:avLst/>
          </a:prstGeom>
          <a:noFill/>
        </p:spPr>
        <p:txBody>
          <a:bodyPr wrap="none" rtlCol="0">
            <a:spAutoFit/>
          </a:bodyPr>
          <a:lstStyle/>
          <a:p>
            <a:r>
              <a:rPr lang="en-US" sz="2800" b="1" dirty="0"/>
              <a:t>Glycogenesis</a:t>
            </a:r>
          </a:p>
        </p:txBody>
      </p:sp>
      <p:cxnSp>
        <p:nvCxnSpPr>
          <p:cNvPr id="60" name="Straight Connector 59"/>
          <p:cNvCxnSpPr/>
          <p:nvPr/>
        </p:nvCxnSpPr>
        <p:spPr>
          <a:xfrm flipH="1">
            <a:off x="5963920" y="3733636"/>
            <a:ext cx="617461" cy="908380"/>
          </a:xfrm>
          <a:prstGeom prst="line">
            <a:avLst/>
          </a:prstGeom>
          <a:ln w="571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877292" y="4610841"/>
            <a:ext cx="2369944" cy="523220"/>
          </a:xfrm>
          <a:prstGeom prst="rect">
            <a:avLst/>
          </a:prstGeom>
          <a:noFill/>
        </p:spPr>
        <p:txBody>
          <a:bodyPr wrap="none" rtlCol="0">
            <a:spAutoFit/>
          </a:bodyPr>
          <a:lstStyle/>
          <a:p>
            <a:r>
              <a:rPr lang="en-US" sz="2800" b="1" dirty="0" err="1"/>
              <a:t>Glycogenolysis</a:t>
            </a:r>
            <a:endParaRPr lang="en-US" sz="2800" b="1" dirty="0"/>
          </a:p>
        </p:txBody>
      </p:sp>
      <p:sp>
        <p:nvSpPr>
          <p:cNvPr id="62" name="Oval 61"/>
          <p:cNvSpPr/>
          <p:nvPr/>
        </p:nvSpPr>
        <p:spPr>
          <a:xfrm>
            <a:off x="264634" y="4284042"/>
            <a:ext cx="2142577" cy="537609"/>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610100" y="4629294"/>
            <a:ext cx="2999740"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29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2064367" y="2728303"/>
            <a:ext cx="1866900" cy="990960"/>
          </a:xfrm>
          <a:prstGeom prst="ellipse">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419389" y="324718"/>
            <a:ext cx="2200582" cy="1209844"/>
          </a:xfrm>
          <a:prstGeom prst="rect">
            <a:avLst/>
          </a:prstGeom>
        </p:spPr>
      </p:pic>
      <p:pic>
        <p:nvPicPr>
          <p:cNvPr id="5" name="Picture 4"/>
          <p:cNvPicPr>
            <a:picLocks noChangeAspect="1"/>
          </p:cNvPicPr>
          <p:nvPr/>
        </p:nvPicPr>
        <p:blipFill>
          <a:blip r:embed="rId4"/>
          <a:stretch>
            <a:fillRect/>
          </a:stretch>
        </p:blipFill>
        <p:spPr>
          <a:xfrm>
            <a:off x="3589491" y="766404"/>
            <a:ext cx="571580" cy="590632"/>
          </a:xfrm>
          <a:prstGeom prst="rect">
            <a:avLst/>
          </a:prstGeom>
        </p:spPr>
      </p:pic>
      <p:pic>
        <p:nvPicPr>
          <p:cNvPr id="12" name="Picture 11"/>
          <p:cNvPicPr>
            <a:picLocks noChangeAspect="1"/>
          </p:cNvPicPr>
          <p:nvPr/>
        </p:nvPicPr>
        <p:blipFill>
          <a:blip r:embed="rId4"/>
          <a:stretch>
            <a:fillRect/>
          </a:stretch>
        </p:blipFill>
        <p:spPr>
          <a:xfrm>
            <a:off x="5558830" y="776939"/>
            <a:ext cx="571580" cy="590632"/>
          </a:xfrm>
          <a:prstGeom prst="rect">
            <a:avLst/>
          </a:prstGeom>
        </p:spPr>
      </p:pic>
      <p:pic>
        <p:nvPicPr>
          <p:cNvPr id="14" name="Picture 13"/>
          <p:cNvPicPr>
            <a:picLocks noChangeAspect="1"/>
          </p:cNvPicPr>
          <p:nvPr/>
        </p:nvPicPr>
        <p:blipFill>
          <a:blip r:embed="rId4"/>
          <a:stretch>
            <a:fillRect/>
          </a:stretch>
        </p:blipFill>
        <p:spPr>
          <a:xfrm>
            <a:off x="4140751" y="766404"/>
            <a:ext cx="571580" cy="590632"/>
          </a:xfrm>
          <a:prstGeom prst="rect">
            <a:avLst/>
          </a:prstGeom>
        </p:spPr>
      </p:pic>
      <p:pic>
        <p:nvPicPr>
          <p:cNvPr id="13" name="Picture 12"/>
          <p:cNvPicPr>
            <a:picLocks noChangeAspect="1"/>
          </p:cNvPicPr>
          <p:nvPr/>
        </p:nvPicPr>
        <p:blipFill>
          <a:blip r:embed="rId4"/>
          <a:stretch>
            <a:fillRect/>
          </a:stretch>
        </p:blipFill>
        <p:spPr>
          <a:xfrm>
            <a:off x="4700150" y="772160"/>
            <a:ext cx="571580" cy="590632"/>
          </a:xfrm>
          <a:prstGeom prst="rect">
            <a:avLst/>
          </a:prstGeom>
        </p:spPr>
      </p:pic>
      <p:sp>
        <p:nvSpPr>
          <p:cNvPr id="15" name="TextBox 14"/>
          <p:cNvSpPr txBox="1"/>
          <p:nvPr/>
        </p:nvSpPr>
        <p:spPr>
          <a:xfrm>
            <a:off x="88615" y="5506666"/>
            <a:ext cx="5669244" cy="738664"/>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a:t>
            </a:r>
          </a:p>
          <a:p>
            <a:r>
              <a:rPr lang="en-US" sz="1400" dirty="0"/>
              <a:t> </a:t>
            </a:r>
            <a:r>
              <a:rPr lang="en-US" sz="1400" dirty="0" err="1">
                <a:hlinkClick r:id="rId6"/>
              </a:rPr>
              <a:t>Llavero</a:t>
            </a:r>
            <a:r>
              <a:rPr lang="en-US" sz="1400" dirty="0">
                <a:hlinkClick r:id="rId6"/>
              </a:rPr>
              <a:t>, F., et al (2019) Int. J. Mol. Sci. 20(23):5919</a:t>
            </a:r>
            <a:endParaRPr lang="en-US" sz="1400" dirty="0"/>
          </a:p>
          <a:p>
            <a:endParaRPr lang="en-US" sz="1400" dirty="0"/>
          </a:p>
        </p:txBody>
      </p:sp>
      <p:grpSp>
        <p:nvGrpSpPr>
          <p:cNvPr id="20" name="Group 19"/>
          <p:cNvGrpSpPr/>
          <p:nvPr/>
        </p:nvGrpSpPr>
        <p:grpSpPr>
          <a:xfrm>
            <a:off x="5109170" y="7664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6111400" y="776564"/>
            <a:ext cx="571580" cy="590632"/>
          </a:xfrm>
          <a:prstGeom prst="rect">
            <a:avLst/>
          </a:prstGeom>
        </p:spPr>
      </p:pic>
      <p:pic>
        <p:nvPicPr>
          <p:cNvPr id="10" name="Picture 9"/>
          <p:cNvPicPr>
            <a:picLocks noChangeAspect="1"/>
          </p:cNvPicPr>
          <p:nvPr/>
        </p:nvPicPr>
        <p:blipFill>
          <a:blip r:embed="rId4"/>
          <a:stretch>
            <a:fillRect/>
          </a:stretch>
        </p:blipFill>
        <p:spPr>
          <a:xfrm>
            <a:off x="6662660" y="766404"/>
            <a:ext cx="571580" cy="590632"/>
          </a:xfrm>
          <a:prstGeom prst="rect">
            <a:avLst/>
          </a:prstGeom>
        </p:spPr>
      </p:pic>
      <p:pic>
        <p:nvPicPr>
          <p:cNvPr id="9" name="Picture 8"/>
          <p:cNvPicPr>
            <a:picLocks noChangeAspect="1"/>
          </p:cNvPicPr>
          <p:nvPr/>
        </p:nvPicPr>
        <p:blipFill>
          <a:blip r:embed="rId4"/>
          <a:stretch>
            <a:fillRect/>
          </a:stretch>
        </p:blipFill>
        <p:spPr>
          <a:xfrm>
            <a:off x="7205070" y="766404"/>
            <a:ext cx="571580" cy="590632"/>
          </a:xfrm>
          <a:prstGeom prst="rect">
            <a:avLst/>
          </a:prstGeom>
        </p:spPr>
      </p:pic>
      <p:grpSp>
        <p:nvGrpSpPr>
          <p:cNvPr id="3" name="Group 2"/>
          <p:cNvGrpSpPr/>
          <p:nvPr/>
        </p:nvGrpSpPr>
        <p:grpSpPr>
          <a:xfrm>
            <a:off x="3685460" y="1150432"/>
            <a:ext cx="731520" cy="1078165"/>
            <a:chOff x="4396660" y="2115632"/>
            <a:chExt cx="731520" cy="1078165"/>
          </a:xfrm>
        </p:grpSpPr>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20371471">
              <a:off x="4426598" y="2257136"/>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47" name="Group 46"/>
          <p:cNvGrpSpPr/>
          <p:nvPr/>
        </p:nvGrpSpPr>
        <p:grpSpPr>
          <a:xfrm>
            <a:off x="3276552" y="1239352"/>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348982" y="1506829"/>
            <a:ext cx="843617" cy="1110009"/>
            <a:chOff x="6428980" y="2623387"/>
            <a:chExt cx="843617" cy="1110009"/>
          </a:xfrm>
        </p:grpSpPr>
        <p:grpSp>
          <p:nvGrpSpPr>
            <p:cNvPr id="50" name="Group 49"/>
            <p:cNvGrpSpPr/>
            <p:nvPr/>
          </p:nvGrpSpPr>
          <p:grpSpPr>
            <a:xfrm rot="10800000">
              <a:off x="6555842" y="2623387"/>
              <a:ext cx="581740" cy="1089998"/>
              <a:chOff x="4855170" y="1731604"/>
              <a:chExt cx="581740" cy="1089998"/>
            </a:xfrm>
          </p:grpSpPr>
          <p:sp>
            <p:nvSpPr>
              <p:cNvPr id="51" name="Flowchart: Alternate Process 50"/>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gular Pentagon 6"/>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468359" y="1666343"/>
            <a:ext cx="746625" cy="369390"/>
            <a:chOff x="5408052"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408052" y="2790932"/>
              <a:ext cx="746625" cy="307777"/>
            </a:xfrm>
            <a:prstGeom prst="rect">
              <a:avLst/>
            </a:prstGeom>
            <a:noFill/>
          </p:spPr>
          <p:txBody>
            <a:bodyPr wrap="square" rtlCol="0">
              <a:spAutoFit/>
            </a:bodyPr>
            <a:lstStyle/>
            <a:p>
              <a:r>
                <a:rPr lang="en-US" sz="1400" b="1" dirty="0" err="1"/>
                <a:t>cAMP</a:t>
              </a:r>
              <a:endParaRPr lang="en-US" sz="1400" b="1" dirty="0"/>
            </a:p>
          </p:txBody>
        </p:sp>
      </p:grpSp>
      <p:sp>
        <p:nvSpPr>
          <p:cNvPr id="25" name="Rectangle 24"/>
          <p:cNvSpPr/>
          <p:nvPr/>
        </p:nvSpPr>
        <p:spPr>
          <a:xfrm>
            <a:off x="4178812" y="1992945"/>
            <a:ext cx="1184930" cy="523220"/>
          </a:xfrm>
          <a:prstGeom prst="rect">
            <a:avLst/>
          </a:prstGeom>
          <a:noFill/>
        </p:spPr>
        <p:txBody>
          <a:bodyPr wrap="square" lIns="91440" tIns="45720" rIns="91440" bIns="45720">
            <a:spAutoFit/>
          </a:bodyPr>
          <a:lstStyle/>
          <a:p>
            <a:pPr algn="ctr"/>
            <a:r>
              <a:rPr lang="en-US" sz="2800" b="1" cap="none" spc="0" dirty="0">
                <a:ln w="13462">
                  <a:solidFill>
                    <a:schemeClr val="tx1"/>
                  </a:solidFill>
                  <a:prstDash val="solid"/>
                </a:ln>
                <a:solidFill>
                  <a:schemeClr val="accent6">
                    <a:lumMod val="50000"/>
                  </a:schemeClr>
                </a:solidFill>
                <a:effectLst>
                  <a:outerShdw dist="38100" dir="2700000" algn="bl" rotWithShape="0">
                    <a:schemeClr val="accent5"/>
                  </a:outerShdw>
                </a:effectLst>
              </a:rPr>
              <a:t>PKA</a:t>
            </a:r>
          </a:p>
        </p:txBody>
      </p:sp>
      <p:sp>
        <p:nvSpPr>
          <p:cNvPr id="41" name="Title 1"/>
          <p:cNvSpPr>
            <a:spLocks noGrp="1"/>
          </p:cNvSpPr>
          <p:nvPr>
            <p:ph type="title"/>
          </p:nvPr>
        </p:nvSpPr>
        <p:spPr>
          <a:xfrm>
            <a:off x="1365978" y="-72291"/>
            <a:ext cx="7210332" cy="779462"/>
          </a:xfrm>
        </p:spPr>
        <p:txBody>
          <a:bodyPr>
            <a:normAutofit fontScale="90000"/>
          </a:bodyPr>
          <a:lstStyle/>
          <a:p>
            <a:r>
              <a:rPr lang="en-US" dirty="0"/>
              <a:t>Glucagon Signaling in Liver Cells</a:t>
            </a:r>
          </a:p>
        </p:txBody>
      </p:sp>
      <p:sp>
        <p:nvSpPr>
          <p:cNvPr id="36" name="Oval 35"/>
          <p:cNvSpPr/>
          <p:nvPr/>
        </p:nvSpPr>
        <p:spPr>
          <a:xfrm rot="2686682">
            <a:off x="4812407" y="406487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26506" y="2928021"/>
            <a:ext cx="1638013" cy="646331"/>
          </a:xfrm>
          <a:prstGeom prst="rect">
            <a:avLst/>
          </a:prstGeom>
          <a:noFill/>
        </p:spPr>
        <p:txBody>
          <a:bodyPr wrap="none" rtlCol="0">
            <a:spAutoFit/>
          </a:bodyPr>
          <a:lstStyle/>
          <a:p>
            <a:pPr algn="ctr"/>
            <a:r>
              <a:rPr lang="en-US" b="1" dirty="0">
                <a:solidFill>
                  <a:srgbClr val="C00000"/>
                </a:solidFill>
              </a:rPr>
              <a:t>Phosphorylase </a:t>
            </a:r>
          </a:p>
          <a:p>
            <a:pPr algn="ctr"/>
            <a:r>
              <a:rPr lang="en-US" b="1" dirty="0">
                <a:solidFill>
                  <a:srgbClr val="C00000"/>
                </a:solidFill>
              </a:rPr>
              <a:t>Kinase</a:t>
            </a:r>
          </a:p>
        </p:txBody>
      </p:sp>
      <p:sp>
        <p:nvSpPr>
          <p:cNvPr id="34" name="Arc 33"/>
          <p:cNvSpPr/>
          <p:nvPr/>
        </p:nvSpPr>
        <p:spPr>
          <a:xfrm rot="18853463">
            <a:off x="3677743" y="2665694"/>
            <a:ext cx="2188650" cy="2209790"/>
          </a:xfrm>
          <a:prstGeom prst="arc">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p:cNvSpPr/>
          <p:nvPr/>
        </p:nvSpPr>
        <p:spPr>
          <a:xfrm>
            <a:off x="5564318" y="2608400"/>
            <a:ext cx="1866900" cy="990960"/>
          </a:xfrm>
          <a:prstGeom prst="ellipse">
            <a:avLst/>
          </a:prstGeom>
          <a:solidFill>
            <a:schemeClr val="accent4">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726457" y="2808118"/>
            <a:ext cx="1638013" cy="646331"/>
          </a:xfrm>
          <a:prstGeom prst="rect">
            <a:avLst/>
          </a:prstGeom>
          <a:noFill/>
        </p:spPr>
        <p:txBody>
          <a:bodyPr wrap="none" rtlCol="0">
            <a:spAutoFit/>
          </a:bodyPr>
          <a:lstStyle/>
          <a:p>
            <a:pPr algn="ctr"/>
            <a:r>
              <a:rPr lang="en-US" b="1" dirty="0">
                <a:solidFill>
                  <a:schemeClr val="accent6">
                    <a:lumMod val="75000"/>
                  </a:schemeClr>
                </a:solidFill>
              </a:rPr>
              <a:t>Phosphorylase </a:t>
            </a:r>
          </a:p>
          <a:p>
            <a:pPr algn="ctr"/>
            <a:r>
              <a:rPr lang="en-US" b="1" dirty="0">
                <a:solidFill>
                  <a:schemeClr val="accent6">
                    <a:lumMod val="75000"/>
                  </a:schemeClr>
                </a:solidFill>
              </a:rPr>
              <a:t>Kinase</a:t>
            </a:r>
          </a:p>
        </p:txBody>
      </p:sp>
      <p:grpSp>
        <p:nvGrpSpPr>
          <p:cNvPr id="65" name="Group 64"/>
          <p:cNvGrpSpPr/>
          <p:nvPr/>
        </p:nvGrpSpPr>
        <p:grpSpPr>
          <a:xfrm>
            <a:off x="7270797" y="3080461"/>
            <a:ext cx="305891" cy="369332"/>
            <a:chOff x="806008" y="4630014"/>
            <a:chExt cx="305891" cy="369332"/>
          </a:xfrm>
        </p:grpSpPr>
        <p:sp>
          <p:nvSpPr>
            <p:cNvPr id="66" name="Oval 65"/>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68" name="Group 67"/>
          <p:cNvGrpSpPr/>
          <p:nvPr/>
        </p:nvGrpSpPr>
        <p:grpSpPr>
          <a:xfrm>
            <a:off x="7289865" y="2729851"/>
            <a:ext cx="305891" cy="369332"/>
            <a:chOff x="820610" y="4632410"/>
            <a:chExt cx="305891" cy="369332"/>
          </a:xfrm>
        </p:grpSpPr>
        <p:sp>
          <p:nvSpPr>
            <p:cNvPr id="69" name="Oval 68"/>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820610" y="4632410"/>
              <a:ext cx="305891" cy="369332"/>
            </a:xfrm>
            <a:prstGeom prst="rect">
              <a:avLst/>
            </a:prstGeom>
            <a:noFill/>
          </p:spPr>
          <p:txBody>
            <a:bodyPr wrap="square" rtlCol="0">
              <a:spAutoFit/>
            </a:bodyPr>
            <a:lstStyle/>
            <a:p>
              <a:r>
                <a:rPr lang="en-US" b="1" dirty="0"/>
                <a:t>P</a:t>
              </a:r>
            </a:p>
          </p:txBody>
        </p:sp>
      </p:grpSp>
      <p:pic>
        <p:nvPicPr>
          <p:cNvPr id="72" name="Picture 71"/>
          <p:cNvPicPr>
            <a:picLocks noChangeAspect="1"/>
          </p:cNvPicPr>
          <p:nvPr/>
        </p:nvPicPr>
        <p:blipFill rotWithShape="1">
          <a:blip r:embed="rId7" cstate="print">
            <a:extLst>
              <a:ext uri="{28A0092B-C50C-407E-A947-70E740481C1C}">
                <a14:useLocalDpi xmlns:a14="http://schemas.microsoft.com/office/drawing/2010/main" val="0"/>
              </a:ext>
            </a:extLst>
          </a:blip>
          <a:srcRect l="69197" t="61113" r="12454" b="4827"/>
          <a:stretch/>
        </p:blipFill>
        <p:spPr>
          <a:xfrm>
            <a:off x="7256227" y="3523960"/>
            <a:ext cx="1351280" cy="1635760"/>
          </a:xfrm>
          <a:prstGeom prst="rect">
            <a:avLst/>
          </a:prstGeom>
        </p:spPr>
      </p:pic>
      <p:grpSp>
        <p:nvGrpSpPr>
          <p:cNvPr id="73" name="Group 72"/>
          <p:cNvGrpSpPr/>
          <p:nvPr/>
        </p:nvGrpSpPr>
        <p:grpSpPr>
          <a:xfrm>
            <a:off x="8229562" y="4267502"/>
            <a:ext cx="305891" cy="369332"/>
            <a:chOff x="806008" y="4630014"/>
            <a:chExt cx="305891" cy="369332"/>
          </a:xfrm>
        </p:grpSpPr>
        <p:sp>
          <p:nvSpPr>
            <p:cNvPr id="74" name="Oval 73"/>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76" name="Group 75"/>
          <p:cNvGrpSpPr/>
          <p:nvPr/>
        </p:nvGrpSpPr>
        <p:grpSpPr>
          <a:xfrm>
            <a:off x="7581397" y="4021071"/>
            <a:ext cx="305891" cy="369332"/>
            <a:chOff x="806008" y="4630014"/>
            <a:chExt cx="305891" cy="369332"/>
          </a:xfrm>
        </p:grpSpPr>
        <p:sp>
          <p:nvSpPr>
            <p:cNvPr id="77" name="Oval 76"/>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806008" y="4630014"/>
              <a:ext cx="305891" cy="369332"/>
            </a:xfrm>
            <a:prstGeom prst="rect">
              <a:avLst/>
            </a:prstGeom>
            <a:noFill/>
          </p:spPr>
          <p:txBody>
            <a:bodyPr wrap="square" rtlCol="0">
              <a:spAutoFit/>
            </a:bodyPr>
            <a:lstStyle/>
            <a:p>
              <a:r>
                <a:rPr lang="en-US" b="1" dirty="0"/>
                <a:t>P</a:t>
              </a:r>
            </a:p>
          </p:txBody>
        </p:sp>
      </p:grpSp>
      <p:pic>
        <p:nvPicPr>
          <p:cNvPr id="79" name="Picture 78"/>
          <p:cNvPicPr>
            <a:picLocks noChangeAspect="1"/>
          </p:cNvPicPr>
          <p:nvPr/>
        </p:nvPicPr>
        <p:blipFill rotWithShape="1">
          <a:blip r:embed="rId7" cstate="print">
            <a:extLst>
              <a:ext uri="{28A0092B-C50C-407E-A947-70E740481C1C}">
                <a14:useLocalDpi xmlns:a14="http://schemas.microsoft.com/office/drawing/2010/main" val="0"/>
              </a:ext>
            </a:extLst>
          </a:blip>
          <a:srcRect l="17046" t="61113" r="65571" b="5885"/>
          <a:stretch/>
        </p:blipFill>
        <p:spPr>
          <a:xfrm>
            <a:off x="4447057" y="3604969"/>
            <a:ext cx="1280160" cy="1584960"/>
          </a:xfrm>
          <a:prstGeom prst="rect">
            <a:avLst/>
          </a:prstGeom>
        </p:spPr>
      </p:pic>
      <p:sp>
        <p:nvSpPr>
          <p:cNvPr id="71" name="Arc 70"/>
          <p:cNvSpPr/>
          <p:nvPr/>
        </p:nvSpPr>
        <p:spPr>
          <a:xfrm rot="18853463">
            <a:off x="5508140" y="3814289"/>
            <a:ext cx="2188650" cy="2209790"/>
          </a:xfrm>
          <a:prstGeom prst="arc">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3963107" y="5101726"/>
            <a:ext cx="2511457" cy="369332"/>
          </a:xfrm>
          <a:prstGeom prst="rect">
            <a:avLst/>
          </a:prstGeom>
          <a:noFill/>
        </p:spPr>
        <p:txBody>
          <a:bodyPr wrap="none" rtlCol="0">
            <a:spAutoFit/>
          </a:bodyPr>
          <a:lstStyle/>
          <a:p>
            <a:r>
              <a:rPr lang="en-US" b="1" dirty="0">
                <a:solidFill>
                  <a:srgbClr val="C00000"/>
                </a:solidFill>
              </a:rPr>
              <a:t>Glycogen Phosphorylase</a:t>
            </a:r>
          </a:p>
        </p:txBody>
      </p:sp>
      <p:sp>
        <p:nvSpPr>
          <p:cNvPr id="80" name="TextBox 79"/>
          <p:cNvSpPr txBox="1"/>
          <p:nvPr/>
        </p:nvSpPr>
        <p:spPr>
          <a:xfrm>
            <a:off x="6618773" y="5077761"/>
            <a:ext cx="2511457" cy="646331"/>
          </a:xfrm>
          <a:prstGeom prst="rect">
            <a:avLst/>
          </a:prstGeom>
          <a:noFill/>
        </p:spPr>
        <p:txBody>
          <a:bodyPr wrap="none" rtlCol="0">
            <a:spAutoFit/>
          </a:bodyPr>
          <a:lstStyle/>
          <a:p>
            <a:r>
              <a:rPr lang="en-US" b="1" dirty="0">
                <a:solidFill>
                  <a:schemeClr val="accent6">
                    <a:lumMod val="75000"/>
                  </a:schemeClr>
                </a:solidFill>
              </a:rPr>
              <a:t>Glycogen Phosphorylase</a:t>
            </a:r>
          </a:p>
          <a:p>
            <a:pPr algn="ctr"/>
            <a:r>
              <a:rPr lang="en-US" b="1" dirty="0">
                <a:solidFill>
                  <a:schemeClr val="accent6">
                    <a:lumMod val="75000"/>
                  </a:schemeClr>
                </a:solidFill>
              </a:rPr>
              <a:t>(more active)</a:t>
            </a:r>
          </a:p>
        </p:txBody>
      </p:sp>
      <p:grpSp>
        <p:nvGrpSpPr>
          <p:cNvPr id="81" name="Group 80"/>
          <p:cNvGrpSpPr/>
          <p:nvPr/>
        </p:nvGrpSpPr>
        <p:grpSpPr>
          <a:xfrm>
            <a:off x="5502957" y="3039821"/>
            <a:ext cx="305891" cy="369332"/>
            <a:chOff x="806008" y="4630014"/>
            <a:chExt cx="305891" cy="369332"/>
          </a:xfrm>
        </p:grpSpPr>
        <p:sp>
          <p:nvSpPr>
            <p:cNvPr id="82" name="Oval 81"/>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84" name="Group 83"/>
          <p:cNvGrpSpPr/>
          <p:nvPr/>
        </p:nvGrpSpPr>
        <p:grpSpPr>
          <a:xfrm>
            <a:off x="5522025" y="2689211"/>
            <a:ext cx="305891" cy="369332"/>
            <a:chOff x="820610" y="4632410"/>
            <a:chExt cx="305891" cy="369332"/>
          </a:xfrm>
        </p:grpSpPr>
        <p:sp>
          <p:nvSpPr>
            <p:cNvPr id="85" name="Oval 8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820610" y="4632410"/>
              <a:ext cx="305891" cy="369332"/>
            </a:xfrm>
            <a:prstGeom prst="rect">
              <a:avLst/>
            </a:prstGeom>
            <a:noFill/>
          </p:spPr>
          <p:txBody>
            <a:bodyPr wrap="square" rtlCol="0">
              <a:spAutoFit/>
            </a:bodyPr>
            <a:lstStyle/>
            <a:p>
              <a:r>
                <a:rPr lang="en-US" b="1" dirty="0"/>
                <a:t>P</a:t>
              </a:r>
            </a:p>
          </p:txBody>
        </p:sp>
      </p:grpSp>
    </p:spTree>
    <p:extLst>
      <p:ext uri="{BB962C8B-B14F-4D97-AF65-F5344CB8AC3E}">
        <p14:creationId xmlns:p14="http://schemas.microsoft.com/office/powerpoint/2010/main" val="368843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898" y="202029"/>
            <a:ext cx="7210332" cy="779462"/>
          </a:xfrm>
        </p:spPr>
        <p:txBody>
          <a:bodyPr/>
          <a:lstStyle/>
          <a:p>
            <a:r>
              <a:rPr lang="en-US" dirty="0"/>
              <a:t>Phosphorylase Kinase</a:t>
            </a:r>
          </a:p>
        </p:txBody>
      </p:sp>
      <p:sp>
        <p:nvSpPr>
          <p:cNvPr id="3" name="Content Placeholder 2"/>
          <p:cNvSpPr>
            <a:spLocks noGrp="1"/>
          </p:cNvSpPr>
          <p:nvPr>
            <p:ph idx="1"/>
          </p:nvPr>
        </p:nvSpPr>
        <p:spPr/>
        <p:txBody>
          <a:bodyPr/>
          <a:lstStyle/>
          <a:p>
            <a:r>
              <a:rPr lang="en-US" dirty="0"/>
              <a:t>Is a Tetramer that is regulated by phosphorylation by PKA and by binding with Ca</a:t>
            </a:r>
            <a:r>
              <a:rPr lang="en-US" baseline="30000" dirty="0"/>
              <a:t>2+</a:t>
            </a:r>
          </a:p>
          <a:p>
            <a:r>
              <a:rPr lang="en-US" dirty="0"/>
              <a:t>Calcium can be released in cellular targets due to nerve impulses, muscle contraction, or through hormone signaling.</a:t>
            </a:r>
          </a:p>
          <a:p>
            <a:r>
              <a:rPr lang="en-US" dirty="0"/>
              <a:t>Maximal activity is achieved when both phosphorylation and Ca</a:t>
            </a:r>
            <a:r>
              <a:rPr lang="en-US" baseline="30000" dirty="0"/>
              <a:t>2+</a:t>
            </a:r>
            <a:r>
              <a:rPr lang="en-US" dirty="0"/>
              <a:t> are present </a:t>
            </a:r>
            <a:endParaRPr lang="en-US" baseline="30000" dirty="0"/>
          </a:p>
          <a:p>
            <a:endParaRPr lang="en-US" dirty="0"/>
          </a:p>
          <a:p>
            <a:pPr marL="0" indent="0">
              <a:buNone/>
            </a:pPr>
            <a:endParaRPr lang="en-US" dirty="0"/>
          </a:p>
        </p:txBody>
      </p:sp>
    </p:spTree>
    <p:extLst>
      <p:ext uri="{BB962C8B-B14F-4D97-AF65-F5344CB8AC3E}">
        <p14:creationId xmlns:p14="http://schemas.microsoft.com/office/powerpoint/2010/main" val="2510235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863" y="57668"/>
            <a:ext cx="7210332" cy="779462"/>
          </a:xfrm>
        </p:spPr>
        <p:txBody>
          <a:bodyPr/>
          <a:lstStyle/>
          <a:p>
            <a:r>
              <a:rPr lang="en-US" dirty="0"/>
              <a:t>Phosphorylase Kinase</a:t>
            </a:r>
          </a:p>
        </p:txBody>
      </p:sp>
      <p:grpSp>
        <p:nvGrpSpPr>
          <p:cNvPr id="147" name="Group 146"/>
          <p:cNvGrpSpPr/>
          <p:nvPr/>
        </p:nvGrpSpPr>
        <p:grpSpPr>
          <a:xfrm>
            <a:off x="584992" y="701097"/>
            <a:ext cx="8260563" cy="5237639"/>
            <a:chOff x="584992" y="701097"/>
            <a:chExt cx="8260563" cy="5237639"/>
          </a:xfrm>
        </p:grpSpPr>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992" y="2542204"/>
              <a:ext cx="1928444" cy="1805642"/>
            </a:xfrm>
            <a:prstGeom prst="rect">
              <a:avLst/>
            </a:prstGeom>
          </p:spPr>
        </p:pic>
        <p:grpSp>
          <p:nvGrpSpPr>
            <p:cNvPr id="112" name="Group 111"/>
            <p:cNvGrpSpPr/>
            <p:nvPr/>
          </p:nvGrpSpPr>
          <p:grpSpPr>
            <a:xfrm>
              <a:off x="3655943" y="1081646"/>
              <a:ext cx="1955572" cy="1831042"/>
              <a:chOff x="3655943" y="1081646"/>
              <a:chExt cx="1955572" cy="1831042"/>
            </a:xfrm>
          </p:grpSpPr>
          <p:pic>
            <p:nvPicPr>
              <p:cNvPr id="57" name="Picture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5943" y="1081646"/>
                <a:ext cx="1955572" cy="1831042"/>
              </a:xfrm>
              <a:prstGeom prst="rect">
                <a:avLst/>
              </a:prstGeom>
            </p:spPr>
          </p:pic>
          <p:grpSp>
            <p:nvGrpSpPr>
              <p:cNvPr id="50" name="Group 49"/>
              <p:cNvGrpSpPr/>
              <p:nvPr/>
            </p:nvGrpSpPr>
            <p:grpSpPr>
              <a:xfrm>
                <a:off x="4273597" y="1535344"/>
                <a:ext cx="305891" cy="369332"/>
                <a:chOff x="806008" y="4630014"/>
                <a:chExt cx="305891" cy="369332"/>
              </a:xfrm>
            </p:grpSpPr>
            <p:sp>
              <p:nvSpPr>
                <p:cNvPr id="51" name="Oval 50"/>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44" name="Group 43"/>
              <p:cNvGrpSpPr/>
              <p:nvPr/>
            </p:nvGrpSpPr>
            <p:grpSpPr>
              <a:xfrm>
                <a:off x="4671060" y="1527518"/>
                <a:ext cx="305891" cy="369332"/>
                <a:chOff x="806008" y="4630014"/>
                <a:chExt cx="305891" cy="369332"/>
              </a:xfrm>
            </p:grpSpPr>
            <p:sp>
              <p:nvSpPr>
                <p:cNvPr id="45" name="Oval 4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47" name="Group 46"/>
              <p:cNvGrpSpPr/>
              <p:nvPr/>
            </p:nvGrpSpPr>
            <p:grpSpPr>
              <a:xfrm>
                <a:off x="4668670" y="2080472"/>
                <a:ext cx="305891" cy="369332"/>
                <a:chOff x="820610" y="4632410"/>
                <a:chExt cx="305891" cy="369332"/>
              </a:xfrm>
            </p:grpSpPr>
            <p:sp>
              <p:nvSpPr>
                <p:cNvPr id="48" name="Oval 4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53" name="Group 52"/>
              <p:cNvGrpSpPr/>
              <p:nvPr/>
            </p:nvGrpSpPr>
            <p:grpSpPr>
              <a:xfrm>
                <a:off x="4293916" y="2097465"/>
                <a:ext cx="305891" cy="369332"/>
                <a:chOff x="820610" y="4642570"/>
                <a:chExt cx="305891" cy="369332"/>
              </a:xfrm>
            </p:grpSpPr>
            <p:sp>
              <p:nvSpPr>
                <p:cNvPr id="54" name="Oval 53"/>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820610" y="4642570"/>
                  <a:ext cx="305891" cy="369332"/>
                </a:xfrm>
                <a:prstGeom prst="rect">
                  <a:avLst/>
                </a:prstGeom>
                <a:noFill/>
              </p:spPr>
              <p:txBody>
                <a:bodyPr wrap="square" rtlCol="0">
                  <a:spAutoFit/>
                </a:bodyPr>
                <a:lstStyle/>
                <a:p>
                  <a:r>
                    <a:rPr lang="en-US" b="1" dirty="0"/>
                    <a:t>P</a:t>
                  </a:r>
                </a:p>
              </p:txBody>
            </p:sp>
          </p:grpSp>
        </p:grpSp>
        <p:grpSp>
          <p:nvGrpSpPr>
            <p:cNvPr id="99" name="Group 98"/>
            <p:cNvGrpSpPr/>
            <p:nvPr/>
          </p:nvGrpSpPr>
          <p:grpSpPr>
            <a:xfrm>
              <a:off x="3515313" y="3692039"/>
              <a:ext cx="2343202" cy="1831042"/>
              <a:chOff x="3515313" y="3692039"/>
              <a:chExt cx="2343202" cy="1831042"/>
            </a:xfrm>
          </p:grpSpPr>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5783" y="3692039"/>
                <a:ext cx="1955572" cy="1831042"/>
              </a:xfrm>
              <a:prstGeom prst="rect">
                <a:avLst/>
              </a:prstGeom>
            </p:spPr>
          </p:pic>
          <p:grpSp>
            <p:nvGrpSpPr>
              <p:cNvPr id="74" name="Group 73"/>
              <p:cNvGrpSpPr/>
              <p:nvPr/>
            </p:nvGrpSpPr>
            <p:grpSpPr>
              <a:xfrm>
                <a:off x="3530553" y="4596611"/>
                <a:ext cx="665108" cy="369332"/>
                <a:chOff x="8102972" y="3441602"/>
                <a:chExt cx="665108" cy="369332"/>
              </a:xfrm>
            </p:grpSpPr>
            <p:sp>
              <p:nvSpPr>
                <p:cNvPr id="69" name="Oval 68"/>
                <p:cNvSpPr/>
                <p:nvPr/>
              </p:nvSpPr>
              <p:spPr>
                <a:xfrm>
                  <a:off x="8113132" y="3441998"/>
                  <a:ext cx="512708" cy="33845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8102972" y="3441602"/>
                  <a:ext cx="665108" cy="369332"/>
                </a:xfrm>
                <a:prstGeom prst="rect">
                  <a:avLst/>
                </a:prstGeom>
                <a:noFill/>
              </p:spPr>
              <p:txBody>
                <a:bodyPr wrap="square" rtlCol="0">
                  <a:spAutoFit/>
                </a:bodyPr>
                <a:lstStyle/>
                <a:p>
                  <a:r>
                    <a:rPr lang="en-US" b="1" dirty="0"/>
                    <a:t>Ca</a:t>
                  </a:r>
                  <a:r>
                    <a:rPr lang="en-US" b="1" baseline="30000" dirty="0"/>
                    <a:t>2+</a:t>
                  </a:r>
                </a:p>
              </p:txBody>
            </p:sp>
          </p:grpSp>
          <p:grpSp>
            <p:nvGrpSpPr>
              <p:cNvPr id="75" name="Group 74"/>
              <p:cNvGrpSpPr/>
              <p:nvPr/>
            </p:nvGrpSpPr>
            <p:grpSpPr>
              <a:xfrm>
                <a:off x="3515313" y="4236086"/>
                <a:ext cx="665108" cy="369332"/>
                <a:chOff x="8102972" y="3441602"/>
                <a:chExt cx="665108" cy="369332"/>
              </a:xfrm>
            </p:grpSpPr>
            <p:sp>
              <p:nvSpPr>
                <p:cNvPr id="76" name="Oval 75"/>
                <p:cNvSpPr/>
                <p:nvPr/>
              </p:nvSpPr>
              <p:spPr>
                <a:xfrm>
                  <a:off x="8113132" y="3441998"/>
                  <a:ext cx="512708" cy="33845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8102972" y="3441602"/>
                  <a:ext cx="665108" cy="369332"/>
                </a:xfrm>
                <a:prstGeom prst="rect">
                  <a:avLst/>
                </a:prstGeom>
                <a:noFill/>
              </p:spPr>
              <p:txBody>
                <a:bodyPr wrap="square" rtlCol="0">
                  <a:spAutoFit/>
                </a:bodyPr>
                <a:lstStyle/>
                <a:p>
                  <a:r>
                    <a:rPr lang="en-US" b="1" dirty="0"/>
                    <a:t>Ca</a:t>
                  </a:r>
                  <a:r>
                    <a:rPr lang="en-US" b="1" baseline="30000" dirty="0"/>
                    <a:t>2+</a:t>
                  </a:r>
                </a:p>
              </p:txBody>
            </p:sp>
          </p:grpSp>
          <p:grpSp>
            <p:nvGrpSpPr>
              <p:cNvPr id="78" name="Group 77"/>
              <p:cNvGrpSpPr/>
              <p:nvPr/>
            </p:nvGrpSpPr>
            <p:grpSpPr>
              <a:xfrm>
                <a:off x="5193407" y="4237781"/>
                <a:ext cx="665108" cy="369332"/>
                <a:chOff x="8102972" y="3441602"/>
                <a:chExt cx="665108" cy="369332"/>
              </a:xfrm>
            </p:grpSpPr>
            <p:sp>
              <p:nvSpPr>
                <p:cNvPr id="79" name="Oval 78"/>
                <p:cNvSpPr/>
                <p:nvPr/>
              </p:nvSpPr>
              <p:spPr>
                <a:xfrm>
                  <a:off x="8113132" y="3441998"/>
                  <a:ext cx="512708" cy="33845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8102972" y="3441602"/>
                  <a:ext cx="665108" cy="369332"/>
                </a:xfrm>
                <a:prstGeom prst="rect">
                  <a:avLst/>
                </a:prstGeom>
                <a:noFill/>
              </p:spPr>
              <p:txBody>
                <a:bodyPr wrap="square" rtlCol="0">
                  <a:spAutoFit/>
                </a:bodyPr>
                <a:lstStyle/>
                <a:p>
                  <a:r>
                    <a:rPr lang="en-US" b="1" dirty="0"/>
                    <a:t>Ca</a:t>
                  </a:r>
                  <a:r>
                    <a:rPr lang="en-US" b="1" baseline="30000" dirty="0"/>
                    <a:t>2+</a:t>
                  </a:r>
                </a:p>
              </p:txBody>
            </p:sp>
          </p:grpSp>
          <p:grpSp>
            <p:nvGrpSpPr>
              <p:cNvPr id="81" name="Group 80"/>
              <p:cNvGrpSpPr/>
              <p:nvPr/>
            </p:nvGrpSpPr>
            <p:grpSpPr>
              <a:xfrm>
                <a:off x="5193407" y="4596953"/>
                <a:ext cx="665108" cy="369332"/>
                <a:chOff x="8102972" y="3441602"/>
                <a:chExt cx="665108" cy="369332"/>
              </a:xfrm>
            </p:grpSpPr>
            <p:sp>
              <p:nvSpPr>
                <p:cNvPr id="82" name="Oval 81"/>
                <p:cNvSpPr/>
                <p:nvPr/>
              </p:nvSpPr>
              <p:spPr>
                <a:xfrm>
                  <a:off x="8113132" y="3441998"/>
                  <a:ext cx="512708" cy="33845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8102972" y="3441602"/>
                  <a:ext cx="665108" cy="369332"/>
                </a:xfrm>
                <a:prstGeom prst="rect">
                  <a:avLst/>
                </a:prstGeom>
                <a:noFill/>
              </p:spPr>
              <p:txBody>
                <a:bodyPr wrap="square" rtlCol="0">
                  <a:spAutoFit/>
                </a:bodyPr>
                <a:lstStyle/>
                <a:p>
                  <a:r>
                    <a:rPr lang="en-US" b="1" dirty="0"/>
                    <a:t>Ca</a:t>
                  </a:r>
                  <a:r>
                    <a:rPr lang="en-US" b="1" baseline="30000" dirty="0"/>
                    <a:t>2+</a:t>
                  </a:r>
                </a:p>
              </p:txBody>
            </p:sp>
          </p:grpSp>
        </p:grpSp>
        <p:cxnSp>
          <p:nvCxnSpPr>
            <p:cNvPr id="116" name="Straight Arrow Connector 115"/>
            <p:cNvCxnSpPr/>
            <p:nvPr/>
          </p:nvCxnSpPr>
          <p:spPr>
            <a:xfrm flipV="1">
              <a:off x="2513436" y="1991360"/>
              <a:ext cx="1001877" cy="40352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5788992" y="1991360"/>
              <a:ext cx="920992" cy="35108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5942209" y="4261400"/>
              <a:ext cx="560144" cy="358741"/>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2617901" y="4261400"/>
              <a:ext cx="678566" cy="276799"/>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V="1">
              <a:off x="2361874" y="3442007"/>
              <a:ext cx="4008399" cy="19043"/>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2623588" y="1554635"/>
              <a:ext cx="593432" cy="369332"/>
            </a:xfrm>
            <a:prstGeom prst="rect">
              <a:avLst/>
            </a:prstGeom>
            <a:noFill/>
          </p:spPr>
          <p:txBody>
            <a:bodyPr wrap="none" rtlCol="0">
              <a:spAutoFit/>
            </a:bodyPr>
            <a:lstStyle/>
            <a:p>
              <a:r>
                <a:rPr lang="en-US" b="1" dirty="0"/>
                <a:t>ADP</a:t>
              </a:r>
            </a:p>
          </p:txBody>
        </p:sp>
        <p:sp>
          <p:nvSpPr>
            <p:cNvPr id="127" name="TextBox 126"/>
            <p:cNvSpPr txBox="1"/>
            <p:nvPr/>
          </p:nvSpPr>
          <p:spPr>
            <a:xfrm>
              <a:off x="2352239" y="1824071"/>
              <a:ext cx="543354" cy="369332"/>
            </a:xfrm>
            <a:prstGeom prst="rect">
              <a:avLst/>
            </a:prstGeom>
            <a:noFill/>
          </p:spPr>
          <p:txBody>
            <a:bodyPr wrap="none" rtlCol="0">
              <a:spAutoFit/>
            </a:bodyPr>
            <a:lstStyle/>
            <a:p>
              <a:r>
                <a:rPr lang="en-US" b="1" dirty="0"/>
                <a:t>ATP</a:t>
              </a:r>
            </a:p>
          </p:txBody>
        </p:sp>
        <p:sp>
          <p:nvSpPr>
            <p:cNvPr id="128" name="TextBox 127"/>
            <p:cNvSpPr txBox="1"/>
            <p:nvPr/>
          </p:nvSpPr>
          <p:spPr>
            <a:xfrm>
              <a:off x="6229118" y="4538735"/>
              <a:ext cx="593432" cy="369332"/>
            </a:xfrm>
            <a:prstGeom prst="rect">
              <a:avLst/>
            </a:prstGeom>
            <a:noFill/>
          </p:spPr>
          <p:txBody>
            <a:bodyPr wrap="none" rtlCol="0">
              <a:spAutoFit/>
            </a:bodyPr>
            <a:lstStyle/>
            <a:p>
              <a:r>
                <a:rPr lang="en-US" b="1" dirty="0"/>
                <a:t>ADP</a:t>
              </a:r>
            </a:p>
          </p:txBody>
        </p:sp>
        <p:sp>
          <p:nvSpPr>
            <p:cNvPr id="129" name="TextBox 128"/>
            <p:cNvSpPr txBox="1"/>
            <p:nvPr/>
          </p:nvSpPr>
          <p:spPr>
            <a:xfrm>
              <a:off x="5878804" y="4706772"/>
              <a:ext cx="543354" cy="369332"/>
            </a:xfrm>
            <a:prstGeom prst="rect">
              <a:avLst/>
            </a:prstGeom>
            <a:noFill/>
          </p:spPr>
          <p:txBody>
            <a:bodyPr wrap="none" rtlCol="0">
              <a:spAutoFit/>
            </a:bodyPr>
            <a:lstStyle/>
            <a:p>
              <a:r>
                <a:rPr lang="en-US" b="1" dirty="0"/>
                <a:t>ATP</a:t>
              </a:r>
            </a:p>
          </p:txBody>
        </p:sp>
        <p:sp>
          <p:nvSpPr>
            <p:cNvPr id="130" name="TextBox 129"/>
            <p:cNvSpPr txBox="1"/>
            <p:nvPr/>
          </p:nvSpPr>
          <p:spPr>
            <a:xfrm>
              <a:off x="3304329" y="2866542"/>
              <a:ext cx="593432" cy="369332"/>
            </a:xfrm>
            <a:prstGeom prst="rect">
              <a:avLst/>
            </a:prstGeom>
            <a:noFill/>
          </p:spPr>
          <p:txBody>
            <a:bodyPr wrap="none" rtlCol="0">
              <a:spAutoFit/>
            </a:bodyPr>
            <a:lstStyle/>
            <a:p>
              <a:r>
                <a:rPr lang="en-US" b="1" dirty="0"/>
                <a:t>ADP</a:t>
              </a:r>
            </a:p>
          </p:txBody>
        </p:sp>
        <p:sp>
          <p:nvSpPr>
            <p:cNvPr id="131" name="TextBox 130"/>
            <p:cNvSpPr txBox="1"/>
            <p:nvPr/>
          </p:nvSpPr>
          <p:spPr>
            <a:xfrm>
              <a:off x="2760975" y="2873368"/>
              <a:ext cx="543354" cy="369332"/>
            </a:xfrm>
            <a:prstGeom prst="rect">
              <a:avLst/>
            </a:prstGeom>
            <a:noFill/>
          </p:spPr>
          <p:txBody>
            <a:bodyPr wrap="none" rtlCol="0">
              <a:spAutoFit/>
            </a:bodyPr>
            <a:lstStyle/>
            <a:p>
              <a:r>
                <a:rPr lang="en-US" b="1" dirty="0"/>
                <a:t>ATP</a:t>
              </a:r>
            </a:p>
          </p:txBody>
        </p:sp>
        <p:sp>
          <p:nvSpPr>
            <p:cNvPr id="132" name="TextBox 131"/>
            <p:cNvSpPr txBox="1"/>
            <p:nvPr/>
          </p:nvSpPr>
          <p:spPr>
            <a:xfrm>
              <a:off x="4521153" y="2823846"/>
              <a:ext cx="665108" cy="369332"/>
            </a:xfrm>
            <a:prstGeom prst="rect">
              <a:avLst/>
            </a:prstGeom>
            <a:noFill/>
          </p:spPr>
          <p:txBody>
            <a:bodyPr wrap="square" rtlCol="0">
              <a:spAutoFit/>
            </a:bodyPr>
            <a:lstStyle/>
            <a:p>
              <a:r>
                <a:rPr lang="en-US" b="1" dirty="0"/>
                <a:t>Ca</a:t>
              </a:r>
              <a:r>
                <a:rPr lang="en-US" b="1" baseline="30000" dirty="0"/>
                <a:t>2+</a:t>
              </a:r>
            </a:p>
          </p:txBody>
        </p:sp>
        <p:sp>
          <p:nvSpPr>
            <p:cNvPr id="133" name="TextBox 132"/>
            <p:cNvSpPr txBox="1"/>
            <p:nvPr/>
          </p:nvSpPr>
          <p:spPr>
            <a:xfrm>
              <a:off x="2489933" y="4599642"/>
              <a:ext cx="665108" cy="369332"/>
            </a:xfrm>
            <a:prstGeom prst="rect">
              <a:avLst/>
            </a:prstGeom>
            <a:noFill/>
          </p:spPr>
          <p:txBody>
            <a:bodyPr wrap="square" rtlCol="0">
              <a:spAutoFit/>
            </a:bodyPr>
            <a:lstStyle/>
            <a:p>
              <a:r>
                <a:rPr lang="en-US" b="1" dirty="0"/>
                <a:t>Ca</a:t>
              </a:r>
              <a:r>
                <a:rPr lang="en-US" b="1" baseline="30000" dirty="0"/>
                <a:t>2+</a:t>
              </a:r>
            </a:p>
          </p:txBody>
        </p:sp>
        <p:sp>
          <p:nvSpPr>
            <p:cNvPr id="134" name="TextBox 133"/>
            <p:cNvSpPr txBox="1"/>
            <p:nvPr/>
          </p:nvSpPr>
          <p:spPr>
            <a:xfrm>
              <a:off x="6229169" y="1495058"/>
              <a:ext cx="665108" cy="369332"/>
            </a:xfrm>
            <a:prstGeom prst="rect">
              <a:avLst/>
            </a:prstGeom>
            <a:noFill/>
          </p:spPr>
          <p:txBody>
            <a:bodyPr wrap="square" rtlCol="0">
              <a:spAutoFit/>
            </a:bodyPr>
            <a:lstStyle/>
            <a:p>
              <a:r>
                <a:rPr lang="en-US" b="1" dirty="0"/>
                <a:t>Ca</a:t>
              </a:r>
              <a:r>
                <a:rPr lang="en-US" b="1" baseline="30000" dirty="0"/>
                <a:t>2+</a:t>
              </a:r>
            </a:p>
          </p:txBody>
        </p:sp>
        <p:graphicFrame>
          <p:nvGraphicFramePr>
            <p:cNvPr id="135" name="Object 134"/>
            <p:cNvGraphicFramePr>
              <a:graphicFrameLocks noChangeAspect="1"/>
            </p:cNvGraphicFramePr>
            <p:nvPr>
              <p:extLst>
                <p:ext uri="{D42A27DB-BD31-4B8C-83A1-F6EECF244321}">
                  <p14:modId xmlns:p14="http://schemas.microsoft.com/office/powerpoint/2010/main" val="827369635"/>
                </p:ext>
              </p:extLst>
            </p:nvPr>
          </p:nvGraphicFramePr>
          <p:xfrm>
            <a:off x="6055317" y="4490870"/>
            <a:ext cx="347663" cy="298450"/>
          </p:xfrm>
          <a:graphic>
            <a:graphicData uri="http://schemas.openxmlformats.org/presentationml/2006/ole">
              <mc:AlternateContent xmlns:mc="http://schemas.openxmlformats.org/markup-compatibility/2006">
                <mc:Choice xmlns:v="urn:schemas-microsoft-com:vml" Requires="v">
                  <p:oleObj spid="_x0000_s7432" name="CS ChemDraw Drawing" r:id="rId6" imgW="347216" imgH="298362" progId="ChemDraw.Document.6.0">
                    <p:embed/>
                  </p:oleObj>
                </mc:Choice>
                <mc:Fallback>
                  <p:oleObj name="CS ChemDraw Drawing" r:id="rId6" imgW="347216" imgH="298362" progId="ChemDraw.Document.6.0">
                    <p:embed/>
                    <p:pic>
                      <p:nvPicPr>
                        <p:cNvPr id="0" name=""/>
                        <p:cNvPicPr/>
                        <p:nvPr/>
                      </p:nvPicPr>
                      <p:blipFill>
                        <a:blip r:embed="rId7"/>
                        <a:stretch>
                          <a:fillRect/>
                        </a:stretch>
                      </p:blipFill>
                      <p:spPr>
                        <a:xfrm>
                          <a:off x="6055317" y="4490870"/>
                          <a:ext cx="347663" cy="298450"/>
                        </a:xfrm>
                        <a:prstGeom prst="rect">
                          <a:avLst/>
                        </a:prstGeom>
                      </p:spPr>
                    </p:pic>
                  </p:oleObj>
                </mc:Fallback>
              </mc:AlternateContent>
            </a:graphicData>
          </a:graphic>
        </p:graphicFrame>
        <p:graphicFrame>
          <p:nvGraphicFramePr>
            <p:cNvPr id="136" name="Object 135"/>
            <p:cNvGraphicFramePr>
              <a:graphicFrameLocks noChangeAspect="1"/>
            </p:cNvGraphicFramePr>
            <p:nvPr>
              <p:extLst>
                <p:ext uri="{D42A27DB-BD31-4B8C-83A1-F6EECF244321}">
                  <p14:modId xmlns:p14="http://schemas.microsoft.com/office/powerpoint/2010/main" val="4003886225"/>
                </p:ext>
              </p:extLst>
            </p:nvPr>
          </p:nvGraphicFramePr>
          <p:xfrm>
            <a:off x="2655654" y="1848748"/>
            <a:ext cx="398463" cy="376237"/>
          </p:xfrm>
          <a:graphic>
            <a:graphicData uri="http://schemas.openxmlformats.org/presentationml/2006/ole">
              <mc:AlternateContent xmlns:mc="http://schemas.openxmlformats.org/markup-compatibility/2006">
                <mc:Choice xmlns:v="urn:schemas-microsoft-com:vml" Requires="v">
                  <p:oleObj spid="_x0000_s7433" name="CS ChemDraw Drawing" r:id="rId8" imgW="397720" imgH="376008" progId="ChemDraw.Document.6.0">
                    <p:embed/>
                  </p:oleObj>
                </mc:Choice>
                <mc:Fallback>
                  <p:oleObj name="CS ChemDraw Drawing" r:id="rId8" imgW="397720" imgH="376008" progId="ChemDraw.Document.6.0">
                    <p:embed/>
                    <p:pic>
                      <p:nvPicPr>
                        <p:cNvPr id="0" name=""/>
                        <p:cNvPicPr/>
                        <p:nvPr/>
                      </p:nvPicPr>
                      <p:blipFill>
                        <a:blip r:embed="rId9"/>
                        <a:stretch>
                          <a:fillRect/>
                        </a:stretch>
                      </p:blipFill>
                      <p:spPr>
                        <a:xfrm>
                          <a:off x="2655654" y="1848748"/>
                          <a:ext cx="398463" cy="376237"/>
                        </a:xfrm>
                        <a:prstGeom prst="rect">
                          <a:avLst/>
                        </a:prstGeom>
                      </p:spPr>
                    </p:pic>
                  </p:oleObj>
                </mc:Fallback>
              </mc:AlternateContent>
            </a:graphicData>
          </a:graphic>
        </p:graphicFrame>
        <p:graphicFrame>
          <p:nvGraphicFramePr>
            <p:cNvPr id="137" name="Object 136"/>
            <p:cNvGraphicFramePr>
              <a:graphicFrameLocks noChangeAspect="1"/>
            </p:cNvGraphicFramePr>
            <p:nvPr>
              <p:extLst>
                <p:ext uri="{D42A27DB-BD31-4B8C-83A1-F6EECF244321}">
                  <p14:modId xmlns:p14="http://schemas.microsoft.com/office/powerpoint/2010/main" val="2420880137"/>
                </p:ext>
              </p:extLst>
            </p:nvPr>
          </p:nvGraphicFramePr>
          <p:xfrm>
            <a:off x="6150293" y="1759903"/>
            <a:ext cx="153987" cy="371475"/>
          </p:xfrm>
          <a:graphic>
            <a:graphicData uri="http://schemas.openxmlformats.org/presentationml/2006/ole">
              <mc:AlternateContent xmlns:mc="http://schemas.openxmlformats.org/markup-compatibility/2006">
                <mc:Choice xmlns:v="urn:schemas-microsoft-com:vml" Requires="v">
                  <p:oleObj spid="_x0000_s7434" name="CS ChemDraw Drawing" r:id="rId10" imgW="153880" imgH="371672" progId="ChemDraw.Document.6.0">
                    <p:embed/>
                  </p:oleObj>
                </mc:Choice>
                <mc:Fallback>
                  <p:oleObj name="CS ChemDraw Drawing" r:id="rId10" imgW="153880" imgH="371672" progId="ChemDraw.Document.6.0">
                    <p:embed/>
                    <p:pic>
                      <p:nvPicPr>
                        <p:cNvPr id="0" name=""/>
                        <p:cNvPicPr/>
                        <p:nvPr/>
                      </p:nvPicPr>
                      <p:blipFill>
                        <a:blip r:embed="rId11"/>
                        <a:stretch>
                          <a:fillRect/>
                        </a:stretch>
                      </p:blipFill>
                      <p:spPr>
                        <a:xfrm>
                          <a:off x="6150293" y="1759903"/>
                          <a:ext cx="153987" cy="371475"/>
                        </a:xfrm>
                        <a:prstGeom prst="rect">
                          <a:avLst/>
                        </a:prstGeom>
                      </p:spPr>
                    </p:pic>
                  </p:oleObj>
                </mc:Fallback>
              </mc:AlternateContent>
            </a:graphicData>
          </a:graphic>
        </p:graphicFrame>
        <p:graphicFrame>
          <p:nvGraphicFramePr>
            <p:cNvPr id="138" name="Object 137"/>
            <p:cNvGraphicFramePr>
              <a:graphicFrameLocks noChangeAspect="1"/>
            </p:cNvGraphicFramePr>
            <p:nvPr>
              <p:extLst>
                <p:ext uri="{D42A27DB-BD31-4B8C-83A1-F6EECF244321}">
                  <p14:modId xmlns:p14="http://schemas.microsoft.com/office/powerpoint/2010/main" val="3307434659"/>
                </p:ext>
              </p:extLst>
            </p:nvPr>
          </p:nvGraphicFramePr>
          <p:xfrm>
            <a:off x="4684395" y="3103563"/>
            <a:ext cx="322263" cy="344487"/>
          </p:xfrm>
          <a:graphic>
            <a:graphicData uri="http://schemas.openxmlformats.org/presentationml/2006/ole">
              <mc:AlternateContent xmlns:mc="http://schemas.openxmlformats.org/markup-compatibility/2006">
                <mc:Choice xmlns:v="urn:schemas-microsoft-com:vml" Requires="v">
                  <p:oleObj spid="_x0000_s7435" name="CS ChemDraw Drawing" r:id="rId12" imgW="321569" imgH="344477" progId="ChemDraw.Document.6.0">
                    <p:embed/>
                  </p:oleObj>
                </mc:Choice>
                <mc:Fallback>
                  <p:oleObj name="CS ChemDraw Drawing" r:id="rId12" imgW="321569" imgH="344477" progId="ChemDraw.Document.6.0">
                    <p:embed/>
                    <p:pic>
                      <p:nvPicPr>
                        <p:cNvPr id="0" name=""/>
                        <p:cNvPicPr/>
                        <p:nvPr/>
                      </p:nvPicPr>
                      <p:blipFill>
                        <a:blip r:embed="rId13"/>
                        <a:stretch>
                          <a:fillRect/>
                        </a:stretch>
                      </p:blipFill>
                      <p:spPr>
                        <a:xfrm>
                          <a:off x="4684395" y="3103563"/>
                          <a:ext cx="322263" cy="344487"/>
                        </a:xfrm>
                        <a:prstGeom prst="rect">
                          <a:avLst/>
                        </a:prstGeom>
                      </p:spPr>
                    </p:pic>
                  </p:oleObj>
                </mc:Fallback>
              </mc:AlternateContent>
            </a:graphicData>
          </a:graphic>
        </p:graphicFrame>
        <p:graphicFrame>
          <p:nvGraphicFramePr>
            <p:cNvPr id="139" name="Object 138"/>
            <p:cNvGraphicFramePr>
              <a:graphicFrameLocks noChangeAspect="1"/>
            </p:cNvGraphicFramePr>
            <p:nvPr>
              <p:extLst>
                <p:ext uri="{D42A27DB-BD31-4B8C-83A1-F6EECF244321}">
                  <p14:modId xmlns:p14="http://schemas.microsoft.com/office/powerpoint/2010/main" val="2254468760"/>
                </p:ext>
              </p:extLst>
            </p:nvPr>
          </p:nvGraphicFramePr>
          <p:xfrm>
            <a:off x="2629218" y="4380865"/>
            <a:ext cx="287337" cy="309563"/>
          </p:xfrm>
          <a:graphic>
            <a:graphicData uri="http://schemas.openxmlformats.org/presentationml/2006/ole">
              <mc:AlternateContent xmlns:mc="http://schemas.openxmlformats.org/markup-compatibility/2006">
                <mc:Choice xmlns:v="urn:schemas-microsoft-com:vml" Requires="v">
                  <p:oleObj spid="_x0000_s7436" name="CS ChemDraw Drawing" r:id="rId14" imgW="287637" imgH="309398" progId="ChemDraw.Document.6.0">
                    <p:embed/>
                  </p:oleObj>
                </mc:Choice>
                <mc:Fallback>
                  <p:oleObj name="CS ChemDraw Drawing" r:id="rId14" imgW="287637" imgH="309398" progId="ChemDraw.Document.6.0">
                    <p:embed/>
                    <p:pic>
                      <p:nvPicPr>
                        <p:cNvPr id="0" name=""/>
                        <p:cNvPicPr/>
                        <p:nvPr/>
                      </p:nvPicPr>
                      <p:blipFill>
                        <a:blip r:embed="rId15"/>
                        <a:stretch>
                          <a:fillRect/>
                        </a:stretch>
                      </p:blipFill>
                      <p:spPr>
                        <a:xfrm>
                          <a:off x="2629218" y="4380865"/>
                          <a:ext cx="287337" cy="309563"/>
                        </a:xfrm>
                        <a:prstGeom prst="rect">
                          <a:avLst/>
                        </a:prstGeom>
                      </p:spPr>
                    </p:pic>
                  </p:oleObj>
                </mc:Fallback>
              </mc:AlternateContent>
            </a:graphicData>
          </a:graphic>
        </p:graphicFrame>
        <p:graphicFrame>
          <p:nvGraphicFramePr>
            <p:cNvPr id="140" name="Object 139"/>
            <p:cNvGraphicFramePr>
              <a:graphicFrameLocks noChangeAspect="1"/>
            </p:cNvGraphicFramePr>
            <p:nvPr>
              <p:extLst>
                <p:ext uri="{D42A27DB-BD31-4B8C-83A1-F6EECF244321}">
                  <p14:modId xmlns:p14="http://schemas.microsoft.com/office/powerpoint/2010/main" val="661201002"/>
                </p:ext>
              </p:extLst>
            </p:nvPr>
          </p:nvGraphicFramePr>
          <p:xfrm>
            <a:off x="3059113" y="3168968"/>
            <a:ext cx="484187" cy="276225"/>
          </p:xfrm>
          <a:graphic>
            <a:graphicData uri="http://schemas.openxmlformats.org/presentationml/2006/ole">
              <mc:AlternateContent xmlns:mc="http://schemas.openxmlformats.org/markup-compatibility/2006">
                <mc:Choice xmlns:v="urn:schemas-microsoft-com:vml" Requires="v">
                  <p:oleObj spid="_x0000_s7437" name="CS ChemDraw Drawing" r:id="rId16" imgW="484523" imgH="275502" progId="ChemDraw.Document.6.0">
                    <p:embed/>
                  </p:oleObj>
                </mc:Choice>
                <mc:Fallback>
                  <p:oleObj name="CS ChemDraw Drawing" r:id="rId16" imgW="484523" imgH="275502" progId="ChemDraw.Document.6.0">
                    <p:embed/>
                    <p:pic>
                      <p:nvPicPr>
                        <p:cNvPr id="0" name=""/>
                        <p:cNvPicPr/>
                        <p:nvPr/>
                      </p:nvPicPr>
                      <p:blipFill>
                        <a:blip r:embed="rId17"/>
                        <a:stretch>
                          <a:fillRect/>
                        </a:stretch>
                      </p:blipFill>
                      <p:spPr>
                        <a:xfrm>
                          <a:off x="3059113" y="3168968"/>
                          <a:ext cx="484187" cy="276225"/>
                        </a:xfrm>
                        <a:prstGeom prst="rect">
                          <a:avLst/>
                        </a:prstGeom>
                      </p:spPr>
                    </p:pic>
                  </p:oleObj>
                </mc:Fallback>
              </mc:AlternateContent>
            </a:graphicData>
          </a:graphic>
        </p:graphicFrame>
        <p:sp>
          <p:nvSpPr>
            <p:cNvPr id="142" name="TextBox 141"/>
            <p:cNvSpPr txBox="1"/>
            <p:nvPr/>
          </p:nvSpPr>
          <p:spPr>
            <a:xfrm>
              <a:off x="1027132" y="4306204"/>
              <a:ext cx="942887" cy="369332"/>
            </a:xfrm>
            <a:prstGeom prst="rect">
              <a:avLst/>
            </a:prstGeom>
            <a:noFill/>
          </p:spPr>
          <p:txBody>
            <a:bodyPr wrap="none" rtlCol="0">
              <a:spAutoFit/>
            </a:bodyPr>
            <a:lstStyle/>
            <a:p>
              <a:r>
                <a:rPr lang="en-US" b="1" i="1" dirty="0">
                  <a:solidFill>
                    <a:srgbClr val="C00000"/>
                  </a:solidFill>
                </a:rPr>
                <a:t>Inactive</a:t>
              </a:r>
            </a:p>
          </p:txBody>
        </p:sp>
        <p:sp>
          <p:nvSpPr>
            <p:cNvPr id="143" name="TextBox 142"/>
            <p:cNvSpPr txBox="1"/>
            <p:nvPr/>
          </p:nvSpPr>
          <p:spPr>
            <a:xfrm>
              <a:off x="3816742" y="5569404"/>
              <a:ext cx="1633973" cy="369332"/>
            </a:xfrm>
            <a:prstGeom prst="rect">
              <a:avLst/>
            </a:prstGeom>
            <a:noFill/>
          </p:spPr>
          <p:txBody>
            <a:bodyPr wrap="none" rtlCol="0">
              <a:spAutoFit/>
            </a:bodyPr>
            <a:lstStyle/>
            <a:p>
              <a:r>
                <a:rPr lang="en-US" b="1" i="1" dirty="0">
                  <a:solidFill>
                    <a:schemeClr val="accent6">
                      <a:lumMod val="75000"/>
                    </a:schemeClr>
                  </a:solidFill>
                </a:rPr>
                <a:t>Partially Active</a:t>
              </a:r>
            </a:p>
          </p:txBody>
        </p:sp>
        <p:sp>
          <p:nvSpPr>
            <p:cNvPr id="144" name="TextBox 143"/>
            <p:cNvSpPr txBox="1"/>
            <p:nvPr/>
          </p:nvSpPr>
          <p:spPr>
            <a:xfrm>
              <a:off x="3807227" y="701097"/>
              <a:ext cx="1633973" cy="369332"/>
            </a:xfrm>
            <a:prstGeom prst="rect">
              <a:avLst/>
            </a:prstGeom>
            <a:noFill/>
          </p:spPr>
          <p:txBody>
            <a:bodyPr wrap="none" rtlCol="0">
              <a:spAutoFit/>
            </a:bodyPr>
            <a:lstStyle/>
            <a:p>
              <a:r>
                <a:rPr lang="en-US" b="1" i="1" dirty="0">
                  <a:solidFill>
                    <a:schemeClr val="accent6">
                      <a:lumMod val="75000"/>
                    </a:schemeClr>
                  </a:solidFill>
                </a:rPr>
                <a:t>Partially Active</a:t>
              </a:r>
            </a:p>
          </p:txBody>
        </p:sp>
        <p:grpSp>
          <p:nvGrpSpPr>
            <p:cNvPr id="146" name="Group 145"/>
            <p:cNvGrpSpPr/>
            <p:nvPr/>
          </p:nvGrpSpPr>
          <p:grpSpPr>
            <a:xfrm>
              <a:off x="6502353" y="2457906"/>
              <a:ext cx="2343202" cy="2352196"/>
              <a:chOff x="6502353" y="2457906"/>
              <a:chExt cx="2343202" cy="2352196"/>
            </a:xfrm>
          </p:grpSpPr>
          <p:grpSp>
            <p:nvGrpSpPr>
              <p:cNvPr id="113" name="Group 112"/>
              <p:cNvGrpSpPr/>
              <p:nvPr/>
            </p:nvGrpSpPr>
            <p:grpSpPr>
              <a:xfrm>
                <a:off x="6502353" y="2457906"/>
                <a:ext cx="2343202" cy="1968202"/>
                <a:chOff x="6431233" y="2457906"/>
                <a:chExt cx="2343202" cy="1968202"/>
              </a:xfrm>
            </p:grpSpPr>
            <p:pic>
              <p:nvPicPr>
                <p:cNvPr id="86" name="Picture 8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87952" y="2457906"/>
                  <a:ext cx="2102059" cy="1968202"/>
                </a:xfrm>
                <a:prstGeom prst="rect">
                  <a:avLst/>
                </a:prstGeom>
              </p:spPr>
            </p:pic>
            <p:grpSp>
              <p:nvGrpSpPr>
                <p:cNvPr id="87" name="Group 86"/>
                <p:cNvGrpSpPr/>
                <p:nvPr/>
              </p:nvGrpSpPr>
              <p:grpSpPr>
                <a:xfrm>
                  <a:off x="6446473" y="3418051"/>
                  <a:ext cx="665108" cy="369332"/>
                  <a:chOff x="8102972" y="3441602"/>
                  <a:chExt cx="665108" cy="369332"/>
                </a:xfrm>
              </p:grpSpPr>
              <p:sp>
                <p:nvSpPr>
                  <p:cNvPr id="88" name="Oval 87"/>
                  <p:cNvSpPr/>
                  <p:nvPr/>
                </p:nvSpPr>
                <p:spPr>
                  <a:xfrm>
                    <a:off x="8113132" y="3441998"/>
                    <a:ext cx="512708" cy="33845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8102972" y="3441602"/>
                    <a:ext cx="665108" cy="369332"/>
                  </a:xfrm>
                  <a:prstGeom prst="rect">
                    <a:avLst/>
                  </a:prstGeom>
                  <a:noFill/>
                </p:spPr>
                <p:txBody>
                  <a:bodyPr wrap="square" rtlCol="0">
                    <a:spAutoFit/>
                  </a:bodyPr>
                  <a:lstStyle/>
                  <a:p>
                    <a:r>
                      <a:rPr lang="en-US" b="1" dirty="0"/>
                      <a:t>Ca</a:t>
                    </a:r>
                    <a:r>
                      <a:rPr lang="en-US" b="1" baseline="30000" dirty="0"/>
                      <a:t>2+</a:t>
                    </a:r>
                  </a:p>
                </p:txBody>
              </p:sp>
            </p:grpSp>
            <p:grpSp>
              <p:nvGrpSpPr>
                <p:cNvPr id="90" name="Group 89"/>
                <p:cNvGrpSpPr/>
                <p:nvPr/>
              </p:nvGrpSpPr>
              <p:grpSpPr>
                <a:xfrm>
                  <a:off x="6431233" y="3057526"/>
                  <a:ext cx="665108" cy="369332"/>
                  <a:chOff x="8102972" y="3441602"/>
                  <a:chExt cx="665108" cy="369332"/>
                </a:xfrm>
              </p:grpSpPr>
              <p:sp>
                <p:nvSpPr>
                  <p:cNvPr id="91" name="Oval 90"/>
                  <p:cNvSpPr/>
                  <p:nvPr/>
                </p:nvSpPr>
                <p:spPr>
                  <a:xfrm>
                    <a:off x="8113132" y="3441998"/>
                    <a:ext cx="512708" cy="33845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8102972" y="3441602"/>
                    <a:ext cx="665108" cy="369332"/>
                  </a:xfrm>
                  <a:prstGeom prst="rect">
                    <a:avLst/>
                  </a:prstGeom>
                  <a:noFill/>
                </p:spPr>
                <p:txBody>
                  <a:bodyPr wrap="square" rtlCol="0">
                    <a:spAutoFit/>
                  </a:bodyPr>
                  <a:lstStyle/>
                  <a:p>
                    <a:r>
                      <a:rPr lang="en-US" b="1" dirty="0"/>
                      <a:t>Ca</a:t>
                    </a:r>
                    <a:r>
                      <a:rPr lang="en-US" b="1" baseline="30000" dirty="0"/>
                      <a:t>2+</a:t>
                    </a:r>
                  </a:p>
                </p:txBody>
              </p:sp>
            </p:grpSp>
            <p:grpSp>
              <p:nvGrpSpPr>
                <p:cNvPr id="93" name="Group 92"/>
                <p:cNvGrpSpPr/>
                <p:nvPr/>
              </p:nvGrpSpPr>
              <p:grpSpPr>
                <a:xfrm>
                  <a:off x="8109327" y="3059221"/>
                  <a:ext cx="665108" cy="369332"/>
                  <a:chOff x="8102972" y="3441602"/>
                  <a:chExt cx="665108" cy="369332"/>
                </a:xfrm>
              </p:grpSpPr>
              <p:sp>
                <p:nvSpPr>
                  <p:cNvPr id="94" name="Oval 93"/>
                  <p:cNvSpPr/>
                  <p:nvPr/>
                </p:nvSpPr>
                <p:spPr>
                  <a:xfrm>
                    <a:off x="8113132" y="3441998"/>
                    <a:ext cx="512708" cy="33845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8102972" y="3441602"/>
                    <a:ext cx="665108" cy="369332"/>
                  </a:xfrm>
                  <a:prstGeom prst="rect">
                    <a:avLst/>
                  </a:prstGeom>
                  <a:noFill/>
                </p:spPr>
                <p:txBody>
                  <a:bodyPr wrap="square" rtlCol="0">
                    <a:spAutoFit/>
                  </a:bodyPr>
                  <a:lstStyle/>
                  <a:p>
                    <a:r>
                      <a:rPr lang="en-US" b="1" dirty="0"/>
                      <a:t>Ca</a:t>
                    </a:r>
                    <a:r>
                      <a:rPr lang="en-US" b="1" baseline="30000" dirty="0"/>
                      <a:t>2+</a:t>
                    </a:r>
                  </a:p>
                </p:txBody>
              </p:sp>
            </p:grpSp>
            <p:grpSp>
              <p:nvGrpSpPr>
                <p:cNvPr id="96" name="Group 95"/>
                <p:cNvGrpSpPr/>
                <p:nvPr/>
              </p:nvGrpSpPr>
              <p:grpSpPr>
                <a:xfrm>
                  <a:off x="8109327" y="3418393"/>
                  <a:ext cx="665108" cy="369332"/>
                  <a:chOff x="8102972" y="3441602"/>
                  <a:chExt cx="665108" cy="369332"/>
                </a:xfrm>
              </p:grpSpPr>
              <p:sp>
                <p:nvSpPr>
                  <p:cNvPr id="97" name="Oval 96"/>
                  <p:cNvSpPr/>
                  <p:nvPr/>
                </p:nvSpPr>
                <p:spPr>
                  <a:xfrm>
                    <a:off x="8113132" y="3441998"/>
                    <a:ext cx="512708" cy="338456"/>
                  </a:xfrm>
                  <a:prstGeom prst="ellipse">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102972" y="3441602"/>
                    <a:ext cx="665108" cy="369332"/>
                  </a:xfrm>
                  <a:prstGeom prst="rect">
                    <a:avLst/>
                  </a:prstGeom>
                  <a:noFill/>
                </p:spPr>
                <p:txBody>
                  <a:bodyPr wrap="square" rtlCol="0">
                    <a:spAutoFit/>
                  </a:bodyPr>
                  <a:lstStyle/>
                  <a:p>
                    <a:r>
                      <a:rPr lang="en-US" b="1" dirty="0"/>
                      <a:t>Ca</a:t>
                    </a:r>
                    <a:r>
                      <a:rPr lang="en-US" b="1" baseline="30000" dirty="0"/>
                      <a:t>2+</a:t>
                    </a:r>
                  </a:p>
                </p:txBody>
              </p:sp>
            </p:grpSp>
            <p:grpSp>
              <p:nvGrpSpPr>
                <p:cNvPr id="100" name="Group 99"/>
                <p:cNvGrpSpPr/>
                <p:nvPr/>
              </p:nvGrpSpPr>
              <p:grpSpPr>
                <a:xfrm>
                  <a:off x="7189517" y="2957744"/>
                  <a:ext cx="305891" cy="369332"/>
                  <a:chOff x="806008" y="4630014"/>
                  <a:chExt cx="305891" cy="369332"/>
                </a:xfrm>
              </p:grpSpPr>
              <p:sp>
                <p:nvSpPr>
                  <p:cNvPr id="101" name="Oval 100"/>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03" name="Group 102"/>
                <p:cNvGrpSpPr/>
                <p:nvPr/>
              </p:nvGrpSpPr>
              <p:grpSpPr>
                <a:xfrm>
                  <a:off x="7586980" y="2949918"/>
                  <a:ext cx="305891" cy="369332"/>
                  <a:chOff x="806008" y="4630014"/>
                  <a:chExt cx="305891" cy="369332"/>
                </a:xfrm>
              </p:grpSpPr>
              <p:sp>
                <p:nvSpPr>
                  <p:cNvPr id="104" name="Oval 103"/>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06" name="Group 105"/>
                <p:cNvGrpSpPr/>
                <p:nvPr/>
              </p:nvGrpSpPr>
              <p:grpSpPr>
                <a:xfrm>
                  <a:off x="7584590" y="3502872"/>
                  <a:ext cx="305891" cy="369332"/>
                  <a:chOff x="820610" y="4632410"/>
                  <a:chExt cx="305891" cy="369332"/>
                </a:xfrm>
              </p:grpSpPr>
              <p:sp>
                <p:nvSpPr>
                  <p:cNvPr id="107" name="Oval 106"/>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20610" y="4632410"/>
                    <a:ext cx="305891" cy="369332"/>
                  </a:xfrm>
                  <a:prstGeom prst="rect">
                    <a:avLst/>
                  </a:prstGeom>
                  <a:noFill/>
                </p:spPr>
                <p:txBody>
                  <a:bodyPr wrap="square" rtlCol="0">
                    <a:spAutoFit/>
                  </a:bodyPr>
                  <a:lstStyle/>
                  <a:p>
                    <a:r>
                      <a:rPr lang="en-US" b="1" dirty="0"/>
                      <a:t>P</a:t>
                    </a:r>
                  </a:p>
                </p:txBody>
              </p:sp>
            </p:grpSp>
            <p:grpSp>
              <p:nvGrpSpPr>
                <p:cNvPr id="109" name="Group 108"/>
                <p:cNvGrpSpPr/>
                <p:nvPr/>
              </p:nvGrpSpPr>
              <p:grpSpPr>
                <a:xfrm>
                  <a:off x="7209836" y="3519865"/>
                  <a:ext cx="305891" cy="369332"/>
                  <a:chOff x="820610" y="4642570"/>
                  <a:chExt cx="305891" cy="369332"/>
                </a:xfrm>
              </p:grpSpPr>
              <p:sp>
                <p:nvSpPr>
                  <p:cNvPr id="110" name="Oval 109"/>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20610" y="4642570"/>
                    <a:ext cx="305891" cy="369332"/>
                  </a:xfrm>
                  <a:prstGeom prst="rect">
                    <a:avLst/>
                  </a:prstGeom>
                  <a:noFill/>
                </p:spPr>
                <p:txBody>
                  <a:bodyPr wrap="square" rtlCol="0">
                    <a:spAutoFit/>
                  </a:bodyPr>
                  <a:lstStyle/>
                  <a:p>
                    <a:r>
                      <a:rPr lang="en-US" b="1" dirty="0"/>
                      <a:t>P</a:t>
                    </a:r>
                  </a:p>
                </p:txBody>
              </p:sp>
            </p:grpSp>
          </p:grpSp>
          <p:sp>
            <p:nvSpPr>
              <p:cNvPr id="145" name="TextBox 144"/>
              <p:cNvSpPr txBox="1"/>
              <p:nvPr/>
            </p:nvSpPr>
            <p:spPr>
              <a:xfrm>
                <a:off x="6971464" y="4440770"/>
                <a:ext cx="1277273" cy="369332"/>
              </a:xfrm>
              <a:prstGeom prst="rect">
                <a:avLst/>
              </a:prstGeom>
              <a:noFill/>
            </p:spPr>
            <p:txBody>
              <a:bodyPr wrap="none" rtlCol="0">
                <a:spAutoFit/>
              </a:bodyPr>
              <a:lstStyle/>
              <a:p>
                <a:r>
                  <a:rPr lang="en-US" b="1" i="1" dirty="0">
                    <a:solidFill>
                      <a:schemeClr val="accent6">
                        <a:lumMod val="50000"/>
                      </a:schemeClr>
                    </a:solidFill>
                  </a:rPr>
                  <a:t>Fully Active</a:t>
                </a:r>
              </a:p>
            </p:txBody>
          </p:sp>
        </p:grpSp>
      </p:grpSp>
    </p:spTree>
    <p:extLst>
      <p:ext uri="{BB962C8B-B14F-4D97-AF65-F5344CB8AC3E}">
        <p14:creationId xmlns:p14="http://schemas.microsoft.com/office/powerpoint/2010/main" val="304150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010" y="313789"/>
            <a:ext cx="7210332" cy="779462"/>
          </a:xfrm>
        </p:spPr>
        <p:txBody>
          <a:bodyPr>
            <a:normAutofit fontScale="90000"/>
          </a:bodyPr>
          <a:lstStyle/>
          <a:p>
            <a:r>
              <a:rPr lang="en-US" sz="3600" dirty="0"/>
              <a:t>Regulation of </a:t>
            </a:r>
            <a:r>
              <a:rPr lang="en-US" sz="3600" dirty="0" err="1"/>
              <a:t>Glycogenolysis</a:t>
            </a:r>
            <a:r>
              <a:rPr lang="en-US" sz="3600" dirty="0"/>
              <a:t> is different in Liver and Skeletal Muscle (other tissues)</a:t>
            </a:r>
          </a:p>
        </p:txBody>
      </p:sp>
      <p:sp>
        <p:nvSpPr>
          <p:cNvPr id="5" name="Rectangle 4"/>
          <p:cNvSpPr/>
          <p:nvPr/>
        </p:nvSpPr>
        <p:spPr>
          <a:xfrm>
            <a:off x="129664" y="5520174"/>
            <a:ext cx="2718693" cy="307777"/>
          </a:xfrm>
          <a:prstGeom prst="rect">
            <a:avLst/>
          </a:prstGeom>
        </p:spPr>
        <p:txBody>
          <a:bodyPr wrap="none">
            <a:spAutoFit/>
          </a:bodyPr>
          <a:lstStyle/>
          <a:p>
            <a:r>
              <a:rPr lang="en-US" sz="1400" dirty="0"/>
              <a:t>Image modified from </a:t>
            </a:r>
            <a:r>
              <a:rPr lang="en-US" sz="1400" dirty="0">
                <a:hlinkClick r:id="rId3"/>
              </a:rPr>
              <a:t>Ascherer730</a:t>
            </a:r>
            <a:endParaRPr lang="en-US" sz="1400" dirty="0"/>
          </a:p>
        </p:txBody>
      </p:sp>
      <p:sp>
        <p:nvSpPr>
          <p:cNvPr id="3" name="Rectangle 2"/>
          <p:cNvSpPr/>
          <p:nvPr/>
        </p:nvSpPr>
        <p:spPr>
          <a:xfrm>
            <a:off x="129664" y="4500880"/>
            <a:ext cx="926976" cy="802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8768" y="1290320"/>
            <a:ext cx="8481872" cy="2246769"/>
          </a:xfrm>
          <a:prstGeom prst="rect">
            <a:avLst/>
          </a:prstGeom>
          <a:noFill/>
        </p:spPr>
        <p:txBody>
          <a:bodyPr wrap="square" rtlCol="0">
            <a:spAutoFit/>
          </a:bodyPr>
          <a:lstStyle/>
          <a:p>
            <a:pPr marL="514350" indent="-514350">
              <a:buAutoNum type="arabicPeriod"/>
            </a:pPr>
            <a:r>
              <a:rPr lang="en-US" sz="2800" dirty="0"/>
              <a:t>Activated by different hormones</a:t>
            </a:r>
          </a:p>
          <a:p>
            <a:pPr marL="914400" lvl="1" indent="-457200">
              <a:buFont typeface="Arial" panose="020B0604020202020204" pitchFamily="34" charset="0"/>
              <a:buChar char="•"/>
            </a:pPr>
            <a:r>
              <a:rPr lang="en-US" sz="2800" dirty="0"/>
              <a:t>Liver activated by both Glucagon and Epinephrine</a:t>
            </a:r>
          </a:p>
          <a:p>
            <a:pPr marL="914400" lvl="1" indent="-457200">
              <a:buFont typeface="Arial" panose="020B0604020202020204" pitchFamily="34" charset="0"/>
              <a:buChar char="•"/>
            </a:pPr>
            <a:r>
              <a:rPr lang="en-US" sz="2800" dirty="0"/>
              <a:t>Skeletal Muscle activated by Epinephrine</a:t>
            </a:r>
          </a:p>
          <a:p>
            <a:pPr lvl="1"/>
            <a:endParaRPr lang="en-US" sz="2800" dirty="0"/>
          </a:p>
          <a:p>
            <a:pPr marL="514350" indent="-514350">
              <a:buAutoNum type="arabicPeriod"/>
            </a:pPr>
            <a:r>
              <a:rPr lang="en-US" sz="2800" dirty="0"/>
              <a:t>Have different Isozymes of Glycogen Phosphorylase</a:t>
            </a:r>
          </a:p>
        </p:txBody>
      </p:sp>
    </p:spTree>
    <p:extLst>
      <p:ext uri="{BB962C8B-B14F-4D97-AF65-F5344CB8AC3E}">
        <p14:creationId xmlns:p14="http://schemas.microsoft.com/office/powerpoint/2010/main" val="3566243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Epinephrine</a:t>
            </a:r>
          </a:p>
        </p:txBody>
      </p:sp>
      <p:sp>
        <p:nvSpPr>
          <p:cNvPr id="3" name="Content Placeholder 2"/>
          <p:cNvSpPr>
            <a:spLocks noGrp="1"/>
          </p:cNvSpPr>
          <p:nvPr>
            <p:ph idx="1"/>
          </p:nvPr>
        </p:nvSpPr>
        <p:spPr>
          <a:xfrm>
            <a:off x="530416" y="1390144"/>
            <a:ext cx="8217344" cy="4511353"/>
          </a:xfrm>
        </p:spPr>
        <p:txBody>
          <a:bodyPr/>
          <a:lstStyle/>
          <a:p>
            <a:r>
              <a:rPr lang="en-US" dirty="0"/>
              <a:t>Also called Adrenaline</a:t>
            </a:r>
          </a:p>
          <a:p>
            <a:r>
              <a:rPr lang="en-US" dirty="0"/>
              <a:t>Secreted during flight or fight response or during strenuous exercise</a:t>
            </a:r>
          </a:p>
          <a:p>
            <a:r>
              <a:rPr lang="en-US" dirty="0"/>
              <a:t>Pleiotropic Physiological Responses</a:t>
            </a:r>
          </a:p>
          <a:p>
            <a:pPr lvl="1"/>
            <a:r>
              <a:rPr lang="en-US" dirty="0"/>
              <a:t>Increases </a:t>
            </a:r>
            <a:r>
              <a:rPr lang="en-US" dirty="0" err="1"/>
              <a:t>glycogenolysis</a:t>
            </a:r>
            <a:r>
              <a:rPr lang="en-US" dirty="0"/>
              <a:t> in liver and skeletal muscle</a:t>
            </a:r>
          </a:p>
          <a:p>
            <a:pPr lvl="1"/>
            <a:r>
              <a:rPr lang="en-US" dirty="0"/>
              <a:t>Increases </a:t>
            </a:r>
            <a:r>
              <a:rPr lang="en-US" dirty="0" err="1"/>
              <a:t>lipidolysis</a:t>
            </a:r>
            <a:r>
              <a:rPr lang="en-US" dirty="0"/>
              <a:t> in adipose tissue</a:t>
            </a:r>
          </a:p>
          <a:p>
            <a:pPr lvl="1"/>
            <a:r>
              <a:rPr lang="en-US" dirty="0"/>
              <a:t>Relaxation of smooth muscles in lungs and respiratory track</a:t>
            </a:r>
          </a:p>
          <a:p>
            <a:pPr lvl="1"/>
            <a:r>
              <a:rPr lang="en-US" dirty="0"/>
              <a:t>Increase in cardiac contractility</a:t>
            </a:r>
          </a:p>
          <a:p>
            <a:pPr lvl="1"/>
            <a:r>
              <a:rPr lang="en-US" dirty="0"/>
              <a:t>Constrict blood flow to the skin</a:t>
            </a:r>
          </a:p>
          <a:p>
            <a:pPr lvl="1"/>
            <a:r>
              <a:rPr lang="en-US" dirty="0"/>
              <a:t>Contract smooth muscles of skin (hair raises/goosebumps)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4998" y="3340098"/>
            <a:ext cx="254004" cy="177803"/>
          </a:xfrm>
          <a:prstGeom prst="rect">
            <a:avLst/>
          </a:prstGeom>
        </p:spPr>
      </p:pic>
      <p:pic>
        <p:nvPicPr>
          <p:cNvPr id="9" name="Picture 8"/>
          <p:cNvPicPr>
            <a:picLocks noChangeAspect="1"/>
          </p:cNvPicPr>
          <p:nvPr/>
        </p:nvPicPr>
        <p:blipFill>
          <a:blip r:embed="rId4"/>
          <a:stretch>
            <a:fillRect/>
          </a:stretch>
        </p:blipFill>
        <p:spPr>
          <a:xfrm>
            <a:off x="5426326" y="222349"/>
            <a:ext cx="2515040" cy="1677571"/>
          </a:xfrm>
          <a:prstGeom prst="rect">
            <a:avLst/>
          </a:prstGeom>
        </p:spPr>
      </p:pic>
    </p:spTree>
    <p:extLst>
      <p:ext uri="{BB962C8B-B14F-4D97-AF65-F5344CB8AC3E}">
        <p14:creationId xmlns:p14="http://schemas.microsoft.com/office/powerpoint/2010/main" val="11425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634" y="81830"/>
            <a:ext cx="7470556" cy="779462"/>
          </a:xfrm>
        </p:spPr>
        <p:txBody>
          <a:bodyPr>
            <a:noAutofit/>
          </a:bodyPr>
          <a:lstStyle/>
          <a:p>
            <a:pPr algn="ctr"/>
            <a:r>
              <a:rPr lang="en-US" sz="2800" b="1" dirty="0"/>
              <a:t>Comparison of Glucagon and Epinephrine Signaling in Liver and Skeletal Muscle</a:t>
            </a:r>
          </a:p>
        </p:txBody>
      </p:sp>
      <p:sp>
        <p:nvSpPr>
          <p:cNvPr id="4" name="Oval 3"/>
          <p:cNvSpPr/>
          <p:nvPr/>
        </p:nvSpPr>
        <p:spPr>
          <a:xfrm rot="2686682">
            <a:off x="4619367" y="391247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a:off x="2383227" y="1302535"/>
            <a:ext cx="4373" cy="43482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486719" y="2554180"/>
            <a:ext cx="599440" cy="42672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92165" y="785928"/>
            <a:ext cx="1372492" cy="461665"/>
          </a:xfrm>
          <a:prstGeom prst="rect">
            <a:avLst/>
          </a:prstGeom>
          <a:noFill/>
        </p:spPr>
        <p:txBody>
          <a:bodyPr wrap="none" rtlCol="0">
            <a:spAutoFit/>
          </a:bodyPr>
          <a:lstStyle/>
          <a:p>
            <a:r>
              <a:rPr lang="en-US" sz="2400" b="1" dirty="0"/>
              <a:t>Glucagon</a:t>
            </a:r>
          </a:p>
        </p:txBody>
      </p:sp>
      <p:sp>
        <p:nvSpPr>
          <p:cNvPr id="66" name="TextBox 65"/>
          <p:cNvSpPr txBox="1"/>
          <p:nvPr/>
        </p:nvSpPr>
        <p:spPr>
          <a:xfrm>
            <a:off x="5760432" y="801549"/>
            <a:ext cx="1731564" cy="461665"/>
          </a:xfrm>
          <a:prstGeom prst="rect">
            <a:avLst/>
          </a:prstGeom>
          <a:noFill/>
        </p:spPr>
        <p:txBody>
          <a:bodyPr wrap="none" rtlCol="0">
            <a:spAutoFit/>
          </a:bodyPr>
          <a:lstStyle/>
          <a:p>
            <a:r>
              <a:rPr lang="en-US" sz="2400" b="1" dirty="0"/>
              <a:t>Epinephrine</a:t>
            </a:r>
          </a:p>
        </p:txBody>
      </p:sp>
      <p:sp>
        <p:nvSpPr>
          <p:cNvPr id="68" name="TextBox 67"/>
          <p:cNvSpPr txBox="1"/>
          <p:nvPr/>
        </p:nvSpPr>
        <p:spPr>
          <a:xfrm>
            <a:off x="4569247" y="1714298"/>
            <a:ext cx="3845220" cy="830997"/>
          </a:xfrm>
          <a:prstGeom prst="rect">
            <a:avLst/>
          </a:prstGeom>
          <a:noFill/>
        </p:spPr>
        <p:txBody>
          <a:bodyPr wrap="none" rtlCol="0">
            <a:spAutoFit/>
          </a:bodyPr>
          <a:lstStyle/>
          <a:p>
            <a:pPr algn="ctr"/>
            <a:r>
              <a:rPr lang="en-US" sz="2400" b="1" dirty="0"/>
              <a:t>Epinephrine Receptor</a:t>
            </a:r>
          </a:p>
          <a:p>
            <a:pPr algn="ctr"/>
            <a:r>
              <a:rPr lang="en-US" sz="2400" b="1" dirty="0"/>
              <a:t>(G-protein coupled receptor)</a:t>
            </a:r>
          </a:p>
        </p:txBody>
      </p:sp>
      <p:sp>
        <p:nvSpPr>
          <p:cNvPr id="69" name="TextBox 68"/>
          <p:cNvSpPr txBox="1"/>
          <p:nvPr/>
        </p:nvSpPr>
        <p:spPr>
          <a:xfrm>
            <a:off x="460617" y="1698748"/>
            <a:ext cx="3845220" cy="830997"/>
          </a:xfrm>
          <a:prstGeom prst="rect">
            <a:avLst/>
          </a:prstGeom>
          <a:noFill/>
        </p:spPr>
        <p:txBody>
          <a:bodyPr wrap="none" rtlCol="0">
            <a:spAutoFit/>
          </a:bodyPr>
          <a:lstStyle/>
          <a:p>
            <a:pPr algn="ctr"/>
            <a:r>
              <a:rPr lang="en-US" sz="2400" b="1" dirty="0"/>
              <a:t>Glucagon Receptor</a:t>
            </a:r>
          </a:p>
          <a:p>
            <a:pPr algn="ctr"/>
            <a:r>
              <a:rPr lang="en-US" sz="2400" b="1" dirty="0"/>
              <a:t>(G-protein coupled receptor)</a:t>
            </a:r>
          </a:p>
        </p:txBody>
      </p:sp>
      <p:cxnSp>
        <p:nvCxnSpPr>
          <p:cNvPr id="70" name="Straight Arrow Connector 69"/>
          <p:cNvCxnSpPr/>
          <p:nvPr/>
        </p:nvCxnSpPr>
        <p:spPr>
          <a:xfrm>
            <a:off x="6626214" y="1302534"/>
            <a:ext cx="4373" cy="43482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5207783" y="2535429"/>
            <a:ext cx="516484" cy="45222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905195" y="3016094"/>
            <a:ext cx="1409810" cy="461665"/>
          </a:xfrm>
          <a:prstGeom prst="rect">
            <a:avLst/>
          </a:prstGeom>
          <a:noFill/>
        </p:spPr>
        <p:txBody>
          <a:bodyPr wrap="none" rtlCol="0">
            <a:spAutoFit/>
          </a:bodyPr>
          <a:lstStyle/>
          <a:p>
            <a:r>
              <a:rPr lang="en-US" sz="2400" b="1" dirty="0"/>
              <a:t>G-protein</a:t>
            </a:r>
          </a:p>
        </p:txBody>
      </p:sp>
      <p:cxnSp>
        <p:nvCxnSpPr>
          <p:cNvPr id="75" name="Straight Arrow Connector 74"/>
          <p:cNvCxnSpPr/>
          <p:nvPr/>
        </p:nvCxnSpPr>
        <p:spPr>
          <a:xfrm>
            <a:off x="4610100" y="3477758"/>
            <a:ext cx="4373" cy="43482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482448" y="3884269"/>
            <a:ext cx="2489656" cy="461665"/>
          </a:xfrm>
          <a:prstGeom prst="rect">
            <a:avLst/>
          </a:prstGeom>
          <a:noFill/>
        </p:spPr>
        <p:txBody>
          <a:bodyPr wrap="none" rtlCol="0">
            <a:spAutoFit/>
          </a:bodyPr>
          <a:lstStyle/>
          <a:p>
            <a:r>
              <a:rPr lang="en-US" sz="2400" b="1" dirty="0"/>
              <a:t>Adenylate Cyclase</a:t>
            </a:r>
          </a:p>
        </p:txBody>
      </p:sp>
      <p:cxnSp>
        <p:nvCxnSpPr>
          <p:cNvPr id="77" name="Straight Arrow Connector 76"/>
          <p:cNvCxnSpPr/>
          <p:nvPr/>
        </p:nvCxnSpPr>
        <p:spPr>
          <a:xfrm>
            <a:off x="4561329" y="4311516"/>
            <a:ext cx="4373" cy="43482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258882" y="4746341"/>
            <a:ext cx="702436" cy="461665"/>
          </a:xfrm>
          <a:prstGeom prst="rect">
            <a:avLst/>
          </a:prstGeom>
          <a:noFill/>
        </p:spPr>
        <p:txBody>
          <a:bodyPr wrap="none" rtlCol="0">
            <a:spAutoFit/>
          </a:bodyPr>
          <a:lstStyle/>
          <a:p>
            <a:r>
              <a:rPr lang="en-US" sz="2400" b="1" dirty="0"/>
              <a:t>PKA</a:t>
            </a:r>
          </a:p>
        </p:txBody>
      </p:sp>
      <p:cxnSp>
        <p:nvCxnSpPr>
          <p:cNvPr id="79" name="Straight Arrow Connector 78"/>
          <p:cNvCxnSpPr/>
          <p:nvPr/>
        </p:nvCxnSpPr>
        <p:spPr>
          <a:xfrm flipH="1">
            <a:off x="4605913" y="5161752"/>
            <a:ext cx="4187" cy="41996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577555" y="5487654"/>
            <a:ext cx="2481961" cy="461665"/>
          </a:xfrm>
          <a:prstGeom prst="rect">
            <a:avLst/>
          </a:prstGeom>
          <a:noFill/>
        </p:spPr>
        <p:txBody>
          <a:bodyPr wrap="none" rtlCol="0">
            <a:spAutoFit/>
          </a:bodyPr>
          <a:lstStyle/>
          <a:p>
            <a:r>
              <a:rPr lang="en-US" sz="2400" b="1" dirty="0"/>
              <a:t>Pleiotropic Effects</a:t>
            </a:r>
          </a:p>
        </p:txBody>
      </p:sp>
    </p:spTree>
    <p:extLst>
      <p:ext uri="{BB962C8B-B14F-4D97-AF65-F5344CB8AC3E}">
        <p14:creationId xmlns:p14="http://schemas.microsoft.com/office/powerpoint/2010/main" val="189471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010" y="313789"/>
            <a:ext cx="7210332" cy="779462"/>
          </a:xfrm>
        </p:spPr>
        <p:txBody>
          <a:bodyPr>
            <a:normAutofit fontScale="90000"/>
          </a:bodyPr>
          <a:lstStyle/>
          <a:p>
            <a:r>
              <a:rPr lang="en-US" sz="3600" dirty="0"/>
              <a:t>Regulation of </a:t>
            </a:r>
            <a:r>
              <a:rPr lang="en-US" sz="3600" dirty="0" err="1"/>
              <a:t>Glycogenolysis</a:t>
            </a:r>
            <a:r>
              <a:rPr lang="en-US" sz="3600" dirty="0"/>
              <a:t> is different in Liver and Skeletal Muscle (other tissues)</a:t>
            </a:r>
          </a:p>
        </p:txBody>
      </p:sp>
      <p:sp>
        <p:nvSpPr>
          <p:cNvPr id="5" name="Rectangle 4"/>
          <p:cNvSpPr/>
          <p:nvPr/>
        </p:nvSpPr>
        <p:spPr>
          <a:xfrm>
            <a:off x="129664" y="5520174"/>
            <a:ext cx="2718693" cy="307777"/>
          </a:xfrm>
          <a:prstGeom prst="rect">
            <a:avLst/>
          </a:prstGeom>
        </p:spPr>
        <p:txBody>
          <a:bodyPr wrap="none">
            <a:spAutoFit/>
          </a:bodyPr>
          <a:lstStyle/>
          <a:p>
            <a:r>
              <a:rPr lang="en-US" sz="1400" dirty="0"/>
              <a:t>Image modified from </a:t>
            </a:r>
            <a:r>
              <a:rPr lang="en-US" sz="1400" dirty="0">
                <a:hlinkClick r:id="rId3"/>
              </a:rPr>
              <a:t>Ascherer730</a:t>
            </a:r>
            <a:endParaRPr lang="en-US" sz="1400" dirty="0"/>
          </a:p>
        </p:txBody>
      </p:sp>
      <p:sp>
        <p:nvSpPr>
          <p:cNvPr id="3" name="Rectangle 2"/>
          <p:cNvSpPr/>
          <p:nvPr/>
        </p:nvSpPr>
        <p:spPr>
          <a:xfrm>
            <a:off x="129664" y="4500880"/>
            <a:ext cx="926976" cy="802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8768" y="1290320"/>
            <a:ext cx="8481872" cy="3970318"/>
          </a:xfrm>
          <a:prstGeom prst="rect">
            <a:avLst/>
          </a:prstGeom>
          <a:noFill/>
        </p:spPr>
        <p:txBody>
          <a:bodyPr wrap="square" rtlCol="0">
            <a:spAutoFit/>
          </a:bodyPr>
          <a:lstStyle/>
          <a:p>
            <a:pPr marL="514350" indent="-514350">
              <a:buAutoNum type="arabicPeriod"/>
            </a:pPr>
            <a:r>
              <a:rPr lang="en-US" sz="2800" dirty="0"/>
              <a:t>Activated by different hormones</a:t>
            </a:r>
          </a:p>
          <a:p>
            <a:pPr marL="914400" lvl="1" indent="-457200">
              <a:buFont typeface="Arial" panose="020B0604020202020204" pitchFamily="34" charset="0"/>
              <a:buChar char="•"/>
            </a:pPr>
            <a:r>
              <a:rPr lang="en-US" sz="2800" dirty="0"/>
              <a:t>Liver activated by both Glucagon and Epinephrine</a:t>
            </a:r>
          </a:p>
          <a:p>
            <a:pPr marL="914400" lvl="1" indent="-457200">
              <a:buFont typeface="Arial" panose="020B0604020202020204" pitchFamily="34" charset="0"/>
              <a:buChar char="•"/>
            </a:pPr>
            <a:r>
              <a:rPr lang="en-US" sz="2800" dirty="0"/>
              <a:t>Skeletal Muscle activated by Epinephrine</a:t>
            </a:r>
          </a:p>
          <a:p>
            <a:pPr lvl="1"/>
            <a:endParaRPr lang="en-US" sz="2800" dirty="0"/>
          </a:p>
          <a:p>
            <a:pPr marL="514350" indent="-514350">
              <a:buAutoNum type="arabicPeriod"/>
            </a:pPr>
            <a:r>
              <a:rPr lang="en-US" sz="2800" dirty="0"/>
              <a:t>Have different Isozymes of Glycogen Phosphorylase that are regulated by a combination of:</a:t>
            </a:r>
          </a:p>
          <a:p>
            <a:pPr marL="914400" lvl="1" indent="-457200">
              <a:buFont typeface="Arial" panose="020B0604020202020204" pitchFamily="34" charset="0"/>
              <a:buChar char="•"/>
            </a:pPr>
            <a:r>
              <a:rPr lang="en-US" sz="2800" dirty="0"/>
              <a:t>Allosteric Effectors</a:t>
            </a:r>
          </a:p>
          <a:p>
            <a:pPr marL="914400" lvl="1" indent="-457200">
              <a:buFont typeface="Arial" panose="020B0604020202020204" pitchFamily="34" charset="0"/>
              <a:buChar char="•"/>
            </a:pPr>
            <a:r>
              <a:rPr lang="en-US" sz="2800" dirty="0"/>
              <a:t>Reversible Phosphorylation</a:t>
            </a:r>
          </a:p>
          <a:p>
            <a:pPr marL="971550" lvl="1" indent="-514350">
              <a:buAutoNum type="arabicPeriod"/>
            </a:pPr>
            <a:endParaRPr lang="en-US" sz="2800" dirty="0"/>
          </a:p>
        </p:txBody>
      </p:sp>
    </p:spTree>
    <p:extLst>
      <p:ext uri="{BB962C8B-B14F-4D97-AF65-F5344CB8AC3E}">
        <p14:creationId xmlns:p14="http://schemas.microsoft.com/office/powerpoint/2010/main" val="1792763182"/>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Theme" id="{50F0D94C-435E-4819-B693-F088EAFA6A4A}" vid="{08556F29-02E2-4811-8D71-674314244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Biochemistry Theme</Template>
  <TotalTime>12837</TotalTime>
  <Words>2895</Words>
  <Application>Microsoft Office PowerPoint</Application>
  <PresentationFormat>On-screen Show (4:3)</PresentationFormat>
  <Paragraphs>290</Paragraphs>
  <Slides>19</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Calibri</vt:lpstr>
      <vt:lpstr>Calibri Light</vt:lpstr>
      <vt:lpstr>Biochemistry Theme</vt:lpstr>
      <vt:lpstr>CS ChemDraw Drawing</vt:lpstr>
      <vt:lpstr>Glycogen Biosynthesis and Metabolism – Part 5</vt:lpstr>
      <vt:lpstr>Regulation of Glycogenolysis in Liver Cells</vt:lpstr>
      <vt:lpstr>Glucagon Signaling in Liver Cells</vt:lpstr>
      <vt:lpstr>Phosphorylase Kinase</vt:lpstr>
      <vt:lpstr>Phosphorylase Kinase</vt:lpstr>
      <vt:lpstr>Regulation of Glycogenolysis is different in Liver and Skeletal Muscle (other tissues)</vt:lpstr>
      <vt:lpstr>Epinephrine</vt:lpstr>
      <vt:lpstr>Comparison of Glucagon and Epinephrine Signaling in Liver and Skeletal Muscle</vt:lpstr>
      <vt:lpstr>Regulation of Glycogenolysis is different in Liver and Skeletal Muscle (other tissues)</vt:lpstr>
      <vt:lpstr>Glycogen Phosphorylase (Both Isozymes)</vt:lpstr>
      <vt:lpstr>Glycogen Phosphorylase Enzymes</vt:lpstr>
      <vt:lpstr>Glycogen Phosphorylase</vt:lpstr>
      <vt:lpstr>Liver Glycogen Phosphorylase</vt:lpstr>
      <vt:lpstr>Glycogen Phosphorylase</vt:lpstr>
      <vt:lpstr>Glycogen Phosphorylase</vt:lpstr>
      <vt:lpstr>Glycogen Phosphorylase</vt:lpstr>
      <vt:lpstr>Glycogen Phosphorylase</vt:lpstr>
      <vt:lpstr>McArdle’s Disease</vt:lpstr>
      <vt:lpstr>Summary of Glucose Metabolism in Muscle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 – Part 4</dc:title>
  <dc:creator>Patricia Flatt</dc:creator>
  <cp:lastModifiedBy>Patricia Flatt</cp:lastModifiedBy>
  <cp:revision>180</cp:revision>
  <cp:lastPrinted>2020-01-05T02:19:08Z</cp:lastPrinted>
  <dcterms:created xsi:type="dcterms:W3CDTF">2019-12-20T23:42:59Z</dcterms:created>
  <dcterms:modified xsi:type="dcterms:W3CDTF">2020-03-15T15:42:26Z</dcterms:modified>
</cp:coreProperties>
</file>