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5" r:id="rId2"/>
    <p:sldId id="307" r:id="rId3"/>
    <p:sldId id="308" r:id="rId4"/>
    <p:sldId id="309" r:id="rId5"/>
    <p:sldId id="312" r:id="rId6"/>
    <p:sldId id="310" r:id="rId7"/>
    <p:sldId id="316" r:id="rId8"/>
    <p:sldId id="326" r:id="rId9"/>
    <p:sldId id="327" r:id="rId1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FF"/>
    <a:srgbClr val="FF99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77222" autoAdjust="0"/>
  </p:normalViewPr>
  <p:slideViewPr>
    <p:cSldViewPr snapToGrid="0" showGuides="1">
      <p:cViewPr varScale="1">
        <p:scale>
          <a:sx n="77" d="100"/>
          <a:sy n="77" d="100"/>
        </p:scale>
        <p:origin x="1651" y="48"/>
      </p:cViewPr>
      <p:guideLst>
        <p:guide orient="horz" pos="2184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1AB161C-2D80-4077-87CF-1B5BC1A50EE9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DEA26-E21A-4AC2-916A-8754B5D86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</a:t>
            </a:r>
            <a:r>
              <a:rPr lang="en-US" baseline="0" dirty="0"/>
              <a:t> part 4 of our series on Glycogen Biosynthesis and Metabolism. In the previous section, you learned that glucagon signaling downregulates glycogen synthesis. G</a:t>
            </a:r>
            <a:r>
              <a:rPr lang="en-US" dirty="0"/>
              <a:t>lucagon signaling also upregulates</a:t>
            </a:r>
            <a:r>
              <a:rPr lang="en-US" baseline="0" dirty="0"/>
              <a:t> glycogen breakdown, called </a:t>
            </a:r>
            <a:r>
              <a:rPr lang="en-US" baseline="0" dirty="0" err="1"/>
              <a:t>glycogenolysis</a:t>
            </a:r>
            <a:r>
              <a:rPr lang="en-US" baseline="0" dirty="0"/>
              <a:t>. In this section, we will take a look at the enzymes involved with glycogen breakdown. Then in section 5, we will take a look at how this pathway is regulated during glucagon signaling.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DEA26-E21A-4AC2-916A-8754B5D869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two enzymes are required for the breakdown of glycogen, the glycogen phosphorylase enzyme, and the glycogen debranching</a:t>
            </a:r>
            <a:r>
              <a:rPr lang="en-US" baseline="0" dirty="0"/>
              <a:t> enzyme.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DEA26-E21A-4AC2-916A-8754B5D869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3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Glycogen phosphorylase</a:t>
            </a:r>
            <a:r>
              <a:rPr lang="en-US" baseline="0" dirty="0"/>
              <a:t> catalyzes the release of glucose 1-phosphate from the alpha 1</a:t>
            </a:r>
            <a:r>
              <a:rPr lang="en-US" baseline="0" dirty="0">
                <a:sym typeface="Wingdings" panose="05000000000000000000" pitchFamily="2" charset="2"/>
              </a:rPr>
              <a:t>4 non-reducing ends of glycogen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DEA26-E21A-4AC2-916A-8754B5D869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4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enzyme is a homodimer with two active sites. It also requires a cofactor,</a:t>
            </a:r>
            <a:r>
              <a:rPr lang="en-US" baseline="0" dirty="0"/>
              <a:t> </a:t>
            </a:r>
            <a:r>
              <a:rPr lang="en-US" baseline="0" dirty="0" err="1"/>
              <a:t>pyridoxyl</a:t>
            </a:r>
            <a:r>
              <a:rPr lang="en-US" baseline="0" dirty="0"/>
              <a:t> phosphate (PLP) to be functional. The PLP is derived from the Vitamin B</a:t>
            </a:r>
            <a:r>
              <a:rPr lang="en-US" baseline="-25000" dirty="0"/>
              <a:t>6. </a:t>
            </a:r>
            <a:r>
              <a:rPr lang="en-US" baseline="0" dirty="0"/>
              <a:t>You may have heard previously that if you are low on B-vitamins a common symptom is lethargy or a lack of energy.  We will continue to see that the B-vitamins provide essential cofactors for enzymes involved in the production of ATP.  Thus, if you lack B-vitamins, you are, in fact, not efficiently producing ATP. The PLP cofactor </a:t>
            </a:r>
            <a:r>
              <a:rPr lang="en-US" baseline="0"/>
              <a:t>of GP </a:t>
            </a:r>
            <a:r>
              <a:rPr lang="en-US" baseline="0" dirty="0"/>
              <a:t>is attached covalently to the enzyme through a Schiff-base linkage with a Lysine (K) residue.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DEA26-E21A-4AC2-916A-8754B5D869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54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glycogen phosphorylase binds with glycogen a free inorganic phosphate</a:t>
            </a:r>
            <a:r>
              <a:rPr lang="en-US" baseline="0" dirty="0"/>
              <a:t> anion is positioned by the PLP and the enzyme active site in proximity with the </a:t>
            </a:r>
            <a:r>
              <a:rPr lang="en-US" baseline="0" dirty="0" err="1"/>
              <a:t>anomeric</a:t>
            </a:r>
            <a:r>
              <a:rPr lang="en-US" baseline="0" dirty="0"/>
              <a:t> carbon position of the non-reducing end residue of the glycogen molecule. The oxygen involved in the </a:t>
            </a:r>
            <a:r>
              <a:rPr lang="en-US" baseline="0" dirty="0" err="1"/>
              <a:t>glycosidic</a:t>
            </a:r>
            <a:r>
              <a:rPr lang="en-US" baseline="0" dirty="0"/>
              <a:t> bond attacks the partially charged hydrogen associated with the phosphate ion, leading to the cleavage of the </a:t>
            </a:r>
            <a:r>
              <a:rPr lang="en-US" baseline="0" dirty="0" err="1"/>
              <a:t>glycosidic</a:t>
            </a:r>
            <a:r>
              <a:rPr lang="en-US" baseline="0" dirty="0"/>
              <a:t> bond. The cleaved glycogen chain leaves the active site and one of the phosphate </a:t>
            </a:r>
            <a:r>
              <a:rPr lang="en-US" baseline="0" dirty="0" err="1"/>
              <a:t>oxygens</a:t>
            </a:r>
            <a:r>
              <a:rPr lang="en-US" baseline="0" dirty="0"/>
              <a:t> attacks the carbocation intermediate created during the cleavage.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DEA26-E21A-4AC2-916A-8754B5D869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8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results in the release of the terminal glucose residue as glucose 1-phosphate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DEA26-E21A-4AC2-916A-8754B5D869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51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Glycogen phosphorylase cannot cleave the alpha 1</a:t>
            </a:r>
            <a:r>
              <a:rPr lang="en-US" dirty="0">
                <a:sym typeface="Wingdings" panose="05000000000000000000" pitchFamily="2" charset="2"/>
              </a:rPr>
              <a:t>6 linkages, and it also cannot cleave alpha 14 linkages that are within 4-residues of an alpha 16 linkage (the glycogen chain will no longer fit into the active site of the enzyme) </a:t>
            </a:r>
            <a:r>
              <a:rPr lang="en-US" dirty="0"/>
              <a:t>The Glycogen </a:t>
            </a:r>
            <a:r>
              <a:rPr lang="en-US" dirty="0" err="1"/>
              <a:t>Debrancing</a:t>
            </a:r>
            <a:r>
              <a:rPr lang="en-US" dirty="0"/>
              <a:t> Enzyme (GDE) has two catalytic activities that enable it to deal with this problem. The first catalytic activity is a </a:t>
            </a:r>
            <a:r>
              <a:rPr lang="en-US" dirty="0" err="1"/>
              <a:t>Glycosyl</a:t>
            </a:r>
            <a:r>
              <a:rPr lang="en-US" dirty="0"/>
              <a:t> Transferase</a:t>
            </a:r>
            <a:r>
              <a:rPr lang="en-US" baseline="0" dirty="0"/>
              <a:t> (GT) activity. In this process the three remaining alpha 1</a:t>
            </a:r>
            <a:r>
              <a:rPr lang="en-US" baseline="0" dirty="0">
                <a:sym typeface="Wingdings" panose="05000000000000000000" pitchFamily="2" charset="2"/>
              </a:rPr>
              <a:t>4 extended units on the branch site (colored in green) are clipped off of the branch site and are attached onto a straight chain of alpha 14 extended glucose residues. The second part of the reaction requires the Glucosidase (GC) activity that mediates the hydrolysis of the alpha 16 </a:t>
            </a:r>
            <a:r>
              <a:rPr lang="en-US" baseline="0" dirty="0" err="1">
                <a:sym typeface="Wingdings" panose="05000000000000000000" pitchFamily="2" charset="2"/>
              </a:rPr>
              <a:t>glycosidic</a:t>
            </a:r>
            <a:r>
              <a:rPr lang="en-US" baseline="0" dirty="0">
                <a:sym typeface="Wingdings" panose="05000000000000000000" pitchFamily="2" charset="2"/>
              </a:rPr>
              <a:t> bond and release of free glucose in the process. Glycogen Phosphorylase can then resume the breakdown of the remaining alpha 14 chain. </a:t>
            </a:r>
            <a:endParaRPr lang="en-US" dirty="0"/>
          </a:p>
          <a:p>
            <a:pPr defTabSz="966612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DEA26-E21A-4AC2-916A-8754B5D869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42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liver cell has now released large quantities of glucose 1-phosphate from glycogen, as well as a smaller amount of free glucose from the clipped branch residues.</a:t>
            </a:r>
            <a:r>
              <a:rPr lang="en-US" baseline="0" dirty="0"/>
              <a:t> The free glucose can be transported to the blood stream straight away, but the glucose 1-phosphate must be dephosphorylated prior to release.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DEA26-E21A-4AC2-916A-8754B5D869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62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dephosphorylation</a:t>
            </a:r>
            <a:r>
              <a:rPr lang="en-US" dirty="0"/>
              <a:t> of glucose only occurs in liver cells, as this is the primary</a:t>
            </a:r>
            <a:r>
              <a:rPr lang="en-US" baseline="0" dirty="0"/>
              <a:t> location for the regulation of blood glucose levels. Free glucose can exit the cell while phosphorylated forms are trapped inside the cell. To mediate the </a:t>
            </a:r>
            <a:r>
              <a:rPr lang="en-US" baseline="0" dirty="0" err="1"/>
              <a:t>dephosphorylation</a:t>
            </a:r>
            <a:r>
              <a:rPr lang="en-US" baseline="0" dirty="0"/>
              <a:t> of glucose, glucose 6-phosphate is transported from the cytoplasm into the lumen of the endoplasmic reticulum (ER) through transporter 1 (T1). The glucose 6-phosphatase (G-6-Pase) then cleaves the phosphate from the substrate, releasing inorganic phosphate (P) and glucose (red molecule). The inorganic phosphate is then transported back into the cytoplasm through transporter 2 (T2) and glucose is transported through Transporter 3 (T3). Free glucose is then transported back into the bloodstream through a glucose (GLUT) transporter (not shown)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DEA26-E21A-4AC2-916A-8754B5D869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2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ochemistr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516" y="1431922"/>
            <a:ext cx="7772400" cy="1849437"/>
          </a:xfrm>
          <a:solidFill>
            <a:schemeClr val="accent6">
              <a:lumMod val="60000"/>
              <a:lumOff val="40000"/>
              <a:alpha val="68000"/>
            </a:schemeClr>
          </a:solidFill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904" y="3891270"/>
            <a:ext cx="6858000" cy="999293"/>
          </a:xfrm>
          <a:solidFill>
            <a:schemeClr val="accent6">
              <a:lumMod val="60000"/>
              <a:lumOff val="40000"/>
              <a:alpha val="68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849"/>
            <a:ext cx="9144000" cy="10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chem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018" y="222349"/>
            <a:ext cx="7210332" cy="779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6" y="1278384"/>
            <a:ext cx="8460420" cy="4511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849"/>
            <a:ext cx="9144000" cy="1089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2"/>
            <a:ext cx="1305018" cy="118215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6382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oche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363" y="193064"/>
            <a:ext cx="7307987" cy="8380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452" y="1203159"/>
            <a:ext cx="4257398" cy="46802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203159"/>
            <a:ext cx="4230765" cy="46802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849"/>
            <a:ext cx="9144000" cy="1089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2"/>
            <a:ext cx="1305018" cy="118215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876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oche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17" y="98796"/>
            <a:ext cx="7661430" cy="850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849"/>
            <a:ext cx="9144000" cy="1089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2"/>
            <a:ext cx="1305018" cy="118215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0973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iochem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849"/>
            <a:ext cx="9144000" cy="1089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9" b="37476"/>
          <a:stretch/>
        </p:blipFill>
        <p:spPr>
          <a:xfrm>
            <a:off x="-97654" y="-64655"/>
            <a:ext cx="9352490" cy="107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42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ochem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5134"/>
            <a:ext cx="2949178" cy="1042265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849"/>
            <a:ext cx="9144000" cy="1089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9" b="37476"/>
          <a:stretch/>
        </p:blipFill>
        <p:spPr>
          <a:xfrm>
            <a:off x="-97654" y="-64655"/>
            <a:ext cx="9352490" cy="107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65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0CD00-9995-4470-B1CF-DB9B98189CB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CB677-C75E-4884-8358-F53262AC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2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lycogen_phosphorylase#/media/File:Glycogen_phosphorylase_stereo.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en.wikipedia.org/wiki/Glycogen_phosphorylase#/media/File:GlycogenPhosphorylaseDimer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lycogen_phosphorylase#/media/File:GlycogenPhosphorylaseMechanism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lycogen_phosphorylase#/media/File:GlycogenPhosphorylaseMechanism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lycogen_phosphorylase#/media/File:GlycogenPhosphorylaseMechanism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en.wikipedia.org/wiki/Glycogen_debranching_enzyme#/media/File:Function_and_Structure_of_Eukaryotic_Glycogen_Debranching_Enzyme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468880"/>
            <a:ext cx="7772400" cy="1696399"/>
          </a:xfrm>
        </p:spPr>
        <p:txBody>
          <a:bodyPr>
            <a:normAutofit fontScale="90000"/>
          </a:bodyPr>
          <a:lstStyle/>
          <a:p>
            <a:r>
              <a:rPr lang="en-US" dirty="0"/>
              <a:t>Glycogen Biosynthesis and Metabolism – Part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4165279"/>
            <a:ext cx="7772400" cy="620081"/>
          </a:xfrm>
        </p:spPr>
        <p:txBody>
          <a:bodyPr/>
          <a:lstStyle/>
          <a:p>
            <a:r>
              <a:rPr lang="en-US" dirty="0"/>
              <a:t>Mechanism of </a:t>
            </a:r>
            <a:r>
              <a:rPr lang="en-US" dirty="0" err="1"/>
              <a:t>Glycogenolysis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9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778" y="232509"/>
            <a:ext cx="7210332" cy="779462"/>
          </a:xfrm>
        </p:spPr>
        <p:txBody>
          <a:bodyPr/>
          <a:lstStyle/>
          <a:p>
            <a:r>
              <a:rPr lang="en-US" dirty="0"/>
              <a:t>Mechanism of </a:t>
            </a:r>
            <a:r>
              <a:rPr lang="en-US" dirty="0" err="1"/>
              <a:t>Glycogenolysis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Requires Two Enzymes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Glycogen Phosphorylase</a:t>
            </a:r>
          </a:p>
          <a:p>
            <a:r>
              <a:rPr lang="en-US" sz="3600" dirty="0"/>
              <a:t>Glycogen Debranching Enzyme</a:t>
            </a:r>
          </a:p>
        </p:txBody>
      </p:sp>
    </p:spTree>
    <p:extLst>
      <p:ext uri="{BB962C8B-B14F-4D97-AF65-F5344CB8AC3E}">
        <p14:creationId xmlns:p14="http://schemas.microsoft.com/office/powerpoint/2010/main" val="305000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924" y="232014"/>
            <a:ext cx="7210332" cy="779462"/>
          </a:xfrm>
        </p:spPr>
        <p:txBody>
          <a:bodyPr>
            <a:normAutofit/>
          </a:bodyPr>
          <a:lstStyle/>
          <a:p>
            <a:r>
              <a:rPr lang="en-US" sz="3600" dirty="0"/>
              <a:t>Glycogen Phosphorylase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6" y="1278384"/>
            <a:ext cx="5331676" cy="4511353"/>
          </a:xfrm>
        </p:spPr>
        <p:txBody>
          <a:bodyPr/>
          <a:lstStyle/>
          <a:p>
            <a:r>
              <a:rPr lang="en-US" dirty="0"/>
              <a:t>Catalyzes the release of single glucose molecules from 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1</a:t>
            </a:r>
            <a:r>
              <a:rPr lang="en-US" dirty="0">
                <a:sym typeface="Wingdings" panose="05000000000000000000" pitchFamily="2" charset="2"/>
              </a:rPr>
              <a:t>4 linkages at the </a:t>
            </a:r>
            <a:r>
              <a:rPr lang="en-US" dirty="0" err="1">
                <a:sym typeface="Wingdings" panose="05000000000000000000" pitchFamily="2" charset="2"/>
              </a:rPr>
              <a:t>nonreducing</a:t>
            </a:r>
            <a:r>
              <a:rPr lang="en-US" dirty="0">
                <a:sym typeface="Wingdings" panose="05000000000000000000" pitchFamily="2" charset="2"/>
              </a:rPr>
              <a:t> ends of the molecule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66" y="207248"/>
            <a:ext cx="2681354" cy="2939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6584" y="3121223"/>
            <a:ext cx="1984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from </a:t>
            </a:r>
            <a:r>
              <a:rPr lang="en-US" sz="1400" dirty="0">
                <a:hlinkClick r:id="rId4"/>
              </a:rPr>
              <a:t>Ascherer730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" y="3338065"/>
            <a:ext cx="8729980" cy="2200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944" y="5607455"/>
            <a:ext cx="235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from </a:t>
            </a:r>
            <a:r>
              <a:rPr lang="en-US" sz="1400" dirty="0">
                <a:hlinkClick r:id="rId6"/>
              </a:rPr>
              <a:t>Michal </a:t>
            </a:r>
            <a:r>
              <a:rPr lang="en-US" sz="1400" dirty="0" err="1">
                <a:hlinkClick r:id="rId6"/>
              </a:rPr>
              <a:t>Sobkowski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426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Glycogen Phosphorylase Mechanism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97"/>
          <a:stretch/>
        </p:blipFill>
        <p:spPr>
          <a:xfrm>
            <a:off x="4772784" y="1001811"/>
            <a:ext cx="3121535" cy="45369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664" y="5520174"/>
            <a:ext cx="2718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Image modified from </a:t>
            </a:r>
            <a:r>
              <a:rPr lang="en-US" sz="1400" dirty="0">
                <a:hlinkClick r:id="rId4"/>
              </a:rPr>
              <a:t>Ascherer730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334000" y="5008880"/>
            <a:ext cx="2743200" cy="53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0" y="4743073"/>
            <a:ext cx="416560" cy="53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3733" y="1242814"/>
            <a:ext cx="43961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Glycogen Phosphorylase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Is a dimer with two active 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has a pyridoxal phosphate (PLP, derived from Vitamin B</a:t>
            </a:r>
            <a:r>
              <a:rPr lang="en-US" sz="2800" baseline="-25000" dirty="0"/>
              <a:t>6</a:t>
            </a:r>
            <a:r>
              <a:rPr lang="en-US" sz="2800" dirty="0"/>
              <a:t>) at each catalytic site.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PLP is linked to a K residue via a </a:t>
            </a:r>
            <a:r>
              <a:rPr lang="en-US" sz="2800" dirty="0" err="1"/>
              <a:t>Shiff</a:t>
            </a:r>
            <a:r>
              <a:rPr lang="en-US" sz="2800" dirty="0"/>
              <a:t>-base</a:t>
            </a:r>
          </a:p>
        </p:txBody>
      </p:sp>
    </p:spTree>
    <p:extLst>
      <p:ext uri="{BB962C8B-B14F-4D97-AF65-F5344CB8AC3E}">
        <p14:creationId xmlns:p14="http://schemas.microsoft.com/office/powerpoint/2010/main" val="274247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Glycogen Phosphorylase Mechanism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3" r="19882"/>
          <a:stretch/>
        </p:blipFill>
        <p:spPr>
          <a:xfrm>
            <a:off x="792759" y="768708"/>
            <a:ext cx="8234850" cy="47514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664" y="5520174"/>
            <a:ext cx="2718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Image modified from </a:t>
            </a:r>
            <a:r>
              <a:rPr lang="en-US" sz="1400" dirty="0">
                <a:hlinkClick r:id="rId4"/>
              </a:rPr>
              <a:t>Ascherer730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690880" y="4717534"/>
            <a:ext cx="1168400" cy="802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4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Glycogen Phosphorylase Mechanism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8"/>
          <a:stretch/>
        </p:blipFill>
        <p:spPr>
          <a:xfrm>
            <a:off x="593152" y="1118369"/>
            <a:ext cx="7637706" cy="47095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664" y="5520174"/>
            <a:ext cx="2718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Image modified from </a:t>
            </a:r>
            <a:r>
              <a:rPr lang="en-US" sz="1400" dirty="0">
                <a:hlinkClick r:id="rId4"/>
              </a:rPr>
              <a:t>Ascherer730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29664" y="4500880"/>
            <a:ext cx="926976" cy="802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0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12"/>
          <a:stretch/>
        </p:blipFill>
        <p:spPr>
          <a:xfrm>
            <a:off x="4785988" y="375920"/>
            <a:ext cx="4137577" cy="53634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824" y="5642094"/>
            <a:ext cx="2514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Image modified from </a:t>
            </a:r>
            <a:r>
              <a:rPr lang="en-US" sz="1400" dirty="0" err="1">
                <a:hlinkClick r:id="rId4"/>
              </a:rPr>
              <a:t>XiangSong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40" y="1821644"/>
            <a:ext cx="2902914" cy="3635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206" y="-99025"/>
            <a:ext cx="7619794" cy="949890"/>
          </a:xfrm>
        </p:spPr>
        <p:txBody>
          <a:bodyPr>
            <a:noAutofit/>
          </a:bodyPr>
          <a:lstStyle/>
          <a:p>
            <a:r>
              <a:rPr lang="en-US" sz="3200" b="1" dirty="0"/>
              <a:t>Glycogen Debranching Enzyme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446" y="768226"/>
            <a:ext cx="383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Transferase Activity (GT)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Glucosidase Activity (GC) </a:t>
            </a:r>
          </a:p>
        </p:txBody>
      </p:sp>
    </p:spTree>
    <p:extLst>
      <p:ext uri="{BB962C8B-B14F-4D97-AF65-F5344CB8AC3E}">
        <p14:creationId xmlns:p14="http://schemas.microsoft.com/office/powerpoint/2010/main" val="276108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8" y="202029"/>
            <a:ext cx="7210332" cy="779462"/>
          </a:xfrm>
        </p:spPr>
        <p:txBody>
          <a:bodyPr/>
          <a:lstStyle/>
          <a:p>
            <a:r>
              <a:rPr lang="en-US" dirty="0" err="1"/>
              <a:t>Glycogenolysis</a:t>
            </a:r>
            <a:r>
              <a:rPr lang="en-US" dirty="0"/>
              <a:t> in Liver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6" y="1278385"/>
            <a:ext cx="8460420" cy="936496"/>
          </a:xfrm>
        </p:spPr>
        <p:txBody>
          <a:bodyPr/>
          <a:lstStyle/>
          <a:p>
            <a:r>
              <a:rPr lang="en-US" dirty="0"/>
              <a:t>Results in the release of large amounts of Glucose 1-phosphate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9681" y="1984048"/>
            <a:ext cx="2867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Glucose 1-phosphate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10100" y="2511775"/>
            <a:ext cx="0" cy="475265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94801" y="2483391"/>
            <a:ext cx="2469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Phosphoglucomutase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99680" y="3072944"/>
            <a:ext cx="2867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Glucose 6-phosphate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33662" y="3535680"/>
            <a:ext cx="1" cy="5689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7922" y="4161839"/>
            <a:ext cx="119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Glucose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10099" y="4611464"/>
            <a:ext cx="1" cy="5689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95475" y="5250734"/>
            <a:ext cx="361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Released into Bloodstream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41673" y="3499216"/>
            <a:ext cx="2651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Glucose 6-phosphatase</a:t>
            </a:r>
          </a:p>
          <a:p>
            <a:pPr algn="ctr"/>
            <a:r>
              <a:rPr lang="en-US" sz="2000" b="1" dirty="0"/>
              <a:t>(only in Liver Cells!)</a:t>
            </a:r>
          </a:p>
        </p:txBody>
      </p:sp>
    </p:spTree>
    <p:extLst>
      <p:ext uri="{BB962C8B-B14F-4D97-AF65-F5344CB8AC3E}">
        <p14:creationId xmlns:p14="http://schemas.microsoft.com/office/powerpoint/2010/main" val="352486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22" y="149731"/>
            <a:ext cx="7210332" cy="779462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Dephosphorylation</a:t>
            </a:r>
            <a:r>
              <a:rPr lang="en-US" sz="3600" b="1" dirty="0"/>
              <a:t> of Glucose in Liver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760" y="2605364"/>
            <a:ext cx="571580" cy="590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020" y="2595204"/>
            <a:ext cx="571580" cy="590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430" y="2595204"/>
            <a:ext cx="571580" cy="590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720" y="2595204"/>
            <a:ext cx="571580" cy="5906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980" y="2585044"/>
            <a:ext cx="571580" cy="5906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390" y="2585044"/>
            <a:ext cx="571580" cy="5906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650" y="2585044"/>
            <a:ext cx="571580" cy="590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910" y="2574884"/>
            <a:ext cx="571580" cy="590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20" y="2574884"/>
            <a:ext cx="571580" cy="590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730" y="2574884"/>
            <a:ext cx="571580" cy="590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990" y="2564724"/>
            <a:ext cx="571580" cy="590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400" y="2564724"/>
            <a:ext cx="571580" cy="5906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2441" y="2169160"/>
            <a:ext cx="119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Cytoplasm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4581" y="326286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Lumen of the ER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046340" y="2467968"/>
            <a:ext cx="823630" cy="1239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T1</a:t>
            </a:r>
          </a:p>
        </p:txBody>
      </p:sp>
      <p:sp>
        <p:nvSpPr>
          <p:cNvPr id="24" name="Pie 23"/>
          <p:cNvSpPr/>
          <p:nvPr/>
        </p:nvSpPr>
        <p:spPr>
          <a:xfrm rot="9314998">
            <a:off x="3810829" y="2796335"/>
            <a:ext cx="1342720" cy="1037592"/>
          </a:xfrm>
          <a:prstGeom prst="pi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80040" y="2407244"/>
            <a:ext cx="629920" cy="487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</a:t>
            </a:r>
          </a:p>
        </p:txBody>
      </p:sp>
      <p:sp>
        <p:nvSpPr>
          <p:cNvPr id="30" name="Oval 29"/>
          <p:cNvSpPr/>
          <p:nvPr/>
        </p:nvSpPr>
        <p:spPr>
          <a:xfrm>
            <a:off x="5068530" y="2467968"/>
            <a:ext cx="681254" cy="10575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16789" y="2355768"/>
            <a:ext cx="737108" cy="109370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T3</a:t>
            </a:r>
          </a:p>
        </p:txBody>
      </p:sp>
      <p:sp>
        <p:nvSpPr>
          <p:cNvPr id="32" name="Oval 31"/>
          <p:cNvSpPr/>
          <p:nvPr/>
        </p:nvSpPr>
        <p:spPr>
          <a:xfrm>
            <a:off x="5628640" y="3234174"/>
            <a:ext cx="203200" cy="31166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483349" y="1931076"/>
            <a:ext cx="0" cy="47616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464165" y="3707488"/>
            <a:ext cx="11472" cy="590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060114"/>
              </p:ext>
            </p:extLst>
          </p:nvPr>
        </p:nvGraphicFramePr>
        <p:xfrm>
          <a:off x="3820121" y="3779155"/>
          <a:ext cx="958758" cy="568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CS ChemDraw Drawing" r:id="rId5" imgW="534633" imgH="316887" progId="ChemDraw.Document.6.0">
                  <p:embed/>
                </p:oleObj>
              </mc:Choice>
              <mc:Fallback>
                <p:oleObj name="CS ChemDraw Drawing" r:id="rId5" imgW="534633" imgH="3168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0121" y="3779155"/>
                        <a:ext cx="958758" cy="568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002037" y="2941845"/>
            <a:ext cx="102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G-6-Pase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373418" y="3537209"/>
            <a:ext cx="11472" cy="590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434724" y="1871793"/>
            <a:ext cx="11472" cy="590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073633" y="1758220"/>
            <a:ext cx="11472" cy="590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062161" y="3456832"/>
            <a:ext cx="11472" cy="59019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3062327" y="1054900"/>
            <a:ext cx="704206" cy="773946"/>
            <a:chOff x="1602434" y="4844534"/>
            <a:chExt cx="704206" cy="773946"/>
          </a:xfrm>
        </p:grpSpPr>
        <p:sp>
          <p:nvSpPr>
            <p:cNvPr id="44" name="Oval 43"/>
            <p:cNvSpPr/>
            <p:nvPr/>
          </p:nvSpPr>
          <p:spPr>
            <a:xfrm>
              <a:off x="1735060" y="5029200"/>
              <a:ext cx="571580" cy="5892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602434" y="4844534"/>
              <a:ext cx="305891" cy="369332"/>
              <a:chOff x="820610" y="4632410"/>
              <a:chExt cx="305891" cy="369332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832022" y="4687330"/>
                <a:ext cx="255373" cy="25949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20610" y="4632410"/>
                <a:ext cx="305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3805361" y="1160420"/>
            <a:ext cx="172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Glucose </a:t>
            </a:r>
          </a:p>
          <a:p>
            <a:r>
              <a:rPr lang="en-US" b="1" dirty="0"/>
              <a:t>6-phosphate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282877" y="4381366"/>
            <a:ext cx="704206" cy="773946"/>
            <a:chOff x="1602434" y="4844534"/>
            <a:chExt cx="704206" cy="773946"/>
          </a:xfrm>
        </p:grpSpPr>
        <p:sp>
          <p:nvSpPr>
            <p:cNvPr id="51" name="Oval 50"/>
            <p:cNvSpPr/>
            <p:nvPr/>
          </p:nvSpPr>
          <p:spPr>
            <a:xfrm>
              <a:off x="1735060" y="5029200"/>
              <a:ext cx="571580" cy="5892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602434" y="4844534"/>
              <a:ext cx="305891" cy="369332"/>
              <a:chOff x="820610" y="4632410"/>
              <a:chExt cx="305891" cy="369332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832022" y="4687330"/>
                <a:ext cx="255373" cy="25949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20610" y="4632410"/>
                <a:ext cx="305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</a:t>
                </a:r>
              </a:p>
            </p:txBody>
          </p:sp>
        </p:grpSp>
      </p:grpSp>
      <p:sp>
        <p:nvSpPr>
          <p:cNvPr id="55" name="Oval 54"/>
          <p:cNvSpPr/>
          <p:nvPr/>
        </p:nvSpPr>
        <p:spPr>
          <a:xfrm>
            <a:off x="3101424" y="2414942"/>
            <a:ext cx="747179" cy="16296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201044" y="2478565"/>
            <a:ext cx="388789" cy="1822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740400" y="2305689"/>
            <a:ext cx="663660" cy="242963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716789" y="4423462"/>
            <a:ext cx="571580" cy="589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4970417" y="4226647"/>
            <a:ext cx="305891" cy="369332"/>
            <a:chOff x="820610" y="4632410"/>
            <a:chExt cx="305891" cy="369332"/>
          </a:xfrm>
        </p:grpSpPr>
        <p:sp>
          <p:nvSpPr>
            <p:cNvPr id="61" name="Oval 60"/>
            <p:cNvSpPr/>
            <p:nvPr/>
          </p:nvSpPr>
          <p:spPr>
            <a:xfrm>
              <a:off x="832022" y="4687330"/>
              <a:ext cx="255373" cy="2594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0610" y="4632410"/>
              <a:ext cx="305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13117" y="1329969"/>
            <a:ext cx="305891" cy="369332"/>
            <a:chOff x="820610" y="4632410"/>
            <a:chExt cx="305891" cy="369332"/>
          </a:xfrm>
        </p:grpSpPr>
        <p:sp>
          <p:nvSpPr>
            <p:cNvPr id="64" name="Oval 63"/>
            <p:cNvSpPr/>
            <p:nvPr/>
          </p:nvSpPr>
          <p:spPr>
            <a:xfrm>
              <a:off x="832022" y="4687330"/>
              <a:ext cx="255373" cy="25949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20610" y="4632410"/>
              <a:ext cx="305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5820339" y="1008535"/>
            <a:ext cx="571580" cy="589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581778" y="1254080"/>
            <a:ext cx="509902" cy="5786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201780" y="1054900"/>
            <a:ext cx="137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 the blood</a:t>
            </a:r>
          </a:p>
        </p:txBody>
      </p:sp>
    </p:spTree>
    <p:extLst>
      <p:ext uri="{BB962C8B-B14F-4D97-AF65-F5344CB8AC3E}">
        <p14:creationId xmlns:p14="http://schemas.microsoft.com/office/powerpoint/2010/main" val="3368641728"/>
      </p:ext>
    </p:extLst>
  </p:cSld>
  <p:clrMapOvr>
    <a:masterClrMapping/>
  </p:clrMapOvr>
</p:sld>
</file>

<file path=ppt/theme/theme1.xml><?xml version="1.0" encoding="utf-8"?>
<a:theme xmlns:a="http://schemas.openxmlformats.org/drawingml/2006/main" name="Biochemistry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chemistry Theme" id="{50F0D94C-435E-4819-B693-F088EAFA6A4A}" vid="{08556F29-02E2-4811-8D71-6743142446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Biochemistry Theme</Template>
  <TotalTime>12836</TotalTime>
  <Words>891</Words>
  <Application>Microsoft Office PowerPoint</Application>
  <PresentationFormat>On-screen Show (4:3)</PresentationFormat>
  <Paragraphs>68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Biochemistry Theme</vt:lpstr>
      <vt:lpstr>CS ChemDraw Drawing</vt:lpstr>
      <vt:lpstr>Glycogen Biosynthesis and Metabolism – Part 4</vt:lpstr>
      <vt:lpstr>Mechanism of Glycogenolysis</vt:lpstr>
      <vt:lpstr>Glycogen Phosphorylase</vt:lpstr>
      <vt:lpstr>Glycogen Phosphorylase Mechanism</vt:lpstr>
      <vt:lpstr>Glycogen Phosphorylase Mechanism</vt:lpstr>
      <vt:lpstr>Glycogen Phosphorylase Mechanism</vt:lpstr>
      <vt:lpstr>Glycogen Debranching Enzyme</vt:lpstr>
      <vt:lpstr>Glycogenolysis in Liver Cells</vt:lpstr>
      <vt:lpstr>Dephosphorylation of Glucose in Liver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 – Part 4</dc:title>
  <dc:creator>Patricia Flatt</dc:creator>
  <cp:lastModifiedBy>Patricia Flatt</cp:lastModifiedBy>
  <cp:revision>180</cp:revision>
  <cp:lastPrinted>2020-01-05T02:19:08Z</cp:lastPrinted>
  <dcterms:created xsi:type="dcterms:W3CDTF">2019-12-20T23:42:59Z</dcterms:created>
  <dcterms:modified xsi:type="dcterms:W3CDTF">2020-03-15T15:43:29Z</dcterms:modified>
</cp:coreProperties>
</file>