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340" r:id="rId2"/>
    <p:sldId id="282" r:id="rId3"/>
    <p:sldId id="273" r:id="rId4"/>
    <p:sldId id="268" r:id="rId5"/>
    <p:sldId id="276" r:id="rId6"/>
    <p:sldId id="277" r:id="rId7"/>
    <p:sldId id="280" r:id="rId8"/>
    <p:sldId id="274" r:id="rId9"/>
    <p:sldId id="275" r:id="rId10"/>
    <p:sldId id="281" r:id="rId11"/>
    <p:sldId id="283" r:id="rId12"/>
    <p:sldId id="284" r:id="rId1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99FF"/>
    <a:srgbClr val="FF9933"/>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7222" autoAdjust="0"/>
  </p:normalViewPr>
  <p:slideViewPr>
    <p:cSldViewPr snapToGrid="0" showGuides="1">
      <p:cViewPr varScale="1">
        <p:scale>
          <a:sx n="77" d="100"/>
          <a:sy n="77" d="100"/>
        </p:scale>
        <p:origin x="1651" y="48"/>
      </p:cViewPr>
      <p:guideLst>
        <p:guide orient="horz" pos="2184"/>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1AB161C-2D80-4077-87CF-1B5BC1A50EE9}" type="datetimeFigureOut">
              <a:rPr lang="en-US" smtClean="0"/>
              <a:t>3/15/2020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1DEA26-E21A-4AC2-916A-8754B5D869F2}" type="slidenum">
              <a:rPr lang="en-US" smtClean="0"/>
              <a:t>‹#›</a:t>
            </a:fld>
            <a:endParaRPr lang="en-US"/>
          </a:p>
        </p:txBody>
      </p:sp>
    </p:spTree>
    <p:extLst>
      <p:ext uri="{BB962C8B-B14F-4D97-AF65-F5344CB8AC3E}">
        <p14:creationId xmlns:p14="http://schemas.microsoft.com/office/powerpoint/2010/main" val="1659662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2 of our lecture series in Glycogen</a:t>
            </a:r>
            <a:r>
              <a:rPr lang="en-US" baseline="0" dirty="0"/>
              <a:t> Biosynthesis and Metabolism. </a:t>
            </a:r>
            <a:r>
              <a:rPr lang="en-US" dirty="0"/>
              <a:t>In this next section we will take a closer</a:t>
            </a:r>
            <a:r>
              <a:rPr lang="en-US" baseline="0" dirty="0"/>
              <a:t> look at the enzymes required for Glycogenesis (or the synthesis of glycogen)</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a:t>
            </a:fld>
            <a:endParaRPr lang="en-US"/>
          </a:p>
        </p:txBody>
      </p:sp>
    </p:spTree>
    <p:extLst>
      <p:ext uri="{BB962C8B-B14F-4D97-AF65-F5344CB8AC3E}">
        <p14:creationId xmlns:p14="http://schemas.microsoft.com/office/powerpoint/2010/main" val="1345791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a:t>
            </a:r>
            <a:r>
              <a:rPr lang="en-US" baseline="0" dirty="0"/>
              <a:t> a summary of glycogenesis begins when glucose enters the cell through the GLUT4 transporter (or similar family member). Hexokinase phosphorylates the glucose and traps it in the cell. </a:t>
            </a:r>
            <a:r>
              <a:rPr lang="en-US" baseline="0" dirty="0" err="1"/>
              <a:t>Phosphoglucomutase</a:t>
            </a:r>
            <a:r>
              <a:rPr lang="en-US" baseline="0" dirty="0"/>
              <a:t> then converts glucose 6-phosphate into glucose 1-phosphate. This substrate is utilized by UDP-glucose </a:t>
            </a:r>
            <a:r>
              <a:rPr lang="en-US" baseline="0" dirty="0" err="1"/>
              <a:t>pyrophosphorylase</a:t>
            </a:r>
            <a:r>
              <a:rPr lang="en-US" baseline="0" dirty="0"/>
              <a:t> to generate UDP-glucose.</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10</a:t>
            </a:fld>
            <a:endParaRPr lang="en-US"/>
          </a:p>
        </p:txBody>
      </p:sp>
    </p:spTree>
    <p:extLst>
      <p:ext uri="{BB962C8B-B14F-4D97-AF65-F5344CB8AC3E}">
        <p14:creationId xmlns:p14="http://schemas.microsoft.com/office/powerpoint/2010/main" val="3014892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Glycogen synthase (GS)</a:t>
            </a:r>
            <a:r>
              <a:rPr lang="en-US" baseline="0" dirty="0"/>
              <a:t> uses UDP-glucose as a glucose donor to extend the alpha 1</a:t>
            </a:r>
            <a:r>
              <a:rPr lang="en-US" baseline="0" dirty="0">
                <a:sym typeface="Wingdings" panose="05000000000000000000" pitchFamily="2" charset="2"/>
              </a:rPr>
              <a:t>4 chain of glycogen with more </a:t>
            </a:r>
            <a:r>
              <a:rPr lang="en-US" baseline="0" dirty="0" err="1">
                <a:sym typeface="Wingdings" panose="05000000000000000000" pitchFamily="2" charset="2"/>
              </a:rPr>
              <a:t>glucosyl</a:t>
            </a:r>
            <a:r>
              <a:rPr lang="en-US" baseline="0" dirty="0">
                <a:sym typeface="Wingdings" panose="05000000000000000000" pitchFamily="2" charset="2"/>
              </a:rPr>
              <a:t> residues. Note that a primer of at least 4 glucose residues must be attached to </a:t>
            </a:r>
            <a:r>
              <a:rPr lang="en-US" baseline="0" dirty="0" err="1">
                <a:sym typeface="Wingdings" panose="05000000000000000000" pitchFamily="2" charset="2"/>
              </a:rPr>
              <a:t>glycogenin</a:t>
            </a:r>
            <a:r>
              <a:rPr lang="en-US" baseline="0" dirty="0">
                <a:sym typeface="Wingdings" panose="05000000000000000000" pitchFamily="2" charset="2"/>
              </a:rPr>
              <a:t> to serve as a substrate for GS.</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11</a:t>
            </a:fld>
            <a:endParaRPr lang="en-US"/>
          </a:p>
        </p:txBody>
      </p:sp>
    </p:spTree>
    <p:extLst>
      <p:ext uri="{BB962C8B-B14F-4D97-AF65-F5344CB8AC3E}">
        <p14:creationId xmlns:p14="http://schemas.microsoft.com/office/powerpoint/2010/main" val="2526158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branching enzyme transfers chains of alpha 1</a:t>
            </a:r>
            <a:r>
              <a:rPr lang="en-US" dirty="0">
                <a:sym typeface="Wingdings" panose="05000000000000000000" pitchFamily="2" charset="2"/>
              </a:rPr>
              <a:t>4 glucose residues (~7) to the same or to a different glycogen residue to create an alpha 16 linkage.</a:t>
            </a:r>
            <a:r>
              <a:rPr lang="en-US" baseline="0" dirty="0">
                <a:sym typeface="Wingdings" panose="05000000000000000000" pitchFamily="2" charset="2"/>
              </a:rPr>
              <a:t> This occurs approximately every 12 to 16 residues. </a:t>
            </a:r>
            <a:r>
              <a:rPr lang="en-US" dirty="0"/>
              <a:t> </a:t>
            </a:r>
          </a:p>
        </p:txBody>
      </p:sp>
      <p:sp>
        <p:nvSpPr>
          <p:cNvPr id="4" name="Slide Number Placeholder 3"/>
          <p:cNvSpPr>
            <a:spLocks noGrp="1"/>
          </p:cNvSpPr>
          <p:nvPr>
            <p:ph type="sldNum" sz="quarter" idx="10"/>
          </p:nvPr>
        </p:nvSpPr>
        <p:spPr/>
        <p:txBody>
          <a:bodyPr/>
          <a:lstStyle/>
          <a:p>
            <a:fld id="{5C1DEA26-E21A-4AC2-916A-8754B5D869F2}" type="slidenum">
              <a:rPr lang="en-US" smtClean="0"/>
              <a:t>12</a:t>
            </a:fld>
            <a:endParaRPr lang="en-US"/>
          </a:p>
        </p:txBody>
      </p:sp>
    </p:spTree>
    <p:extLst>
      <p:ext uri="{BB962C8B-B14F-4D97-AF65-F5344CB8AC3E}">
        <p14:creationId xmlns:p14="http://schemas.microsoft.com/office/powerpoint/2010/main" val="2713655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a:t>
            </a:r>
            <a:r>
              <a:rPr lang="en-US" baseline="0" dirty="0"/>
              <a:t> of glycogenesis requires the activity of several enzymes. Some of these, we have already discussed including the hexokinase that phosphorylates the 6-OH of glucose and the </a:t>
            </a:r>
            <a:r>
              <a:rPr lang="en-US" baseline="0" dirty="0" err="1"/>
              <a:t>phosphoglucomutase</a:t>
            </a:r>
            <a:r>
              <a:rPr lang="en-US" baseline="0" dirty="0"/>
              <a:t> that converts glucose-6-phosphate to the glucose-1-phosphate isomer. In this section, we will discuss the remaining four enzymes and their role in glycogen biosynthesis.</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2</a:t>
            </a:fld>
            <a:endParaRPr lang="en-US"/>
          </a:p>
        </p:txBody>
      </p:sp>
    </p:spTree>
    <p:extLst>
      <p:ext uri="{BB962C8B-B14F-4D97-AF65-F5344CB8AC3E}">
        <p14:creationId xmlns:p14="http://schemas.microsoft.com/office/powerpoint/2010/main" val="318573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key enzyme required is glycogen synthase (GS).  This enzyme is the key regulatory step in the process, and we have already seen how insulin signaling upregulates the activity of this enzyme by inhibiting phosphorylation by GSK-3.  Other effectors include the allosteric binding of glucose-6-phosphate, which also increases the activity of the GS. In a later section, we will also see that the hormone glucagon can also regulate the activity of the GS through protein kinase A (PKA). In this situation, glycogen synthesis is downregulated and glycogen breakdown is amplified.</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3</a:t>
            </a:fld>
            <a:endParaRPr lang="en-US"/>
          </a:p>
        </p:txBody>
      </p:sp>
    </p:spTree>
    <p:extLst>
      <p:ext uri="{BB962C8B-B14F-4D97-AF65-F5344CB8AC3E}">
        <p14:creationId xmlns:p14="http://schemas.microsoft.com/office/powerpoint/2010/main" val="1268253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glycogenesis</a:t>
            </a:r>
            <a:r>
              <a:rPr lang="en-US" baseline="0" dirty="0"/>
              <a:t> the GS is responsible for building the majority of the main alpha 1</a:t>
            </a:r>
            <a:r>
              <a:rPr lang="en-US" baseline="0" dirty="0">
                <a:sym typeface="Wingdings" panose="05000000000000000000" pitchFamily="2" charset="2"/>
              </a:rPr>
              <a:t>4 chain linkages. The GS does require a primer of 4 -6 glucose residues linked together by alpha 14 bonds to begin synthesis.  GS also CANNOT create the alpha 16 branches inherent to the core structure of glycogen.</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4</a:t>
            </a:fld>
            <a:endParaRPr lang="en-US"/>
          </a:p>
        </p:txBody>
      </p:sp>
    </p:spTree>
    <p:extLst>
      <p:ext uri="{BB962C8B-B14F-4D97-AF65-F5344CB8AC3E}">
        <p14:creationId xmlns:p14="http://schemas.microsoft.com/office/powerpoint/2010/main" val="32555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build the glycogen main chain, GS uses the glycogen primer</a:t>
            </a:r>
            <a:r>
              <a:rPr lang="en-US" baseline="0" dirty="0"/>
              <a:t> + a </a:t>
            </a:r>
            <a:r>
              <a:rPr lang="en-US" dirty="0"/>
              <a:t>glucose that has been activated through binding</a:t>
            </a:r>
            <a:r>
              <a:rPr lang="en-US" baseline="0" dirty="0"/>
              <a:t> to a molecule of uridine diphosphate (UDP) at the 1-position for its substrates. Upon completion of the linkage 1 position of the incoming UDP-glucose is bonded with the 4-position of the nascent glycogen molecule releasing the UDP as a leaving group.</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5</a:t>
            </a:fld>
            <a:endParaRPr lang="en-US"/>
          </a:p>
        </p:txBody>
      </p:sp>
    </p:spTree>
    <p:extLst>
      <p:ext uri="{BB962C8B-B14F-4D97-AF65-F5344CB8AC3E}">
        <p14:creationId xmlns:p14="http://schemas.microsoft.com/office/powerpoint/2010/main" val="2515272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Formation of the UDP-glucose is mediated by the UDP-glucose</a:t>
            </a:r>
            <a:r>
              <a:rPr lang="en-US" baseline="0" dirty="0"/>
              <a:t> </a:t>
            </a:r>
            <a:r>
              <a:rPr lang="en-US" baseline="0" dirty="0" err="1"/>
              <a:t>pyrophosphorylase</a:t>
            </a:r>
            <a:r>
              <a:rPr lang="en-US" baseline="0" dirty="0"/>
              <a:t>.  This enzyme utilizes glucose 1-phosphate and UTP as substrates to generate UDP-glucose and release inorganic phosphate.</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6</a:t>
            </a:fld>
            <a:endParaRPr lang="en-US"/>
          </a:p>
        </p:txBody>
      </p:sp>
    </p:spTree>
    <p:extLst>
      <p:ext uri="{BB962C8B-B14F-4D97-AF65-F5344CB8AC3E}">
        <p14:creationId xmlns:p14="http://schemas.microsoft.com/office/powerpoint/2010/main" val="899599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UDP-glucose is then utilized by GS</a:t>
            </a:r>
            <a:r>
              <a:rPr lang="en-US" baseline="0" dirty="0"/>
              <a:t> to extend the main chain of glycogen by one glucose residue. In this reaction, the 4’-OH group of the glycogen main chain attacks the </a:t>
            </a:r>
            <a:r>
              <a:rPr lang="en-US" baseline="0" dirty="0" err="1"/>
              <a:t>anomeric</a:t>
            </a:r>
            <a:r>
              <a:rPr lang="en-US" baseline="0" dirty="0"/>
              <a:t> carbon of UDP-glucose. The UDP functional group serves as a good leaving group following the formation of the alpha 1</a:t>
            </a:r>
            <a:r>
              <a:rPr lang="en-US" baseline="0" dirty="0">
                <a:sym typeface="Wingdings" panose="05000000000000000000" pitchFamily="2" charset="2"/>
              </a:rPr>
              <a:t>4 bond.</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7</a:t>
            </a:fld>
            <a:endParaRPr lang="en-US"/>
          </a:p>
        </p:txBody>
      </p:sp>
    </p:spTree>
    <p:extLst>
      <p:ext uri="{BB962C8B-B14F-4D97-AF65-F5344CB8AC3E}">
        <p14:creationId xmlns:p14="http://schemas.microsoft.com/office/powerpoint/2010/main" val="265595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previous slide,</a:t>
            </a:r>
            <a:r>
              <a:rPr lang="en-US" baseline="0" dirty="0"/>
              <a:t> we mentioned that GS requires a glycogen primer of 4 – 6 glucose residues to begin adding new residues to.  This primer is provided by the small docking protein, </a:t>
            </a:r>
            <a:r>
              <a:rPr lang="en-US" baseline="0" dirty="0" err="1"/>
              <a:t>Glycogenin</a:t>
            </a:r>
            <a:r>
              <a:rPr lang="en-US" baseline="0" dirty="0"/>
              <a:t>. This protein is a homodimer that self-catalyzes glycosylation at amino acid Tyr-194.  In this reaction the –OH group of Tyr mediates nucleophilic attack on the </a:t>
            </a:r>
            <a:r>
              <a:rPr lang="en-US" baseline="0" dirty="0" err="1"/>
              <a:t>anomeric</a:t>
            </a:r>
            <a:r>
              <a:rPr lang="en-US" baseline="0" dirty="0"/>
              <a:t> carbon of UDP-glucose. Thus, </a:t>
            </a:r>
            <a:r>
              <a:rPr lang="en-US" baseline="0" dirty="0" err="1"/>
              <a:t>glycogenin</a:t>
            </a:r>
            <a:r>
              <a:rPr lang="en-US" baseline="0" dirty="0"/>
              <a:t> is tethered to the reducing end of the glycogen molecule. </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8</a:t>
            </a:fld>
            <a:endParaRPr lang="en-US"/>
          </a:p>
        </p:txBody>
      </p:sp>
    </p:spTree>
    <p:extLst>
      <p:ext uri="{BB962C8B-B14F-4D97-AF65-F5344CB8AC3E}">
        <p14:creationId xmlns:p14="http://schemas.microsoft.com/office/powerpoint/2010/main" val="4189423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final enzyme, the glycogen branching enzyme (GBE), </a:t>
            </a:r>
            <a:r>
              <a:rPr lang="en-US" sz="1300" dirty="0" err="1"/>
              <a:t>catalyses</a:t>
            </a:r>
            <a:r>
              <a:rPr lang="en-US" sz="1300" dirty="0"/>
              <a:t> the hydrolytic cleavage of an α(1→4) </a:t>
            </a:r>
            <a:r>
              <a:rPr lang="en-US" sz="1300" dirty="0" err="1"/>
              <a:t>glycosidic</a:t>
            </a:r>
            <a:r>
              <a:rPr lang="en-US" sz="1300" dirty="0"/>
              <a:t> linkage and subsequent inter- or intra-chain transfer of the non-reducing terminal fragment to the C6 hydroxyl position of an α-</a:t>
            </a:r>
            <a:r>
              <a:rPr lang="en-US" sz="1300" dirty="0" err="1"/>
              <a:t>glucan</a:t>
            </a:r>
            <a:r>
              <a:rPr lang="en-US" sz="1300" dirty="0"/>
              <a:t> (see the figure above). In this example an inter-chain transfer is occurring. At the top of the scheme, above the arrow, you can see that the GBE enzyme transiently removes X-number of glucose residues (usually around 7) from one linear glycogen chain and then attaches it as an alpha 1</a:t>
            </a:r>
            <a:r>
              <a:rPr lang="en-US" sz="1300" dirty="0">
                <a:sym typeface="Wingdings" panose="05000000000000000000" pitchFamily="2" charset="2"/>
              </a:rPr>
              <a:t>6 branch to the other chain. </a:t>
            </a:r>
            <a:r>
              <a:rPr lang="en-US" sz="1300" dirty="0"/>
              <a:t>In this process an additional non-reducing end is created which can act as primer site for Glycogen Phosphorylase (the main enzyme that breaks down glycogen).  Thus, glucose residues can be released very quickly when needed.</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9</a:t>
            </a:fld>
            <a:endParaRPr lang="en-US"/>
          </a:p>
        </p:txBody>
      </p:sp>
    </p:spTree>
    <p:extLst>
      <p:ext uri="{BB962C8B-B14F-4D97-AF65-F5344CB8AC3E}">
        <p14:creationId xmlns:p14="http://schemas.microsoft.com/office/powerpoint/2010/main" val="1253951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en.wikipedia.org/wiki/Glycogen_synthase#/media/File:GlycogenSyn_Wiki.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en.wikipedia.org/wiki/Glycogen_synthase#/media/File:GlycogenSyn_Wiki.p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en.wikipedia.org/wiki/Glycogenin#/media/File:Rabbit_muscle_glycogenin_structure.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2468880"/>
            <a:ext cx="7772400" cy="1696399"/>
          </a:xfrm>
        </p:spPr>
        <p:txBody>
          <a:bodyPr>
            <a:normAutofit fontScale="90000"/>
          </a:bodyPr>
          <a:lstStyle/>
          <a:p>
            <a:r>
              <a:rPr lang="en-US" dirty="0"/>
              <a:t>Glycogen Biosynthesis and Metabolism – Part 2</a:t>
            </a:r>
          </a:p>
        </p:txBody>
      </p:sp>
      <p:sp>
        <p:nvSpPr>
          <p:cNvPr id="3" name="Subtitle 2"/>
          <p:cNvSpPr>
            <a:spLocks noGrp="1"/>
          </p:cNvSpPr>
          <p:nvPr>
            <p:ph type="subTitle" idx="1"/>
          </p:nvPr>
        </p:nvSpPr>
        <p:spPr>
          <a:xfrm>
            <a:off x="723900" y="4165279"/>
            <a:ext cx="7772400" cy="620081"/>
          </a:xfrm>
        </p:spPr>
        <p:txBody>
          <a:bodyPr/>
          <a:lstStyle/>
          <a:p>
            <a:r>
              <a:rPr lang="en-US" dirty="0"/>
              <a:t>Glycogenesis</a:t>
            </a:r>
          </a:p>
        </p:txBody>
      </p:sp>
    </p:spTree>
    <p:extLst>
      <p:ext uri="{BB962C8B-B14F-4D97-AF65-F5344CB8AC3E}">
        <p14:creationId xmlns:p14="http://schemas.microsoft.com/office/powerpoint/2010/main" val="415970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988" y="143205"/>
            <a:ext cx="7210332" cy="779462"/>
          </a:xfrm>
        </p:spPr>
        <p:txBody>
          <a:bodyPr/>
          <a:lstStyle/>
          <a:p>
            <a:r>
              <a:rPr lang="en-US" dirty="0"/>
              <a:t>Summary of Glycogenesis</a:t>
            </a:r>
          </a:p>
        </p:txBody>
      </p:sp>
      <p:sp>
        <p:nvSpPr>
          <p:cNvPr id="4" name="Oval 3"/>
          <p:cNvSpPr/>
          <p:nvPr/>
        </p:nvSpPr>
        <p:spPr>
          <a:xfrm>
            <a:off x="944880" y="1920240"/>
            <a:ext cx="138176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Glucose</a:t>
            </a:r>
          </a:p>
        </p:txBody>
      </p:sp>
      <p:cxnSp>
        <p:nvCxnSpPr>
          <p:cNvPr id="6" name="Straight Arrow Connector 5"/>
          <p:cNvCxnSpPr/>
          <p:nvPr/>
        </p:nvCxnSpPr>
        <p:spPr>
          <a:xfrm>
            <a:off x="1635218" y="2651120"/>
            <a:ext cx="542" cy="58992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944338" y="3105159"/>
            <a:ext cx="1381760" cy="852161"/>
            <a:chOff x="3190240" y="1149359"/>
            <a:chExt cx="1381760" cy="852161"/>
          </a:xfrm>
        </p:grpSpPr>
        <p:grpSp>
          <p:nvGrpSpPr>
            <p:cNvPr id="7" name="Group 6"/>
            <p:cNvGrpSpPr/>
            <p:nvPr/>
          </p:nvGrpSpPr>
          <p:grpSpPr>
            <a:xfrm>
              <a:off x="3190240" y="1149359"/>
              <a:ext cx="305891" cy="369332"/>
              <a:chOff x="814623" y="4629542"/>
              <a:chExt cx="305891" cy="369332"/>
            </a:xfrm>
          </p:grpSpPr>
          <p:sp>
            <p:nvSpPr>
              <p:cNvPr id="8" name="Oval 7"/>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14623" y="4629542"/>
                <a:ext cx="305891" cy="369332"/>
              </a:xfrm>
              <a:prstGeom prst="rect">
                <a:avLst/>
              </a:prstGeom>
              <a:noFill/>
            </p:spPr>
            <p:txBody>
              <a:bodyPr wrap="square" rtlCol="0">
                <a:spAutoFit/>
              </a:bodyPr>
              <a:lstStyle/>
              <a:p>
                <a:r>
                  <a:rPr lang="en-US" b="1" dirty="0"/>
                  <a:t>P</a:t>
                </a:r>
              </a:p>
            </p:txBody>
          </p:sp>
        </p:grpSp>
        <p:sp>
          <p:nvSpPr>
            <p:cNvPr id="10" name="Oval 9"/>
            <p:cNvSpPr/>
            <p:nvPr/>
          </p:nvSpPr>
          <p:spPr>
            <a:xfrm>
              <a:off x="3190240" y="1391920"/>
              <a:ext cx="138176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Glucose</a:t>
              </a:r>
            </a:p>
            <a:p>
              <a:pPr algn="ctr"/>
              <a:r>
                <a:rPr lang="en-US" dirty="0"/>
                <a:t>6-PO</a:t>
              </a:r>
              <a:r>
                <a:rPr lang="en-US" baseline="-25000" dirty="0"/>
                <a:t>4</a:t>
              </a:r>
              <a:r>
                <a:rPr lang="en-US" baseline="30000" dirty="0"/>
                <a:t>3-</a:t>
              </a:r>
            </a:p>
          </p:txBody>
        </p:sp>
      </p:grpSp>
      <p:grpSp>
        <p:nvGrpSpPr>
          <p:cNvPr id="13" name="Group 12"/>
          <p:cNvGrpSpPr/>
          <p:nvPr/>
        </p:nvGrpSpPr>
        <p:grpSpPr>
          <a:xfrm>
            <a:off x="3930829" y="2802054"/>
            <a:ext cx="305891" cy="369332"/>
            <a:chOff x="814623" y="4629542"/>
            <a:chExt cx="305891" cy="369332"/>
          </a:xfrm>
        </p:grpSpPr>
        <p:sp>
          <p:nvSpPr>
            <p:cNvPr id="15" name="Oval 14"/>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14623" y="4629542"/>
              <a:ext cx="305891" cy="369332"/>
            </a:xfrm>
            <a:prstGeom prst="rect">
              <a:avLst/>
            </a:prstGeom>
            <a:noFill/>
          </p:spPr>
          <p:txBody>
            <a:bodyPr wrap="square" rtlCol="0">
              <a:spAutoFit/>
            </a:bodyPr>
            <a:lstStyle/>
            <a:p>
              <a:r>
                <a:rPr lang="en-US" b="1" dirty="0"/>
                <a:t>P</a:t>
              </a:r>
            </a:p>
          </p:txBody>
        </p:sp>
      </p:grpSp>
      <p:sp>
        <p:nvSpPr>
          <p:cNvPr id="14" name="Oval 13"/>
          <p:cNvSpPr/>
          <p:nvPr/>
        </p:nvSpPr>
        <p:spPr>
          <a:xfrm>
            <a:off x="2834640" y="2346320"/>
            <a:ext cx="138176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Glucose</a:t>
            </a:r>
          </a:p>
          <a:p>
            <a:pPr algn="ctr"/>
            <a:r>
              <a:rPr lang="en-US" dirty="0"/>
              <a:t>1-PO</a:t>
            </a:r>
            <a:r>
              <a:rPr lang="en-US" baseline="-25000" dirty="0"/>
              <a:t>4</a:t>
            </a:r>
            <a:r>
              <a:rPr lang="en-US" baseline="30000" dirty="0"/>
              <a:t>3-</a:t>
            </a:r>
          </a:p>
        </p:txBody>
      </p:sp>
      <p:cxnSp>
        <p:nvCxnSpPr>
          <p:cNvPr id="17" name="Straight Arrow Connector 16"/>
          <p:cNvCxnSpPr/>
          <p:nvPr/>
        </p:nvCxnSpPr>
        <p:spPr>
          <a:xfrm flipV="1">
            <a:off x="2458720" y="3027680"/>
            <a:ext cx="548640" cy="62484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9196" y="2672335"/>
            <a:ext cx="1277016" cy="369332"/>
          </a:xfrm>
          <a:prstGeom prst="rect">
            <a:avLst/>
          </a:prstGeom>
          <a:noFill/>
        </p:spPr>
        <p:txBody>
          <a:bodyPr wrap="none" rtlCol="0">
            <a:spAutoFit/>
          </a:bodyPr>
          <a:lstStyle/>
          <a:p>
            <a:r>
              <a:rPr lang="en-US" b="1" dirty="0"/>
              <a:t>Hexokinase</a:t>
            </a:r>
          </a:p>
        </p:txBody>
      </p:sp>
      <p:sp>
        <p:nvSpPr>
          <p:cNvPr id="22" name="TextBox 21"/>
          <p:cNvSpPr txBox="1"/>
          <p:nvPr/>
        </p:nvSpPr>
        <p:spPr>
          <a:xfrm>
            <a:off x="2604104" y="3345180"/>
            <a:ext cx="2233112" cy="369332"/>
          </a:xfrm>
          <a:prstGeom prst="rect">
            <a:avLst/>
          </a:prstGeom>
          <a:noFill/>
        </p:spPr>
        <p:txBody>
          <a:bodyPr wrap="none" rtlCol="0">
            <a:spAutoFit/>
          </a:bodyPr>
          <a:lstStyle/>
          <a:p>
            <a:r>
              <a:rPr lang="en-US" b="1" dirty="0" err="1"/>
              <a:t>Phosphoglucomutase</a:t>
            </a:r>
            <a:endParaRPr lang="en-US" b="1" dirty="0"/>
          </a:p>
        </p:txBody>
      </p:sp>
      <p:sp>
        <p:nvSpPr>
          <p:cNvPr id="23" name="Oval 22"/>
          <p:cNvSpPr/>
          <p:nvPr/>
        </p:nvSpPr>
        <p:spPr>
          <a:xfrm>
            <a:off x="6522720" y="2295840"/>
            <a:ext cx="138176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Glucose</a:t>
            </a:r>
          </a:p>
        </p:txBody>
      </p:sp>
      <p:sp>
        <p:nvSpPr>
          <p:cNvPr id="24" name="Flowchart: Alternate Process 23"/>
          <p:cNvSpPr/>
          <p:nvPr/>
        </p:nvSpPr>
        <p:spPr>
          <a:xfrm>
            <a:off x="7618909" y="2821318"/>
            <a:ext cx="1108531" cy="54736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UDP</a:t>
            </a:r>
          </a:p>
        </p:txBody>
      </p:sp>
      <p:cxnSp>
        <p:nvCxnSpPr>
          <p:cNvPr id="25" name="Straight Arrow Connector 24"/>
          <p:cNvCxnSpPr/>
          <p:nvPr/>
        </p:nvCxnSpPr>
        <p:spPr>
          <a:xfrm>
            <a:off x="4409426" y="2672335"/>
            <a:ext cx="1971054"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384163" y="1972674"/>
            <a:ext cx="2021580" cy="646331"/>
          </a:xfrm>
          <a:prstGeom prst="rect">
            <a:avLst/>
          </a:prstGeom>
        </p:spPr>
        <p:txBody>
          <a:bodyPr wrap="none">
            <a:spAutoFit/>
          </a:bodyPr>
          <a:lstStyle/>
          <a:p>
            <a:pPr algn="ctr"/>
            <a:r>
              <a:rPr lang="en-US" b="1" dirty="0"/>
              <a:t>UDP-Glucose </a:t>
            </a:r>
          </a:p>
          <a:p>
            <a:pPr algn="ctr"/>
            <a:r>
              <a:rPr lang="en-US" b="1" dirty="0" err="1"/>
              <a:t>Pyrophosphorylase</a:t>
            </a:r>
            <a:endParaRPr lang="en-US" b="1" dirty="0"/>
          </a:p>
        </p:txBody>
      </p:sp>
      <p:sp>
        <p:nvSpPr>
          <p:cNvPr id="29" name="TextBox 28"/>
          <p:cNvSpPr txBox="1"/>
          <p:nvPr/>
        </p:nvSpPr>
        <p:spPr>
          <a:xfrm>
            <a:off x="629920" y="1798320"/>
            <a:ext cx="359394" cy="369332"/>
          </a:xfrm>
          <a:prstGeom prst="rect">
            <a:avLst/>
          </a:prstGeom>
          <a:noFill/>
        </p:spPr>
        <p:txBody>
          <a:bodyPr wrap="none" rtlCol="0">
            <a:spAutoFit/>
          </a:bodyPr>
          <a:lstStyle/>
          <a:p>
            <a:r>
              <a:rPr lang="en-US" dirty="0"/>
              <a:t>1.</a:t>
            </a:r>
          </a:p>
        </p:txBody>
      </p:sp>
      <p:sp>
        <p:nvSpPr>
          <p:cNvPr id="30" name="TextBox 29"/>
          <p:cNvSpPr txBox="1"/>
          <p:nvPr/>
        </p:nvSpPr>
        <p:spPr>
          <a:xfrm>
            <a:off x="602343" y="3361684"/>
            <a:ext cx="359394" cy="369332"/>
          </a:xfrm>
          <a:prstGeom prst="rect">
            <a:avLst/>
          </a:prstGeom>
          <a:noFill/>
        </p:spPr>
        <p:txBody>
          <a:bodyPr wrap="none" rtlCol="0">
            <a:spAutoFit/>
          </a:bodyPr>
          <a:lstStyle/>
          <a:p>
            <a:r>
              <a:rPr lang="en-US" dirty="0"/>
              <a:t>2.</a:t>
            </a:r>
          </a:p>
        </p:txBody>
      </p:sp>
      <p:sp>
        <p:nvSpPr>
          <p:cNvPr id="31" name="TextBox 30"/>
          <p:cNvSpPr txBox="1"/>
          <p:nvPr/>
        </p:nvSpPr>
        <p:spPr>
          <a:xfrm>
            <a:off x="3061466" y="1982986"/>
            <a:ext cx="359394" cy="369332"/>
          </a:xfrm>
          <a:prstGeom prst="rect">
            <a:avLst/>
          </a:prstGeom>
          <a:noFill/>
        </p:spPr>
        <p:txBody>
          <a:bodyPr wrap="none" rtlCol="0">
            <a:spAutoFit/>
          </a:bodyPr>
          <a:lstStyle/>
          <a:p>
            <a:r>
              <a:rPr lang="en-US" dirty="0"/>
              <a:t>3.</a:t>
            </a:r>
          </a:p>
        </p:txBody>
      </p:sp>
      <p:sp>
        <p:nvSpPr>
          <p:cNvPr id="32" name="TextBox 31"/>
          <p:cNvSpPr txBox="1"/>
          <p:nvPr/>
        </p:nvSpPr>
        <p:spPr>
          <a:xfrm>
            <a:off x="6668266" y="1855708"/>
            <a:ext cx="359394" cy="369332"/>
          </a:xfrm>
          <a:prstGeom prst="rect">
            <a:avLst/>
          </a:prstGeom>
          <a:noFill/>
        </p:spPr>
        <p:txBody>
          <a:bodyPr wrap="none" rtlCol="0">
            <a:spAutoFit/>
          </a:bodyPr>
          <a:lstStyle/>
          <a:p>
            <a:r>
              <a:rPr lang="en-US" dirty="0"/>
              <a:t>4.</a:t>
            </a:r>
          </a:p>
        </p:txBody>
      </p:sp>
    </p:spTree>
    <p:extLst>
      <p:ext uri="{BB962C8B-B14F-4D97-AF65-F5344CB8AC3E}">
        <p14:creationId xmlns:p14="http://schemas.microsoft.com/office/powerpoint/2010/main" val="702230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988" y="143205"/>
            <a:ext cx="7210332" cy="779462"/>
          </a:xfrm>
        </p:spPr>
        <p:txBody>
          <a:bodyPr/>
          <a:lstStyle/>
          <a:p>
            <a:r>
              <a:rPr lang="en-US" dirty="0"/>
              <a:t>Summary of Glycogenesis</a:t>
            </a:r>
          </a:p>
        </p:txBody>
      </p:sp>
      <p:cxnSp>
        <p:nvCxnSpPr>
          <p:cNvPr id="6" name="Straight Arrow Connector 5"/>
          <p:cNvCxnSpPr/>
          <p:nvPr/>
        </p:nvCxnSpPr>
        <p:spPr>
          <a:xfrm flipV="1">
            <a:off x="3072665" y="3133046"/>
            <a:ext cx="869768" cy="1447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78772" y="1627193"/>
            <a:ext cx="138176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Glucose</a:t>
            </a:r>
          </a:p>
        </p:txBody>
      </p:sp>
      <p:sp>
        <p:nvSpPr>
          <p:cNvPr id="24" name="Flowchart: Alternate Process 23"/>
          <p:cNvSpPr/>
          <p:nvPr/>
        </p:nvSpPr>
        <p:spPr>
          <a:xfrm>
            <a:off x="1515776" y="2190274"/>
            <a:ext cx="1108531" cy="54736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UDP</a:t>
            </a:r>
          </a:p>
        </p:txBody>
      </p:sp>
      <p:grpSp>
        <p:nvGrpSpPr>
          <p:cNvPr id="26" name="Group 25"/>
          <p:cNvGrpSpPr/>
          <p:nvPr/>
        </p:nvGrpSpPr>
        <p:grpSpPr>
          <a:xfrm>
            <a:off x="213361" y="4024559"/>
            <a:ext cx="3862940" cy="1422415"/>
            <a:chOff x="955040" y="4058920"/>
            <a:chExt cx="6010302" cy="1996928"/>
          </a:xfrm>
        </p:grpSpPr>
        <p:grpSp>
          <p:nvGrpSpPr>
            <p:cNvPr id="28" name="Group 27"/>
            <p:cNvGrpSpPr/>
            <p:nvPr/>
          </p:nvGrpSpPr>
          <p:grpSpPr>
            <a:xfrm>
              <a:off x="955040" y="4058920"/>
              <a:ext cx="4819250" cy="1701055"/>
              <a:chOff x="955040" y="4058920"/>
              <a:chExt cx="4819250" cy="1701055"/>
            </a:xfrm>
          </p:grpSpPr>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040" y="4058920"/>
                <a:ext cx="4399280" cy="1701055"/>
              </a:xfrm>
              <a:prstGeom prst="rect">
                <a:avLst/>
              </a:prstGeom>
            </p:spPr>
          </p:pic>
          <p:sp>
            <p:nvSpPr>
              <p:cNvPr id="33" name="Rectangle 32"/>
              <p:cNvSpPr/>
              <p:nvPr/>
            </p:nvSpPr>
            <p:spPr>
              <a:xfrm>
                <a:off x="3921760" y="5485655"/>
                <a:ext cx="65024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124050" y="5079255"/>
                <a:ext cx="65024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99209">
              <a:off x="5195515" y="4286021"/>
              <a:ext cx="1769827" cy="176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p:cNvCxnSpPr>
              <a:stCxn id="34" idx="1"/>
            </p:cNvCxnSpPr>
            <p:nvPr/>
          </p:nvCxnSpPr>
          <p:spPr>
            <a:xfrm>
              <a:off x="5124050" y="5216415"/>
              <a:ext cx="32512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826909" y="5433070"/>
              <a:ext cx="604070" cy="432088"/>
            </a:xfrm>
            <a:prstGeom prst="rect">
              <a:avLst/>
            </a:prstGeom>
            <a:noFill/>
          </p:spPr>
          <p:txBody>
            <a:bodyPr wrap="none" rtlCol="0">
              <a:spAutoFit/>
            </a:bodyPr>
            <a:lstStyle/>
            <a:p>
              <a:r>
                <a:rPr lang="en-US" sz="1400" dirty="0"/>
                <a:t>(n)</a:t>
              </a:r>
            </a:p>
          </p:txBody>
        </p:sp>
      </p:grpSp>
      <p:sp>
        <p:nvSpPr>
          <p:cNvPr id="39" name="TextBox 38"/>
          <p:cNvSpPr txBox="1"/>
          <p:nvPr/>
        </p:nvSpPr>
        <p:spPr>
          <a:xfrm>
            <a:off x="1603446" y="3153366"/>
            <a:ext cx="389850" cy="584775"/>
          </a:xfrm>
          <a:prstGeom prst="rect">
            <a:avLst/>
          </a:prstGeom>
          <a:noFill/>
        </p:spPr>
        <p:txBody>
          <a:bodyPr wrap="none" rtlCol="0">
            <a:spAutoFit/>
          </a:bodyPr>
          <a:lstStyle/>
          <a:p>
            <a:r>
              <a:rPr lang="en-US" sz="3200" dirty="0"/>
              <a:t>+</a:t>
            </a:r>
          </a:p>
        </p:txBody>
      </p:sp>
      <p:sp>
        <p:nvSpPr>
          <p:cNvPr id="40" name="TextBox 39"/>
          <p:cNvSpPr txBox="1"/>
          <p:nvPr/>
        </p:nvSpPr>
        <p:spPr>
          <a:xfrm>
            <a:off x="213361" y="3655227"/>
            <a:ext cx="359394" cy="369332"/>
          </a:xfrm>
          <a:prstGeom prst="rect">
            <a:avLst/>
          </a:prstGeom>
          <a:noFill/>
        </p:spPr>
        <p:txBody>
          <a:bodyPr wrap="none" rtlCol="0">
            <a:spAutoFit/>
          </a:bodyPr>
          <a:lstStyle/>
          <a:p>
            <a:r>
              <a:rPr lang="en-US" dirty="0"/>
              <a:t>5.</a:t>
            </a:r>
          </a:p>
        </p:txBody>
      </p:sp>
      <p:grpSp>
        <p:nvGrpSpPr>
          <p:cNvPr id="41" name="Group 40"/>
          <p:cNvGrpSpPr/>
          <p:nvPr/>
        </p:nvGrpSpPr>
        <p:grpSpPr>
          <a:xfrm>
            <a:off x="5051154" y="1370337"/>
            <a:ext cx="3862940" cy="1422415"/>
            <a:chOff x="955040" y="4058920"/>
            <a:chExt cx="6010302" cy="1996928"/>
          </a:xfrm>
        </p:grpSpPr>
        <p:grpSp>
          <p:nvGrpSpPr>
            <p:cNvPr id="42" name="Group 41"/>
            <p:cNvGrpSpPr/>
            <p:nvPr/>
          </p:nvGrpSpPr>
          <p:grpSpPr>
            <a:xfrm>
              <a:off x="955040" y="4058920"/>
              <a:ext cx="4819250" cy="1701055"/>
              <a:chOff x="955040" y="4058920"/>
              <a:chExt cx="4819250" cy="1701055"/>
            </a:xfrm>
          </p:grpSpPr>
          <p:pic>
            <p:nvPicPr>
              <p:cNvPr id="46" name="Picture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5040" y="4058920"/>
                <a:ext cx="4399280" cy="1701055"/>
              </a:xfrm>
              <a:prstGeom prst="rect">
                <a:avLst/>
              </a:prstGeom>
            </p:spPr>
          </p:pic>
          <p:sp>
            <p:nvSpPr>
              <p:cNvPr id="47" name="Rectangle 46"/>
              <p:cNvSpPr/>
              <p:nvPr/>
            </p:nvSpPr>
            <p:spPr>
              <a:xfrm>
                <a:off x="3921760" y="5485655"/>
                <a:ext cx="65024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124050" y="5079255"/>
                <a:ext cx="65024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99209">
              <a:off x="5195515" y="4286021"/>
              <a:ext cx="1769827" cy="176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 name="Straight Connector 43"/>
            <p:cNvCxnSpPr>
              <a:stCxn id="48" idx="1"/>
            </p:cNvCxnSpPr>
            <p:nvPr/>
          </p:nvCxnSpPr>
          <p:spPr>
            <a:xfrm>
              <a:off x="5124050" y="5216415"/>
              <a:ext cx="32512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826909" y="5433070"/>
              <a:ext cx="604070" cy="432088"/>
            </a:xfrm>
            <a:prstGeom prst="rect">
              <a:avLst/>
            </a:prstGeom>
            <a:noFill/>
          </p:spPr>
          <p:txBody>
            <a:bodyPr wrap="none" rtlCol="0">
              <a:spAutoFit/>
            </a:bodyPr>
            <a:lstStyle/>
            <a:p>
              <a:r>
                <a:rPr lang="en-US" sz="1400" dirty="0"/>
                <a:t>(n)</a:t>
              </a:r>
            </a:p>
          </p:txBody>
        </p:sp>
      </p:grpSp>
      <p:sp>
        <p:nvSpPr>
          <p:cNvPr id="49" name="Oval 48"/>
          <p:cNvSpPr/>
          <p:nvPr/>
        </p:nvSpPr>
        <p:spPr>
          <a:xfrm>
            <a:off x="3796504" y="1643625"/>
            <a:ext cx="138176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Glucose</a:t>
            </a:r>
          </a:p>
        </p:txBody>
      </p:sp>
      <p:sp>
        <p:nvSpPr>
          <p:cNvPr id="50" name="Flowchart: Alternate Process 49"/>
          <p:cNvSpPr/>
          <p:nvPr/>
        </p:nvSpPr>
        <p:spPr>
          <a:xfrm>
            <a:off x="6184023" y="3598266"/>
            <a:ext cx="1108531" cy="54736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UDP</a:t>
            </a:r>
          </a:p>
        </p:txBody>
      </p:sp>
      <p:sp>
        <p:nvSpPr>
          <p:cNvPr id="51" name="TextBox 50"/>
          <p:cNvSpPr txBox="1"/>
          <p:nvPr/>
        </p:nvSpPr>
        <p:spPr>
          <a:xfrm>
            <a:off x="6176335" y="2797746"/>
            <a:ext cx="389850" cy="584775"/>
          </a:xfrm>
          <a:prstGeom prst="rect">
            <a:avLst/>
          </a:prstGeom>
          <a:noFill/>
        </p:spPr>
        <p:txBody>
          <a:bodyPr wrap="none" rtlCol="0">
            <a:spAutoFit/>
          </a:bodyPr>
          <a:lstStyle/>
          <a:p>
            <a:r>
              <a:rPr lang="en-US" sz="3200" dirty="0"/>
              <a:t>+</a:t>
            </a:r>
          </a:p>
        </p:txBody>
      </p:sp>
      <p:sp>
        <p:nvSpPr>
          <p:cNvPr id="52" name="TextBox 51"/>
          <p:cNvSpPr txBox="1"/>
          <p:nvPr/>
        </p:nvSpPr>
        <p:spPr>
          <a:xfrm>
            <a:off x="4155161" y="1177911"/>
            <a:ext cx="359394" cy="369332"/>
          </a:xfrm>
          <a:prstGeom prst="rect">
            <a:avLst/>
          </a:prstGeom>
          <a:noFill/>
        </p:spPr>
        <p:txBody>
          <a:bodyPr wrap="none" rtlCol="0">
            <a:spAutoFit/>
          </a:bodyPr>
          <a:lstStyle/>
          <a:p>
            <a:r>
              <a:rPr lang="en-US" dirty="0"/>
              <a:t>6.</a:t>
            </a:r>
          </a:p>
        </p:txBody>
      </p:sp>
    </p:spTree>
    <p:extLst>
      <p:ext uri="{BB962C8B-B14F-4D97-AF65-F5344CB8AC3E}">
        <p14:creationId xmlns:p14="http://schemas.microsoft.com/office/powerpoint/2010/main" val="565990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988" y="143205"/>
            <a:ext cx="7210332" cy="779462"/>
          </a:xfrm>
        </p:spPr>
        <p:txBody>
          <a:bodyPr/>
          <a:lstStyle/>
          <a:p>
            <a:r>
              <a:rPr lang="en-US" dirty="0"/>
              <a:t>Summary of Glycogenesis</a:t>
            </a:r>
          </a:p>
        </p:txBody>
      </p:sp>
      <p:cxnSp>
        <p:nvCxnSpPr>
          <p:cNvPr id="6" name="Straight Arrow Connector 5"/>
          <p:cNvCxnSpPr/>
          <p:nvPr/>
        </p:nvCxnSpPr>
        <p:spPr>
          <a:xfrm flipV="1">
            <a:off x="3903661" y="3151956"/>
            <a:ext cx="869768" cy="1447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99209">
            <a:off x="6942274" y="4643046"/>
            <a:ext cx="777855" cy="86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p:cNvCxnSpPr/>
          <p:nvPr/>
        </p:nvCxnSpPr>
        <p:spPr>
          <a:xfrm>
            <a:off x="6834946" y="5113205"/>
            <a:ext cx="20896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6485107" y="4961925"/>
            <a:ext cx="362245" cy="2736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5770601" y="1971359"/>
            <a:ext cx="359394" cy="369332"/>
          </a:xfrm>
          <a:prstGeom prst="rect">
            <a:avLst/>
          </a:prstGeom>
          <a:noFill/>
        </p:spPr>
        <p:txBody>
          <a:bodyPr wrap="none" rtlCol="0">
            <a:spAutoFit/>
          </a:bodyPr>
          <a:lstStyle/>
          <a:p>
            <a:r>
              <a:rPr lang="en-US" dirty="0"/>
              <a:t>7.</a:t>
            </a:r>
          </a:p>
        </p:txBody>
      </p:sp>
      <p:sp>
        <p:nvSpPr>
          <p:cNvPr id="35" name="Oval 34"/>
          <p:cNvSpPr/>
          <p:nvPr/>
        </p:nvSpPr>
        <p:spPr>
          <a:xfrm>
            <a:off x="6129507" y="4901285"/>
            <a:ext cx="362245" cy="2736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p:nvSpPr>
        <p:spPr>
          <a:xfrm>
            <a:off x="5793893" y="4800399"/>
            <a:ext cx="362245" cy="2736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p:cNvSpPr/>
          <p:nvPr/>
        </p:nvSpPr>
        <p:spPr>
          <a:xfrm>
            <a:off x="5448286" y="4688244"/>
            <a:ext cx="362245" cy="2736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p:cNvSpPr/>
          <p:nvPr/>
        </p:nvSpPr>
        <p:spPr>
          <a:xfrm>
            <a:off x="5117707" y="4566324"/>
            <a:ext cx="362245" cy="2736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p:cNvSpPr/>
          <p:nvPr/>
        </p:nvSpPr>
        <p:spPr>
          <a:xfrm>
            <a:off x="4800315" y="4414563"/>
            <a:ext cx="362245" cy="2736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p:cNvSpPr/>
          <p:nvPr/>
        </p:nvSpPr>
        <p:spPr>
          <a:xfrm>
            <a:off x="4482923" y="4277722"/>
            <a:ext cx="362245" cy="2736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p:nvSpPr>
        <p:spPr>
          <a:xfrm>
            <a:off x="4182824" y="4110401"/>
            <a:ext cx="362245" cy="2736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3882725" y="3943080"/>
            <a:ext cx="362245" cy="2736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p:cNvSpPr/>
          <p:nvPr/>
        </p:nvSpPr>
        <p:spPr>
          <a:xfrm>
            <a:off x="3015306" y="3435911"/>
            <a:ext cx="362245" cy="2736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p:cNvSpPr/>
          <p:nvPr/>
        </p:nvSpPr>
        <p:spPr>
          <a:xfrm>
            <a:off x="2757046" y="3243869"/>
            <a:ext cx="362245" cy="27368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p:nvPr/>
        </p:nvSpPr>
        <p:spPr>
          <a:xfrm>
            <a:off x="1940547" y="2732405"/>
            <a:ext cx="362245" cy="27368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p:cNvSpPr/>
          <p:nvPr/>
        </p:nvSpPr>
        <p:spPr>
          <a:xfrm>
            <a:off x="2216100" y="2899940"/>
            <a:ext cx="362245" cy="27368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nvSpPr>
        <p:spPr>
          <a:xfrm>
            <a:off x="2481493" y="3076548"/>
            <a:ext cx="362245" cy="27368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p:cNvSpPr/>
          <p:nvPr/>
        </p:nvSpPr>
        <p:spPr>
          <a:xfrm>
            <a:off x="3304046" y="3617279"/>
            <a:ext cx="362245" cy="2736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p:cNvSpPr/>
          <p:nvPr/>
        </p:nvSpPr>
        <p:spPr>
          <a:xfrm>
            <a:off x="3604215" y="3764280"/>
            <a:ext cx="362245" cy="2736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99209">
            <a:off x="8041980" y="3158029"/>
            <a:ext cx="777855" cy="86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0" name="Straight Connector 69"/>
          <p:cNvCxnSpPr/>
          <p:nvPr/>
        </p:nvCxnSpPr>
        <p:spPr>
          <a:xfrm>
            <a:off x="8089533" y="3516328"/>
            <a:ext cx="20896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7739694" y="3365048"/>
            <a:ext cx="362245" cy="2736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p:cNvSpPr/>
          <p:nvPr/>
        </p:nvSpPr>
        <p:spPr>
          <a:xfrm>
            <a:off x="7384094" y="3304408"/>
            <a:ext cx="362245" cy="2736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p:cNvSpPr/>
          <p:nvPr/>
        </p:nvSpPr>
        <p:spPr>
          <a:xfrm>
            <a:off x="7048480" y="3203522"/>
            <a:ext cx="362245" cy="2736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a:off x="6702873" y="3091367"/>
            <a:ext cx="362245" cy="2736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a:off x="6372294" y="2969447"/>
            <a:ext cx="362245" cy="2736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6054902" y="2817686"/>
            <a:ext cx="362245" cy="2736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p:cNvSpPr/>
          <p:nvPr/>
        </p:nvSpPr>
        <p:spPr>
          <a:xfrm>
            <a:off x="5737510" y="2680845"/>
            <a:ext cx="362245" cy="2736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p:cNvSpPr/>
          <p:nvPr/>
        </p:nvSpPr>
        <p:spPr>
          <a:xfrm>
            <a:off x="5437411" y="2513524"/>
            <a:ext cx="362245" cy="2736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p:nvPr/>
        </p:nvSpPr>
        <p:spPr>
          <a:xfrm>
            <a:off x="5137312" y="2346203"/>
            <a:ext cx="362245" cy="2736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p:cNvSpPr/>
          <p:nvPr/>
        </p:nvSpPr>
        <p:spPr>
          <a:xfrm>
            <a:off x="4269893" y="1839034"/>
            <a:ext cx="362245" cy="2736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4558633" y="2020402"/>
            <a:ext cx="362245" cy="2736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4858802" y="2167403"/>
            <a:ext cx="362245" cy="273681"/>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a:stCxn id="79" idx="0"/>
          </p:cNvCxnSpPr>
          <p:nvPr/>
        </p:nvCxnSpPr>
        <p:spPr>
          <a:xfrm flipV="1">
            <a:off x="5318435" y="2108612"/>
            <a:ext cx="96991" cy="2375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5234303" y="1935681"/>
            <a:ext cx="362245" cy="27368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4417804" y="1424217"/>
            <a:ext cx="362245" cy="27368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val 65"/>
          <p:cNvSpPr/>
          <p:nvPr/>
        </p:nvSpPr>
        <p:spPr>
          <a:xfrm>
            <a:off x="4693357" y="1591752"/>
            <a:ext cx="362245" cy="27368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p:cNvSpPr/>
          <p:nvPr/>
        </p:nvSpPr>
        <p:spPr>
          <a:xfrm>
            <a:off x="4958750" y="1768360"/>
            <a:ext cx="362245" cy="27368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a:off x="1107427" y="2224405"/>
            <a:ext cx="362245" cy="27368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a:off x="1382980" y="2391940"/>
            <a:ext cx="362245" cy="27368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1648373" y="2568548"/>
            <a:ext cx="362245" cy="27368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3570904" y="916334"/>
            <a:ext cx="362245" cy="27368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a:off x="3846457" y="1083869"/>
            <a:ext cx="362245" cy="27368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4111850" y="1260477"/>
            <a:ext cx="362245" cy="27368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8832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418" y="242669"/>
            <a:ext cx="7210332" cy="779462"/>
          </a:xfrm>
        </p:spPr>
        <p:txBody>
          <a:bodyPr/>
          <a:lstStyle/>
          <a:p>
            <a:r>
              <a:rPr lang="en-US" dirty="0"/>
              <a:t>Glycogenesis</a:t>
            </a:r>
          </a:p>
        </p:txBody>
      </p:sp>
      <p:sp>
        <p:nvSpPr>
          <p:cNvPr id="3" name="Content Placeholder 2"/>
          <p:cNvSpPr>
            <a:spLocks noGrp="1"/>
          </p:cNvSpPr>
          <p:nvPr>
            <p:ph idx="1"/>
          </p:nvPr>
        </p:nvSpPr>
        <p:spPr/>
        <p:txBody>
          <a:bodyPr>
            <a:normAutofit/>
          </a:bodyPr>
          <a:lstStyle/>
          <a:p>
            <a:r>
              <a:rPr lang="en-US" dirty="0"/>
              <a:t>The process of forming glycogen is called ‘Glycogenesis’</a:t>
            </a:r>
          </a:p>
          <a:p>
            <a:r>
              <a:rPr lang="en-US" dirty="0"/>
              <a:t>It requires a series of enzymes:</a:t>
            </a:r>
          </a:p>
          <a:p>
            <a:pPr lvl="1"/>
            <a:r>
              <a:rPr lang="en-US" sz="2800" dirty="0"/>
              <a:t>Hexokinase</a:t>
            </a:r>
          </a:p>
          <a:p>
            <a:pPr lvl="1"/>
            <a:r>
              <a:rPr lang="en-US" sz="2800" dirty="0" err="1"/>
              <a:t>Phosphoglucomutase</a:t>
            </a:r>
            <a:endParaRPr lang="en-US" sz="2800" dirty="0"/>
          </a:p>
          <a:p>
            <a:pPr lvl="1"/>
            <a:r>
              <a:rPr lang="en-US" sz="2800" dirty="0"/>
              <a:t>UDP-glucose </a:t>
            </a:r>
            <a:r>
              <a:rPr lang="en-US" sz="2800" dirty="0" err="1"/>
              <a:t>Pyrophosphorylase</a:t>
            </a:r>
            <a:endParaRPr lang="en-US" sz="2800" dirty="0"/>
          </a:p>
          <a:p>
            <a:pPr lvl="1"/>
            <a:r>
              <a:rPr lang="en-US" sz="2800" dirty="0"/>
              <a:t>Glycogen Synthase</a:t>
            </a:r>
          </a:p>
          <a:p>
            <a:pPr lvl="1"/>
            <a:r>
              <a:rPr lang="en-US" sz="2800" dirty="0" err="1"/>
              <a:t>Glycogenin</a:t>
            </a:r>
            <a:endParaRPr lang="en-US" sz="2800" dirty="0"/>
          </a:p>
          <a:p>
            <a:pPr lvl="1"/>
            <a:r>
              <a:rPr lang="en-US" sz="2800" dirty="0"/>
              <a:t>Glycogen Branching Enzyme</a:t>
            </a:r>
          </a:p>
          <a:p>
            <a:pPr lvl="1"/>
            <a:endParaRPr lang="en-US" sz="2800" dirty="0"/>
          </a:p>
        </p:txBody>
      </p:sp>
    </p:spTree>
    <p:extLst>
      <p:ext uri="{BB962C8B-B14F-4D97-AF65-F5344CB8AC3E}">
        <p14:creationId xmlns:p14="http://schemas.microsoft.com/office/powerpoint/2010/main" val="2435286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4555086" y="1318603"/>
            <a:ext cx="5048563" cy="3423557"/>
          </a:xfrm>
        </p:spPr>
      </p:pic>
      <p:sp>
        <p:nvSpPr>
          <p:cNvPr id="2" name="Title 1"/>
          <p:cNvSpPr>
            <a:spLocks noGrp="1"/>
          </p:cNvSpPr>
          <p:nvPr>
            <p:ph type="title"/>
          </p:nvPr>
        </p:nvSpPr>
        <p:spPr>
          <a:xfrm>
            <a:off x="1299212" y="177608"/>
            <a:ext cx="7210332" cy="779462"/>
          </a:xfrm>
        </p:spPr>
        <p:txBody>
          <a:bodyPr/>
          <a:lstStyle/>
          <a:p>
            <a:r>
              <a:rPr lang="en-US" dirty="0"/>
              <a:t> Glycogen Synthase (GS)</a:t>
            </a:r>
          </a:p>
        </p:txBody>
      </p:sp>
      <p:sp>
        <p:nvSpPr>
          <p:cNvPr id="5" name="TextBox 4"/>
          <p:cNvSpPr txBox="1"/>
          <p:nvPr/>
        </p:nvSpPr>
        <p:spPr>
          <a:xfrm>
            <a:off x="312058" y="1212284"/>
            <a:ext cx="4876800"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Is the key regulatory enzyme of glycogen synthesis</a:t>
            </a:r>
          </a:p>
          <a:p>
            <a:pPr marL="285750" indent="-285750">
              <a:buFont typeface="Arial" panose="020B0604020202020204" pitchFamily="34" charset="0"/>
              <a:buChar char="•"/>
            </a:pPr>
            <a:r>
              <a:rPr lang="en-US" sz="2400" dirty="0"/>
              <a:t>Regulated by allosteric modifiers</a:t>
            </a:r>
          </a:p>
          <a:p>
            <a:pPr marL="742950" lvl="1" indent="-285750">
              <a:buFont typeface="Arial" panose="020B0604020202020204" pitchFamily="34" charset="0"/>
              <a:buChar char="•"/>
            </a:pPr>
            <a:r>
              <a:rPr lang="en-US" sz="2400" dirty="0"/>
              <a:t>Binding of Glucose 6-phosphate increases the activity GS</a:t>
            </a:r>
          </a:p>
          <a:p>
            <a:pPr marL="285750" indent="-285750">
              <a:buFont typeface="Arial" panose="020B0604020202020204" pitchFamily="34" charset="0"/>
              <a:buChar char="•"/>
            </a:pPr>
            <a:r>
              <a:rPr lang="en-US" sz="2400" dirty="0"/>
              <a:t>Regulated by covalent modification</a:t>
            </a:r>
          </a:p>
          <a:p>
            <a:pPr marL="742950" lvl="1" indent="-285750">
              <a:buFont typeface="Arial" panose="020B0604020202020204" pitchFamily="34" charset="0"/>
              <a:buChar char="•"/>
            </a:pPr>
            <a:r>
              <a:rPr lang="en-US" sz="2400" dirty="0"/>
              <a:t>Phosphorylation by GSK-3 leads to inactivation of the enzyme</a:t>
            </a:r>
          </a:p>
          <a:p>
            <a:pPr marL="742950" lvl="1" indent="-285750">
              <a:buFont typeface="Arial" panose="020B0604020202020204" pitchFamily="34" charset="0"/>
              <a:buChar char="•"/>
            </a:pPr>
            <a:r>
              <a:rPr lang="en-US" sz="2400" dirty="0"/>
              <a:t>Phosphorylation by another enzyme, Protein Kinase A, also leads to inactivation (PKA is activated by glucagon signaling)</a:t>
            </a:r>
          </a:p>
        </p:txBody>
      </p:sp>
      <p:sp>
        <p:nvSpPr>
          <p:cNvPr id="3" name="TextBox 2"/>
          <p:cNvSpPr txBox="1"/>
          <p:nvPr/>
        </p:nvSpPr>
        <p:spPr>
          <a:xfrm>
            <a:off x="5960727" y="5592446"/>
            <a:ext cx="2237279" cy="369332"/>
          </a:xfrm>
          <a:prstGeom prst="rect">
            <a:avLst/>
          </a:prstGeom>
          <a:noFill/>
        </p:spPr>
        <p:txBody>
          <a:bodyPr wrap="none" rtlCol="0">
            <a:spAutoFit/>
          </a:bodyPr>
          <a:lstStyle/>
          <a:p>
            <a:r>
              <a:rPr lang="en-US" dirty="0"/>
              <a:t>Image from </a:t>
            </a:r>
            <a:r>
              <a:rPr lang="en-US" dirty="0" err="1">
                <a:hlinkClick r:id="rId4"/>
              </a:rPr>
              <a:t>WilsonNR</a:t>
            </a:r>
            <a:endParaRPr lang="en-US" dirty="0"/>
          </a:p>
        </p:txBody>
      </p:sp>
    </p:spTree>
    <p:extLst>
      <p:ext uri="{BB962C8B-B14F-4D97-AF65-F5344CB8AC3E}">
        <p14:creationId xmlns:p14="http://schemas.microsoft.com/office/powerpoint/2010/main" val="2970999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6200000">
            <a:off x="4575406" y="1377405"/>
            <a:ext cx="5048563" cy="3423557"/>
          </a:xfrm>
        </p:spPr>
      </p:pic>
      <p:sp>
        <p:nvSpPr>
          <p:cNvPr id="2" name="Title 1"/>
          <p:cNvSpPr>
            <a:spLocks noGrp="1"/>
          </p:cNvSpPr>
          <p:nvPr>
            <p:ph type="title"/>
          </p:nvPr>
        </p:nvSpPr>
        <p:spPr>
          <a:xfrm>
            <a:off x="1492252" y="286212"/>
            <a:ext cx="7210332" cy="779462"/>
          </a:xfrm>
        </p:spPr>
        <p:txBody>
          <a:bodyPr/>
          <a:lstStyle/>
          <a:p>
            <a:r>
              <a:rPr lang="en-US" dirty="0"/>
              <a:t> Glycogen Synthase (GS)</a:t>
            </a:r>
          </a:p>
        </p:txBody>
      </p:sp>
      <p:sp>
        <p:nvSpPr>
          <p:cNvPr id="5" name="TextBox 4"/>
          <p:cNvSpPr txBox="1"/>
          <p:nvPr/>
        </p:nvSpPr>
        <p:spPr>
          <a:xfrm>
            <a:off x="352698" y="1774788"/>
            <a:ext cx="4876800"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Is responsible for nearly all of the </a:t>
            </a:r>
            <a:r>
              <a:rPr lang="en-US" sz="2800" dirty="0">
                <a:latin typeface="Symbol" panose="05050102010706020507" pitchFamily="18" charset="2"/>
              </a:rPr>
              <a:t>a</a:t>
            </a:r>
            <a:r>
              <a:rPr lang="en-US" sz="2800" dirty="0"/>
              <a:t>1 </a:t>
            </a:r>
            <a:r>
              <a:rPr lang="en-US" sz="2800" dirty="0">
                <a:sym typeface="Wingdings" panose="05000000000000000000" pitchFamily="2" charset="2"/>
              </a:rPr>
              <a:t> 4 glucose linkages found in glycogen</a:t>
            </a:r>
          </a:p>
          <a:p>
            <a:pPr marL="285750" indent="-285750">
              <a:buFont typeface="Arial" panose="020B0604020202020204" pitchFamily="34" charset="0"/>
              <a:buChar char="•"/>
            </a:pPr>
            <a:r>
              <a:rPr lang="en-US" sz="2800" dirty="0">
                <a:sym typeface="Wingdings" panose="05000000000000000000" pitchFamily="2" charset="2"/>
              </a:rPr>
              <a:t>It requires a primer of at least four glucose residues before it can begin adding glucose residues to the growing chain.</a:t>
            </a:r>
            <a:endParaRPr lang="en-US" sz="2800" dirty="0"/>
          </a:p>
        </p:txBody>
      </p:sp>
      <p:sp>
        <p:nvSpPr>
          <p:cNvPr id="6" name="TextBox 5"/>
          <p:cNvSpPr txBox="1"/>
          <p:nvPr/>
        </p:nvSpPr>
        <p:spPr>
          <a:xfrm>
            <a:off x="5960727" y="5592446"/>
            <a:ext cx="2237279" cy="369332"/>
          </a:xfrm>
          <a:prstGeom prst="rect">
            <a:avLst/>
          </a:prstGeom>
          <a:noFill/>
        </p:spPr>
        <p:txBody>
          <a:bodyPr wrap="none" rtlCol="0">
            <a:spAutoFit/>
          </a:bodyPr>
          <a:lstStyle/>
          <a:p>
            <a:r>
              <a:rPr lang="en-US" dirty="0"/>
              <a:t>Image from </a:t>
            </a:r>
            <a:r>
              <a:rPr lang="en-US" dirty="0" err="1">
                <a:hlinkClick r:id="rId4"/>
              </a:rPr>
              <a:t>WilsonNR</a:t>
            </a:r>
            <a:endParaRPr lang="en-US" dirty="0"/>
          </a:p>
        </p:txBody>
      </p:sp>
    </p:spTree>
    <p:extLst>
      <p:ext uri="{BB962C8B-B14F-4D97-AF65-F5344CB8AC3E}">
        <p14:creationId xmlns:p14="http://schemas.microsoft.com/office/powerpoint/2010/main" val="3743311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898" y="202029"/>
            <a:ext cx="7210332" cy="779462"/>
          </a:xfrm>
        </p:spPr>
        <p:txBody>
          <a:bodyPr/>
          <a:lstStyle/>
          <a:p>
            <a:r>
              <a:rPr lang="en-US" dirty="0"/>
              <a:t>Glycogen Synthase Reaction</a:t>
            </a:r>
          </a:p>
        </p:txBody>
      </p:sp>
      <p:sp>
        <p:nvSpPr>
          <p:cNvPr id="3" name="Content Placeholder 2"/>
          <p:cNvSpPr>
            <a:spLocks noGrp="1"/>
          </p:cNvSpPr>
          <p:nvPr>
            <p:ph idx="1"/>
          </p:nvPr>
        </p:nvSpPr>
        <p:spPr/>
        <p:txBody>
          <a:bodyPr/>
          <a:lstStyle/>
          <a:p>
            <a:r>
              <a:rPr lang="en-US" dirty="0"/>
              <a:t>Glycogen Synthase attaches glucose from a glucose-UDP monomer to the </a:t>
            </a:r>
            <a:r>
              <a:rPr lang="en-US" dirty="0" err="1"/>
              <a:t>nacent</a:t>
            </a:r>
            <a:r>
              <a:rPr lang="en-US" dirty="0"/>
              <a:t> glycogen chain at the non-reducing end of the molecule </a:t>
            </a:r>
          </a:p>
          <a:p>
            <a:endParaRPr lang="en-US" dirty="0"/>
          </a:p>
          <a:p>
            <a:pPr marL="0" indent="0">
              <a:buNone/>
            </a:pPr>
            <a:r>
              <a:rPr lang="en-US" dirty="0"/>
              <a:t>     Glycogen</a:t>
            </a:r>
            <a:r>
              <a:rPr lang="en-US" baseline="-25000" dirty="0"/>
              <a:t>(n)   </a:t>
            </a:r>
            <a:r>
              <a:rPr lang="en-US" dirty="0"/>
              <a:t>+   UDP-glucose </a:t>
            </a:r>
            <a:r>
              <a:rPr lang="en-US" dirty="0">
                <a:sym typeface="Wingdings" panose="05000000000000000000" pitchFamily="2" charset="2"/>
              </a:rPr>
              <a:t> Glycogen</a:t>
            </a:r>
            <a:r>
              <a:rPr lang="en-US" baseline="-25000" dirty="0">
                <a:sym typeface="Wingdings" panose="05000000000000000000" pitchFamily="2" charset="2"/>
              </a:rPr>
              <a:t>(n+1) </a:t>
            </a:r>
            <a:r>
              <a:rPr lang="en-US" dirty="0">
                <a:sym typeface="Wingdings" panose="05000000000000000000" pitchFamily="2" charset="2"/>
              </a:rPr>
              <a:t>+ UDP</a:t>
            </a:r>
            <a:endParaRPr lang="en-US" dirty="0"/>
          </a:p>
        </p:txBody>
      </p:sp>
    </p:spTree>
    <p:extLst>
      <p:ext uri="{BB962C8B-B14F-4D97-AF65-F5344CB8AC3E}">
        <p14:creationId xmlns:p14="http://schemas.microsoft.com/office/powerpoint/2010/main" val="4002569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7418" y="226101"/>
            <a:ext cx="7210332" cy="779462"/>
          </a:xfrm>
        </p:spPr>
        <p:txBody>
          <a:bodyPr>
            <a:normAutofit fontScale="90000"/>
          </a:bodyPr>
          <a:lstStyle/>
          <a:p>
            <a:r>
              <a:rPr lang="en-US" dirty="0"/>
              <a:t>UDP-Glucose </a:t>
            </a:r>
            <a:r>
              <a:rPr lang="en-US" dirty="0" err="1"/>
              <a:t>Pyrophosphorylase</a:t>
            </a:r>
            <a:endParaRPr lang="en-US" dirty="0"/>
          </a:p>
        </p:txBody>
      </p:sp>
      <p:sp>
        <p:nvSpPr>
          <p:cNvPr id="3" name="Content Placeholder 2"/>
          <p:cNvSpPr>
            <a:spLocks noGrp="1"/>
          </p:cNvSpPr>
          <p:nvPr>
            <p:ph idx="1"/>
          </p:nvPr>
        </p:nvSpPr>
        <p:spPr>
          <a:xfrm>
            <a:off x="319596" y="1278385"/>
            <a:ext cx="8460420" cy="926336"/>
          </a:xfrm>
        </p:spPr>
        <p:txBody>
          <a:bodyPr/>
          <a:lstStyle/>
          <a:p>
            <a:r>
              <a:rPr lang="en-US" dirty="0"/>
              <a:t>Catalyzes the formation of UDP-Glucose from UTP and Glucose 1-phosphate</a:t>
            </a:r>
          </a:p>
        </p:txBody>
      </p:sp>
      <p:pic>
        <p:nvPicPr>
          <p:cNvPr id="5" name="Picture 4"/>
          <p:cNvPicPr>
            <a:picLocks noChangeAspect="1"/>
          </p:cNvPicPr>
          <p:nvPr/>
        </p:nvPicPr>
        <p:blipFill>
          <a:blip r:embed="rId3"/>
          <a:stretch>
            <a:fillRect/>
          </a:stretch>
        </p:blipFill>
        <p:spPr>
          <a:xfrm>
            <a:off x="5080001" y="2587806"/>
            <a:ext cx="4063999" cy="232619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720" y="3530996"/>
            <a:ext cx="3921760" cy="2278543"/>
          </a:xfrm>
          <a:prstGeom prst="rect">
            <a:avLst/>
          </a:prstGeom>
        </p:spPr>
      </p:pic>
      <p:sp>
        <p:nvSpPr>
          <p:cNvPr id="8" name="TextBox 7"/>
          <p:cNvSpPr txBox="1"/>
          <p:nvPr/>
        </p:nvSpPr>
        <p:spPr>
          <a:xfrm>
            <a:off x="2133600" y="3446103"/>
            <a:ext cx="389850" cy="584775"/>
          </a:xfrm>
          <a:prstGeom prst="rect">
            <a:avLst/>
          </a:prstGeom>
          <a:noFill/>
        </p:spPr>
        <p:txBody>
          <a:bodyPr wrap="none" rtlCol="0">
            <a:spAutoFit/>
          </a:bodyPr>
          <a:lstStyle/>
          <a:p>
            <a:r>
              <a:rPr lang="en-US" sz="3200" dirty="0"/>
              <a:t>+</a:t>
            </a:r>
          </a:p>
        </p:txBody>
      </p:sp>
      <p:cxnSp>
        <p:nvCxnSpPr>
          <p:cNvPr id="10" name="Straight Arrow Connector 9"/>
          <p:cNvCxnSpPr/>
          <p:nvPr/>
        </p:nvCxnSpPr>
        <p:spPr>
          <a:xfrm flipV="1">
            <a:off x="3759200" y="3429000"/>
            <a:ext cx="1107440" cy="171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0002" y="2204721"/>
            <a:ext cx="1636438" cy="1383742"/>
          </a:xfrm>
          <a:prstGeom prst="rect">
            <a:avLst/>
          </a:prstGeom>
        </p:spPr>
      </p:pic>
      <p:sp>
        <p:nvSpPr>
          <p:cNvPr id="11" name="TextBox 10"/>
          <p:cNvSpPr txBox="1"/>
          <p:nvPr/>
        </p:nvSpPr>
        <p:spPr>
          <a:xfrm>
            <a:off x="6217920" y="4187783"/>
            <a:ext cx="389850" cy="584775"/>
          </a:xfrm>
          <a:prstGeom prst="rect">
            <a:avLst/>
          </a:prstGeom>
          <a:noFill/>
        </p:spPr>
        <p:txBody>
          <a:bodyPr wrap="none" rtlCol="0">
            <a:spAutoFit/>
          </a:bodyPr>
          <a:lstStyle/>
          <a:p>
            <a:r>
              <a:rPr lang="en-US" sz="3200" dirty="0"/>
              <a:t>+</a:t>
            </a:r>
          </a:p>
        </p:txBody>
      </p:sp>
      <p:sp>
        <p:nvSpPr>
          <p:cNvPr id="12" name="TextBox 11"/>
          <p:cNvSpPr txBox="1"/>
          <p:nvPr/>
        </p:nvSpPr>
        <p:spPr>
          <a:xfrm>
            <a:off x="6217920" y="4891039"/>
            <a:ext cx="458780" cy="584775"/>
          </a:xfrm>
          <a:prstGeom prst="rect">
            <a:avLst/>
          </a:prstGeom>
          <a:noFill/>
        </p:spPr>
        <p:txBody>
          <a:bodyPr wrap="none" rtlCol="0">
            <a:spAutoFit/>
          </a:bodyPr>
          <a:lstStyle/>
          <a:p>
            <a:r>
              <a:rPr lang="en-US" sz="3200" dirty="0"/>
              <a:t>P</a:t>
            </a:r>
            <a:r>
              <a:rPr lang="en-US" sz="3200" baseline="-25000" dirty="0"/>
              <a:t>i</a:t>
            </a:r>
          </a:p>
        </p:txBody>
      </p:sp>
    </p:spTree>
    <p:extLst>
      <p:ext uri="{BB962C8B-B14F-4D97-AF65-F5344CB8AC3E}">
        <p14:creationId xmlns:p14="http://schemas.microsoft.com/office/powerpoint/2010/main" val="172604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684" y="233942"/>
            <a:ext cx="7210332" cy="779462"/>
          </a:xfrm>
        </p:spPr>
        <p:txBody>
          <a:bodyPr/>
          <a:lstStyle/>
          <a:p>
            <a:r>
              <a:rPr lang="en-US" dirty="0"/>
              <a:t>Glycogen Synthase</a:t>
            </a:r>
          </a:p>
        </p:txBody>
      </p:sp>
      <p:pic>
        <p:nvPicPr>
          <p:cNvPr id="4" name="Picture 3"/>
          <p:cNvPicPr>
            <a:picLocks noChangeAspect="1"/>
          </p:cNvPicPr>
          <p:nvPr/>
        </p:nvPicPr>
        <p:blipFill>
          <a:blip r:embed="rId3"/>
          <a:stretch>
            <a:fillRect/>
          </a:stretch>
        </p:blipFill>
        <p:spPr>
          <a:xfrm>
            <a:off x="504400" y="1544139"/>
            <a:ext cx="3005452" cy="1720293"/>
          </a:xfrm>
          <a:prstGeom prst="rect">
            <a:avLst/>
          </a:prstGeom>
        </p:spPr>
      </p:pic>
      <p:grpSp>
        <p:nvGrpSpPr>
          <p:cNvPr id="14" name="Group 13"/>
          <p:cNvGrpSpPr/>
          <p:nvPr/>
        </p:nvGrpSpPr>
        <p:grpSpPr>
          <a:xfrm>
            <a:off x="213361" y="4024561"/>
            <a:ext cx="3862940" cy="1422416"/>
            <a:chOff x="955040" y="4058920"/>
            <a:chExt cx="6010302" cy="1996928"/>
          </a:xfrm>
        </p:grpSpPr>
        <p:grpSp>
          <p:nvGrpSpPr>
            <p:cNvPr id="8" name="Group 7"/>
            <p:cNvGrpSpPr/>
            <p:nvPr/>
          </p:nvGrpSpPr>
          <p:grpSpPr>
            <a:xfrm>
              <a:off x="955040" y="4058920"/>
              <a:ext cx="4819250" cy="1701055"/>
              <a:chOff x="955040" y="4058920"/>
              <a:chExt cx="4819250" cy="1701055"/>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5040" y="4058920"/>
                <a:ext cx="4399280" cy="1701055"/>
              </a:xfrm>
              <a:prstGeom prst="rect">
                <a:avLst/>
              </a:prstGeom>
            </p:spPr>
          </p:pic>
          <p:sp>
            <p:nvSpPr>
              <p:cNvPr id="6" name="Rectangle 5"/>
              <p:cNvSpPr/>
              <p:nvPr/>
            </p:nvSpPr>
            <p:spPr>
              <a:xfrm>
                <a:off x="3921760" y="5485655"/>
                <a:ext cx="65024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24050" y="5079255"/>
                <a:ext cx="65024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99209">
              <a:off x="5195515" y="4286021"/>
              <a:ext cx="1769827" cy="176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a:stCxn id="7" idx="1"/>
            </p:cNvCxnSpPr>
            <p:nvPr/>
          </p:nvCxnSpPr>
          <p:spPr>
            <a:xfrm>
              <a:off x="5124050" y="5216415"/>
              <a:ext cx="32512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26909" y="5433070"/>
              <a:ext cx="604070" cy="432088"/>
            </a:xfrm>
            <a:prstGeom prst="rect">
              <a:avLst/>
            </a:prstGeom>
            <a:noFill/>
          </p:spPr>
          <p:txBody>
            <a:bodyPr wrap="none" rtlCol="0">
              <a:spAutoFit/>
            </a:bodyPr>
            <a:lstStyle/>
            <a:p>
              <a:r>
                <a:rPr lang="en-US" sz="1400" dirty="0"/>
                <a:t>(n)</a:t>
              </a:r>
            </a:p>
          </p:txBody>
        </p:sp>
      </p:grpSp>
      <p:sp>
        <p:nvSpPr>
          <p:cNvPr id="15" name="TextBox 14"/>
          <p:cNvSpPr txBox="1"/>
          <p:nvPr/>
        </p:nvSpPr>
        <p:spPr>
          <a:xfrm>
            <a:off x="2249431" y="3294653"/>
            <a:ext cx="389850" cy="584775"/>
          </a:xfrm>
          <a:prstGeom prst="rect">
            <a:avLst/>
          </a:prstGeom>
          <a:noFill/>
        </p:spPr>
        <p:txBody>
          <a:bodyPr wrap="none" rtlCol="0">
            <a:spAutoFit/>
          </a:bodyPr>
          <a:lstStyle/>
          <a:p>
            <a:r>
              <a:rPr lang="en-US" sz="3200" dirty="0"/>
              <a:t>+</a:t>
            </a:r>
          </a:p>
        </p:txBody>
      </p:sp>
      <p:cxnSp>
        <p:nvCxnSpPr>
          <p:cNvPr id="16" name="Straight Arrow Connector 15"/>
          <p:cNvCxnSpPr/>
          <p:nvPr/>
        </p:nvCxnSpPr>
        <p:spPr>
          <a:xfrm flipV="1">
            <a:off x="3567887" y="3289519"/>
            <a:ext cx="1107440" cy="171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4786923" y="3948423"/>
            <a:ext cx="4066529" cy="1394168"/>
            <a:chOff x="955040" y="4058920"/>
            <a:chExt cx="6063147" cy="1992014"/>
          </a:xfrm>
        </p:grpSpPr>
        <p:grpSp>
          <p:nvGrpSpPr>
            <p:cNvPr id="18" name="Group 17"/>
            <p:cNvGrpSpPr/>
            <p:nvPr/>
          </p:nvGrpSpPr>
          <p:grpSpPr>
            <a:xfrm>
              <a:off x="955040" y="4058920"/>
              <a:ext cx="4819250" cy="1701055"/>
              <a:chOff x="955040" y="4058920"/>
              <a:chExt cx="4819250" cy="1701055"/>
            </a:xfrm>
          </p:grpSpPr>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040" y="4058920"/>
                <a:ext cx="4399280" cy="1701055"/>
              </a:xfrm>
              <a:prstGeom prst="rect">
                <a:avLst/>
              </a:prstGeom>
            </p:spPr>
          </p:pic>
          <p:sp>
            <p:nvSpPr>
              <p:cNvPr id="23" name="Rectangle 22"/>
              <p:cNvSpPr/>
              <p:nvPr/>
            </p:nvSpPr>
            <p:spPr>
              <a:xfrm>
                <a:off x="3921760" y="5485655"/>
                <a:ext cx="65024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124050" y="5079255"/>
                <a:ext cx="650240" cy="2743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99209">
              <a:off x="5248359" y="4281106"/>
              <a:ext cx="1769828" cy="176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p:cNvCxnSpPr>
              <a:stCxn id="24" idx="1"/>
            </p:cNvCxnSpPr>
            <p:nvPr/>
          </p:nvCxnSpPr>
          <p:spPr>
            <a:xfrm>
              <a:off x="5124050" y="5216415"/>
              <a:ext cx="32512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826910" y="5433070"/>
              <a:ext cx="896926" cy="465887"/>
            </a:xfrm>
            <a:prstGeom prst="rect">
              <a:avLst/>
            </a:prstGeom>
            <a:noFill/>
          </p:spPr>
          <p:txBody>
            <a:bodyPr wrap="none" rtlCol="0">
              <a:spAutoFit/>
            </a:bodyPr>
            <a:lstStyle/>
            <a:p>
              <a:r>
                <a:rPr lang="en-US" sz="1400" dirty="0"/>
                <a:t>(n+1)</a:t>
              </a:r>
            </a:p>
          </p:txBody>
        </p:sp>
      </p:grpSp>
      <p:sp>
        <p:nvSpPr>
          <p:cNvPr id="25" name="TextBox 24"/>
          <p:cNvSpPr txBox="1"/>
          <p:nvPr/>
        </p:nvSpPr>
        <p:spPr>
          <a:xfrm>
            <a:off x="6319943" y="3016109"/>
            <a:ext cx="389850" cy="584775"/>
          </a:xfrm>
          <a:prstGeom prst="rect">
            <a:avLst/>
          </a:prstGeom>
          <a:noFill/>
        </p:spPr>
        <p:txBody>
          <a:bodyPr wrap="none" rtlCol="0">
            <a:spAutoFit/>
          </a:bodyPr>
          <a:lstStyle/>
          <a:p>
            <a:r>
              <a:rPr lang="en-US" sz="3200" dirty="0"/>
              <a:t>+</a:t>
            </a:r>
          </a:p>
        </p:txBody>
      </p:sp>
      <p:pic>
        <p:nvPicPr>
          <p:cNvPr id="26" name="Picture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4324" y="1391910"/>
            <a:ext cx="2375100" cy="1539857"/>
          </a:xfrm>
          <a:prstGeom prst="rect">
            <a:avLst/>
          </a:prstGeom>
        </p:spPr>
      </p:pic>
      <p:sp>
        <p:nvSpPr>
          <p:cNvPr id="27" name="TextBox 26"/>
          <p:cNvSpPr txBox="1"/>
          <p:nvPr/>
        </p:nvSpPr>
        <p:spPr>
          <a:xfrm>
            <a:off x="651731" y="2761127"/>
            <a:ext cx="1427442" cy="369332"/>
          </a:xfrm>
          <a:prstGeom prst="rect">
            <a:avLst/>
          </a:prstGeom>
          <a:noFill/>
        </p:spPr>
        <p:txBody>
          <a:bodyPr wrap="none" rtlCol="0">
            <a:spAutoFit/>
          </a:bodyPr>
          <a:lstStyle/>
          <a:p>
            <a:r>
              <a:rPr lang="en-US" b="1" dirty="0"/>
              <a:t>UDP-Glucose</a:t>
            </a:r>
          </a:p>
        </p:txBody>
      </p:sp>
      <p:sp>
        <p:nvSpPr>
          <p:cNvPr id="28" name="TextBox 27"/>
          <p:cNvSpPr txBox="1"/>
          <p:nvPr/>
        </p:nvSpPr>
        <p:spPr>
          <a:xfrm>
            <a:off x="1208943" y="5348724"/>
            <a:ext cx="2157770" cy="369332"/>
          </a:xfrm>
          <a:prstGeom prst="rect">
            <a:avLst/>
          </a:prstGeom>
          <a:noFill/>
        </p:spPr>
        <p:txBody>
          <a:bodyPr wrap="none" rtlCol="0">
            <a:spAutoFit/>
          </a:bodyPr>
          <a:lstStyle/>
          <a:p>
            <a:r>
              <a:rPr lang="en-US" b="1" dirty="0"/>
              <a:t>Glycogen main chain</a:t>
            </a:r>
          </a:p>
        </p:txBody>
      </p:sp>
      <p:sp>
        <p:nvSpPr>
          <p:cNvPr id="29" name="TextBox 28"/>
          <p:cNvSpPr txBox="1"/>
          <p:nvPr/>
        </p:nvSpPr>
        <p:spPr>
          <a:xfrm>
            <a:off x="5107931" y="5337980"/>
            <a:ext cx="2496004" cy="369332"/>
          </a:xfrm>
          <a:prstGeom prst="rect">
            <a:avLst/>
          </a:prstGeom>
          <a:noFill/>
        </p:spPr>
        <p:txBody>
          <a:bodyPr wrap="none" rtlCol="0">
            <a:spAutoFit/>
          </a:bodyPr>
          <a:lstStyle/>
          <a:p>
            <a:r>
              <a:rPr lang="en-US" b="1" dirty="0"/>
              <a:t>Glycogen main chain + 1</a:t>
            </a:r>
          </a:p>
        </p:txBody>
      </p:sp>
      <p:sp>
        <p:nvSpPr>
          <p:cNvPr id="30" name="TextBox 29"/>
          <p:cNvSpPr txBox="1"/>
          <p:nvPr/>
        </p:nvSpPr>
        <p:spPr>
          <a:xfrm>
            <a:off x="5657560" y="2646777"/>
            <a:ext cx="604653" cy="369332"/>
          </a:xfrm>
          <a:prstGeom prst="rect">
            <a:avLst/>
          </a:prstGeom>
          <a:noFill/>
        </p:spPr>
        <p:txBody>
          <a:bodyPr wrap="none" rtlCol="0">
            <a:spAutoFit/>
          </a:bodyPr>
          <a:lstStyle/>
          <a:p>
            <a:r>
              <a:rPr lang="en-US" b="1" dirty="0"/>
              <a:t>UDP</a:t>
            </a:r>
          </a:p>
        </p:txBody>
      </p:sp>
    </p:spTree>
    <p:extLst>
      <p:ext uri="{BB962C8B-B14F-4D97-AF65-F5344CB8AC3E}">
        <p14:creationId xmlns:p14="http://schemas.microsoft.com/office/powerpoint/2010/main" val="3427953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4840" y="227712"/>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err="1"/>
              <a:t>Glycogenin</a:t>
            </a:r>
            <a:endParaRPr lang="en-US" altLang="en-US" dirty="0"/>
          </a:p>
        </p:txBody>
      </p:sp>
      <p:sp>
        <p:nvSpPr>
          <p:cNvPr id="5" name="Content Placeholder 2"/>
          <p:cNvSpPr txBox="1">
            <a:spLocks/>
          </p:cNvSpPr>
          <p:nvPr/>
        </p:nvSpPr>
        <p:spPr>
          <a:xfrm>
            <a:off x="243840" y="1463040"/>
            <a:ext cx="441960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Small protein that acts as a glycogen synthase primer</a:t>
            </a:r>
          </a:p>
          <a:p>
            <a:r>
              <a:rPr lang="en-US" altLang="en-US" sz="2400" dirty="0"/>
              <a:t>It achieves this by catalyzing the addition of glucose to itself at Tyr-194. </a:t>
            </a:r>
          </a:p>
          <a:p>
            <a:r>
              <a:rPr lang="en-US" altLang="en-US" sz="2400" dirty="0"/>
              <a:t>Once sufficient residues have been added, glycogen synthase takes over extending the chain.</a:t>
            </a:r>
          </a:p>
          <a:p>
            <a:r>
              <a:rPr lang="en-US" altLang="en-US" sz="2400" dirty="0"/>
              <a:t> </a:t>
            </a:r>
            <a:r>
              <a:rPr lang="en-US" altLang="en-US" sz="2400" dirty="0" err="1"/>
              <a:t>Glycogenin</a:t>
            </a:r>
            <a:r>
              <a:rPr lang="en-US" altLang="en-US" sz="2400" dirty="0"/>
              <a:t> remains covalently attached to the reducing end of the glycogen molecule.</a:t>
            </a:r>
          </a:p>
          <a:p>
            <a:pPr>
              <a:buFontTx/>
              <a:buNone/>
            </a:pPr>
            <a:endParaRPr lang="en-US" altLang="en-US" sz="24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14400"/>
            <a:ext cx="44577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115125" y="5393174"/>
            <a:ext cx="3075522" cy="369332"/>
          </a:xfrm>
          <a:prstGeom prst="rect">
            <a:avLst/>
          </a:prstGeom>
        </p:spPr>
        <p:txBody>
          <a:bodyPr wrap="none">
            <a:spAutoFit/>
          </a:bodyPr>
          <a:lstStyle/>
          <a:p>
            <a:r>
              <a:rPr lang="en-US" dirty="0"/>
              <a:t>Image from </a:t>
            </a:r>
            <a:r>
              <a:rPr lang="en-US" dirty="0">
                <a:hlinkClick r:id="rId4"/>
              </a:rPr>
              <a:t>Mikael </a:t>
            </a:r>
            <a:r>
              <a:rPr lang="en-US" dirty="0" err="1">
                <a:hlinkClick r:id="rId4"/>
              </a:rPr>
              <a:t>Häggström</a:t>
            </a:r>
            <a:r>
              <a:rPr lang="en-US" dirty="0">
                <a:hlinkClick r:id="rId4"/>
              </a:rPr>
              <a:t> </a:t>
            </a:r>
            <a:endParaRPr lang="en-US" dirty="0"/>
          </a:p>
        </p:txBody>
      </p:sp>
    </p:spTree>
    <p:extLst>
      <p:ext uri="{BB962C8B-B14F-4D97-AF65-F5344CB8AC3E}">
        <p14:creationId xmlns:p14="http://schemas.microsoft.com/office/powerpoint/2010/main" val="1819033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778" y="242669"/>
            <a:ext cx="7210332" cy="779462"/>
          </a:xfrm>
        </p:spPr>
        <p:txBody>
          <a:bodyPr/>
          <a:lstStyle/>
          <a:p>
            <a:r>
              <a:rPr lang="en-US" dirty="0"/>
              <a:t>Glycogen Branching Enzyme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242" y="3507907"/>
            <a:ext cx="8893052" cy="1965363"/>
          </a:xfrm>
        </p:spPr>
      </p:pic>
      <p:sp>
        <p:nvSpPr>
          <p:cNvPr id="5" name="TextBox 4"/>
          <p:cNvSpPr txBox="1"/>
          <p:nvPr/>
        </p:nvSpPr>
        <p:spPr>
          <a:xfrm>
            <a:off x="116959" y="1199584"/>
            <a:ext cx="8834002" cy="2308324"/>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Glycogen Branching Enzyme (GBE) will clip a portion of glucose residues linked together by </a:t>
            </a:r>
            <a:r>
              <a:rPr lang="en-US" sz="2400" dirty="0">
                <a:latin typeface="Symbol" panose="05050102010706020507" pitchFamily="18" charset="2"/>
              </a:rPr>
              <a:t>a</a:t>
            </a:r>
            <a:r>
              <a:rPr lang="en-US" sz="2400" dirty="0"/>
              <a:t>1</a:t>
            </a:r>
            <a:r>
              <a:rPr lang="en-US" sz="2400" dirty="0">
                <a:sym typeface="Wingdings" panose="05000000000000000000" pitchFamily="2" charset="2"/>
              </a:rPr>
              <a:t>4 </a:t>
            </a:r>
            <a:r>
              <a:rPr lang="en-US" sz="2400" dirty="0" err="1">
                <a:sym typeface="Wingdings" panose="05000000000000000000" pitchFamily="2" charset="2"/>
              </a:rPr>
              <a:t>glycosidic</a:t>
            </a:r>
            <a:r>
              <a:rPr lang="en-US" sz="2400" dirty="0">
                <a:sym typeface="Wingdings" panose="05000000000000000000" pitchFamily="2" charset="2"/>
              </a:rPr>
              <a:t> bonds, and attach the fragment to the 6 position of the growing glycogen chain</a:t>
            </a:r>
          </a:p>
          <a:p>
            <a:pPr marL="342900" indent="-342900">
              <a:buFont typeface="Arial" panose="020B0604020202020204" pitchFamily="34" charset="0"/>
              <a:buChar char="•"/>
            </a:pPr>
            <a:r>
              <a:rPr lang="en-US" sz="2400" dirty="0">
                <a:sym typeface="Wingdings" panose="05000000000000000000" pitchFamily="2" charset="2"/>
              </a:rPr>
              <a:t>This occurs about every 12 – 15 residues</a:t>
            </a:r>
          </a:p>
          <a:p>
            <a:pPr marL="342900" indent="-342900">
              <a:buFont typeface="Arial" panose="020B0604020202020204" pitchFamily="34" charset="0"/>
              <a:buChar char="•"/>
            </a:pPr>
            <a:r>
              <a:rPr lang="en-US" sz="2400" dirty="0">
                <a:sym typeface="Wingdings" panose="05000000000000000000" pitchFamily="2" charset="2"/>
              </a:rPr>
              <a:t>Glycogen Synthase continues to extend the branch with </a:t>
            </a:r>
            <a:r>
              <a:rPr lang="en-US" sz="2400" dirty="0">
                <a:latin typeface="Symbol" panose="05050102010706020507" pitchFamily="18" charset="2"/>
                <a:sym typeface="Wingdings" panose="05000000000000000000" pitchFamily="2" charset="2"/>
              </a:rPr>
              <a:t>a</a:t>
            </a:r>
            <a:r>
              <a:rPr lang="en-US" sz="2400" dirty="0">
                <a:sym typeface="Wingdings" panose="05000000000000000000" pitchFamily="2" charset="2"/>
              </a:rPr>
              <a:t>1 4 residues</a:t>
            </a:r>
            <a:endParaRPr lang="en-US" sz="2400" dirty="0"/>
          </a:p>
        </p:txBody>
      </p:sp>
    </p:spTree>
    <p:extLst>
      <p:ext uri="{BB962C8B-B14F-4D97-AF65-F5344CB8AC3E}">
        <p14:creationId xmlns:p14="http://schemas.microsoft.com/office/powerpoint/2010/main" val="3665153538"/>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Theme" id="{50F0D94C-435E-4819-B693-F088EAFA6A4A}" vid="{08556F29-02E2-4811-8D71-6743142446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Biochemistry Theme</Template>
  <TotalTime>12836</TotalTime>
  <Words>1186</Words>
  <Application>Microsoft Office PowerPoint</Application>
  <PresentationFormat>On-screen Show (4:3)</PresentationFormat>
  <Paragraphs>106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Symbol</vt:lpstr>
      <vt:lpstr>Biochemistry Theme</vt:lpstr>
      <vt:lpstr>Glycogen Biosynthesis and Metabolism – Part 2</vt:lpstr>
      <vt:lpstr>Glycogenesis</vt:lpstr>
      <vt:lpstr> Glycogen Synthase (GS)</vt:lpstr>
      <vt:lpstr> Glycogen Synthase (GS)</vt:lpstr>
      <vt:lpstr>Glycogen Synthase Reaction</vt:lpstr>
      <vt:lpstr>UDP-Glucose Pyrophosphorylase</vt:lpstr>
      <vt:lpstr>Glycogen Synthase</vt:lpstr>
      <vt:lpstr>PowerPoint Presentation</vt:lpstr>
      <vt:lpstr>Glycogen Branching Enzyme</vt:lpstr>
      <vt:lpstr>Summary of Glycogenesis</vt:lpstr>
      <vt:lpstr>Summary of Glycogenesis</vt:lpstr>
      <vt:lpstr>Summary of Glycogenesis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 – Part 4</dc:title>
  <dc:creator>Patricia Flatt</dc:creator>
  <cp:lastModifiedBy>Patricia Flatt</cp:lastModifiedBy>
  <cp:revision>180</cp:revision>
  <cp:lastPrinted>2020-01-05T02:19:08Z</cp:lastPrinted>
  <dcterms:created xsi:type="dcterms:W3CDTF">2019-12-20T23:42:59Z</dcterms:created>
  <dcterms:modified xsi:type="dcterms:W3CDTF">2020-03-15T15:45:23Z</dcterms:modified>
</cp:coreProperties>
</file>