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440" r:id="rId2"/>
    <p:sldId id="441" r:id="rId3"/>
    <p:sldId id="437" r:id="rId4"/>
    <p:sldId id="438" r:id="rId5"/>
    <p:sldId id="439" r:id="rId6"/>
    <p:sldId id="443" r:id="rId7"/>
    <p:sldId id="447" r:id="rId8"/>
    <p:sldId id="454" r:id="rId9"/>
    <p:sldId id="455" r:id="rId1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5997" autoAdjust="0"/>
  </p:normalViewPr>
  <p:slideViewPr>
    <p:cSldViewPr snapToGrid="0" showGuides="1">
      <p:cViewPr varScale="1">
        <p:scale>
          <a:sx n="118" d="100"/>
          <a:sy n="118" d="100"/>
        </p:scale>
        <p:origin x="286" y="41"/>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3/14/2020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2 of our lecture series on </a:t>
            </a:r>
            <a:r>
              <a:rPr lang="en-US" dirty="0" err="1"/>
              <a:t>Gluconeogensis</a:t>
            </a:r>
            <a:r>
              <a:rPr lang="en-US" dirty="0"/>
              <a:t>. This tutorial will cover the functions of the malate-aspartate shuttle in the transport of oxaloacetate from the matrix of the mitochondria to the cytosol.</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2783817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section, we discussed the pyruvate carboxylase enzyme reaction mechanism in the formation of oxaloacetate from pyruvate. This intermediate is required to generate phosphoenolpyruvate in a cytosolic reaction mediated by the phosphoenolpyruvate </a:t>
            </a:r>
            <a:r>
              <a:rPr lang="en-US" dirty="0" err="1"/>
              <a:t>carboxykinase</a:t>
            </a:r>
            <a:r>
              <a:rPr lang="en-US" dirty="0"/>
              <a:t> enzyme. </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1273973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PEPCK will mediate the removal of the carbon dioxide from oxaloacetate, followed by the phosphorylation of the intermediate to yield phosphoenolpyruvate. However, the transport of oxaloacetate from the matrix to the cytosol where it can be used as a substrate for this reaction, is a problem! Oxaloacetate cannot cross the </a:t>
            </a:r>
            <a:r>
              <a:rPr lang="en-US" dirty="0" err="1"/>
              <a:t>innermembrane</a:t>
            </a:r>
            <a:r>
              <a:rPr lang="en-US" dirty="0"/>
              <a:t> of the mitochondria. </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4276327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leave the mitochondrial matrix, oxaloacetate has to first be converted to aspartate by the aspartate aminotransferase enzyme (AAT). It can then be transported to the intermembrane space of the mitochondria through an antiporter that transports one molecule of aspartate out of the matrix and one molecule of glutamate into the matrix. Once in the intermembrane space, the aspartate can pass freely through a pore in the outer mitochondrial membrane. Once in the cytoplasm, aspartate is reconverted to oxaloacetate using the cytoplasmic aspartate aminotransferase enzyme. Oxaloacetate can then be used as a substrate by the Phosphoenolpyruvate </a:t>
            </a:r>
            <a:r>
              <a:rPr lang="en-US" dirty="0" err="1"/>
              <a:t>carboxykinase</a:t>
            </a:r>
            <a:r>
              <a:rPr lang="en-US" dirty="0"/>
              <a:t> enzyme. (PEPCK)</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32424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glutamate/aspartate transporter has some additional complexities associated with it.  It cannot function on its own. It requires the coordinate functioning of the malate/</a:t>
            </a:r>
            <a:r>
              <a:rPr lang="en-US" dirty="0">
                <a:latin typeface="Symbol" panose="05050102010706020507" pitchFamily="18" charset="2"/>
              </a:rPr>
              <a:t>alpha</a:t>
            </a:r>
            <a:r>
              <a:rPr lang="en-US" dirty="0"/>
              <a:t>-ketoglutarate antiporter. Together, these antiporters are known as the Malate-Aspartate Shuttle System. We will focus on the details of this system in the next few slides. </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3564886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Malate-Aspartate Shuttle System is dependent on the functioning of two enzymatic processes.  The first is the aspartate aminotransferase that was indicated more simplistically on the previous two slides. The aspartate aminotransferase enzyme can utilize glutamate as an amine donor to generate aspartate from oxaloacetate. Alpha-ketoglutarate is also formed in this process. Depending on substrate concentrations and other regulatory mechanisms, this enzyme can also work in the reverse reaction to produce glutamate and oxaloacetate. In a different reaction using Malate Dehydrogenase, oxaloacetate can be reduced to form malate using a molecule of NADH as the electron donor.</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2224524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malate dehydrogenase enzyme is expressed to high levels in the cytoplasm of liver cells as well as in the matrix of the mitochondria. This enzyme is a component of the </a:t>
            </a:r>
            <a:r>
              <a:rPr lang="en-US" dirty="0" err="1"/>
              <a:t>Kreb</a:t>
            </a:r>
            <a:r>
              <a:rPr lang="en-US" dirty="0"/>
              <a:t> Cycle where it mediates the formation of oxaloacetate in the last step of the cycle. Within the cytoplasm it predominantly converts oxaloacetate to malate.  The malate can then be shuttled into the matrix of the mitochondria through the malate/alpha-ketoglutarate antiporter. In this antiporter, malate moves into the mitochondrial matrix while alpha-ketoglutarate moves into the intermembrane space (and subsequently into the cytosol of the cell). Together with aspartate, it can be used by cytoplasmic aspartate aminotransferase to produce glutamate and oxaloacetate. This is the oxaloacetate pool that is then utilized in the gluconeogenic pathway when PEPCK is active.  The glutamate generated from this reaction is transported back into the matrix of the mitochondria through the aspartate/glutamate antiporter. The pool of aspartate in the matrix of the mitochondria is supplied by the reaction of the aspartate aminotransferase enzyme, which completes the reverse reaction from the one seen in the cytoplasm. In the matrix, aspartate aminotransferase uses glutamate and oxaloacetate as substrates to generate aspartate and alpha-ketoglutarate. This enables the transport of aspartate and glutamate through their specific antiporter. Within the gluconeogenic pathway, heightened levels of oxaloacetate are produced in the matrix of the mitochondria. Oxaloacetate is then converted to aspartate and transported across the </a:t>
            </a:r>
            <a:r>
              <a:rPr lang="en-US" dirty="0" err="1"/>
              <a:t>innermembrane</a:t>
            </a:r>
            <a:r>
              <a:rPr lang="en-US" dirty="0"/>
              <a:t>, where it can subsequently be converted back into oxaloacetate and used for the production of glucose. </a:t>
            </a:r>
          </a:p>
        </p:txBody>
      </p:sp>
      <p:sp>
        <p:nvSpPr>
          <p:cNvPr id="4" name="Slide Number Placeholder 3"/>
          <p:cNvSpPr>
            <a:spLocks noGrp="1"/>
          </p:cNvSpPr>
          <p:nvPr>
            <p:ph type="sldNum" sz="quarter" idx="10"/>
          </p:nvPr>
        </p:nvSpPr>
        <p:spPr/>
        <p:txBody>
          <a:bodyPr/>
          <a:lstStyle/>
          <a:p>
            <a:fld id="{5C1DEA26-E21A-4AC2-916A-8754B5D869F2}" type="slidenum">
              <a:rPr lang="en-US" smtClean="0"/>
              <a:t>7</a:t>
            </a:fld>
            <a:endParaRPr lang="en-US"/>
          </a:p>
        </p:txBody>
      </p:sp>
    </p:spTree>
    <p:extLst>
      <p:ext uri="{BB962C8B-B14F-4D97-AF65-F5344CB8AC3E}">
        <p14:creationId xmlns:p14="http://schemas.microsoft.com/office/powerpoint/2010/main" val="2250523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final two novel reactions in the gluconeogenic pathway are both hydrolase reactions involving the hydrolysis of the phosphate group from the sugar. This is notable, as it does not produce energy, the way the reverse kinase reactions do in the second half of the glycolytic pathway. Thus, there is no substrate level phosphorylation that occurs in the gluconeogenic pathway.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2705243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Overall, there are approximately 6 molar equivalents of ATP required to make 1 mole of glucose.  Over 3 times as much energy is consumed during glucose formation than is generated from glycolysis during the breakdown of glucose. Per glucose molecule made, 2 ATP are used in the Pyruvate Carboxylase step, 2 GTP are used in the Phosphoenolpyruvate </a:t>
            </a:r>
            <a:r>
              <a:rPr lang="en-US" baseline="0" dirty="0" err="1"/>
              <a:t>Carboxykinase</a:t>
            </a:r>
            <a:r>
              <a:rPr lang="en-US" baseline="0" dirty="0"/>
              <a:t> step, and 2 ATP are used in the kinase reaction to create 1,3-bisphosphoglycerate from 3-phosphoglycerate.  There is also the loss of 2 moles of NADH during the reverse reaction to create Glyceraldehyde 3-phosphate from 1,3-Bisphosphoglycerate, which reduces energy potential through oxidative phosphorylation in the mitochondria. Plus there are energy costs to changing the metabolite pools in the matrix of the mitochondria and for transporting molecules across the mitochondrial membrane that we have not considered here. With that, we will now leave our discussions of glycolysis and gluconeogenesis. In the next lecture series, we will move into the matrix of the mitochondria and focus on the </a:t>
            </a:r>
            <a:r>
              <a:rPr lang="en-US" baseline="0" dirty="0" err="1"/>
              <a:t>Kreb</a:t>
            </a:r>
            <a:r>
              <a:rPr lang="en-US" baseline="0" dirty="0"/>
              <a:t> Cycle and Electron Transport Chain.</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1161534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rontiersin.org/articles/10.3389/fphar.2016.00521/ful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smart.servier.com/smart_image/cell-membrane-13/" TargetMode="External"/><Relationship Id="rId4" Type="http://schemas.openxmlformats.org/officeDocument/2006/relationships/image" Target="../media/image7.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smart.servier.com/smart_image/cell-membrane-13/" TargetMode="External"/><Relationship Id="rId4" Type="http://schemas.openxmlformats.org/officeDocument/2006/relationships/image" Target="../media/image7.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journals.plos.org/plosone/article?id=10.1371/journal.pone.015840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lstStyle/>
          <a:p>
            <a:r>
              <a:rPr lang="en-US" dirty="0"/>
              <a:t>Gluconeogenesis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lstStyle/>
          <a:p>
            <a:r>
              <a:rPr lang="en-US" dirty="0"/>
              <a:t>Part 2: Malate-Aspartate Shuttle System</a:t>
            </a:r>
          </a:p>
        </p:txBody>
      </p:sp>
    </p:spTree>
    <p:extLst>
      <p:ext uri="{BB962C8B-B14F-4D97-AF65-F5344CB8AC3E}">
        <p14:creationId xmlns:p14="http://schemas.microsoft.com/office/powerpoint/2010/main" val="412723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321-A468-4AD5-9F30-404B415E1F09}"/>
              </a:ext>
            </a:extLst>
          </p:cNvPr>
          <p:cNvSpPr>
            <a:spLocks noGrp="1"/>
          </p:cNvSpPr>
          <p:nvPr>
            <p:ph type="title"/>
          </p:nvPr>
        </p:nvSpPr>
        <p:spPr>
          <a:xfrm>
            <a:off x="272562" y="1708249"/>
            <a:ext cx="4985878" cy="779462"/>
          </a:xfrm>
        </p:spPr>
        <p:txBody>
          <a:bodyPr>
            <a:normAutofit fontScale="90000"/>
          </a:bodyPr>
          <a:lstStyle/>
          <a:p>
            <a:r>
              <a:rPr lang="en-US" dirty="0"/>
              <a:t>Gluconeogenesis Overview</a:t>
            </a:r>
          </a:p>
        </p:txBody>
      </p:sp>
      <p:pic>
        <p:nvPicPr>
          <p:cNvPr id="5" name="Content Placeholder 4" descr="A picture containing map, text&#10;&#10;Description automatically generated">
            <a:extLst>
              <a:ext uri="{FF2B5EF4-FFF2-40B4-BE49-F238E27FC236}">
                <a16:creationId xmlns:a16="http://schemas.microsoft.com/office/drawing/2014/main" id="{42058281-5077-41EB-90CC-F76180DE9B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42289" y="142874"/>
            <a:ext cx="4629150" cy="5554980"/>
          </a:xfrm>
        </p:spPr>
      </p:pic>
      <p:sp>
        <p:nvSpPr>
          <p:cNvPr id="6" name="TextBox 5">
            <a:extLst>
              <a:ext uri="{FF2B5EF4-FFF2-40B4-BE49-F238E27FC236}">
                <a16:creationId xmlns:a16="http://schemas.microsoft.com/office/drawing/2014/main" id="{2EC62A05-14AE-4354-B406-743051E34776}"/>
              </a:ext>
            </a:extLst>
          </p:cNvPr>
          <p:cNvSpPr txBox="1"/>
          <p:nvPr/>
        </p:nvSpPr>
        <p:spPr>
          <a:xfrm>
            <a:off x="4321419" y="5697854"/>
            <a:ext cx="4365490" cy="307777"/>
          </a:xfrm>
          <a:prstGeom prst="rect">
            <a:avLst/>
          </a:prstGeom>
          <a:noFill/>
        </p:spPr>
        <p:txBody>
          <a:bodyPr wrap="none" rtlCol="0">
            <a:spAutoFit/>
          </a:bodyPr>
          <a:lstStyle/>
          <a:p>
            <a:r>
              <a:rPr lang="en-US" sz="1400" dirty="0"/>
              <a:t>Figure from: </a:t>
            </a:r>
            <a:r>
              <a:rPr lang="en-US" sz="1400" dirty="0">
                <a:hlinkClick r:id="rId4"/>
              </a:rPr>
              <a:t>Yip, J, et al (2017) Front. </a:t>
            </a:r>
            <a:r>
              <a:rPr lang="en-US" sz="1400" dirty="0" err="1">
                <a:hlinkClick r:id="rId4"/>
              </a:rPr>
              <a:t>Pharmacol</a:t>
            </a:r>
            <a:r>
              <a:rPr lang="en-US" sz="1400" dirty="0">
                <a:hlinkClick r:id="rId4"/>
              </a:rPr>
              <a:t>. 10.3389</a:t>
            </a:r>
            <a:endParaRPr lang="en-US" sz="1400" dirty="0"/>
          </a:p>
        </p:txBody>
      </p:sp>
      <p:sp>
        <p:nvSpPr>
          <p:cNvPr id="7" name="TextBox 6">
            <a:extLst>
              <a:ext uri="{FF2B5EF4-FFF2-40B4-BE49-F238E27FC236}">
                <a16:creationId xmlns:a16="http://schemas.microsoft.com/office/drawing/2014/main" id="{FC3B54CD-9848-4CBF-AE6A-F7AA0F562216}"/>
              </a:ext>
            </a:extLst>
          </p:cNvPr>
          <p:cNvSpPr txBox="1"/>
          <p:nvPr/>
        </p:nvSpPr>
        <p:spPr>
          <a:xfrm>
            <a:off x="-52755" y="4854463"/>
            <a:ext cx="4335546" cy="830997"/>
          </a:xfrm>
          <a:prstGeom prst="rect">
            <a:avLst/>
          </a:prstGeom>
          <a:noFill/>
        </p:spPr>
        <p:txBody>
          <a:bodyPr wrap="none" rtlCol="0">
            <a:spAutoFit/>
          </a:bodyPr>
          <a:lstStyle/>
          <a:p>
            <a:pPr marL="285750" indent="-285750">
              <a:buFont typeface="Arial" panose="020B0604020202020204" pitchFamily="34" charset="0"/>
              <a:buChar char="•"/>
            </a:pPr>
            <a:r>
              <a:rPr lang="en-US" sz="2800" dirty="0"/>
              <a:t>Step 1</a:t>
            </a:r>
          </a:p>
          <a:p>
            <a:pPr marL="742950" lvl="1" indent="-285750">
              <a:buFont typeface="Arial" panose="020B0604020202020204" pitchFamily="34" charset="0"/>
              <a:buChar char="•"/>
            </a:pPr>
            <a:r>
              <a:rPr lang="en-US" sz="2000" dirty="0"/>
              <a:t>Pyruvate to </a:t>
            </a:r>
            <a:r>
              <a:rPr lang="en-US" sz="2000" dirty="0" err="1"/>
              <a:t>Phosphenolpyruvate</a:t>
            </a:r>
            <a:endParaRPr lang="en-US" sz="2000" dirty="0"/>
          </a:p>
        </p:txBody>
      </p:sp>
      <p:pic>
        <p:nvPicPr>
          <p:cNvPr id="8" name="Content Placeholder 4" descr="A picture containing map, text&#10;&#10;Description automatically generated">
            <a:extLst>
              <a:ext uri="{FF2B5EF4-FFF2-40B4-BE49-F238E27FC236}">
                <a16:creationId xmlns:a16="http://schemas.microsoft.com/office/drawing/2014/main" id="{37539244-9346-4C01-9C46-94CA3457FC61}"/>
              </a:ext>
            </a:extLst>
          </p:cNvPr>
          <p:cNvPicPr>
            <a:picLocks noChangeAspect="1"/>
          </p:cNvPicPr>
          <p:nvPr/>
        </p:nvPicPr>
        <p:blipFill rotWithShape="1">
          <a:blip r:embed="rId3">
            <a:extLst>
              <a:ext uri="{28A0092B-C50C-407E-A947-70E740481C1C}">
                <a14:useLocalDpi xmlns:a14="http://schemas.microsoft.com/office/drawing/2010/main" val="0"/>
              </a:ext>
            </a:extLst>
          </a:blip>
          <a:srcRect t="44067"/>
          <a:stretch/>
        </p:blipFill>
        <p:spPr>
          <a:xfrm>
            <a:off x="2202473" y="647248"/>
            <a:ext cx="6887308" cy="4622714"/>
          </a:xfrm>
          <a:prstGeom prst="rect">
            <a:avLst/>
          </a:prstGeom>
        </p:spPr>
      </p:pic>
    </p:spTree>
    <p:extLst>
      <p:ext uri="{BB962C8B-B14F-4D97-AF65-F5344CB8AC3E}">
        <p14:creationId xmlns:p14="http://schemas.microsoft.com/office/powerpoint/2010/main" val="84411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E29FE-9751-4146-89F8-8FC0B2420188}"/>
              </a:ext>
            </a:extLst>
          </p:cNvPr>
          <p:cNvSpPr>
            <a:spLocks noGrp="1"/>
          </p:cNvSpPr>
          <p:nvPr>
            <p:ph type="title"/>
          </p:nvPr>
        </p:nvSpPr>
        <p:spPr/>
        <p:txBody>
          <a:bodyPr/>
          <a:lstStyle/>
          <a:p>
            <a:r>
              <a:rPr lang="en-US" dirty="0"/>
              <a:t>Next Reaction….</a:t>
            </a:r>
          </a:p>
        </p:txBody>
      </p:sp>
      <p:sp>
        <p:nvSpPr>
          <p:cNvPr id="3" name="Content Placeholder 2">
            <a:extLst>
              <a:ext uri="{FF2B5EF4-FFF2-40B4-BE49-F238E27FC236}">
                <a16:creationId xmlns:a16="http://schemas.microsoft.com/office/drawing/2014/main" id="{3A6D6C8C-AB69-48D9-BCC6-46793F820A81}"/>
              </a:ext>
            </a:extLst>
          </p:cNvPr>
          <p:cNvSpPr>
            <a:spLocks noGrp="1"/>
          </p:cNvSpPr>
          <p:nvPr>
            <p:ph idx="1"/>
          </p:nvPr>
        </p:nvSpPr>
        <p:spPr>
          <a:xfrm>
            <a:off x="319596" y="1278384"/>
            <a:ext cx="8460420" cy="1870543"/>
          </a:xfrm>
        </p:spPr>
        <p:txBody>
          <a:bodyPr/>
          <a:lstStyle/>
          <a:p>
            <a:r>
              <a:rPr lang="en-US" dirty="0"/>
              <a:t>Conversion of oxaloacetate to phosphoenolpyruvate by the Phosphoenolpyruvate </a:t>
            </a:r>
            <a:r>
              <a:rPr lang="en-US" dirty="0" err="1"/>
              <a:t>Carboxykinase</a:t>
            </a:r>
            <a:r>
              <a:rPr lang="en-US" dirty="0"/>
              <a:t> (PEPCK)</a:t>
            </a:r>
          </a:p>
          <a:p>
            <a:pPr lvl="1"/>
            <a:r>
              <a:rPr lang="en-US" dirty="0"/>
              <a:t>Carboxy = removal of CO</a:t>
            </a:r>
            <a:r>
              <a:rPr lang="en-US" baseline="-25000" dirty="0"/>
              <a:t>2</a:t>
            </a:r>
          </a:p>
          <a:p>
            <a:pPr lvl="1"/>
            <a:r>
              <a:rPr lang="en-US" dirty="0"/>
              <a:t>Kinase = addition of phosphate group</a:t>
            </a:r>
          </a:p>
        </p:txBody>
      </p:sp>
      <p:sp>
        <p:nvSpPr>
          <p:cNvPr id="4" name="Content Placeholder 2">
            <a:extLst>
              <a:ext uri="{FF2B5EF4-FFF2-40B4-BE49-F238E27FC236}">
                <a16:creationId xmlns:a16="http://schemas.microsoft.com/office/drawing/2014/main" id="{3245F5A7-18E8-4F50-A920-6BD19E517406}"/>
              </a:ext>
            </a:extLst>
          </p:cNvPr>
          <p:cNvSpPr txBox="1">
            <a:spLocks/>
          </p:cNvSpPr>
          <p:nvPr/>
        </p:nvSpPr>
        <p:spPr>
          <a:xfrm>
            <a:off x="319596" y="3495753"/>
            <a:ext cx="8460420" cy="18705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t>Problem: </a:t>
            </a:r>
          </a:p>
          <a:p>
            <a:pPr lvl="1"/>
            <a:r>
              <a:rPr lang="en-US" dirty="0"/>
              <a:t>Oxaloacetate is produced in the Matrix of the Mitochondria</a:t>
            </a:r>
          </a:p>
          <a:p>
            <a:pPr lvl="1"/>
            <a:r>
              <a:rPr lang="en-US" dirty="0"/>
              <a:t>PEPCK is </a:t>
            </a:r>
            <a:r>
              <a:rPr lang="en-US" dirty="0" err="1"/>
              <a:t>is</a:t>
            </a:r>
            <a:r>
              <a:rPr lang="en-US" dirty="0"/>
              <a:t> the Cytosol</a:t>
            </a:r>
          </a:p>
          <a:p>
            <a:pPr lvl="1"/>
            <a:endParaRPr lang="en-US" dirty="0"/>
          </a:p>
        </p:txBody>
      </p:sp>
    </p:spTree>
    <p:extLst>
      <p:ext uri="{BB962C8B-B14F-4D97-AF65-F5344CB8AC3E}">
        <p14:creationId xmlns:p14="http://schemas.microsoft.com/office/powerpoint/2010/main" val="782181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picture containing food, drawing&#10;&#10;Description automatically generated">
            <a:extLst>
              <a:ext uri="{FF2B5EF4-FFF2-40B4-BE49-F238E27FC236}">
                <a16:creationId xmlns:a16="http://schemas.microsoft.com/office/drawing/2014/main" id="{AE6F20E5-165E-4875-9B98-B74E28535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12287">
            <a:off x="1656820" y="1838501"/>
            <a:ext cx="4449636" cy="3847283"/>
          </a:xfrm>
          <a:prstGeom prst="rect">
            <a:avLst/>
          </a:prstGeom>
        </p:spPr>
      </p:pic>
      <p:pic>
        <p:nvPicPr>
          <p:cNvPr id="33" name="Picture 32" descr="A picture containing food, drawing&#10;&#10;Description automatically generated">
            <a:extLst>
              <a:ext uri="{FF2B5EF4-FFF2-40B4-BE49-F238E27FC236}">
                <a16:creationId xmlns:a16="http://schemas.microsoft.com/office/drawing/2014/main" id="{9925F6EC-4BD5-4568-85B6-E021DD1BB4ED}"/>
              </a:ext>
            </a:extLst>
          </p:cNvPr>
          <p:cNvPicPr>
            <a:picLocks noChangeAspect="1"/>
          </p:cNvPicPr>
          <p:nvPr/>
        </p:nvPicPr>
        <p:blipFill rotWithShape="1">
          <a:blip r:embed="rId3">
            <a:extLst>
              <a:ext uri="{28A0092B-C50C-407E-A947-70E740481C1C}">
                <a14:useLocalDpi xmlns:a14="http://schemas.microsoft.com/office/drawing/2010/main" val="0"/>
              </a:ext>
            </a:extLst>
          </a:blip>
          <a:srcRect l="27817"/>
          <a:stretch/>
        </p:blipFill>
        <p:spPr>
          <a:xfrm rot="21223307" flipH="1">
            <a:off x="6003082" y="1420836"/>
            <a:ext cx="3336450" cy="3795367"/>
          </a:xfrm>
          <a:prstGeom prst="rect">
            <a:avLst/>
          </a:prstGeom>
        </p:spPr>
      </p:pic>
      <p:sp>
        <p:nvSpPr>
          <p:cNvPr id="2" name="Title 1">
            <a:extLst>
              <a:ext uri="{FF2B5EF4-FFF2-40B4-BE49-F238E27FC236}">
                <a16:creationId xmlns:a16="http://schemas.microsoft.com/office/drawing/2014/main" id="{5F1E6D5B-7753-4907-B6C6-74BFB21B5FC8}"/>
              </a:ext>
            </a:extLst>
          </p:cNvPr>
          <p:cNvSpPr>
            <a:spLocks noGrp="1"/>
          </p:cNvSpPr>
          <p:nvPr>
            <p:ph type="title"/>
          </p:nvPr>
        </p:nvSpPr>
        <p:spPr>
          <a:xfrm>
            <a:off x="2902974" y="181478"/>
            <a:ext cx="7560423" cy="779462"/>
          </a:xfrm>
        </p:spPr>
        <p:txBody>
          <a:bodyPr>
            <a:normAutofit fontScale="90000"/>
          </a:bodyPr>
          <a:lstStyle/>
          <a:p>
            <a:pPr algn="ctr"/>
            <a:r>
              <a:rPr lang="en-US" sz="3600" b="1" dirty="0"/>
              <a:t>Oxaloacetate to Aspartate</a:t>
            </a:r>
            <a:br>
              <a:rPr lang="en-US" sz="3600" b="1" dirty="0"/>
            </a:br>
            <a:r>
              <a:rPr lang="en-US" sz="3600" b="1" dirty="0"/>
              <a:t>to Oxaloacetate</a:t>
            </a:r>
          </a:p>
        </p:txBody>
      </p:sp>
      <p:pic>
        <p:nvPicPr>
          <p:cNvPr id="5" name="Content Placeholder 4" descr="A close up of a necklace&#10;&#10;Description automatically generated">
            <a:extLst>
              <a:ext uri="{FF2B5EF4-FFF2-40B4-BE49-F238E27FC236}">
                <a16:creationId xmlns:a16="http://schemas.microsoft.com/office/drawing/2014/main" id="{D53C094B-24DE-4FE3-914C-6BE952C4004C}"/>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4598"/>
          <a:stretch/>
        </p:blipFill>
        <p:spPr>
          <a:xfrm rot="21182203">
            <a:off x="3196368" y="3301283"/>
            <a:ext cx="6171333" cy="2111138"/>
          </a:xfrm>
        </p:spPr>
      </p:pic>
      <p:sp>
        <p:nvSpPr>
          <p:cNvPr id="6" name="TextBox 5">
            <a:extLst>
              <a:ext uri="{FF2B5EF4-FFF2-40B4-BE49-F238E27FC236}">
                <a16:creationId xmlns:a16="http://schemas.microsoft.com/office/drawing/2014/main" id="{BB339B84-CFA2-4975-AB54-A4A94A127971}"/>
              </a:ext>
            </a:extLst>
          </p:cNvPr>
          <p:cNvSpPr txBox="1"/>
          <p:nvPr/>
        </p:nvSpPr>
        <p:spPr>
          <a:xfrm>
            <a:off x="4797638" y="5707853"/>
            <a:ext cx="3771097" cy="307777"/>
          </a:xfrm>
          <a:prstGeom prst="rect">
            <a:avLst/>
          </a:prstGeom>
          <a:noFill/>
        </p:spPr>
        <p:txBody>
          <a:bodyPr wrap="none" rtlCol="0">
            <a:spAutoFit/>
          </a:bodyPr>
          <a:lstStyle/>
          <a:p>
            <a:r>
              <a:rPr lang="en-US" sz="1400" dirty="0"/>
              <a:t>Image modified from: </a:t>
            </a:r>
            <a:r>
              <a:rPr lang="en-US" sz="1400" dirty="0">
                <a:hlinkClick r:id="rId5"/>
              </a:rPr>
              <a:t>SMART </a:t>
            </a:r>
            <a:r>
              <a:rPr lang="en-US" sz="1400" dirty="0" err="1">
                <a:hlinkClick r:id="rId5"/>
              </a:rPr>
              <a:t>Servier</a:t>
            </a:r>
            <a:r>
              <a:rPr lang="en-US" sz="1400" dirty="0">
                <a:hlinkClick r:id="rId5"/>
              </a:rPr>
              <a:t> Medical Art</a:t>
            </a:r>
            <a:endParaRPr lang="en-US" sz="1400" dirty="0"/>
          </a:p>
        </p:txBody>
      </p:sp>
      <p:pic>
        <p:nvPicPr>
          <p:cNvPr id="10" name="Picture 9" descr="A picture containing mirror&#10;&#10;Description automatically generated">
            <a:extLst>
              <a:ext uri="{FF2B5EF4-FFF2-40B4-BE49-F238E27FC236}">
                <a16:creationId xmlns:a16="http://schemas.microsoft.com/office/drawing/2014/main" id="{9851F913-1011-424F-AB2A-9F17DEA44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6741678" y="4505175"/>
            <a:ext cx="563786" cy="918426"/>
          </a:xfrm>
          <a:prstGeom prst="rect">
            <a:avLst/>
          </a:prstGeom>
        </p:spPr>
      </p:pic>
      <p:sp>
        <p:nvSpPr>
          <p:cNvPr id="11" name="TextBox 10">
            <a:extLst>
              <a:ext uri="{FF2B5EF4-FFF2-40B4-BE49-F238E27FC236}">
                <a16:creationId xmlns:a16="http://schemas.microsoft.com/office/drawing/2014/main" id="{69D46152-2376-4E49-A955-21DD4F772333}"/>
              </a:ext>
            </a:extLst>
          </p:cNvPr>
          <p:cNvSpPr txBox="1"/>
          <p:nvPr/>
        </p:nvSpPr>
        <p:spPr>
          <a:xfrm>
            <a:off x="6090429" y="5337962"/>
            <a:ext cx="2188484" cy="369332"/>
          </a:xfrm>
          <a:prstGeom prst="rect">
            <a:avLst/>
          </a:prstGeom>
          <a:solidFill>
            <a:schemeClr val="accent4">
              <a:lumMod val="20000"/>
              <a:lumOff val="80000"/>
            </a:schemeClr>
          </a:solidFill>
        </p:spPr>
        <p:txBody>
          <a:bodyPr wrap="none" rtlCol="0">
            <a:spAutoFit/>
          </a:bodyPr>
          <a:lstStyle/>
          <a:p>
            <a:r>
              <a:rPr lang="en-US" dirty="0"/>
              <a:t>Pyruvate Carboxylase</a:t>
            </a:r>
          </a:p>
        </p:txBody>
      </p:sp>
      <p:sp>
        <p:nvSpPr>
          <p:cNvPr id="12" name="TextBox 11">
            <a:extLst>
              <a:ext uri="{FF2B5EF4-FFF2-40B4-BE49-F238E27FC236}">
                <a16:creationId xmlns:a16="http://schemas.microsoft.com/office/drawing/2014/main" id="{7A62AC53-A564-439C-BCE3-46A4F27F6765}"/>
              </a:ext>
            </a:extLst>
          </p:cNvPr>
          <p:cNvSpPr txBox="1"/>
          <p:nvPr/>
        </p:nvSpPr>
        <p:spPr>
          <a:xfrm>
            <a:off x="7482784" y="4742991"/>
            <a:ext cx="1009956" cy="369332"/>
          </a:xfrm>
          <a:prstGeom prst="rect">
            <a:avLst/>
          </a:prstGeom>
          <a:noFill/>
        </p:spPr>
        <p:txBody>
          <a:bodyPr wrap="none" rtlCol="0">
            <a:spAutoFit/>
          </a:bodyPr>
          <a:lstStyle/>
          <a:p>
            <a:r>
              <a:rPr lang="en-US" dirty="0"/>
              <a:t>Pyruvate</a:t>
            </a:r>
          </a:p>
        </p:txBody>
      </p:sp>
      <p:cxnSp>
        <p:nvCxnSpPr>
          <p:cNvPr id="14" name="Straight Arrow Connector 13">
            <a:extLst>
              <a:ext uri="{FF2B5EF4-FFF2-40B4-BE49-F238E27FC236}">
                <a16:creationId xmlns:a16="http://schemas.microsoft.com/office/drawing/2014/main" id="{19F85FD8-2239-4732-97CC-0BCB59B6C136}"/>
              </a:ext>
            </a:extLst>
          </p:cNvPr>
          <p:cNvCxnSpPr>
            <a:cxnSpLocks/>
            <a:endCxn id="15" idx="3"/>
          </p:cNvCxnSpPr>
          <p:nvPr/>
        </p:nvCxnSpPr>
        <p:spPr>
          <a:xfrm flipH="1">
            <a:off x="6405783" y="4927657"/>
            <a:ext cx="1119394" cy="2234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0C8625C-246C-4633-9B62-A20A79A23C01}"/>
              </a:ext>
            </a:extLst>
          </p:cNvPr>
          <p:cNvSpPr txBox="1"/>
          <p:nvPr/>
        </p:nvSpPr>
        <p:spPr>
          <a:xfrm>
            <a:off x="4994563" y="4966421"/>
            <a:ext cx="1411220" cy="369332"/>
          </a:xfrm>
          <a:prstGeom prst="rect">
            <a:avLst/>
          </a:prstGeom>
          <a:noFill/>
        </p:spPr>
        <p:txBody>
          <a:bodyPr wrap="none" rtlCol="0">
            <a:spAutoFit/>
          </a:bodyPr>
          <a:lstStyle/>
          <a:p>
            <a:r>
              <a:rPr lang="en-US" dirty="0"/>
              <a:t>Oxaloacetate</a:t>
            </a:r>
          </a:p>
        </p:txBody>
      </p:sp>
      <p:sp>
        <p:nvSpPr>
          <p:cNvPr id="16" name="Arc 15">
            <a:extLst>
              <a:ext uri="{FF2B5EF4-FFF2-40B4-BE49-F238E27FC236}">
                <a16:creationId xmlns:a16="http://schemas.microsoft.com/office/drawing/2014/main" id="{3E5C466F-0C77-4BA4-ADD8-1A7B6270A3AD}"/>
              </a:ext>
            </a:extLst>
          </p:cNvPr>
          <p:cNvSpPr/>
          <p:nvPr/>
        </p:nvSpPr>
        <p:spPr>
          <a:xfrm rot="8143081">
            <a:off x="6381800" y="3546244"/>
            <a:ext cx="1390603" cy="1443056"/>
          </a:xfrm>
          <a:prstGeom prst="arc">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5C6B7B25-5084-456E-BD17-BF85747BB0E0}"/>
              </a:ext>
            </a:extLst>
          </p:cNvPr>
          <p:cNvSpPr txBox="1"/>
          <p:nvPr/>
        </p:nvSpPr>
        <p:spPr>
          <a:xfrm>
            <a:off x="7451735" y="4438122"/>
            <a:ext cx="530530" cy="369332"/>
          </a:xfrm>
          <a:prstGeom prst="rect">
            <a:avLst/>
          </a:prstGeom>
          <a:noFill/>
        </p:spPr>
        <p:txBody>
          <a:bodyPr wrap="none" rtlCol="0">
            <a:spAutoFit/>
          </a:bodyPr>
          <a:lstStyle/>
          <a:p>
            <a:r>
              <a:rPr lang="en-US" dirty="0"/>
              <a:t>ATP</a:t>
            </a:r>
          </a:p>
        </p:txBody>
      </p:sp>
      <p:sp>
        <p:nvSpPr>
          <p:cNvPr id="18" name="TextBox 17">
            <a:extLst>
              <a:ext uri="{FF2B5EF4-FFF2-40B4-BE49-F238E27FC236}">
                <a16:creationId xmlns:a16="http://schemas.microsoft.com/office/drawing/2014/main" id="{200B191D-5608-4E14-99C9-5B78BD199D6C}"/>
              </a:ext>
            </a:extLst>
          </p:cNvPr>
          <p:cNvSpPr txBox="1"/>
          <p:nvPr/>
        </p:nvSpPr>
        <p:spPr>
          <a:xfrm>
            <a:off x="6104182" y="4477146"/>
            <a:ext cx="579005" cy="369332"/>
          </a:xfrm>
          <a:prstGeom prst="rect">
            <a:avLst/>
          </a:prstGeom>
          <a:noFill/>
        </p:spPr>
        <p:txBody>
          <a:bodyPr wrap="none" rtlCol="0">
            <a:spAutoFit/>
          </a:bodyPr>
          <a:lstStyle/>
          <a:p>
            <a:r>
              <a:rPr lang="en-US" dirty="0"/>
              <a:t>ADP</a:t>
            </a:r>
          </a:p>
        </p:txBody>
      </p:sp>
      <p:cxnSp>
        <p:nvCxnSpPr>
          <p:cNvPr id="19" name="Straight Arrow Connector 18">
            <a:extLst>
              <a:ext uri="{FF2B5EF4-FFF2-40B4-BE49-F238E27FC236}">
                <a16:creationId xmlns:a16="http://schemas.microsoft.com/office/drawing/2014/main" id="{AAE84576-2CAD-4F6A-B85F-B82B78D03E3C}"/>
              </a:ext>
            </a:extLst>
          </p:cNvPr>
          <p:cNvCxnSpPr>
            <a:cxnSpLocks/>
          </p:cNvCxnSpPr>
          <p:nvPr/>
        </p:nvCxnSpPr>
        <p:spPr>
          <a:xfrm flipH="1" flipV="1">
            <a:off x="5633619" y="4684469"/>
            <a:ext cx="186398" cy="370923"/>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7B5FB69-B13C-4C3C-A55A-DCFB398141BC}"/>
              </a:ext>
            </a:extLst>
          </p:cNvPr>
          <p:cNvSpPr txBox="1"/>
          <p:nvPr/>
        </p:nvSpPr>
        <p:spPr>
          <a:xfrm>
            <a:off x="5020926" y="4356158"/>
            <a:ext cx="1092543" cy="369332"/>
          </a:xfrm>
          <a:prstGeom prst="rect">
            <a:avLst/>
          </a:prstGeom>
          <a:noFill/>
        </p:spPr>
        <p:txBody>
          <a:bodyPr wrap="none" rtlCol="0">
            <a:spAutoFit/>
          </a:bodyPr>
          <a:lstStyle/>
          <a:p>
            <a:r>
              <a:rPr lang="en-US" dirty="0"/>
              <a:t>Aspartate</a:t>
            </a:r>
          </a:p>
        </p:txBody>
      </p:sp>
      <p:sp>
        <p:nvSpPr>
          <p:cNvPr id="27" name="TextBox 26">
            <a:extLst>
              <a:ext uri="{FF2B5EF4-FFF2-40B4-BE49-F238E27FC236}">
                <a16:creationId xmlns:a16="http://schemas.microsoft.com/office/drawing/2014/main" id="{F0B21770-D9A1-4D20-955D-A6CB24EA2D8A}"/>
              </a:ext>
            </a:extLst>
          </p:cNvPr>
          <p:cNvSpPr txBox="1"/>
          <p:nvPr/>
        </p:nvSpPr>
        <p:spPr>
          <a:xfrm>
            <a:off x="4237559" y="3018064"/>
            <a:ext cx="1092543" cy="369332"/>
          </a:xfrm>
          <a:prstGeom prst="rect">
            <a:avLst/>
          </a:prstGeom>
          <a:noFill/>
        </p:spPr>
        <p:txBody>
          <a:bodyPr wrap="none" rtlCol="0">
            <a:spAutoFit/>
          </a:bodyPr>
          <a:lstStyle/>
          <a:p>
            <a:r>
              <a:rPr lang="en-US" dirty="0"/>
              <a:t>Aspartate</a:t>
            </a:r>
          </a:p>
        </p:txBody>
      </p:sp>
      <p:pic>
        <p:nvPicPr>
          <p:cNvPr id="40" name="Picture 39" descr="A picture containing mirror&#10;&#10;Description automatically generated">
            <a:extLst>
              <a:ext uri="{FF2B5EF4-FFF2-40B4-BE49-F238E27FC236}">
                <a16:creationId xmlns:a16="http://schemas.microsoft.com/office/drawing/2014/main" id="{0125E8B9-F307-4C6E-A769-458F3B91A7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52356">
            <a:off x="4422463" y="3529711"/>
            <a:ext cx="1149926" cy="694747"/>
          </a:xfrm>
          <a:prstGeom prst="rect">
            <a:avLst/>
          </a:prstGeom>
        </p:spPr>
      </p:pic>
      <p:pic>
        <p:nvPicPr>
          <p:cNvPr id="47" name="Picture 46" descr="A picture containing mirror, table&#10;&#10;Description automatically generated">
            <a:extLst>
              <a:ext uri="{FF2B5EF4-FFF2-40B4-BE49-F238E27FC236}">
                <a16:creationId xmlns:a16="http://schemas.microsoft.com/office/drawing/2014/main" id="{56FAA0C6-84FA-4C1B-A782-0265CD6EB5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340577">
            <a:off x="3538404" y="1996055"/>
            <a:ext cx="1066954" cy="1058332"/>
          </a:xfrm>
          <a:prstGeom prst="rect">
            <a:avLst/>
          </a:prstGeom>
        </p:spPr>
      </p:pic>
      <p:sp>
        <p:nvSpPr>
          <p:cNvPr id="48" name="Oval 47">
            <a:extLst>
              <a:ext uri="{FF2B5EF4-FFF2-40B4-BE49-F238E27FC236}">
                <a16:creationId xmlns:a16="http://schemas.microsoft.com/office/drawing/2014/main" id="{A8F98945-740B-45FD-A97B-14B77D731342}"/>
              </a:ext>
            </a:extLst>
          </p:cNvPr>
          <p:cNvSpPr/>
          <p:nvPr/>
        </p:nvSpPr>
        <p:spPr>
          <a:xfrm rot="19781567">
            <a:off x="3359077" y="2083994"/>
            <a:ext cx="709706" cy="337395"/>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7F9DB69D-2513-4F00-8FD5-F38F5EF64B3B}"/>
              </a:ext>
            </a:extLst>
          </p:cNvPr>
          <p:cNvCxnSpPr>
            <a:cxnSpLocks/>
          </p:cNvCxnSpPr>
          <p:nvPr/>
        </p:nvCxnSpPr>
        <p:spPr>
          <a:xfrm flipH="1" flipV="1">
            <a:off x="3461861" y="1980193"/>
            <a:ext cx="291954" cy="3142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FE8339B-EBC0-4479-ADDD-D300A85D2C82}"/>
              </a:ext>
            </a:extLst>
          </p:cNvPr>
          <p:cNvCxnSpPr>
            <a:cxnSpLocks/>
          </p:cNvCxnSpPr>
          <p:nvPr/>
        </p:nvCxnSpPr>
        <p:spPr>
          <a:xfrm>
            <a:off x="4312674" y="2860028"/>
            <a:ext cx="200728" cy="206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5D023B6B-C49F-47BB-B095-068DB1E3CFB2}"/>
              </a:ext>
            </a:extLst>
          </p:cNvPr>
          <p:cNvSpPr txBox="1"/>
          <p:nvPr/>
        </p:nvSpPr>
        <p:spPr>
          <a:xfrm>
            <a:off x="2583960" y="1687221"/>
            <a:ext cx="1092543" cy="369332"/>
          </a:xfrm>
          <a:prstGeom prst="rect">
            <a:avLst/>
          </a:prstGeom>
          <a:noFill/>
        </p:spPr>
        <p:txBody>
          <a:bodyPr wrap="none" rtlCol="0">
            <a:spAutoFit/>
          </a:bodyPr>
          <a:lstStyle/>
          <a:p>
            <a:r>
              <a:rPr lang="en-US" dirty="0"/>
              <a:t>Aspartate</a:t>
            </a:r>
          </a:p>
        </p:txBody>
      </p:sp>
      <p:sp>
        <p:nvSpPr>
          <p:cNvPr id="65" name="Oval 64">
            <a:extLst>
              <a:ext uri="{FF2B5EF4-FFF2-40B4-BE49-F238E27FC236}">
                <a16:creationId xmlns:a16="http://schemas.microsoft.com/office/drawing/2014/main" id="{4AC025A4-B7B8-48DD-ACDF-A95E7BEF8EAA}"/>
              </a:ext>
            </a:extLst>
          </p:cNvPr>
          <p:cNvSpPr/>
          <p:nvPr/>
        </p:nvSpPr>
        <p:spPr>
          <a:xfrm rot="20782825">
            <a:off x="4395662" y="3539827"/>
            <a:ext cx="803953" cy="247676"/>
          </a:xfrm>
          <a:prstGeom prst="ellipse">
            <a:avLst/>
          </a:prstGeom>
          <a:solidFill>
            <a:srgbClr val="C00000"/>
          </a:solidFill>
          <a:ln>
            <a:solidFill>
              <a:srgbClr val="B36D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518E0DDD-A5F1-483D-9554-90622F9D7283}"/>
              </a:ext>
            </a:extLst>
          </p:cNvPr>
          <p:cNvCxnSpPr>
            <a:cxnSpLocks/>
            <a:endCxn id="27" idx="2"/>
          </p:cNvCxnSpPr>
          <p:nvPr/>
        </p:nvCxnSpPr>
        <p:spPr>
          <a:xfrm flipH="1" flipV="1">
            <a:off x="4783831" y="3387396"/>
            <a:ext cx="13812" cy="3031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2B9F8CB-0D06-4963-A6CA-18897982B48C}"/>
              </a:ext>
            </a:extLst>
          </p:cNvPr>
          <p:cNvCxnSpPr>
            <a:cxnSpLocks/>
          </p:cNvCxnSpPr>
          <p:nvPr/>
        </p:nvCxnSpPr>
        <p:spPr>
          <a:xfrm flipH="1" flipV="1">
            <a:off x="5169089" y="4175637"/>
            <a:ext cx="222375" cy="2248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B106AE7-FF2B-42F5-BD8F-888F577177FE}"/>
              </a:ext>
            </a:extLst>
          </p:cNvPr>
          <p:cNvCxnSpPr>
            <a:cxnSpLocks/>
            <a:endCxn id="74" idx="3"/>
          </p:cNvCxnSpPr>
          <p:nvPr/>
        </p:nvCxnSpPr>
        <p:spPr>
          <a:xfrm flipH="1">
            <a:off x="2113451" y="2003493"/>
            <a:ext cx="524138" cy="313959"/>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33D062A2-F552-4994-B1FE-ACABB5BCBBF2}"/>
              </a:ext>
            </a:extLst>
          </p:cNvPr>
          <p:cNvSpPr txBox="1"/>
          <p:nvPr/>
        </p:nvSpPr>
        <p:spPr>
          <a:xfrm>
            <a:off x="702231" y="2132786"/>
            <a:ext cx="1411220" cy="369332"/>
          </a:xfrm>
          <a:prstGeom prst="rect">
            <a:avLst/>
          </a:prstGeom>
          <a:noFill/>
        </p:spPr>
        <p:txBody>
          <a:bodyPr wrap="none" rtlCol="0">
            <a:spAutoFit/>
          </a:bodyPr>
          <a:lstStyle/>
          <a:p>
            <a:r>
              <a:rPr lang="en-US" dirty="0"/>
              <a:t>Oxaloacetate</a:t>
            </a:r>
          </a:p>
        </p:txBody>
      </p:sp>
      <p:pic>
        <p:nvPicPr>
          <p:cNvPr id="76" name="Picture 75" descr="A picture containing utensil, mirror&#10;&#10;Description automatically generated">
            <a:extLst>
              <a:ext uri="{FF2B5EF4-FFF2-40B4-BE49-F238E27FC236}">
                <a16:creationId xmlns:a16="http://schemas.microsoft.com/office/drawing/2014/main" id="{78CB52A7-8728-42DD-898A-0341FC2DC5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9747" y="1040662"/>
            <a:ext cx="1060616" cy="1084998"/>
          </a:xfrm>
          <a:prstGeom prst="rect">
            <a:avLst/>
          </a:prstGeom>
        </p:spPr>
      </p:pic>
      <p:sp>
        <p:nvSpPr>
          <p:cNvPr id="77" name="TextBox 76">
            <a:extLst>
              <a:ext uri="{FF2B5EF4-FFF2-40B4-BE49-F238E27FC236}">
                <a16:creationId xmlns:a16="http://schemas.microsoft.com/office/drawing/2014/main" id="{1CCF4D92-02C7-48D5-B94D-D89BF4EBBCC6}"/>
              </a:ext>
            </a:extLst>
          </p:cNvPr>
          <p:cNvSpPr txBox="1"/>
          <p:nvPr/>
        </p:nvSpPr>
        <p:spPr>
          <a:xfrm>
            <a:off x="600818" y="1261907"/>
            <a:ext cx="792205" cy="369332"/>
          </a:xfrm>
          <a:prstGeom prst="rect">
            <a:avLst/>
          </a:prstGeom>
          <a:noFill/>
        </p:spPr>
        <p:txBody>
          <a:bodyPr wrap="none" rtlCol="0">
            <a:spAutoFit/>
          </a:bodyPr>
          <a:lstStyle/>
          <a:p>
            <a:r>
              <a:rPr lang="en-US" b="1" dirty="0"/>
              <a:t>PEPCK</a:t>
            </a:r>
          </a:p>
        </p:txBody>
      </p:sp>
      <p:sp>
        <p:nvSpPr>
          <p:cNvPr id="79" name="TextBox 78">
            <a:extLst>
              <a:ext uri="{FF2B5EF4-FFF2-40B4-BE49-F238E27FC236}">
                <a16:creationId xmlns:a16="http://schemas.microsoft.com/office/drawing/2014/main" id="{2C1FBF07-5109-4043-87D1-7393A08338FF}"/>
              </a:ext>
            </a:extLst>
          </p:cNvPr>
          <p:cNvSpPr txBox="1"/>
          <p:nvPr/>
        </p:nvSpPr>
        <p:spPr>
          <a:xfrm>
            <a:off x="2229504" y="2177969"/>
            <a:ext cx="559384" cy="369332"/>
          </a:xfrm>
          <a:prstGeom prst="rect">
            <a:avLst/>
          </a:prstGeom>
          <a:noFill/>
        </p:spPr>
        <p:txBody>
          <a:bodyPr wrap="none" rtlCol="0">
            <a:spAutoFit/>
          </a:bodyPr>
          <a:lstStyle/>
          <a:p>
            <a:r>
              <a:rPr lang="en-US" b="1" dirty="0"/>
              <a:t>AAT</a:t>
            </a:r>
          </a:p>
        </p:txBody>
      </p:sp>
      <p:sp>
        <p:nvSpPr>
          <p:cNvPr id="80" name="TextBox 79">
            <a:extLst>
              <a:ext uri="{FF2B5EF4-FFF2-40B4-BE49-F238E27FC236}">
                <a16:creationId xmlns:a16="http://schemas.microsoft.com/office/drawing/2014/main" id="{A9C76472-201F-4125-9CC5-011B0F29697A}"/>
              </a:ext>
            </a:extLst>
          </p:cNvPr>
          <p:cNvSpPr txBox="1"/>
          <p:nvPr/>
        </p:nvSpPr>
        <p:spPr>
          <a:xfrm>
            <a:off x="5115464" y="4700545"/>
            <a:ext cx="559384" cy="369332"/>
          </a:xfrm>
          <a:prstGeom prst="rect">
            <a:avLst/>
          </a:prstGeom>
          <a:noFill/>
        </p:spPr>
        <p:txBody>
          <a:bodyPr wrap="none" rtlCol="0">
            <a:spAutoFit/>
          </a:bodyPr>
          <a:lstStyle/>
          <a:p>
            <a:r>
              <a:rPr lang="en-US" b="1" dirty="0"/>
              <a:t>AAT</a:t>
            </a:r>
          </a:p>
        </p:txBody>
      </p:sp>
      <p:cxnSp>
        <p:nvCxnSpPr>
          <p:cNvPr id="81" name="Straight Arrow Connector 80">
            <a:extLst>
              <a:ext uri="{FF2B5EF4-FFF2-40B4-BE49-F238E27FC236}">
                <a16:creationId xmlns:a16="http://schemas.microsoft.com/office/drawing/2014/main" id="{A2BC0A14-3DD7-459C-8E97-428096FB7E0E}"/>
              </a:ext>
            </a:extLst>
          </p:cNvPr>
          <p:cNvCxnSpPr>
            <a:cxnSpLocks/>
          </p:cNvCxnSpPr>
          <p:nvPr/>
        </p:nvCxnSpPr>
        <p:spPr>
          <a:xfrm flipV="1">
            <a:off x="1404964" y="990904"/>
            <a:ext cx="1220684" cy="11711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Arc 82">
            <a:extLst>
              <a:ext uri="{FF2B5EF4-FFF2-40B4-BE49-F238E27FC236}">
                <a16:creationId xmlns:a16="http://schemas.microsoft.com/office/drawing/2014/main" id="{169DCEEA-08C1-4B2B-A56F-D7505C90AD26}"/>
              </a:ext>
            </a:extLst>
          </p:cNvPr>
          <p:cNvSpPr/>
          <p:nvPr/>
        </p:nvSpPr>
        <p:spPr>
          <a:xfrm rot="10800000" flipH="1">
            <a:off x="481288" y="109968"/>
            <a:ext cx="1771702" cy="1704249"/>
          </a:xfrm>
          <a:prstGeom prst="arc">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a:extLst>
              <a:ext uri="{FF2B5EF4-FFF2-40B4-BE49-F238E27FC236}">
                <a16:creationId xmlns:a16="http://schemas.microsoft.com/office/drawing/2014/main" id="{53AA69A7-FEAE-4F6B-ADB3-D2B9D3384713}"/>
              </a:ext>
            </a:extLst>
          </p:cNvPr>
          <p:cNvSpPr txBox="1"/>
          <p:nvPr/>
        </p:nvSpPr>
        <p:spPr>
          <a:xfrm>
            <a:off x="812199" y="1614747"/>
            <a:ext cx="560218" cy="369332"/>
          </a:xfrm>
          <a:prstGeom prst="rect">
            <a:avLst/>
          </a:prstGeom>
          <a:noFill/>
        </p:spPr>
        <p:txBody>
          <a:bodyPr wrap="none" rtlCol="0">
            <a:spAutoFit/>
          </a:bodyPr>
          <a:lstStyle/>
          <a:p>
            <a:r>
              <a:rPr lang="en-US" dirty="0"/>
              <a:t>GTP</a:t>
            </a:r>
          </a:p>
        </p:txBody>
      </p:sp>
      <p:sp>
        <p:nvSpPr>
          <p:cNvPr id="87" name="TextBox 86">
            <a:extLst>
              <a:ext uri="{FF2B5EF4-FFF2-40B4-BE49-F238E27FC236}">
                <a16:creationId xmlns:a16="http://schemas.microsoft.com/office/drawing/2014/main" id="{CC4F0112-EE13-49F3-89A9-295C5BEEC9AD}"/>
              </a:ext>
            </a:extLst>
          </p:cNvPr>
          <p:cNvSpPr txBox="1"/>
          <p:nvPr/>
        </p:nvSpPr>
        <p:spPr>
          <a:xfrm>
            <a:off x="1855864" y="671330"/>
            <a:ext cx="591829" cy="369332"/>
          </a:xfrm>
          <a:prstGeom prst="rect">
            <a:avLst/>
          </a:prstGeom>
          <a:noFill/>
        </p:spPr>
        <p:txBody>
          <a:bodyPr wrap="none" rtlCol="0">
            <a:spAutoFit/>
          </a:bodyPr>
          <a:lstStyle/>
          <a:p>
            <a:r>
              <a:rPr lang="en-US" dirty="0"/>
              <a:t>GDP</a:t>
            </a:r>
          </a:p>
        </p:txBody>
      </p:sp>
      <p:sp>
        <p:nvSpPr>
          <p:cNvPr id="88" name="TextBox 87">
            <a:extLst>
              <a:ext uri="{FF2B5EF4-FFF2-40B4-BE49-F238E27FC236}">
                <a16:creationId xmlns:a16="http://schemas.microsoft.com/office/drawing/2014/main" id="{B7EBA15C-9B93-4CBD-BF8D-F919E7B8FA0C}"/>
              </a:ext>
            </a:extLst>
          </p:cNvPr>
          <p:cNvSpPr txBox="1"/>
          <p:nvPr/>
        </p:nvSpPr>
        <p:spPr>
          <a:xfrm>
            <a:off x="2507483" y="582636"/>
            <a:ext cx="2240165" cy="369332"/>
          </a:xfrm>
          <a:prstGeom prst="rect">
            <a:avLst/>
          </a:prstGeom>
          <a:noFill/>
        </p:spPr>
        <p:txBody>
          <a:bodyPr wrap="none" rtlCol="0">
            <a:spAutoFit/>
          </a:bodyPr>
          <a:lstStyle/>
          <a:p>
            <a:r>
              <a:rPr lang="en-US" dirty="0"/>
              <a:t>Phosphoenolpyruvate</a:t>
            </a:r>
          </a:p>
        </p:txBody>
      </p:sp>
      <p:sp>
        <p:nvSpPr>
          <p:cNvPr id="89" name="Arc 88">
            <a:extLst>
              <a:ext uri="{FF2B5EF4-FFF2-40B4-BE49-F238E27FC236}">
                <a16:creationId xmlns:a16="http://schemas.microsoft.com/office/drawing/2014/main" id="{65AE8502-C011-4596-85B4-428103E59D0B}"/>
              </a:ext>
            </a:extLst>
          </p:cNvPr>
          <p:cNvSpPr/>
          <p:nvPr/>
        </p:nvSpPr>
        <p:spPr>
          <a:xfrm rot="8913826" flipH="1">
            <a:off x="3839695" y="4085992"/>
            <a:ext cx="1166817" cy="961677"/>
          </a:xfrm>
          <a:prstGeom prst="arc">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TextBox 89">
            <a:extLst>
              <a:ext uri="{FF2B5EF4-FFF2-40B4-BE49-F238E27FC236}">
                <a16:creationId xmlns:a16="http://schemas.microsoft.com/office/drawing/2014/main" id="{20F07C8E-5767-4E9E-834F-DDF9D4AD2CF2}"/>
              </a:ext>
            </a:extLst>
          </p:cNvPr>
          <p:cNvSpPr txBox="1"/>
          <p:nvPr/>
        </p:nvSpPr>
        <p:spPr>
          <a:xfrm>
            <a:off x="3389751" y="3266128"/>
            <a:ext cx="1172693" cy="369332"/>
          </a:xfrm>
          <a:prstGeom prst="rect">
            <a:avLst/>
          </a:prstGeom>
          <a:noFill/>
        </p:spPr>
        <p:txBody>
          <a:bodyPr wrap="none" rtlCol="0">
            <a:spAutoFit/>
          </a:bodyPr>
          <a:lstStyle/>
          <a:p>
            <a:r>
              <a:rPr lang="en-US" dirty="0"/>
              <a:t>Glutamate</a:t>
            </a:r>
          </a:p>
        </p:txBody>
      </p:sp>
      <p:sp>
        <p:nvSpPr>
          <p:cNvPr id="91" name="TextBox 90">
            <a:extLst>
              <a:ext uri="{FF2B5EF4-FFF2-40B4-BE49-F238E27FC236}">
                <a16:creationId xmlns:a16="http://schemas.microsoft.com/office/drawing/2014/main" id="{26ED1AE4-7391-48B9-BD59-866C4AB6B363}"/>
              </a:ext>
            </a:extLst>
          </p:cNvPr>
          <p:cNvSpPr txBox="1"/>
          <p:nvPr/>
        </p:nvSpPr>
        <p:spPr>
          <a:xfrm>
            <a:off x="3857310" y="4963632"/>
            <a:ext cx="1172693" cy="369332"/>
          </a:xfrm>
          <a:prstGeom prst="rect">
            <a:avLst/>
          </a:prstGeom>
          <a:noFill/>
        </p:spPr>
        <p:txBody>
          <a:bodyPr wrap="none" rtlCol="0">
            <a:spAutoFit/>
          </a:bodyPr>
          <a:lstStyle/>
          <a:p>
            <a:r>
              <a:rPr lang="en-US" dirty="0"/>
              <a:t>Glutamate</a:t>
            </a:r>
          </a:p>
        </p:txBody>
      </p:sp>
      <p:cxnSp>
        <p:nvCxnSpPr>
          <p:cNvPr id="92" name="Straight Arrow Connector 91">
            <a:extLst>
              <a:ext uri="{FF2B5EF4-FFF2-40B4-BE49-F238E27FC236}">
                <a16:creationId xmlns:a16="http://schemas.microsoft.com/office/drawing/2014/main" id="{AAEE512B-C935-48C1-823D-29555230E7B9}"/>
              </a:ext>
            </a:extLst>
          </p:cNvPr>
          <p:cNvCxnSpPr>
            <a:cxnSpLocks/>
          </p:cNvCxnSpPr>
          <p:nvPr/>
        </p:nvCxnSpPr>
        <p:spPr>
          <a:xfrm>
            <a:off x="4371747" y="3543969"/>
            <a:ext cx="231151" cy="1859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451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picture containing food, drawing&#10;&#10;Description automatically generated">
            <a:extLst>
              <a:ext uri="{FF2B5EF4-FFF2-40B4-BE49-F238E27FC236}">
                <a16:creationId xmlns:a16="http://schemas.microsoft.com/office/drawing/2014/main" id="{AE6F20E5-165E-4875-9B98-B74E28535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12287">
            <a:off x="1656820" y="1838501"/>
            <a:ext cx="4449636" cy="3847283"/>
          </a:xfrm>
          <a:prstGeom prst="rect">
            <a:avLst/>
          </a:prstGeom>
        </p:spPr>
      </p:pic>
      <p:pic>
        <p:nvPicPr>
          <p:cNvPr id="33" name="Picture 32" descr="A picture containing food, drawing&#10;&#10;Description automatically generated">
            <a:extLst>
              <a:ext uri="{FF2B5EF4-FFF2-40B4-BE49-F238E27FC236}">
                <a16:creationId xmlns:a16="http://schemas.microsoft.com/office/drawing/2014/main" id="{9925F6EC-4BD5-4568-85B6-E021DD1BB4ED}"/>
              </a:ext>
            </a:extLst>
          </p:cNvPr>
          <p:cNvPicPr>
            <a:picLocks noChangeAspect="1"/>
          </p:cNvPicPr>
          <p:nvPr/>
        </p:nvPicPr>
        <p:blipFill rotWithShape="1">
          <a:blip r:embed="rId3">
            <a:extLst>
              <a:ext uri="{28A0092B-C50C-407E-A947-70E740481C1C}">
                <a14:useLocalDpi xmlns:a14="http://schemas.microsoft.com/office/drawing/2010/main" val="0"/>
              </a:ext>
            </a:extLst>
          </a:blip>
          <a:srcRect l="27817"/>
          <a:stretch/>
        </p:blipFill>
        <p:spPr>
          <a:xfrm rot="21223307" flipH="1">
            <a:off x="6003082" y="1420836"/>
            <a:ext cx="3336450" cy="3795367"/>
          </a:xfrm>
          <a:prstGeom prst="rect">
            <a:avLst/>
          </a:prstGeom>
        </p:spPr>
      </p:pic>
      <p:sp>
        <p:nvSpPr>
          <p:cNvPr id="2" name="Title 1">
            <a:extLst>
              <a:ext uri="{FF2B5EF4-FFF2-40B4-BE49-F238E27FC236}">
                <a16:creationId xmlns:a16="http://schemas.microsoft.com/office/drawing/2014/main" id="{5F1E6D5B-7753-4907-B6C6-74BFB21B5FC8}"/>
              </a:ext>
            </a:extLst>
          </p:cNvPr>
          <p:cNvSpPr>
            <a:spLocks noGrp="1"/>
          </p:cNvSpPr>
          <p:nvPr>
            <p:ph type="title"/>
          </p:nvPr>
        </p:nvSpPr>
        <p:spPr>
          <a:xfrm>
            <a:off x="3005807" y="211442"/>
            <a:ext cx="7058650" cy="779462"/>
          </a:xfrm>
        </p:spPr>
        <p:txBody>
          <a:bodyPr>
            <a:normAutofit fontScale="90000"/>
          </a:bodyPr>
          <a:lstStyle/>
          <a:p>
            <a:pPr algn="ctr"/>
            <a:r>
              <a:rPr lang="en-US" sz="3600" b="1" dirty="0"/>
              <a:t>Oxaloacetate to Aspartate </a:t>
            </a:r>
            <a:br>
              <a:rPr lang="en-US" sz="3600" b="1" dirty="0"/>
            </a:br>
            <a:r>
              <a:rPr lang="en-US" sz="3600" b="1" dirty="0"/>
              <a:t>to Oxaloacetate</a:t>
            </a:r>
          </a:p>
        </p:txBody>
      </p:sp>
      <p:pic>
        <p:nvPicPr>
          <p:cNvPr id="5" name="Content Placeholder 4" descr="A close up of a necklace&#10;&#10;Description automatically generated">
            <a:extLst>
              <a:ext uri="{FF2B5EF4-FFF2-40B4-BE49-F238E27FC236}">
                <a16:creationId xmlns:a16="http://schemas.microsoft.com/office/drawing/2014/main" id="{D53C094B-24DE-4FE3-914C-6BE952C4004C}"/>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4598"/>
          <a:stretch/>
        </p:blipFill>
        <p:spPr>
          <a:xfrm rot="21182203">
            <a:off x="3196368" y="3301283"/>
            <a:ext cx="6171333" cy="2111138"/>
          </a:xfrm>
        </p:spPr>
      </p:pic>
      <p:sp>
        <p:nvSpPr>
          <p:cNvPr id="6" name="TextBox 5">
            <a:extLst>
              <a:ext uri="{FF2B5EF4-FFF2-40B4-BE49-F238E27FC236}">
                <a16:creationId xmlns:a16="http://schemas.microsoft.com/office/drawing/2014/main" id="{BB339B84-CFA2-4975-AB54-A4A94A127971}"/>
              </a:ext>
            </a:extLst>
          </p:cNvPr>
          <p:cNvSpPr txBox="1"/>
          <p:nvPr/>
        </p:nvSpPr>
        <p:spPr>
          <a:xfrm>
            <a:off x="4797638" y="5707853"/>
            <a:ext cx="3771097" cy="307777"/>
          </a:xfrm>
          <a:prstGeom prst="rect">
            <a:avLst/>
          </a:prstGeom>
          <a:noFill/>
        </p:spPr>
        <p:txBody>
          <a:bodyPr wrap="none" rtlCol="0">
            <a:spAutoFit/>
          </a:bodyPr>
          <a:lstStyle/>
          <a:p>
            <a:r>
              <a:rPr lang="en-US" sz="1400" dirty="0"/>
              <a:t>Image modified from: </a:t>
            </a:r>
            <a:r>
              <a:rPr lang="en-US" sz="1400" dirty="0">
                <a:hlinkClick r:id="rId5"/>
              </a:rPr>
              <a:t>SMART </a:t>
            </a:r>
            <a:r>
              <a:rPr lang="en-US" sz="1400" dirty="0" err="1">
                <a:hlinkClick r:id="rId5"/>
              </a:rPr>
              <a:t>Servier</a:t>
            </a:r>
            <a:r>
              <a:rPr lang="en-US" sz="1400" dirty="0">
                <a:hlinkClick r:id="rId5"/>
              </a:rPr>
              <a:t> Medical Art</a:t>
            </a:r>
            <a:endParaRPr lang="en-US" sz="1400" dirty="0"/>
          </a:p>
        </p:txBody>
      </p:sp>
      <p:pic>
        <p:nvPicPr>
          <p:cNvPr id="10" name="Picture 9" descr="A picture containing mirror&#10;&#10;Description automatically generated">
            <a:extLst>
              <a:ext uri="{FF2B5EF4-FFF2-40B4-BE49-F238E27FC236}">
                <a16:creationId xmlns:a16="http://schemas.microsoft.com/office/drawing/2014/main" id="{9851F913-1011-424F-AB2A-9F17DEA44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6741678" y="4505175"/>
            <a:ext cx="563786" cy="918426"/>
          </a:xfrm>
          <a:prstGeom prst="rect">
            <a:avLst/>
          </a:prstGeom>
        </p:spPr>
      </p:pic>
      <p:sp>
        <p:nvSpPr>
          <p:cNvPr id="11" name="TextBox 10">
            <a:extLst>
              <a:ext uri="{FF2B5EF4-FFF2-40B4-BE49-F238E27FC236}">
                <a16:creationId xmlns:a16="http://schemas.microsoft.com/office/drawing/2014/main" id="{69D46152-2376-4E49-A955-21DD4F772333}"/>
              </a:ext>
            </a:extLst>
          </p:cNvPr>
          <p:cNvSpPr txBox="1"/>
          <p:nvPr/>
        </p:nvSpPr>
        <p:spPr>
          <a:xfrm>
            <a:off x="6090429" y="5337962"/>
            <a:ext cx="2188484" cy="369332"/>
          </a:xfrm>
          <a:prstGeom prst="rect">
            <a:avLst/>
          </a:prstGeom>
          <a:solidFill>
            <a:schemeClr val="accent4">
              <a:lumMod val="20000"/>
              <a:lumOff val="80000"/>
            </a:schemeClr>
          </a:solidFill>
        </p:spPr>
        <p:txBody>
          <a:bodyPr wrap="none" rtlCol="0">
            <a:spAutoFit/>
          </a:bodyPr>
          <a:lstStyle/>
          <a:p>
            <a:r>
              <a:rPr lang="en-US" dirty="0"/>
              <a:t>Pyruvate Carboxylase</a:t>
            </a:r>
          </a:p>
        </p:txBody>
      </p:sp>
      <p:sp>
        <p:nvSpPr>
          <p:cNvPr id="12" name="TextBox 11">
            <a:extLst>
              <a:ext uri="{FF2B5EF4-FFF2-40B4-BE49-F238E27FC236}">
                <a16:creationId xmlns:a16="http://schemas.microsoft.com/office/drawing/2014/main" id="{7A62AC53-A564-439C-BCE3-46A4F27F6765}"/>
              </a:ext>
            </a:extLst>
          </p:cNvPr>
          <p:cNvSpPr txBox="1"/>
          <p:nvPr/>
        </p:nvSpPr>
        <p:spPr>
          <a:xfrm>
            <a:off x="7482784" y="4742991"/>
            <a:ext cx="1009956" cy="369332"/>
          </a:xfrm>
          <a:prstGeom prst="rect">
            <a:avLst/>
          </a:prstGeom>
          <a:noFill/>
        </p:spPr>
        <p:txBody>
          <a:bodyPr wrap="none" rtlCol="0">
            <a:spAutoFit/>
          </a:bodyPr>
          <a:lstStyle/>
          <a:p>
            <a:r>
              <a:rPr lang="en-US" dirty="0"/>
              <a:t>Pyruvate</a:t>
            </a:r>
          </a:p>
        </p:txBody>
      </p:sp>
      <p:cxnSp>
        <p:nvCxnSpPr>
          <p:cNvPr id="14" name="Straight Arrow Connector 13">
            <a:extLst>
              <a:ext uri="{FF2B5EF4-FFF2-40B4-BE49-F238E27FC236}">
                <a16:creationId xmlns:a16="http://schemas.microsoft.com/office/drawing/2014/main" id="{19F85FD8-2239-4732-97CC-0BCB59B6C136}"/>
              </a:ext>
            </a:extLst>
          </p:cNvPr>
          <p:cNvCxnSpPr>
            <a:cxnSpLocks/>
            <a:endCxn id="15" idx="3"/>
          </p:cNvCxnSpPr>
          <p:nvPr/>
        </p:nvCxnSpPr>
        <p:spPr>
          <a:xfrm flipH="1">
            <a:off x="6405783" y="4927657"/>
            <a:ext cx="1119394" cy="2234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0C8625C-246C-4633-9B62-A20A79A23C01}"/>
              </a:ext>
            </a:extLst>
          </p:cNvPr>
          <p:cNvSpPr txBox="1"/>
          <p:nvPr/>
        </p:nvSpPr>
        <p:spPr>
          <a:xfrm>
            <a:off x="4994563" y="4966421"/>
            <a:ext cx="1411220" cy="369332"/>
          </a:xfrm>
          <a:prstGeom prst="rect">
            <a:avLst/>
          </a:prstGeom>
          <a:noFill/>
        </p:spPr>
        <p:txBody>
          <a:bodyPr wrap="none" rtlCol="0">
            <a:spAutoFit/>
          </a:bodyPr>
          <a:lstStyle/>
          <a:p>
            <a:r>
              <a:rPr lang="en-US" dirty="0"/>
              <a:t>Oxaloacetate</a:t>
            </a:r>
          </a:p>
        </p:txBody>
      </p:sp>
      <p:sp>
        <p:nvSpPr>
          <p:cNvPr id="16" name="Arc 15">
            <a:extLst>
              <a:ext uri="{FF2B5EF4-FFF2-40B4-BE49-F238E27FC236}">
                <a16:creationId xmlns:a16="http://schemas.microsoft.com/office/drawing/2014/main" id="{3E5C466F-0C77-4BA4-ADD8-1A7B6270A3AD}"/>
              </a:ext>
            </a:extLst>
          </p:cNvPr>
          <p:cNvSpPr/>
          <p:nvPr/>
        </p:nvSpPr>
        <p:spPr>
          <a:xfrm rot="8143081">
            <a:off x="6381800" y="3546244"/>
            <a:ext cx="1390603" cy="1443056"/>
          </a:xfrm>
          <a:prstGeom prst="arc">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5C6B7B25-5084-456E-BD17-BF85747BB0E0}"/>
              </a:ext>
            </a:extLst>
          </p:cNvPr>
          <p:cNvSpPr txBox="1"/>
          <p:nvPr/>
        </p:nvSpPr>
        <p:spPr>
          <a:xfrm>
            <a:off x="7451735" y="4438122"/>
            <a:ext cx="530530" cy="369332"/>
          </a:xfrm>
          <a:prstGeom prst="rect">
            <a:avLst/>
          </a:prstGeom>
          <a:noFill/>
        </p:spPr>
        <p:txBody>
          <a:bodyPr wrap="none" rtlCol="0">
            <a:spAutoFit/>
          </a:bodyPr>
          <a:lstStyle/>
          <a:p>
            <a:r>
              <a:rPr lang="en-US" dirty="0"/>
              <a:t>ATP</a:t>
            </a:r>
          </a:p>
        </p:txBody>
      </p:sp>
      <p:sp>
        <p:nvSpPr>
          <p:cNvPr id="18" name="TextBox 17">
            <a:extLst>
              <a:ext uri="{FF2B5EF4-FFF2-40B4-BE49-F238E27FC236}">
                <a16:creationId xmlns:a16="http://schemas.microsoft.com/office/drawing/2014/main" id="{200B191D-5608-4E14-99C9-5B78BD199D6C}"/>
              </a:ext>
            </a:extLst>
          </p:cNvPr>
          <p:cNvSpPr txBox="1"/>
          <p:nvPr/>
        </p:nvSpPr>
        <p:spPr>
          <a:xfrm>
            <a:off x="6104182" y="4477146"/>
            <a:ext cx="579005" cy="369332"/>
          </a:xfrm>
          <a:prstGeom prst="rect">
            <a:avLst/>
          </a:prstGeom>
          <a:noFill/>
        </p:spPr>
        <p:txBody>
          <a:bodyPr wrap="none" rtlCol="0">
            <a:spAutoFit/>
          </a:bodyPr>
          <a:lstStyle/>
          <a:p>
            <a:r>
              <a:rPr lang="en-US" dirty="0"/>
              <a:t>ADP</a:t>
            </a:r>
          </a:p>
        </p:txBody>
      </p:sp>
      <p:cxnSp>
        <p:nvCxnSpPr>
          <p:cNvPr id="19" name="Straight Arrow Connector 18">
            <a:extLst>
              <a:ext uri="{FF2B5EF4-FFF2-40B4-BE49-F238E27FC236}">
                <a16:creationId xmlns:a16="http://schemas.microsoft.com/office/drawing/2014/main" id="{AAE84576-2CAD-4F6A-B85F-B82B78D03E3C}"/>
              </a:ext>
            </a:extLst>
          </p:cNvPr>
          <p:cNvCxnSpPr>
            <a:cxnSpLocks/>
          </p:cNvCxnSpPr>
          <p:nvPr/>
        </p:nvCxnSpPr>
        <p:spPr>
          <a:xfrm flipH="1" flipV="1">
            <a:off x="5633619" y="4684469"/>
            <a:ext cx="186398" cy="370923"/>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7B5FB69-B13C-4C3C-A55A-DCFB398141BC}"/>
              </a:ext>
            </a:extLst>
          </p:cNvPr>
          <p:cNvSpPr txBox="1"/>
          <p:nvPr/>
        </p:nvSpPr>
        <p:spPr>
          <a:xfrm>
            <a:off x="4947041" y="4349799"/>
            <a:ext cx="1092543" cy="369332"/>
          </a:xfrm>
          <a:prstGeom prst="rect">
            <a:avLst/>
          </a:prstGeom>
          <a:noFill/>
        </p:spPr>
        <p:txBody>
          <a:bodyPr wrap="none" rtlCol="0">
            <a:spAutoFit/>
          </a:bodyPr>
          <a:lstStyle/>
          <a:p>
            <a:r>
              <a:rPr lang="en-US" dirty="0"/>
              <a:t>Aspartate</a:t>
            </a:r>
          </a:p>
        </p:txBody>
      </p:sp>
      <p:sp>
        <p:nvSpPr>
          <p:cNvPr id="27" name="TextBox 26">
            <a:extLst>
              <a:ext uri="{FF2B5EF4-FFF2-40B4-BE49-F238E27FC236}">
                <a16:creationId xmlns:a16="http://schemas.microsoft.com/office/drawing/2014/main" id="{F0B21770-D9A1-4D20-955D-A6CB24EA2D8A}"/>
              </a:ext>
            </a:extLst>
          </p:cNvPr>
          <p:cNvSpPr txBox="1"/>
          <p:nvPr/>
        </p:nvSpPr>
        <p:spPr>
          <a:xfrm>
            <a:off x="4237559" y="3018064"/>
            <a:ext cx="1092543" cy="369332"/>
          </a:xfrm>
          <a:prstGeom prst="rect">
            <a:avLst/>
          </a:prstGeom>
          <a:noFill/>
        </p:spPr>
        <p:txBody>
          <a:bodyPr wrap="none" rtlCol="0">
            <a:spAutoFit/>
          </a:bodyPr>
          <a:lstStyle/>
          <a:p>
            <a:r>
              <a:rPr lang="en-US" dirty="0"/>
              <a:t>Aspartate</a:t>
            </a:r>
          </a:p>
        </p:txBody>
      </p:sp>
      <p:pic>
        <p:nvPicPr>
          <p:cNvPr id="40" name="Picture 39" descr="A picture containing mirror&#10;&#10;Description automatically generated">
            <a:extLst>
              <a:ext uri="{FF2B5EF4-FFF2-40B4-BE49-F238E27FC236}">
                <a16:creationId xmlns:a16="http://schemas.microsoft.com/office/drawing/2014/main" id="{0125E8B9-F307-4C6E-A769-458F3B91A7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52356">
            <a:off x="4422463" y="3529711"/>
            <a:ext cx="1149926" cy="694747"/>
          </a:xfrm>
          <a:prstGeom prst="rect">
            <a:avLst/>
          </a:prstGeom>
        </p:spPr>
      </p:pic>
      <p:pic>
        <p:nvPicPr>
          <p:cNvPr id="47" name="Picture 46" descr="A picture containing mirror, table&#10;&#10;Description automatically generated">
            <a:extLst>
              <a:ext uri="{FF2B5EF4-FFF2-40B4-BE49-F238E27FC236}">
                <a16:creationId xmlns:a16="http://schemas.microsoft.com/office/drawing/2014/main" id="{56FAA0C6-84FA-4C1B-A782-0265CD6EB5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9340577">
            <a:off x="3538404" y="1996055"/>
            <a:ext cx="1066954" cy="1058332"/>
          </a:xfrm>
          <a:prstGeom prst="rect">
            <a:avLst/>
          </a:prstGeom>
        </p:spPr>
      </p:pic>
      <p:sp>
        <p:nvSpPr>
          <p:cNvPr id="48" name="Oval 47">
            <a:extLst>
              <a:ext uri="{FF2B5EF4-FFF2-40B4-BE49-F238E27FC236}">
                <a16:creationId xmlns:a16="http://schemas.microsoft.com/office/drawing/2014/main" id="{A8F98945-740B-45FD-A97B-14B77D731342}"/>
              </a:ext>
            </a:extLst>
          </p:cNvPr>
          <p:cNvSpPr/>
          <p:nvPr/>
        </p:nvSpPr>
        <p:spPr>
          <a:xfrm rot="19781567">
            <a:off x="3359077" y="2083994"/>
            <a:ext cx="709706" cy="337395"/>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7F9DB69D-2513-4F00-8FD5-F38F5EF64B3B}"/>
              </a:ext>
            </a:extLst>
          </p:cNvPr>
          <p:cNvCxnSpPr>
            <a:cxnSpLocks/>
          </p:cNvCxnSpPr>
          <p:nvPr/>
        </p:nvCxnSpPr>
        <p:spPr>
          <a:xfrm flipH="1" flipV="1">
            <a:off x="3461861" y="1980193"/>
            <a:ext cx="291954" cy="3142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FE8339B-EBC0-4479-ADDD-D300A85D2C82}"/>
              </a:ext>
            </a:extLst>
          </p:cNvPr>
          <p:cNvCxnSpPr>
            <a:cxnSpLocks/>
          </p:cNvCxnSpPr>
          <p:nvPr/>
        </p:nvCxnSpPr>
        <p:spPr>
          <a:xfrm>
            <a:off x="4312674" y="2860028"/>
            <a:ext cx="200728" cy="206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5D023B6B-C49F-47BB-B095-068DB1E3CFB2}"/>
              </a:ext>
            </a:extLst>
          </p:cNvPr>
          <p:cNvSpPr txBox="1"/>
          <p:nvPr/>
        </p:nvSpPr>
        <p:spPr>
          <a:xfrm>
            <a:off x="2583960" y="1687221"/>
            <a:ext cx="1092543" cy="369332"/>
          </a:xfrm>
          <a:prstGeom prst="rect">
            <a:avLst/>
          </a:prstGeom>
          <a:noFill/>
        </p:spPr>
        <p:txBody>
          <a:bodyPr wrap="none" rtlCol="0">
            <a:spAutoFit/>
          </a:bodyPr>
          <a:lstStyle/>
          <a:p>
            <a:r>
              <a:rPr lang="en-US" dirty="0"/>
              <a:t>Aspartate</a:t>
            </a:r>
          </a:p>
        </p:txBody>
      </p:sp>
      <p:sp>
        <p:nvSpPr>
          <p:cNvPr id="65" name="Oval 64">
            <a:extLst>
              <a:ext uri="{FF2B5EF4-FFF2-40B4-BE49-F238E27FC236}">
                <a16:creationId xmlns:a16="http://schemas.microsoft.com/office/drawing/2014/main" id="{4AC025A4-B7B8-48DD-ACDF-A95E7BEF8EAA}"/>
              </a:ext>
            </a:extLst>
          </p:cNvPr>
          <p:cNvSpPr/>
          <p:nvPr/>
        </p:nvSpPr>
        <p:spPr>
          <a:xfrm rot="20782825">
            <a:off x="4395662" y="3539827"/>
            <a:ext cx="803953" cy="247676"/>
          </a:xfrm>
          <a:prstGeom prst="ellipse">
            <a:avLst/>
          </a:prstGeom>
          <a:solidFill>
            <a:srgbClr val="C00000"/>
          </a:solidFill>
          <a:ln>
            <a:solidFill>
              <a:srgbClr val="B36D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518E0DDD-A5F1-483D-9554-90622F9D7283}"/>
              </a:ext>
            </a:extLst>
          </p:cNvPr>
          <p:cNvCxnSpPr>
            <a:cxnSpLocks/>
            <a:endCxn id="27" idx="2"/>
          </p:cNvCxnSpPr>
          <p:nvPr/>
        </p:nvCxnSpPr>
        <p:spPr>
          <a:xfrm flipH="1" flipV="1">
            <a:off x="4783831" y="3387396"/>
            <a:ext cx="13812" cy="3031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2B9F8CB-0D06-4963-A6CA-18897982B48C}"/>
              </a:ext>
            </a:extLst>
          </p:cNvPr>
          <p:cNvCxnSpPr>
            <a:cxnSpLocks/>
          </p:cNvCxnSpPr>
          <p:nvPr/>
        </p:nvCxnSpPr>
        <p:spPr>
          <a:xfrm flipH="1" flipV="1">
            <a:off x="5169089" y="4175637"/>
            <a:ext cx="222375" cy="2248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B106AE7-FF2B-42F5-BD8F-888F577177FE}"/>
              </a:ext>
            </a:extLst>
          </p:cNvPr>
          <p:cNvCxnSpPr>
            <a:cxnSpLocks/>
            <a:endCxn id="74" idx="3"/>
          </p:cNvCxnSpPr>
          <p:nvPr/>
        </p:nvCxnSpPr>
        <p:spPr>
          <a:xfrm flipH="1">
            <a:off x="2113451" y="2003493"/>
            <a:ext cx="524138" cy="313959"/>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33D062A2-F552-4994-B1FE-ACABB5BCBBF2}"/>
              </a:ext>
            </a:extLst>
          </p:cNvPr>
          <p:cNvSpPr txBox="1"/>
          <p:nvPr/>
        </p:nvSpPr>
        <p:spPr>
          <a:xfrm>
            <a:off x="702231" y="2132786"/>
            <a:ext cx="1411220" cy="369332"/>
          </a:xfrm>
          <a:prstGeom prst="rect">
            <a:avLst/>
          </a:prstGeom>
          <a:noFill/>
        </p:spPr>
        <p:txBody>
          <a:bodyPr wrap="none" rtlCol="0">
            <a:spAutoFit/>
          </a:bodyPr>
          <a:lstStyle/>
          <a:p>
            <a:r>
              <a:rPr lang="en-US" dirty="0"/>
              <a:t>Oxaloacetate</a:t>
            </a:r>
          </a:p>
        </p:txBody>
      </p:sp>
      <p:pic>
        <p:nvPicPr>
          <p:cNvPr id="76" name="Picture 75" descr="A picture containing utensil, mirror&#10;&#10;Description automatically generated">
            <a:extLst>
              <a:ext uri="{FF2B5EF4-FFF2-40B4-BE49-F238E27FC236}">
                <a16:creationId xmlns:a16="http://schemas.microsoft.com/office/drawing/2014/main" id="{78CB52A7-8728-42DD-898A-0341FC2DC5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79747" y="1040662"/>
            <a:ext cx="1060616" cy="1084998"/>
          </a:xfrm>
          <a:prstGeom prst="rect">
            <a:avLst/>
          </a:prstGeom>
        </p:spPr>
      </p:pic>
      <p:sp>
        <p:nvSpPr>
          <p:cNvPr id="77" name="TextBox 76">
            <a:extLst>
              <a:ext uri="{FF2B5EF4-FFF2-40B4-BE49-F238E27FC236}">
                <a16:creationId xmlns:a16="http://schemas.microsoft.com/office/drawing/2014/main" id="{1CCF4D92-02C7-48D5-B94D-D89BF4EBBCC6}"/>
              </a:ext>
            </a:extLst>
          </p:cNvPr>
          <p:cNvSpPr txBox="1"/>
          <p:nvPr/>
        </p:nvSpPr>
        <p:spPr>
          <a:xfrm>
            <a:off x="600818" y="1261907"/>
            <a:ext cx="792205" cy="369332"/>
          </a:xfrm>
          <a:prstGeom prst="rect">
            <a:avLst/>
          </a:prstGeom>
          <a:noFill/>
        </p:spPr>
        <p:txBody>
          <a:bodyPr wrap="none" rtlCol="0">
            <a:spAutoFit/>
          </a:bodyPr>
          <a:lstStyle/>
          <a:p>
            <a:r>
              <a:rPr lang="en-US" b="1" dirty="0"/>
              <a:t>PEPCK</a:t>
            </a:r>
          </a:p>
        </p:txBody>
      </p:sp>
      <p:sp>
        <p:nvSpPr>
          <p:cNvPr id="79" name="TextBox 78">
            <a:extLst>
              <a:ext uri="{FF2B5EF4-FFF2-40B4-BE49-F238E27FC236}">
                <a16:creationId xmlns:a16="http://schemas.microsoft.com/office/drawing/2014/main" id="{2C1FBF07-5109-4043-87D1-7393A08338FF}"/>
              </a:ext>
            </a:extLst>
          </p:cNvPr>
          <p:cNvSpPr txBox="1"/>
          <p:nvPr/>
        </p:nvSpPr>
        <p:spPr>
          <a:xfrm>
            <a:off x="2249061" y="2148833"/>
            <a:ext cx="559384" cy="369332"/>
          </a:xfrm>
          <a:prstGeom prst="rect">
            <a:avLst/>
          </a:prstGeom>
          <a:noFill/>
        </p:spPr>
        <p:txBody>
          <a:bodyPr wrap="none" rtlCol="0">
            <a:spAutoFit/>
          </a:bodyPr>
          <a:lstStyle/>
          <a:p>
            <a:r>
              <a:rPr lang="en-US" b="1" dirty="0"/>
              <a:t>AAT</a:t>
            </a:r>
          </a:p>
        </p:txBody>
      </p:sp>
      <p:sp>
        <p:nvSpPr>
          <p:cNvPr id="80" name="TextBox 79">
            <a:extLst>
              <a:ext uri="{FF2B5EF4-FFF2-40B4-BE49-F238E27FC236}">
                <a16:creationId xmlns:a16="http://schemas.microsoft.com/office/drawing/2014/main" id="{A9C76472-201F-4125-9CC5-011B0F29697A}"/>
              </a:ext>
            </a:extLst>
          </p:cNvPr>
          <p:cNvSpPr txBox="1"/>
          <p:nvPr/>
        </p:nvSpPr>
        <p:spPr>
          <a:xfrm>
            <a:off x="5116889" y="4695786"/>
            <a:ext cx="559384" cy="369332"/>
          </a:xfrm>
          <a:prstGeom prst="rect">
            <a:avLst/>
          </a:prstGeom>
          <a:noFill/>
        </p:spPr>
        <p:txBody>
          <a:bodyPr wrap="none" rtlCol="0">
            <a:spAutoFit/>
          </a:bodyPr>
          <a:lstStyle/>
          <a:p>
            <a:r>
              <a:rPr lang="en-US" b="1" dirty="0"/>
              <a:t>AAT</a:t>
            </a:r>
          </a:p>
        </p:txBody>
      </p:sp>
      <p:cxnSp>
        <p:nvCxnSpPr>
          <p:cNvPr id="81" name="Straight Arrow Connector 80">
            <a:extLst>
              <a:ext uri="{FF2B5EF4-FFF2-40B4-BE49-F238E27FC236}">
                <a16:creationId xmlns:a16="http://schemas.microsoft.com/office/drawing/2014/main" id="{A2BC0A14-3DD7-459C-8E97-428096FB7E0E}"/>
              </a:ext>
            </a:extLst>
          </p:cNvPr>
          <p:cNvCxnSpPr>
            <a:cxnSpLocks/>
          </p:cNvCxnSpPr>
          <p:nvPr/>
        </p:nvCxnSpPr>
        <p:spPr>
          <a:xfrm flipV="1">
            <a:off x="1404964" y="990904"/>
            <a:ext cx="1220684" cy="11711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Arc 82">
            <a:extLst>
              <a:ext uri="{FF2B5EF4-FFF2-40B4-BE49-F238E27FC236}">
                <a16:creationId xmlns:a16="http://schemas.microsoft.com/office/drawing/2014/main" id="{169DCEEA-08C1-4B2B-A56F-D7505C90AD26}"/>
              </a:ext>
            </a:extLst>
          </p:cNvPr>
          <p:cNvSpPr/>
          <p:nvPr/>
        </p:nvSpPr>
        <p:spPr>
          <a:xfrm rot="10800000" flipH="1">
            <a:off x="481288" y="109968"/>
            <a:ext cx="1771702" cy="1704249"/>
          </a:xfrm>
          <a:prstGeom prst="arc">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54380417-9152-4D8F-9C33-0C9987D0775A}"/>
              </a:ext>
            </a:extLst>
          </p:cNvPr>
          <p:cNvSpPr/>
          <p:nvPr/>
        </p:nvSpPr>
        <p:spPr>
          <a:xfrm>
            <a:off x="4202440" y="3061972"/>
            <a:ext cx="2148635" cy="2521015"/>
          </a:xfrm>
          <a:prstGeom prst="rect">
            <a:avLst/>
          </a:prstGeom>
          <a:solidFill>
            <a:schemeClr val="accent1">
              <a:lumMod val="20000"/>
              <a:lumOff val="80000"/>
              <a:alpha val="41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53AA69A7-FEAE-4F6B-ADB3-D2B9D3384713}"/>
              </a:ext>
            </a:extLst>
          </p:cNvPr>
          <p:cNvSpPr txBox="1"/>
          <p:nvPr/>
        </p:nvSpPr>
        <p:spPr>
          <a:xfrm>
            <a:off x="812199" y="1614747"/>
            <a:ext cx="560218" cy="369332"/>
          </a:xfrm>
          <a:prstGeom prst="rect">
            <a:avLst/>
          </a:prstGeom>
          <a:noFill/>
        </p:spPr>
        <p:txBody>
          <a:bodyPr wrap="none" rtlCol="0">
            <a:spAutoFit/>
          </a:bodyPr>
          <a:lstStyle/>
          <a:p>
            <a:r>
              <a:rPr lang="en-US" dirty="0"/>
              <a:t>GTP</a:t>
            </a:r>
          </a:p>
        </p:txBody>
      </p:sp>
      <p:sp>
        <p:nvSpPr>
          <p:cNvPr id="87" name="TextBox 86">
            <a:extLst>
              <a:ext uri="{FF2B5EF4-FFF2-40B4-BE49-F238E27FC236}">
                <a16:creationId xmlns:a16="http://schemas.microsoft.com/office/drawing/2014/main" id="{CC4F0112-EE13-49F3-89A9-295C5BEEC9AD}"/>
              </a:ext>
            </a:extLst>
          </p:cNvPr>
          <p:cNvSpPr txBox="1"/>
          <p:nvPr/>
        </p:nvSpPr>
        <p:spPr>
          <a:xfrm>
            <a:off x="1855864" y="671330"/>
            <a:ext cx="591829" cy="369332"/>
          </a:xfrm>
          <a:prstGeom prst="rect">
            <a:avLst/>
          </a:prstGeom>
          <a:noFill/>
        </p:spPr>
        <p:txBody>
          <a:bodyPr wrap="none" rtlCol="0">
            <a:spAutoFit/>
          </a:bodyPr>
          <a:lstStyle/>
          <a:p>
            <a:r>
              <a:rPr lang="en-US" dirty="0"/>
              <a:t>GDP</a:t>
            </a:r>
          </a:p>
        </p:txBody>
      </p:sp>
      <p:sp>
        <p:nvSpPr>
          <p:cNvPr id="88" name="TextBox 87">
            <a:extLst>
              <a:ext uri="{FF2B5EF4-FFF2-40B4-BE49-F238E27FC236}">
                <a16:creationId xmlns:a16="http://schemas.microsoft.com/office/drawing/2014/main" id="{B7EBA15C-9B93-4CBD-BF8D-F919E7B8FA0C}"/>
              </a:ext>
            </a:extLst>
          </p:cNvPr>
          <p:cNvSpPr txBox="1"/>
          <p:nvPr/>
        </p:nvSpPr>
        <p:spPr>
          <a:xfrm>
            <a:off x="2507483" y="582636"/>
            <a:ext cx="2240165" cy="369332"/>
          </a:xfrm>
          <a:prstGeom prst="rect">
            <a:avLst/>
          </a:prstGeom>
          <a:noFill/>
        </p:spPr>
        <p:txBody>
          <a:bodyPr wrap="none" rtlCol="0">
            <a:spAutoFit/>
          </a:bodyPr>
          <a:lstStyle/>
          <a:p>
            <a:r>
              <a:rPr lang="en-US" dirty="0"/>
              <a:t>Phosphoenolpyruvate</a:t>
            </a:r>
          </a:p>
        </p:txBody>
      </p:sp>
      <p:sp>
        <p:nvSpPr>
          <p:cNvPr id="39" name="Arc 38">
            <a:extLst>
              <a:ext uri="{FF2B5EF4-FFF2-40B4-BE49-F238E27FC236}">
                <a16:creationId xmlns:a16="http://schemas.microsoft.com/office/drawing/2014/main" id="{98CDE4F2-579E-4842-8BDB-CCDE3BC66849}"/>
              </a:ext>
            </a:extLst>
          </p:cNvPr>
          <p:cNvSpPr/>
          <p:nvPr/>
        </p:nvSpPr>
        <p:spPr>
          <a:xfrm rot="8913826" flipH="1">
            <a:off x="3839695" y="4085992"/>
            <a:ext cx="1166817" cy="961677"/>
          </a:xfrm>
          <a:prstGeom prst="arc">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a:extLst>
              <a:ext uri="{FF2B5EF4-FFF2-40B4-BE49-F238E27FC236}">
                <a16:creationId xmlns:a16="http://schemas.microsoft.com/office/drawing/2014/main" id="{51D782F1-62A3-429C-8BE0-FA5B964CEDA9}"/>
              </a:ext>
            </a:extLst>
          </p:cNvPr>
          <p:cNvSpPr txBox="1"/>
          <p:nvPr/>
        </p:nvSpPr>
        <p:spPr>
          <a:xfrm>
            <a:off x="3389751" y="3266128"/>
            <a:ext cx="1172693" cy="369332"/>
          </a:xfrm>
          <a:prstGeom prst="rect">
            <a:avLst/>
          </a:prstGeom>
          <a:noFill/>
        </p:spPr>
        <p:txBody>
          <a:bodyPr wrap="none" rtlCol="0">
            <a:spAutoFit/>
          </a:bodyPr>
          <a:lstStyle/>
          <a:p>
            <a:r>
              <a:rPr lang="en-US" dirty="0"/>
              <a:t>Glutamate</a:t>
            </a:r>
          </a:p>
        </p:txBody>
      </p:sp>
      <p:sp>
        <p:nvSpPr>
          <p:cNvPr id="43" name="TextBox 42">
            <a:extLst>
              <a:ext uri="{FF2B5EF4-FFF2-40B4-BE49-F238E27FC236}">
                <a16:creationId xmlns:a16="http://schemas.microsoft.com/office/drawing/2014/main" id="{E603C585-3C5A-4181-AA63-32FF993F4110}"/>
              </a:ext>
            </a:extLst>
          </p:cNvPr>
          <p:cNvSpPr txBox="1"/>
          <p:nvPr/>
        </p:nvSpPr>
        <p:spPr>
          <a:xfrm>
            <a:off x="3857310" y="4963632"/>
            <a:ext cx="1172693" cy="369332"/>
          </a:xfrm>
          <a:prstGeom prst="rect">
            <a:avLst/>
          </a:prstGeom>
          <a:noFill/>
        </p:spPr>
        <p:txBody>
          <a:bodyPr wrap="none" rtlCol="0">
            <a:spAutoFit/>
          </a:bodyPr>
          <a:lstStyle/>
          <a:p>
            <a:r>
              <a:rPr lang="en-US" dirty="0"/>
              <a:t>Glutamate</a:t>
            </a:r>
          </a:p>
        </p:txBody>
      </p:sp>
      <p:cxnSp>
        <p:nvCxnSpPr>
          <p:cNvPr id="45" name="Straight Arrow Connector 44">
            <a:extLst>
              <a:ext uri="{FF2B5EF4-FFF2-40B4-BE49-F238E27FC236}">
                <a16:creationId xmlns:a16="http://schemas.microsoft.com/office/drawing/2014/main" id="{37A24DAE-DBA1-4BCD-B513-A412837DBC48}"/>
              </a:ext>
            </a:extLst>
          </p:cNvPr>
          <p:cNvCxnSpPr>
            <a:cxnSpLocks/>
          </p:cNvCxnSpPr>
          <p:nvPr/>
        </p:nvCxnSpPr>
        <p:spPr>
          <a:xfrm>
            <a:off x="4371747" y="3543969"/>
            <a:ext cx="231151" cy="1859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87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45D2-A4E3-4647-9E73-2F409A7AFE72}"/>
              </a:ext>
            </a:extLst>
          </p:cNvPr>
          <p:cNvSpPr>
            <a:spLocks noGrp="1"/>
          </p:cNvSpPr>
          <p:nvPr>
            <p:ph type="title"/>
          </p:nvPr>
        </p:nvSpPr>
        <p:spPr>
          <a:xfrm>
            <a:off x="1420075" y="228405"/>
            <a:ext cx="7210332" cy="779462"/>
          </a:xfrm>
        </p:spPr>
        <p:txBody>
          <a:bodyPr>
            <a:normAutofit fontScale="90000"/>
          </a:bodyPr>
          <a:lstStyle/>
          <a:p>
            <a:r>
              <a:rPr lang="en-US" dirty="0"/>
              <a:t>Malate – Aspartate Shuttle System</a:t>
            </a:r>
          </a:p>
        </p:txBody>
      </p:sp>
      <p:pic>
        <p:nvPicPr>
          <p:cNvPr id="12" name="Picture 11">
            <a:extLst>
              <a:ext uri="{FF2B5EF4-FFF2-40B4-BE49-F238E27FC236}">
                <a16:creationId xmlns:a16="http://schemas.microsoft.com/office/drawing/2014/main" id="{971193A2-B5DF-4562-8A5B-B6289A6A8D33}"/>
              </a:ext>
            </a:extLst>
          </p:cNvPr>
          <p:cNvPicPr>
            <a:picLocks noChangeAspect="1"/>
          </p:cNvPicPr>
          <p:nvPr/>
        </p:nvPicPr>
        <p:blipFill>
          <a:blip r:embed="rId3"/>
          <a:stretch>
            <a:fillRect/>
          </a:stretch>
        </p:blipFill>
        <p:spPr>
          <a:xfrm>
            <a:off x="434801" y="1765933"/>
            <a:ext cx="8195606" cy="2837659"/>
          </a:xfrm>
          <a:prstGeom prst="rect">
            <a:avLst/>
          </a:prstGeom>
        </p:spPr>
      </p:pic>
      <p:sp>
        <p:nvSpPr>
          <p:cNvPr id="13" name="TextBox 12">
            <a:extLst>
              <a:ext uri="{FF2B5EF4-FFF2-40B4-BE49-F238E27FC236}">
                <a16:creationId xmlns:a16="http://schemas.microsoft.com/office/drawing/2014/main" id="{C8028526-2D6B-4512-AAA1-17680CECCB00}"/>
              </a:ext>
            </a:extLst>
          </p:cNvPr>
          <p:cNvSpPr txBox="1"/>
          <p:nvPr/>
        </p:nvSpPr>
        <p:spPr>
          <a:xfrm>
            <a:off x="1420075" y="1513209"/>
            <a:ext cx="3369161" cy="338554"/>
          </a:xfrm>
          <a:prstGeom prst="rect">
            <a:avLst/>
          </a:prstGeom>
          <a:noFill/>
        </p:spPr>
        <p:txBody>
          <a:bodyPr wrap="square" rtlCol="0">
            <a:spAutoFit/>
          </a:bodyPr>
          <a:lstStyle/>
          <a:p>
            <a:r>
              <a:rPr lang="en-US" sz="1600" b="1" i="1" dirty="0">
                <a:solidFill>
                  <a:srgbClr val="C00000"/>
                </a:solidFill>
              </a:rPr>
              <a:t>Aspartate Aminotransferase</a:t>
            </a:r>
          </a:p>
        </p:txBody>
      </p:sp>
      <p:sp>
        <p:nvSpPr>
          <p:cNvPr id="14" name="TextBox 13">
            <a:extLst>
              <a:ext uri="{FF2B5EF4-FFF2-40B4-BE49-F238E27FC236}">
                <a16:creationId xmlns:a16="http://schemas.microsoft.com/office/drawing/2014/main" id="{7E07F3EE-3EF8-46A8-9490-9F8663351C88}"/>
              </a:ext>
            </a:extLst>
          </p:cNvPr>
          <p:cNvSpPr txBox="1"/>
          <p:nvPr/>
        </p:nvSpPr>
        <p:spPr>
          <a:xfrm>
            <a:off x="4867968" y="1220821"/>
            <a:ext cx="1918725" cy="584775"/>
          </a:xfrm>
          <a:prstGeom prst="rect">
            <a:avLst/>
          </a:prstGeom>
          <a:noFill/>
        </p:spPr>
        <p:txBody>
          <a:bodyPr wrap="square" rtlCol="0">
            <a:spAutoFit/>
          </a:bodyPr>
          <a:lstStyle/>
          <a:p>
            <a:pPr algn="ctr"/>
            <a:r>
              <a:rPr lang="en-US" sz="1600" b="1" i="1" dirty="0">
                <a:solidFill>
                  <a:srgbClr val="C00000"/>
                </a:solidFill>
              </a:rPr>
              <a:t>Malate Dehydrogenase</a:t>
            </a:r>
          </a:p>
        </p:txBody>
      </p:sp>
      <p:sp>
        <p:nvSpPr>
          <p:cNvPr id="15" name="TextBox 14">
            <a:extLst>
              <a:ext uri="{FF2B5EF4-FFF2-40B4-BE49-F238E27FC236}">
                <a16:creationId xmlns:a16="http://schemas.microsoft.com/office/drawing/2014/main" id="{6A63CA07-0480-4A66-A34B-DC912C92F20D}"/>
              </a:ext>
            </a:extLst>
          </p:cNvPr>
          <p:cNvSpPr txBox="1"/>
          <p:nvPr/>
        </p:nvSpPr>
        <p:spPr>
          <a:xfrm>
            <a:off x="3473631" y="5649409"/>
            <a:ext cx="5280869" cy="307777"/>
          </a:xfrm>
          <a:prstGeom prst="rect">
            <a:avLst/>
          </a:prstGeom>
          <a:noFill/>
        </p:spPr>
        <p:txBody>
          <a:bodyPr wrap="none" rtlCol="0">
            <a:spAutoFit/>
          </a:bodyPr>
          <a:lstStyle/>
          <a:p>
            <a:r>
              <a:rPr lang="en-US" sz="1400" dirty="0"/>
              <a:t>Figure modified  from: </a:t>
            </a:r>
            <a:r>
              <a:rPr lang="en-US" sz="1400" dirty="0">
                <a:hlinkClick r:id="rId4"/>
              </a:rPr>
              <a:t>Son, H.F. and Kim, J-J. (2016) </a:t>
            </a:r>
            <a:r>
              <a:rPr lang="en-US" sz="1400" dirty="0" err="1">
                <a:hlinkClick r:id="rId4"/>
              </a:rPr>
              <a:t>PLoS</a:t>
            </a:r>
            <a:r>
              <a:rPr lang="en-US" sz="1400" dirty="0">
                <a:hlinkClick r:id="rId4"/>
              </a:rPr>
              <a:t> One 10.1371</a:t>
            </a:r>
            <a:endParaRPr lang="en-US" sz="1400" dirty="0"/>
          </a:p>
        </p:txBody>
      </p:sp>
    </p:spTree>
    <p:extLst>
      <p:ext uri="{BB962C8B-B14F-4D97-AF65-F5344CB8AC3E}">
        <p14:creationId xmlns:p14="http://schemas.microsoft.com/office/powerpoint/2010/main" val="2182232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9CDFE1EF-63A5-4C2E-AC9F-3CA0F4D22D5E}"/>
              </a:ext>
            </a:extLst>
          </p:cNvPr>
          <p:cNvPicPr>
            <a:picLocks noChangeAspect="1"/>
          </p:cNvPicPr>
          <p:nvPr/>
        </p:nvPicPr>
        <p:blipFill>
          <a:blip r:embed="rId3"/>
          <a:stretch>
            <a:fillRect/>
          </a:stretch>
        </p:blipFill>
        <p:spPr>
          <a:xfrm>
            <a:off x="384995" y="2602812"/>
            <a:ext cx="571580" cy="590632"/>
          </a:xfrm>
          <a:prstGeom prst="rect">
            <a:avLst/>
          </a:prstGeom>
        </p:spPr>
      </p:pic>
      <p:pic>
        <p:nvPicPr>
          <p:cNvPr id="72" name="Picture 71">
            <a:extLst>
              <a:ext uri="{FF2B5EF4-FFF2-40B4-BE49-F238E27FC236}">
                <a16:creationId xmlns:a16="http://schemas.microsoft.com/office/drawing/2014/main" id="{52B8A11A-6872-43AB-8DBA-8128977CD0AB}"/>
              </a:ext>
            </a:extLst>
          </p:cNvPr>
          <p:cNvPicPr>
            <a:picLocks noChangeAspect="1"/>
          </p:cNvPicPr>
          <p:nvPr/>
        </p:nvPicPr>
        <p:blipFill>
          <a:blip r:embed="rId3"/>
          <a:stretch>
            <a:fillRect/>
          </a:stretch>
        </p:blipFill>
        <p:spPr>
          <a:xfrm>
            <a:off x="941765" y="2605364"/>
            <a:ext cx="571580" cy="590632"/>
          </a:xfrm>
          <a:prstGeom prst="rect">
            <a:avLst/>
          </a:prstGeom>
        </p:spPr>
      </p:pic>
      <p:sp>
        <p:nvSpPr>
          <p:cNvPr id="2" name="Title 1"/>
          <p:cNvSpPr>
            <a:spLocks noGrp="1"/>
          </p:cNvSpPr>
          <p:nvPr>
            <p:ph type="title"/>
          </p:nvPr>
        </p:nvSpPr>
        <p:spPr>
          <a:xfrm>
            <a:off x="1784550" y="-49410"/>
            <a:ext cx="7346919" cy="779462"/>
          </a:xfrm>
        </p:spPr>
        <p:txBody>
          <a:bodyPr>
            <a:normAutofit/>
          </a:bodyPr>
          <a:lstStyle/>
          <a:p>
            <a:r>
              <a:rPr lang="en-US" sz="3600" b="1" dirty="0"/>
              <a:t>Malate – Aspartate Shuttle System</a:t>
            </a:r>
          </a:p>
        </p:txBody>
      </p:sp>
      <p:pic>
        <p:nvPicPr>
          <p:cNvPr id="7" name="Picture 6"/>
          <p:cNvPicPr>
            <a:picLocks noChangeAspect="1"/>
          </p:cNvPicPr>
          <p:nvPr/>
        </p:nvPicPr>
        <p:blipFill>
          <a:blip r:embed="rId3"/>
          <a:stretch>
            <a:fillRect/>
          </a:stretch>
        </p:blipFill>
        <p:spPr>
          <a:xfrm>
            <a:off x="1498760" y="2605364"/>
            <a:ext cx="571580" cy="590632"/>
          </a:xfrm>
          <a:prstGeom prst="rect">
            <a:avLst/>
          </a:prstGeom>
        </p:spPr>
      </p:pic>
      <p:pic>
        <p:nvPicPr>
          <p:cNvPr id="8" name="Picture 7"/>
          <p:cNvPicPr>
            <a:picLocks noChangeAspect="1"/>
          </p:cNvPicPr>
          <p:nvPr/>
        </p:nvPicPr>
        <p:blipFill>
          <a:blip r:embed="rId3"/>
          <a:stretch>
            <a:fillRect/>
          </a:stretch>
        </p:blipFill>
        <p:spPr>
          <a:xfrm>
            <a:off x="2050020" y="2595204"/>
            <a:ext cx="571580" cy="590632"/>
          </a:xfrm>
          <a:prstGeom prst="rect">
            <a:avLst/>
          </a:prstGeom>
        </p:spPr>
      </p:pic>
      <p:pic>
        <p:nvPicPr>
          <p:cNvPr id="9" name="Picture 8"/>
          <p:cNvPicPr>
            <a:picLocks noChangeAspect="1"/>
          </p:cNvPicPr>
          <p:nvPr/>
        </p:nvPicPr>
        <p:blipFill>
          <a:blip r:embed="rId3"/>
          <a:stretch>
            <a:fillRect/>
          </a:stretch>
        </p:blipFill>
        <p:spPr>
          <a:xfrm>
            <a:off x="2592430" y="2595204"/>
            <a:ext cx="571580" cy="590632"/>
          </a:xfrm>
          <a:prstGeom prst="rect">
            <a:avLst/>
          </a:prstGeom>
        </p:spPr>
      </p:pic>
      <p:pic>
        <p:nvPicPr>
          <p:cNvPr id="16" name="Picture 15"/>
          <p:cNvPicPr>
            <a:picLocks noChangeAspect="1"/>
          </p:cNvPicPr>
          <p:nvPr/>
        </p:nvPicPr>
        <p:blipFill>
          <a:blip r:embed="rId3"/>
          <a:stretch>
            <a:fillRect/>
          </a:stretch>
        </p:blipFill>
        <p:spPr>
          <a:xfrm>
            <a:off x="3083720" y="2595204"/>
            <a:ext cx="571580" cy="590632"/>
          </a:xfrm>
          <a:prstGeom prst="rect">
            <a:avLst/>
          </a:prstGeom>
        </p:spPr>
      </p:pic>
      <p:pic>
        <p:nvPicPr>
          <p:cNvPr id="17" name="Picture 16"/>
          <p:cNvPicPr>
            <a:picLocks noChangeAspect="1"/>
          </p:cNvPicPr>
          <p:nvPr/>
        </p:nvPicPr>
        <p:blipFill>
          <a:blip r:embed="rId3"/>
          <a:stretch>
            <a:fillRect/>
          </a:stretch>
        </p:blipFill>
        <p:spPr>
          <a:xfrm>
            <a:off x="3634980" y="2585044"/>
            <a:ext cx="571580" cy="590632"/>
          </a:xfrm>
          <a:prstGeom prst="rect">
            <a:avLst/>
          </a:prstGeom>
        </p:spPr>
      </p:pic>
      <p:pic>
        <p:nvPicPr>
          <p:cNvPr id="18" name="Picture 17"/>
          <p:cNvPicPr>
            <a:picLocks noChangeAspect="1"/>
          </p:cNvPicPr>
          <p:nvPr/>
        </p:nvPicPr>
        <p:blipFill>
          <a:blip r:embed="rId3"/>
          <a:stretch>
            <a:fillRect/>
          </a:stretch>
        </p:blipFill>
        <p:spPr>
          <a:xfrm>
            <a:off x="4177390" y="2585044"/>
            <a:ext cx="571580" cy="590632"/>
          </a:xfrm>
          <a:prstGeom prst="rect">
            <a:avLst/>
          </a:prstGeom>
        </p:spPr>
      </p:pic>
      <p:pic>
        <p:nvPicPr>
          <p:cNvPr id="19" name="Picture 18"/>
          <p:cNvPicPr>
            <a:picLocks noChangeAspect="1"/>
          </p:cNvPicPr>
          <p:nvPr/>
        </p:nvPicPr>
        <p:blipFill>
          <a:blip r:embed="rId3"/>
          <a:stretch>
            <a:fillRect/>
          </a:stretch>
        </p:blipFill>
        <p:spPr>
          <a:xfrm>
            <a:off x="4728650" y="2585044"/>
            <a:ext cx="571580" cy="590632"/>
          </a:xfrm>
          <a:prstGeom prst="rect">
            <a:avLst/>
          </a:prstGeom>
        </p:spPr>
      </p:pic>
      <p:pic>
        <p:nvPicPr>
          <p:cNvPr id="20" name="Picture 19"/>
          <p:cNvPicPr>
            <a:picLocks noChangeAspect="1"/>
          </p:cNvPicPr>
          <p:nvPr/>
        </p:nvPicPr>
        <p:blipFill>
          <a:blip r:embed="rId3"/>
          <a:stretch>
            <a:fillRect/>
          </a:stretch>
        </p:blipFill>
        <p:spPr>
          <a:xfrm>
            <a:off x="5279910" y="2574884"/>
            <a:ext cx="571580" cy="590632"/>
          </a:xfrm>
          <a:prstGeom prst="rect">
            <a:avLst/>
          </a:prstGeom>
        </p:spPr>
      </p:pic>
      <p:pic>
        <p:nvPicPr>
          <p:cNvPr id="21" name="Picture 20"/>
          <p:cNvPicPr>
            <a:picLocks noChangeAspect="1"/>
          </p:cNvPicPr>
          <p:nvPr/>
        </p:nvPicPr>
        <p:blipFill>
          <a:blip r:embed="rId3"/>
          <a:stretch>
            <a:fillRect/>
          </a:stretch>
        </p:blipFill>
        <p:spPr>
          <a:xfrm>
            <a:off x="5822320" y="2683892"/>
            <a:ext cx="571580" cy="590632"/>
          </a:xfrm>
          <a:prstGeom prst="rect">
            <a:avLst/>
          </a:prstGeom>
        </p:spPr>
      </p:pic>
      <p:pic>
        <p:nvPicPr>
          <p:cNvPr id="4" name="Picture 3"/>
          <p:cNvPicPr>
            <a:picLocks noChangeAspect="1"/>
          </p:cNvPicPr>
          <p:nvPr/>
        </p:nvPicPr>
        <p:blipFill>
          <a:blip r:embed="rId3"/>
          <a:stretch>
            <a:fillRect/>
          </a:stretch>
        </p:blipFill>
        <p:spPr>
          <a:xfrm>
            <a:off x="6364730" y="2568828"/>
            <a:ext cx="571580" cy="590632"/>
          </a:xfrm>
          <a:prstGeom prst="rect">
            <a:avLst/>
          </a:prstGeom>
        </p:spPr>
      </p:pic>
      <p:pic>
        <p:nvPicPr>
          <p:cNvPr id="5" name="Picture 4"/>
          <p:cNvPicPr>
            <a:picLocks noChangeAspect="1"/>
          </p:cNvPicPr>
          <p:nvPr/>
        </p:nvPicPr>
        <p:blipFill>
          <a:blip r:embed="rId3"/>
          <a:stretch>
            <a:fillRect/>
          </a:stretch>
        </p:blipFill>
        <p:spPr>
          <a:xfrm>
            <a:off x="6915990" y="2564724"/>
            <a:ext cx="571580" cy="590632"/>
          </a:xfrm>
          <a:prstGeom prst="rect">
            <a:avLst/>
          </a:prstGeom>
        </p:spPr>
      </p:pic>
      <p:pic>
        <p:nvPicPr>
          <p:cNvPr id="6" name="Picture 5"/>
          <p:cNvPicPr>
            <a:picLocks noChangeAspect="1"/>
          </p:cNvPicPr>
          <p:nvPr/>
        </p:nvPicPr>
        <p:blipFill>
          <a:blip r:embed="rId3"/>
          <a:stretch>
            <a:fillRect/>
          </a:stretch>
        </p:blipFill>
        <p:spPr>
          <a:xfrm>
            <a:off x="7458400" y="2564724"/>
            <a:ext cx="571580" cy="590632"/>
          </a:xfrm>
          <a:prstGeom prst="rect">
            <a:avLst/>
          </a:prstGeom>
        </p:spPr>
      </p:pic>
      <p:sp>
        <p:nvSpPr>
          <p:cNvPr id="22" name="TextBox 21"/>
          <p:cNvSpPr txBox="1"/>
          <p:nvPr/>
        </p:nvSpPr>
        <p:spPr>
          <a:xfrm>
            <a:off x="-16225" y="2287444"/>
            <a:ext cx="963725" cy="338554"/>
          </a:xfrm>
          <a:prstGeom prst="rect">
            <a:avLst/>
          </a:prstGeom>
          <a:noFill/>
        </p:spPr>
        <p:txBody>
          <a:bodyPr wrap="none" rtlCol="0">
            <a:spAutoFit/>
          </a:bodyPr>
          <a:lstStyle/>
          <a:p>
            <a:pPr algn="ctr"/>
            <a:r>
              <a:rPr lang="en-US" sz="1600" b="1" dirty="0"/>
              <a:t>IM Space</a:t>
            </a:r>
          </a:p>
        </p:txBody>
      </p:sp>
      <p:sp>
        <p:nvSpPr>
          <p:cNvPr id="23" name="TextBox 22"/>
          <p:cNvSpPr txBox="1"/>
          <p:nvPr/>
        </p:nvSpPr>
        <p:spPr>
          <a:xfrm>
            <a:off x="-10847" y="3128310"/>
            <a:ext cx="798295" cy="338554"/>
          </a:xfrm>
          <a:prstGeom prst="rect">
            <a:avLst/>
          </a:prstGeom>
          <a:noFill/>
        </p:spPr>
        <p:txBody>
          <a:bodyPr wrap="none" rtlCol="0">
            <a:spAutoFit/>
          </a:bodyPr>
          <a:lstStyle/>
          <a:p>
            <a:r>
              <a:rPr lang="en-US" sz="1600" b="1" dirty="0"/>
              <a:t>Matrix </a:t>
            </a:r>
          </a:p>
        </p:txBody>
      </p:sp>
      <p:sp>
        <p:nvSpPr>
          <p:cNvPr id="29" name="Rounded Rectangle 28"/>
          <p:cNvSpPr/>
          <p:nvPr/>
        </p:nvSpPr>
        <p:spPr>
          <a:xfrm>
            <a:off x="2016878" y="2467968"/>
            <a:ext cx="823630" cy="91461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31" name="Rounded Rectangle 30"/>
          <p:cNvSpPr/>
          <p:nvPr/>
        </p:nvSpPr>
        <p:spPr>
          <a:xfrm>
            <a:off x="5716789" y="2464776"/>
            <a:ext cx="737108" cy="84022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2071962" y="2414942"/>
            <a:ext cx="747179" cy="162962"/>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740399" y="2414697"/>
            <a:ext cx="713497" cy="269195"/>
          </a:xfrm>
          <a:prstGeom prst="ellipse">
            <a:avLst/>
          </a:prstGeom>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c 2">
            <a:extLst>
              <a:ext uri="{FF2B5EF4-FFF2-40B4-BE49-F238E27FC236}">
                <a16:creationId xmlns:a16="http://schemas.microsoft.com/office/drawing/2014/main" id="{07CD72E7-A7A7-4C26-889F-651F216F5456}"/>
              </a:ext>
            </a:extLst>
          </p:cNvPr>
          <p:cNvSpPr/>
          <p:nvPr/>
        </p:nvSpPr>
        <p:spPr>
          <a:xfrm rot="2066189">
            <a:off x="3535897" y="1593627"/>
            <a:ext cx="2385507" cy="3123456"/>
          </a:xfrm>
          <a:prstGeom prst="arc">
            <a:avLst/>
          </a:prstGeom>
          <a:ln w="57150">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CD65820-8DC3-4482-B128-45755AB88EBC}"/>
              </a:ext>
            </a:extLst>
          </p:cNvPr>
          <p:cNvSpPr/>
          <p:nvPr/>
        </p:nvSpPr>
        <p:spPr>
          <a:xfrm rot="12686174">
            <a:off x="6194207" y="906240"/>
            <a:ext cx="2385507" cy="3123456"/>
          </a:xfrm>
          <a:prstGeom prst="arc">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a:extLst>
              <a:ext uri="{FF2B5EF4-FFF2-40B4-BE49-F238E27FC236}">
                <a16:creationId xmlns:a16="http://schemas.microsoft.com/office/drawing/2014/main" id="{283BBD63-4156-456D-B0D0-415C9A843AA6}"/>
              </a:ext>
            </a:extLst>
          </p:cNvPr>
          <p:cNvSpPr/>
          <p:nvPr/>
        </p:nvSpPr>
        <p:spPr>
          <a:xfrm>
            <a:off x="5822320" y="2673732"/>
            <a:ext cx="522760" cy="610952"/>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Arc 67">
            <a:extLst>
              <a:ext uri="{FF2B5EF4-FFF2-40B4-BE49-F238E27FC236}">
                <a16:creationId xmlns:a16="http://schemas.microsoft.com/office/drawing/2014/main" id="{DA61F581-B5FC-4E79-A3AF-9D794C039206}"/>
              </a:ext>
            </a:extLst>
          </p:cNvPr>
          <p:cNvSpPr/>
          <p:nvPr/>
        </p:nvSpPr>
        <p:spPr>
          <a:xfrm rot="2066189">
            <a:off x="340999" y="1999295"/>
            <a:ext cx="2063016" cy="2373084"/>
          </a:xfrm>
          <a:prstGeom prst="arc">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Arc 69">
            <a:extLst>
              <a:ext uri="{FF2B5EF4-FFF2-40B4-BE49-F238E27FC236}">
                <a16:creationId xmlns:a16="http://schemas.microsoft.com/office/drawing/2014/main" id="{84A0D77C-A974-40A2-A530-EDD1C342EC69}"/>
              </a:ext>
            </a:extLst>
          </p:cNvPr>
          <p:cNvSpPr/>
          <p:nvPr/>
        </p:nvSpPr>
        <p:spPr>
          <a:xfrm rot="12686174">
            <a:off x="2492840" y="1443032"/>
            <a:ext cx="1992020" cy="2515554"/>
          </a:xfrm>
          <a:prstGeom prst="arc">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Rectangle 70">
            <a:extLst>
              <a:ext uri="{FF2B5EF4-FFF2-40B4-BE49-F238E27FC236}">
                <a16:creationId xmlns:a16="http://schemas.microsoft.com/office/drawing/2014/main" id="{7138AA3E-BC4F-48CA-8576-2C9C5804F5F0}"/>
              </a:ext>
            </a:extLst>
          </p:cNvPr>
          <p:cNvSpPr/>
          <p:nvPr/>
        </p:nvSpPr>
        <p:spPr>
          <a:xfrm>
            <a:off x="2171786" y="2592540"/>
            <a:ext cx="522760" cy="79004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8691C67F-C747-42D2-B9E5-1289E3C74EED}"/>
              </a:ext>
            </a:extLst>
          </p:cNvPr>
          <p:cNvPicPr>
            <a:picLocks noChangeAspect="1"/>
          </p:cNvPicPr>
          <p:nvPr/>
        </p:nvPicPr>
        <p:blipFill>
          <a:blip r:embed="rId3"/>
          <a:stretch>
            <a:fillRect/>
          </a:stretch>
        </p:blipFill>
        <p:spPr>
          <a:xfrm>
            <a:off x="7995841" y="2558667"/>
            <a:ext cx="571580" cy="590632"/>
          </a:xfrm>
          <a:prstGeom prst="rect">
            <a:avLst/>
          </a:prstGeom>
        </p:spPr>
      </p:pic>
      <p:sp>
        <p:nvSpPr>
          <p:cNvPr id="75" name="TextBox 74">
            <a:extLst>
              <a:ext uri="{FF2B5EF4-FFF2-40B4-BE49-F238E27FC236}">
                <a16:creationId xmlns:a16="http://schemas.microsoft.com/office/drawing/2014/main" id="{42D92E93-8510-4780-81D9-139946E7D291}"/>
              </a:ext>
            </a:extLst>
          </p:cNvPr>
          <p:cNvSpPr txBox="1"/>
          <p:nvPr/>
        </p:nvSpPr>
        <p:spPr>
          <a:xfrm>
            <a:off x="2555179" y="3795130"/>
            <a:ext cx="1299170" cy="369332"/>
          </a:xfrm>
          <a:prstGeom prst="rect">
            <a:avLst/>
          </a:prstGeom>
          <a:noFill/>
        </p:spPr>
        <p:txBody>
          <a:bodyPr wrap="square" rtlCol="0">
            <a:spAutoFit/>
          </a:bodyPr>
          <a:lstStyle/>
          <a:p>
            <a:r>
              <a:rPr lang="en-US" b="1" dirty="0">
                <a:solidFill>
                  <a:schemeClr val="accent6">
                    <a:lumMod val="75000"/>
                  </a:schemeClr>
                </a:solidFill>
              </a:rPr>
              <a:t>Glutamate </a:t>
            </a:r>
          </a:p>
        </p:txBody>
      </p:sp>
      <p:sp>
        <p:nvSpPr>
          <p:cNvPr id="76" name="TextBox 75">
            <a:extLst>
              <a:ext uri="{FF2B5EF4-FFF2-40B4-BE49-F238E27FC236}">
                <a16:creationId xmlns:a16="http://schemas.microsoft.com/office/drawing/2014/main" id="{425895B7-869A-49A9-8B13-21B6B08EED23}"/>
              </a:ext>
            </a:extLst>
          </p:cNvPr>
          <p:cNvSpPr txBox="1"/>
          <p:nvPr/>
        </p:nvSpPr>
        <p:spPr>
          <a:xfrm>
            <a:off x="1256009" y="3787786"/>
            <a:ext cx="1299170" cy="369332"/>
          </a:xfrm>
          <a:prstGeom prst="rect">
            <a:avLst/>
          </a:prstGeom>
          <a:noFill/>
        </p:spPr>
        <p:txBody>
          <a:bodyPr wrap="square" rtlCol="0">
            <a:spAutoFit/>
          </a:bodyPr>
          <a:lstStyle/>
          <a:p>
            <a:r>
              <a:rPr lang="en-US" b="1" dirty="0"/>
              <a:t>Aspartate </a:t>
            </a:r>
          </a:p>
        </p:txBody>
      </p:sp>
      <p:sp>
        <p:nvSpPr>
          <p:cNvPr id="77" name="Arc 76">
            <a:extLst>
              <a:ext uri="{FF2B5EF4-FFF2-40B4-BE49-F238E27FC236}">
                <a16:creationId xmlns:a16="http://schemas.microsoft.com/office/drawing/2014/main" id="{1042CE07-3704-4679-9E98-DE4DEDF293E3}"/>
              </a:ext>
            </a:extLst>
          </p:cNvPr>
          <p:cNvSpPr/>
          <p:nvPr/>
        </p:nvSpPr>
        <p:spPr>
          <a:xfrm rot="5400000" flipH="1">
            <a:off x="3058317" y="3430659"/>
            <a:ext cx="1377925" cy="2515554"/>
          </a:xfrm>
          <a:prstGeom prst="arc">
            <a:avLst>
              <a:gd name="adj1" fmla="val 10138800"/>
              <a:gd name="adj2" fmla="val 0"/>
            </a:avLst>
          </a:prstGeom>
          <a:ln w="5715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Arc 77">
            <a:extLst>
              <a:ext uri="{FF2B5EF4-FFF2-40B4-BE49-F238E27FC236}">
                <a16:creationId xmlns:a16="http://schemas.microsoft.com/office/drawing/2014/main" id="{93734FBD-F06E-4C41-810D-FECC4ECE419D}"/>
              </a:ext>
            </a:extLst>
          </p:cNvPr>
          <p:cNvSpPr/>
          <p:nvPr/>
        </p:nvSpPr>
        <p:spPr>
          <a:xfrm rot="5400000" flipV="1">
            <a:off x="2508801" y="3782565"/>
            <a:ext cx="705951" cy="2515554"/>
          </a:xfrm>
          <a:prstGeom prst="arc">
            <a:avLst>
              <a:gd name="adj1" fmla="val 10138800"/>
              <a:gd name="adj2" fmla="val 0"/>
            </a:avLst>
          </a:prstGeom>
          <a:ln w="57150">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Arc 78">
            <a:extLst>
              <a:ext uri="{FF2B5EF4-FFF2-40B4-BE49-F238E27FC236}">
                <a16:creationId xmlns:a16="http://schemas.microsoft.com/office/drawing/2014/main" id="{8E4A9C7F-D1EC-43A5-8A15-6EE030590037}"/>
              </a:ext>
            </a:extLst>
          </p:cNvPr>
          <p:cNvSpPr/>
          <p:nvPr/>
        </p:nvSpPr>
        <p:spPr>
          <a:xfrm rot="5400000" flipV="1">
            <a:off x="426428" y="3938534"/>
            <a:ext cx="1478183" cy="1546019"/>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A7F2FDF0-0501-43E6-8225-F0C7FF938E00}"/>
              </a:ext>
            </a:extLst>
          </p:cNvPr>
          <p:cNvCxnSpPr>
            <a:cxnSpLocks/>
            <a:stCxn id="82" idx="1"/>
          </p:cNvCxnSpPr>
          <p:nvPr/>
        </p:nvCxnSpPr>
        <p:spPr>
          <a:xfrm flipH="1">
            <a:off x="1165520" y="5433557"/>
            <a:ext cx="4749496" cy="23134"/>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1DFBF3D-C9AC-4FCF-85F5-AF4F238B2D62}"/>
              </a:ext>
            </a:extLst>
          </p:cNvPr>
          <p:cNvSpPr txBox="1"/>
          <p:nvPr/>
        </p:nvSpPr>
        <p:spPr>
          <a:xfrm>
            <a:off x="2896722" y="4439327"/>
            <a:ext cx="1748982" cy="369332"/>
          </a:xfrm>
          <a:prstGeom prst="rect">
            <a:avLst/>
          </a:prstGeom>
          <a:noFill/>
          <a:ln>
            <a:noFill/>
          </a:ln>
        </p:spPr>
        <p:txBody>
          <a:bodyPr wrap="square" rtlCol="0">
            <a:spAutoFit/>
          </a:bodyPr>
          <a:lstStyle/>
          <a:p>
            <a:r>
              <a:rPr lang="en-US" b="1" dirty="0">
                <a:solidFill>
                  <a:schemeClr val="accent5">
                    <a:lumMod val="50000"/>
                  </a:schemeClr>
                </a:solidFill>
                <a:latin typeface="Symbol" panose="05050102010706020507" pitchFamily="18" charset="2"/>
              </a:rPr>
              <a:t>a</a:t>
            </a:r>
            <a:r>
              <a:rPr lang="en-US" b="1" dirty="0">
                <a:solidFill>
                  <a:schemeClr val="accent5">
                    <a:lumMod val="50000"/>
                  </a:schemeClr>
                </a:solidFill>
              </a:rPr>
              <a:t>-ketoglutarate </a:t>
            </a:r>
          </a:p>
        </p:txBody>
      </p:sp>
      <p:sp>
        <p:nvSpPr>
          <p:cNvPr id="14" name="Freeform: Shape 13">
            <a:extLst>
              <a:ext uri="{FF2B5EF4-FFF2-40B4-BE49-F238E27FC236}">
                <a16:creationId xmlns:a16="http://schemas.microsoft.com/office/drawing/2014/main" id="{2830892E-099C-4831-8F70-FA4BBED578BD}"/>
              </a:ext>
            </a:extLst>
          </p:cNvPr>
          <p:cNvSpPr/>
          <p:nvPr/>
        </p:nvSpPr>
        <p:spPr>
          <a:xfrm>
            <a:off x="4572000" y="3875603"/>
            <a:ext cx="1102125" cy="744842"/>
          </a:xfrm>
          <a:custGeom>
            <a:avLst/>
            <a:gdLst>
              <a:gd name="connsiteX0" fmla="*/ 0 w 1102125"/>
              <a:gd name="connsiteY0" fmla="*/ 744842 h 744842"/>
              <a:gd name="connsiteX1" fmla="*/ 484450 w 1102125"/>
              <a:gd name="connsiteY1" fmla="*/ 611618 h 744842"/>
              <a:gd name="connsiteX2" fmla="*/ 1102125 w 1102125"/>
              <a:gd name="connsiteY2" fmla="*/ 0 h 744842"/>
            </a:gdLst>
            <a:ahLst/>
            <a:cxnLst>
              <a:cxn ang="0">
                <a:pos x="connsiteX0" y="connsiteY0"/>
              </a:cxn>
              <a:cxn ang="0">
                <a:pos x="connsiteX1" y="connsiteY1"/>
              </a:cxn>
              <a:cxn ang="0">
                <a:pos x="connsiteX2" y="connsiteY2"/>
              </a:cxn>
            </a:cxnLst>
            <a:rect l="l" t="t" r="r" b="b"/>
            <a:pathLst>
              <a:path w="1102125" h="744842">
                <a:moveTo>
                  <a:pt x="0" y="744842"/>
                </a:moveTo>
                <a:cubicBezTo>
                  <a:pt x="150381" y="740300"/>
                  <a:pt x="300763" y="735758"/>
                  <a:pt x="484450" y="611618"/>
                </a:cubicBezTo>
                <a:cubicBezTo>
                  <a:pt x="668137" y="487478"/>
                  <a:pt x="885131" y="243739"/>
                  <a:pt x="1102125" y="0"/>
                </a:cubicBezTo>
              </a:path>
            </a:pathLst>
          </a:custGeom>
          <a:noFill/>
          <a:ln w="571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95AE9AB3-EB7F-415D-ADB7-285907769091}"/>
              </a:ext>
            </a:extLst>
          </p:cNvPr>
          <p:cNvSpPr txBox="1"/>
          <p:nvPr/>
        </p:nvSpPr>
        <p:spPr>
          <a:xfrm>
            <a:off x="5915016" y="5248891"/>
            <a:ext cx="1477786" cy="369332"/>
          </a:xfrm>
          <a:prstGeom prst="rect">
            <a:avLst/>
          </a:prstGeom>
          <a:noFill/>
        </p:spPr>
        <p:txBody>
          <a:bodyPr wrap="square" rtlCol="0">
            <a:spAutoFit/>
          </a:bodyPr>
          <a:lstStyle/>
          <a:p>
            <a:r>
              <a:rPr lang="en-US" b="1" dirty="0"/>
              <a:t>Oxaloacetate </a:t>
            </a:r>
          </a:p>
        </p:txBody>
      </p:sp>
      <p:sp>
        <p:nvSpPr>
          <p:cNvPr id="83" name="TextBox 82">
            <a:extLst>
              <a:ext uri="{FF2B5EF4-FFF2-40B4-BE49-F238E27FC236}">
                <a16:creationId xmlns:a16="http://schemas.microsoft.com/office/drawing/2014/main" id="{18EF9776-5737-4832-A062-0BF411719B97}"/>
              </a:ext>
            </a:extLst>
          </p:cNvPr>
          <p:cNvSpPr txBox="1"/>
          <p:nvPr/>
        </p:nvSpPr>
        <p:spPr>
          <a:xfrm>
            <a:off x="1784550" y="5485701"/>
            <a:ext cx="3369161" cy="338554"/>
          </a:xfrm>
          <a:prstGeom prst="rect">
            <a:avLst/>
          </a:prstGeom>
          <a:noFill/>
        </p:spPr>
        <p:txBody>
          <a:bodyPr wrap="square" rtlCol="0">
            <a:spAutoFit/>
          </a:bodyPr>
          <a:lstStyle/>
          <a:p>
            <a:r>
              <a:rPr lang="en-US" sz="1600" b="1" i="1" dirty="0">
                <a:solidFill>
                  <a:srgbClr val="C00000"/>
                </a:solidFill>
              </a:rPr>
              <a:t>Aspartate Aminotransferase</a:t>
            </a:r>
          </a:p>
        </p:txBody>
      </p:sp>
      <p:sp>
        <p:nvSpPr>
          <p:cNvPr id="84" name="TextBox 83">
            <a:extLst>
              <a:ext uri="{FF2B5EF4-FFF2-40B4-BE49-F238E27FC236}">
                <a16:creationId xmlns:a16="http://schemas.microsoft.com/office/drawing/2014/main" id="{3F6FD3D1-A701-4735-AECD-E9AEB0F9BE4B}"/>
              </a:ext>
            </a:extLst>
          </p:cNvPr>
          <p:cNvSpPr txBox="1"/>
          <p:nvPr/>
        </p:nvSpPr>
        <p:spPr>
          <a:xfrm>
            <a:off x="4032176" y="1608988"/>
            <a:ext cx="1748982" cy="369332"/>
          </a:xfrm>
          <a:prstGeom prst="rect">
            <a:avLst/>
          </a:prstGeom>
          <a:noFill/>
          <a:ln>
            <a:noFill/>
          </a:ln>
        </p:spPr>
        <p:txBody>
          <a:bodyPr wrap="square" rtlCol="0">
            <a:spAutoFit/>
          </a:bodyPr>
          <a:lstStyle/>
          <a:p>
            <a:r>
              <a:rPr lang="en-US" b="1" dirty="0">
                <a:solidFill>
                  <a:schemeClr val="accent5">
                    <a:lumMod val="50000"/>
                  </a:schemeClr>
                </a:solidFill>
                <a:latin typeface="Symbol" panose="05050102010706020507" pitchFamily="18" charset="2"/>
              </a:rPr>
              <a:t>a</a:t>
            </a:r>
            <a:r>
              <a:rPr lang="en-US" b="1" dirty="0">
                <a:solidFill>
                  <a:schemeClr val="accent5">
                    <a:lumMod val="50000"/>
                  </a:schemeClr>
                </a:solidFill>
              </a:rPr>
              <a:t>-ketoglutarate </a:t>
            </a:r>
          </a:p>
        </p:txBody>
      </p:sp>
      <p:sp>
        <p:nvSpPr>
          <p:cNvPr id="85" name="TextBox 84">
            <a:extLst>
              <a:ext uri="{FF2B5EF4-FFF2-40B4-BE49-F238E27FC236}">
                <a16:creationId xmlns:a16="http://schemas.microsoft.com/office/drawing/2014/main" id="{5F5BD90C-5D31-43CA-A96B-ACA5993AEB77}"/>
              </a:ext>
            </a:extLst>
          </p:cNvPr>
          <p:cNvSpPr txBox="1"/>
          <p:nvPr/>
        </p:nvSpPr>
        <p:spPr>
          <a:xfrm>
            <a:off x="6306984" y="1464107"/>
            <a:ext cx="1477786" cy="369332"/>
          </a:xfrm>
          <a:prstGeom prst="rect">
            <a:avLst/>
          </a:prstGeom>
          <a:noFill/>
        </p:spPr>
        <p:txBody>
          <a:bodyPr wrap="square" rtlCol="0">
            <a:spAutoFit/>
          </a:bodyPr>
          <a:lstStyle/>
          <a:p>
            <a:r>
              <a:rPr lang="en-US" b="1" dirty="0"/>
              <a:t>Malate </a:t>
            </a:r>
          </a:p>
        </p:txBody>
      </p:sp>
      <p:sp>
        <p:nvSpPr>
          <p:cNvPr id="86" name="TextBox 85">
            <a:extLst>
              <a:ext uri="{FF2B5EF4-FFF2-40B4-BE49-F238E27FC236}">
                <a16:creationId xmlns:a16="http://schemas.microsoft.com/office/drawing/2014/main" id="{C5A79558-9E7F-45A2-A65F-E19C9459A850}"/>
              </a:ext>
            </a:extLst>
          </p:cNvPr>
          <p:cNvSpPr txBox="1"/>
          <p:nvPr/>
        </p:nvSpPr>
        <p:spPr>
          <a:xfrm>
            <a:off x="6574282" y="3761324"/>
            <a:ext cx="1477786" cy="369332"/>
          </a:xfrm>
          <a:prstGeom prst="rect">
            <a:avLst/>
          </a:prstGeom>
          <a:noFill/>
        </p:spPr>
        <p:txBody>
          <a:bodyPr wrap="square" rtlCol="0">
            <a:spAutoFit/>
          </a:bodyPr>
          <a:lstStyle/>
          <a:p>
            <a:r>
              <a:rPr lang="en-US" b="1" dirty="0"/>
              <a:t>Malate </a:t>
            </a:r>
          </a:p>
        </p:txBody>
      </p:sp>
      <p:sp>
        <p:nvSpPr>
          <p:cNvPr id="87" name="Arc 86">
            <a:extLst>
              <a:ext uri="{FF2B5EF4-FFF2-40B4-BE49-F238E27FC236}">
                <a16:creationId xmlns:a16="http://schemas.microsoft.com/office/drawing/2014/main" id="{1C717595-F438-44E4-99F4-613A44DEC6CF}"/>
              </a:ext>
            </a:extLst>
          </p:cNvPr>
          <p:cNvSpPr/>
          <p:nvPr/>
        </p:nvSpPr>
        <p:spPr>
          <a:xfrm rot="5214048" flipH="1">
            <a:off x="6704734" y="3928893"/>
            <a:ext cx="1478183" cy="1546019"/>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8" name="Straight Arrow Connector 87">
            <a:extLst>
              <a:ext uri="{FF2B5EF4-FFF2-40B4-BE49-F238E27FC236}">
                <a16:creationId xmlns:a16="http://schemas.microsoft.com/office/drawing/2014/main" id="{8F377494-3021-4DE7-AA95-0F8835C3F2FA}"/>
              </a:ext>
            </a:extLst>
          </p:cNvPr>
          <p:cNvCxnSpPr>
            <a:cxnSpLocks/>
          </p:cNvCxnSpPr>
          <p:nvPr/>
        </p:nvCxnSpPr>
        <p:spPr>
          <a:xfrm>
            <a:off x="2399580" y="988560"/>
            <a:ext cx="3318772" cy="68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19AFA236-3A32-4C92-B357-9593B1C2756A}"/>
              </a:ext>
            </a:extLst>
          </p:cNvPr>
          <p:cNvSpPr txBox="1"/>
          <p:nvPr/>
        </p:nvSpPr>
        <p:spPr>
          <a:xfrm>
            <a:off x="954414" y="1802741"/>
            <a:ext cx="1299170" cy="369332"/>
          </a:xfrm>
          <a:prstGeom prst="rect">
            <a:avLst/>
          </a:prstGeom>
          <a:noFill/>
        </p:spPr>
        <p:txBody>
          <a:bodyPr wrap="square" rtlCol="0">
            <a:spAutoFit/>
          </a:bodyPr>
          <a:lstStyle/>
          <a:p>
            <a:r>
              <a:rPr lang="en-US" b="1" dirty="0"/>
              <a:t>Aspartate </a:t>
            </a:r>
          </a:p>
        </p:txBody>
      </p:sp>
      <p:sp>
        <p:nvSpPr>
          <p:cNvPr id="90" name="Arc 89">
            <a:extLst>
              <a:ext uri="{FF2B5EF4-FFF2-40B4-BE49-F238E27FC236}">
                <a16:creationId xmlns:a16="http://schemas.microsoft.com/office/drawing/2014/main" id="{0DD1D473-634F-4048-A558-E31E4A1DC5F2}"/>
              </a:ext>
            </a:extLst>
          </p:cNvPr>
          <p:cNvSpPr/>
          <p:nvPr/>
        </p:nvSpPr>
        <p:spPr>
          <a:xfrm rot="11098043" flipV="1">
            <a:off x="1298085" y="990583"/>
            <a:ext cx="2063016" cy="1786043"/>
          </a:xfrm>
          <a:prstGeom prst="arc">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Arc 90">
            <a:extLst>
              <a:ext uri="{FF2B5EF4-FFF2-40B4-BE49-F238E27FC236}">
                <a16:creationId xmlns:a16="http://schemas.microsoft.com/office/drawing/2014/main" id="{B556842D-8B96-45FF-9B77-6A1EA83B386D}"/>
              </a:ext>
            </a:extLst>
          </p:cNvPr>
          <p:cNvSpPr/>
          <p:nvPr/>
        </p:nvSpPr>
        <p:spPr>
          <a:xfrm rot="6745632" flipV="1">
            <a:off x="3820014" y="523324"/>
            <a:ext cx="594851" cy="1936585"/>
          </a:xfrm>
          <a:prstGeom prst="arc">
            <a:avLst>
              <a:gd name="adj1" fmla="val 10138800"/>
              <a:gd name="adj2" fmla="val 0"/>
            </a:avLst>
          </a:prstGeom>
          <a:ln w="57150">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E6A7537D-1181-4093-BF4D-08BBB213DF60}"/>
              </a:ext>
            </a:extLst>
          </p:cNvPr>
          <p:cNvSpPr txBox="1"/>
          <p:nvPr/>
        </p:nvSpPr>
        <p:spPr>
          <a:xfrm>
            <a:off x="4224082" y="1081756"/>
            <a:ext cx="1299170" cy="369332"/>
          </a:xfrm>
          <a:prstGeom prst="rect">
            <a:avLst/>
          </a:prstGeom>
          <a:noFill/>
        </p:spPr>
        <p:txBody>
          <a:bodyPr wrap="square" rtlCol="0">
            <a:spAutoFit/>
          </a:bodyPr>
          <a:lstStyle/>
          <a:p>
            <a:r>
              <a:rPr lang="en-US" b="1" dirty="0">
                <a:solidFill>
                  <a:schemeClr val="accent6">
                    <a:lumMod val="75000"/>
                  </a:schemeClr>
                </a:solidFill>
              </a:rPr>
              <a:t>Glutamate </a:t>
            </a:r>
          </a:p>
        </p:txBody>
      </p:sp>
      <p:sp>
        <p:nvSpPr>
          <p:cNvPr id="39" name="Freeform: Shape 38">
            <a:extLst>
              <a:ext uri="{FF2B5EF4-FFF2-40B4-BE49-F238E27FC236}">
                <a16:creationId xmlns:a16="http://schemas.microsoft.com/office/drawing/2014/main" id="{89FA43E5-DED5-472F-B159-90D918619B35}"/>
              </a:ext>
            </a:extLst>
          </p:cNvPr>
          <p:cNvSpPr/>
          <p:nvPr/>
        </p:nvSpPr>
        <p:spPr>
          <a:xfrm>
            <a:off x="2706866" y="1368572"/>
            <a:ext cx="2101534" cy="666119"/>
          </a:xfrm>
          <a:custGeom>
            <a:avLst/>
            <a:gdLst>
              <a:gd name="connsiteX0" fmla="*/ 1544186 w 1544186"/>
              <a:gd name="connsiteY0" fmla="*/ 0 h 666119"/>
              <a:gd name="connsiteX1" fmla="*/ 1326183 w 1544186"/>
              <a:gd name="connsiteY1" fmla="*/ 230114 h 666119"/>
              <a:gd name="connsiteX2" fmla="*/ 296726 w 1544186"/>
              <a:gd name="connsiteY2" fmla="*/ 339115 h 666119"/>
              <a:gd name="connsiteX3" fmla="*/ 0 w 1544186"/>
              <a:gd name="connsiteY3" fmla="*/ 666119 h 666119"/>
              <a:gd name="connsiteX4" fmla="*/ 0 w 1544186"/>
              <a:gd name="connsiteY4" fmla="*/ 666119 h 66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4186" h="666119">
                <a:moveTo>
                  <a:pt x="1544186" y="0"/>
                </a:moveTo>
                <a:cubicBezTo>
                  <a:pt x="1539139" y="86797"/>
                  <a:pt x="1534093" y="173595"/>
                  <a:pt x="1326183" y="230114"/>
                </a:cubicBezTo>
                <a:cubicBezTo>
                  <a:pt x="1118273" y="286633"/>
                  <a:pt x="517756" y="266448"/>
                  <a:pt x="296726" y="339115"/>
                </a:cubicBezTo>
                <a:cubicBezTo>
                  <a:pt x="75696" y="411782"/>
                  <a:pt x="0" y="666119"/>
                  <a:pt x="0" y="666119"/>
                </a:cubicBezTo>
                <a:lnTo>
                  <a:pt x="0" y="666119"/>
                </a:lnTo>
              </a:path>
            </a:pathLst>
          </a:custGeom>
          <a:noFill/>
          <a:ln w="57150">
            <a:solidFill>
              <a:schemeClr val="accent6">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C2B28C40-5059-486D-BC44-ABAD4853B645}"/>
              </a:ext>
            </a:extLst>
          </p:cNvPr>
          <p:cNvSpPr txBox="1"/>
          <p:nvPr/>
        </p:nvSpPr>
        <p:spPr>
          <a:xfrm>
            <a:off x="5718352" y="800072"/>
            <a:ext cx="1477786" cy="369332"/>
          </a:xfrm>
          <a:prstGeom prst="rect">
            <a:avLst/>
          </a:prstGeom>
          <a:noFill/>
        </p:spPr>
        <p:txBody>
          <a:bodyPr wrap="square" rtlCol="0">
            <a:spAutoFit/>
          </a:bodyPr>
          <a:lstStyle/>
          <a:p>
            <a:r>
              <a:rPr lang="en-US" b="1" dirty="0"/>
              <a:t>Oxaloacetate </a:t>
            </a:r>
          </a:p>
        </p:txBody>
      </p:sp>
      <p:sp>
        <p:nvSpPr>
          <p:cNvPr id="95" name="Arc 94">
            <a:extLst>
              <a:ext uri="{FF2B5EF4-FFF2-40B4-BE49-F238E27FC236}">
                <a16:creationId xmlns:a16="http://schemas.microsoft.com/office/drawing/2014/main" id="{72101386-338E-4A2B-AA27-7CE521005FE7}"/>
              </a:ext>
            </a:extLst>
          </p:cNvPr>
          <p:cNvSpPr/>
          <p:nvPr/>
        </p:nvSpPr>
        <p:spPr>
          <a:xfrm rot="5234387" flipH="1">
            <a:off x="6826897" y="-73148"/>
            <a:ext cx="713578" cy="2780672"/>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TextBox 96">
            <a:extLst>
              <a:ext uri="{FF2B5EF4-FFF2-40B4-BE49-F238E27FC236}">
                <a16:creationId xmlns:a16="http://schemas.microsoft.com/office/drawing/2014/main" id="{4C56CC8F-A91A-4391-9CC2-9F9CF6CB7813}"/>
              </a:ext>
            </a:extLst>
          </p:cNvPr>
          <p:cNvSpPr txBox="1"/>
          <p:nvPr/>
        </p:nvSpPr>
        <p:spPr>
          <a:xfrm>
            <a:off x="2173143" y="630121"/>
            <a:ext cx="3369161" cy="338554"/>
          </a:xfrm>
          <a:prstGeom prst="rect">
            <a:avLst/>
          </a:prstGeom>
          <a:noFill/>
        </p:spPr>
        <p:txBody>
          <a:bodyPr wrap="square" rtlCol="0">
            <a:spAutoFit/>
          </a:bodyPr>
          <a:lstStyle/>
          <a:p>
            <a:r>
              <a:rPr lang="en-US" sz="1600" b="1" i="1" dirty="0">
                <a:solidFill>
                  <a:srgbClr val="C00000"/>
                </a:solidFill>
              </a:rPr>
              <a:t>Aspartate Aminotransferase</a:t>
            </a:r>
          </a:p>
        </p:txBody>
      </p:sp>
      <p:sp>
        <p:nvSpPr>
          <p:cNvPr id="98" name="TextBox 97">
            <a:extLst>
              <a:ext uri="{FF2B5EF4-FFF2-40B4-BE49-F238E27FC236}">
                <a16:creationId xmlns:a16="http://schemas.microsoft.com/office/drawing/2014/main" id="{5CE61A12-9B11-4BBF-AD10-CE0EE376C1A8}"/>
              </a:ext>
            </a:extLst>
          </p:cNvPr>
          <p:cNvSpPr txBox="1"/>
          <p:nvPr/>
        </p:nvSpPr>
        <p:spPr>
          <a:xfrm>
            <a:off x="6339486" y="4401446"/>
            <a:ext cx="1918725" cy="584775"/>
          </a:xfrm>
          <a:prstGeom prst="rect">
            <a:avLst/>
          </a:prstGeom>
          <a:noFill/>
        </p:spPr>
        <p:txBody>
          <a:bodyPr wrap="square" rtlCol="0">
            <a:spAutoFit/>
          </a:bodyPr>
          <a:lstStyle/>
          <a:p>
            <a:pPr algn="ctr"/>
            <a:r>
              <a:rPr lang="en-US" sz="1600" b="1" i="1" dirty="0">
                <a:solidFill>
                  <a:srgbClr val="C00000"/>
                </a:solidFill>
              </a:rPr>
              <a:t>Malate Dehydrogenase</a:t>
            </a:r>
          </a:p>
        </p:txBody>
      </p:sp>
      <p:sp>
        <p:nvSpPr>
          <p:cNvPr id="99" name="TextBox 98">
            <a:extLst>
              <a:ext uri="{FF2B5EF4-FFF2-40B4-BE49-F238E27FC236}">
                <a16:creationId xmlns:a16="http://schemas.microsoft.com/office/drawing/2014/main" id="{0FAEF3AF-22AF-4265-8963-B3F824DD7C2D}"/>
              </a:ext>
            </a:extLst>
          </p:cNvPr>
          <p:cNvSpPr txBox="1"/>
          <p:nvPr/>
        </p:nvSpPr>
        <p:spPr>
          <a:xfrm>
            <a:off x="6538490" y="956099"/>
            <a:ext cx="1918725" cy="584775"/>
          </a:xfrm>
          <a:prstGeom prst="rect">
            <a:avLst/>
          </a:prstGeom>
          <a:noFill/>
        </p:spPr>
        <p:txBody>
          <a:bodyPr wrap="square" rtlCol="0">
            <a:spAutoFit/>
          </a:bodyPr>
          <a:lstStyle/>
          <a:p>
            <a:pPr algn="ctr"/>
            <a:r>
              <a:rPr lang="en-US" sz="1600" b="1" i="1" dirty="0">
                <a:solidFill>
                  <a:srgbClr val="C00000"/>
                </a:solidFill>
              </a:rPr>
              <a:t>Malate Dehydrogenase</a:t>
            </a:r>
          </a:p>
        </p:txBody>
      </p:sp>
      <p:sp>
        <p:nvSpPr>
          <p:cNvPr id="100" name="Arc 99">
            <a:extLst>
              <a:ext uri="{FF2B5EF4-FFF2-40B4-BE49-F238E27FC236}">
                <a16:creationId xmlns:a16="http://schemas.microsoft.com/office/drawing/2014/main" id="{079940B5-CEB1-475D-8015-44880B6C71FD}"/>
              </a:ext>
            </a:extLst>
          </p:cNvPr>
          <p:cNvSpPr/>
          <p:nvPr/>
        </p:nvSpPr>
        <p:spPr>
          <a:xfrm rot="20148410">
            <a:off x="7737272" y="1560097"/>
            <a:ext cx="713578" cy="665283"/>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1" name="TextBox 100">
            <a:extLst>
              <a:ext uri="{FF2B5EF4-FFF2-40B4-BE49-F238E27FC236}">
                <a16:creationId xmlns:a16="http://schemas.microsoft.com/office/drawing/2014/main" id="{9DDAA5DC-1CF9-424D-890F-E3811A3E338A}"/>
              </a:ext>
            </a:extLst>
          </p:cNvPr>
          <p:cNvSpPr txBox="1"/>
          <p:nvPr/>
        </p:nvSpPr>
        <p:spPr>
          <a:xfrm>
            <a:off x="8189586" y="1665717"/>
            <a:ext cx="1477786" cy="369332"/>
          </a:xfrm>
          <a:prstGeom prst="rect">
            <a:avLst/>
          </a:prstGeom>
          <a:noFill/>
        </p:spPr>
        <p:txBody>
          <a:bodyPr wrap="square" rtlCol="0">
            <a:spAutoFit/>
          </a:bodyPr>
          <a:lstStyle/>
          <a:p>
            <a:r>
              <a:rPr lang="en-US" b="1" dirty="0"/>
              <a:t>NADH </a:t>
            </a:r>
          </a:p>
        </p:txBody>
      </p:sp>
      <p:sp>
        <p:nvSpPr>
          <p:cNvPr id="102" name="TextBox 101">
            <a:extLst>
              <a:ext uri="{FF2B5EF4-FFF2-40B4-BE49-F238E27FC236}">
                <a16:creationId xmlns:a16="http://schemas.microsoft.com/office/drawing/2014/main" id="{B3A0F7F7-B71C-4296-82F9-497A1E7D0DB2}"/>
              </a:ext>
            </a:extLst>
          </p:cNvPr>
          <p:cNvSpPr txBox="1"/>
          <p:nvPr/>
        </p:nvSpPr>
        <p:spPr>
          <a:xfrm>
            <a:off x="7497852" y="2055782"/>
            <a:ext cx="1477786" cy="369332"/>
          </a:xfrm>
          <a:prstGeom prst="rect">
            <a:avLst/>
          </a:prstGeom>
          <a:noFill/>
        </p:spPr>
        <p:txBody>
          <a:bodyPr wrap="square" rtlCol="0">
            <a:spAutoFit/>
          </a:bodyPr>
          <a:lstStyle/>
          <a:p>
            <a:r>
              <a:rPr lang="en-US" b="1" dirty="0"/>
              <a:t>NAD</a:t>
            </a:r>
            <a:r>
              <a:rPr lang="en-US" b="1" baseline="30000" dirty="0"/>
              <a:t>+</a:t>
            </a:r>
            <a:r>
              <a:rPr lang="en-US" b="1" dirty="0"/>
              <a:t> </a:t>
            </a:r>
          </a:p>
        </p:txBody>
      </p:sp>
      <p:sp>
        <p:nvSpPr>
          <p:cNvPr id="103" name="Arc 102">
            <a:extLst>
              <a:ext uri="{FF2B5EF4-FFF2-40B4-BE49-F238E27FC236}">
                <a16:creationId xmlns:a16="http://schemas.microsoft.com/office/drawing/2014/main" id="{31A76E23-52C5-403E-8B71-DF5348DAB1A6}"/>
              </a:ext>
            </a:extLst>
          </p:cNvPr>
          <p:cNvSpPr/>
          <p:nvPr/>
        </p:nvSpPr>
        <p:spPr>
          <a:xfrm rot="19496263">
            <a:off x="8004901" y="5006754"/>
            <a:ext cx="713578" cy="665283"/>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TextBox 103">
            <a:extLst>
              <a:ext uri="{FF2B5EF4-FFF2-40B4-BE49-F238E27FC236}">
                <a16:creationId xmlns:a16="http://schemas.microsoft.com/office/drawing/2014/main" id="{2B930D53-501E-47BB-AE3B-4ED635DB4758}"/>
              </a:ext>
            </a:extLst>
          </p:cNvPr>
          <p:cNvSpPr txBox="1"/>
          <p:nvPr/>
        </p:nvSpPr>
        <p:spPr>
          <a:xfrm>
            <a:off x="7563868" y="5533449"/>
            <a:ext cx="1477786" cy="369332"/>
          </a:xfrm>
          <a:prstGeom prst="rect">
            <a:avLst/>
          </a:prstGeom>
          <a:noFill/>
        </p:spPr>
        <p:txBody>
          <a:bodyPr wrap="square" rtlCol="0">
            <a:spAutoFit/>
          </a:bodyPr>
          <a:lstStyle/>
          <a:p>
            <a:r>
              <a:rPr lang="en-US" b="1" dirty="0"/>
              <a:t>NADH </a:t>
            </a:r>
          </a:p>
        </p:txBody>
      </p:sp>
      <p:sp>
        <p:nvSpPr>
          <p:cNvPr id="105" name="TextBox 104">
            <a:extLst>
              <a:ext uri="{FF2B5EF4-FFF2-40B4-BE49-F238E27FC236}">
                <a16:creationId xmlns:a16="http://schemas.microsoft.com/office/drawing/2014/main" id="{78E071A4-324D-4977-BEB4-4C9300456AB3}"/>
              </a:ext>
            </a:extLst>
          </p:cNvPr>
          <p:cNvSpPr txBox="1"/>
          <p:nvPr/>
        </p:nvSpPr>
        <p:spPr>
          <a:xfrm>
            <a:off x="8425421" y="5112374"/>
            <a:ext cx="1477786" cy="369332"/>
          </a:xfrm>
          <a:prstGeom prst="rect">
            <a:avLst/>
          </a:prstGeom>
          <a:noFill/>
        </p:spPr>
        <p:txBody>
          <a:bodyPr wrap="square" rtlCol="0">
            <a:spAutoFit/>
          </a:bodyPr>
          <a:lstStyle/>
          <a:p>
            <a:r>
              <a:rPr lang="en-US" b="1" dirty="0"/>
              <a:t>NAD</a:t>
            </a:r>
            <a:r>
              <a:rPr lang="en-US" b="1" baseline="30000" dirty="0"/>
              <a:t>+</a:t>
            </a:r>
            <a:r>
              <a:rPr lang="en-US" b="1" dirty="0"/>
              <a:t> </a:t>
            </a:r>
          </a:p>
        </p:txBody>
      </p:sp>
    </p:spTree>
    <p:extLst>
      <p:ext uri="{BB962C8B-B14F-4D97-AF65-F5344CB8AC3E}">
        <p14:creationId xmlns:p14="http://schemas.microsoft.com/office/powerpoint/2010/main" val="503041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2381-C386-4377-9D1D-36574F6D5B9F}"/>
              </a:ext>
            </a:extLst>
          </p:cNvPr>
          <p:cNvSpPr>
            <a:spLocks noGrp="1"/>
          </p:cNvSpPr>
          <p:nvPr>
            <p:ph type="title"/>
          </p:nvPr>
        </p:nvSpPr>
        <p:spPr>
          <a:xfrm>
            <a:off x="1499890" y="223886"/>
            <a:ext cx="7210332" cy="779462"/>
          </a:xfrm>
        </p:spPr>
        <p:txBody>
          <a:bodyPr/>
          <a:lstStyle/>
          <a:p>
            <a:r>
              <a:rPr lang="en-US" dirty="0"/>
              <a:t>Sugar Phosphate Reactions</a:t>
            </a:r>
          </a:p>
        </p:txBody>
      </p:sp>
      <p:sp>
        <p:nvSpPr>
          <p:cNvPr id="4" name="TextBox 3">
            <a:extLst>
              <a:ext uri="{FF2B5EF4-FFF2-40B4-BE49-F238E27FC236}">
                <a16:creationId xmlns:a16="http://schemas.microsoft.com/office/drawing/2014/main" id="{F10190F0-4A7E-41FC-B90E-0CA676D897F4}"/>
              </a:ext>
            </a:extLst>
          </p:cNvPr>
          <p:cNvSpPr txBox="1"/>
          <p:nvPr/>
        </p:nvSpPr>
        <p:spPr>
          <a:xfrm>
            <a:off x="3983021" y="1336970"/>
            <a:ext cx="1191480" cy="461665"/>
          </a:xfrm>
          <a:prstGeom prst="rect">
            <a:avLst/>
          </a:prstGeom>
          <a:noFill/>
        </p:spPr>
        <p:txBody>
          <a:bodyPr wrap="none" rtlCol="0">
            <a:spAutoFit/>
          </a:bodyPr>
          <a:lstStyle/>
          <a:p>
            <a:r>
              <a:rPr lang="en-US" sz="2400" b="1" dirty="0"/>
              <a:t>Glucose</a:t>
            </a:r>
          </a:p>
        </p:txBody>
      </p:sp>
      <p:sp>
        <p:nvSpPr>
          <p:cNvPr id="5" name="TextBox 4">
            <a:extLst>
              <a:ext uri="{FF2B5EF4-FFF2-40B4-BE49-F238E27FC236}">
                <a16:creationId xmlns:a16="http://schemas.microsoft.com/office/drawing/2014/main" id="{387B867A-7CD1-45FC-96B3-7BC3347AB9EB}"/>
              </a:ext>
            </a:extLst>
          </p:cNvPr>
          <p:cNvSpPr txBox="1"/>
          <p:nvPr/>
        </p:nvSpPr>
        <p:spPr>
          <a:xfrm>
            <a:off x="3113154" y="2377591"/>
            <a:ext cx="2867965" cy="461665"/>
          </a:xfrm>
          <a:prstGeom prst="rect">
            <a:avLst/>
          </a:prstGeom>
          <a:noFill/>
        </p:spPr>
        <p:txBody>
          <a:bodyPr wrap="none" rtlCol="0">
            <a:spAutoFit/>
          </a:bodyPr>
          <a:lstStyle/>
          <a:p>
            <a:r>
              <a:rPr lang="en-US" sz="2400" b="1" dirty="0"/>
              <a:t>Glucose 6-phosphate</a:t>
            </a:r>
          </a:p>
        </p:txBody>
      </p:sp>
      <p:sp>
        <p:nvSpPr>
          <p:cNvPr id="6" name="TextBox 5">
            <a:extLst>
              <a:ext uri="{FF2B5EF4-FFF2-40B4-BE49-F238E27FC236}">
                <a16:creationId xmlns:a16="http://schemas.microsoft.com/office/drawing/2014/main" id="{6F1E62C4-DEEE-4E5D-9560-5E033CE48D9D}"/>
              </a:ext>
            </a:extLst>
          </p:cNvPr>
          <p:cNvSpPr txBox="1"/>
          <p:nvPr/>
        </p:nvSpPr>
        <p:spPr>
          <a:xfrm>
            <a:off x="3027041" y="3329240"/>
            <a:ext cx="2952988" cy="461665"/>
          </a:xfrm>
          <a:prstGeom prst="rect">
            <a:avLst/>
          </a:prstGeom>
          <a:noFill/>
        </p:spPr>
        <p:txBody>
          <a:bodyPr wrap="none" rtlCol="0">
            <a:spAutoFit/>
          </a:bodyPr>
          <a:lstStyle/>
          <a:p>
            <a:r>
              <a:rPr lang="en-US" sz="2400" b="1" dirty="0"/>
              <a:t>Fructose 6-phosphate</a:t>
            </a:r>
          </a:p>
        </p:txBody>
      </p:sp>
      <p:sp>
        <p:nvSpPr>
          <p:cNvPr id="7" name="TextBox 6">
            <a:extLst>
              <a:ext uri="{FF2B5EF4-FFF2-40B4-BE49-F238E27FC236}">
                <a16:creationId xmlns:a16="http://schemas.microsoft.com/office/drawing/2014/main" id="{A9598328-7BD5-49B8-A08D-13D0C3096F39}"/>
              </a:ext>
            </a:extLst>
          </p:cNvPr>
          <p:cNvSpPr txBox="1"/>
          <p:nvPr/>
        </p:nvSpPr>
        <p:spPr>
          <a:xfrm>
            <a:off x="2734493" y="4443993"/>
            <a:ext cx="3552511" cy="461665"/>
          </a:xfrm>
          <a:prstGeom prst="rect">
            <a:avLst/>
          </a:prstGeom>
          <a:noFill/>
        </p:spPr>
        <p:txBody>
          <a:bodyPr wrap="none" rtlCol="0">
            <a:spAutoFit/>
          </a:bodyPr>
          <a:lstStyle/>
          <a:p>
            <a:r>
              <a:rPr lang="en-US" sz="2400" b="1" dirty="0"/>
              <a:t>Fructose 1,6-bisphosphate</a:t>
            </a:r>
          </a:p>
        </p:txBody>
      </p:sp>
      <p:sp>
        <p:nvSpPr>
          <p:cNvPr id="9" name="Arc 8">
            <a:extLst>
              <a:ext uri="{FF2B5EF4-FFF2-40B4-BE49-F238E27FC236}">
                <a16:creationId xmlns:a16="http://schemas.microsoft.com/office/drawing/2014/main" id="{FF03700D-053B-4C5F-B246-B86382FAD883}"/>
              </a:ext>
            </a:extLst>
          </p:cNvPr>
          <p:cNvSpPr/>
          <p:nvPr/>
        </p:nvSpPr>
        <p:spPr>
          <a:xfrm rot="16200000" flipH="1" flipV="1">
            <a:off x="5383556" y="1349220"/>
            <a:ext cx="1100868" cy="1546019"/>
          </a:xfrm>
          <a:prstGeom prst="arc">
            <a:avLst>
              <a:gd name="adj1" fmla="val 10138800"/>
              <a:gd name="adj2" fmla="val 0"/>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39E6EDCE-02BC-48DE-9446-CBC25F10B10D}"/>
              </a:ext>
            </a:extLst>
          </p:cNvPr>
          <p:cNvSpPr/>
          <p:nvPr/>
        </p:nvSpPr>
        <p:spPr>
          <a:xfrm rot="5400000" flipH="1" flipV="1">
            <a:off x="2410825" y="1309548"/>
            <a:ext cx="1100868" cy="1546019"/>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9DC0EC06-92D1-4101-8960-5EFCD7842AB1}"/>
              </a:ext>
            </a:extLst>
          </p:cNvPr>
          <p:cNvSpPr/>
          <p:nvPr/>
        </p:nvSpPr>
        <p:spPr>
          <a:xfrm rot="5400000" flipH="1" flipV="1">
            <a:off x="2053501" y="3341011"/>
            <a:ext cx="1100868" cy="1546019"/>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6C55081C-2EE0-4F0D-AF99-813946AFB3B6}"/>
              </a:ext>
            </a:extLst>
          </p:cNvPr>
          <p:cNvSpPr/>
          <p:nvPr/>
        </p:nvSpPr>
        <p:spPr>
          <a:xfrm rot="16200000" flipH="1" flipV="1">
            <a:off x="5790789" y="3341011"/>
            <a:ext cx="1100868" cy="1546019"/>
          </a:xfrm>
          <a:prstGeom prst="arc">
            <a:avLst>
              <a:gd name="adj1" fmla="val 10138800"/>
              <a:gd name="adj2" fmla="val 0"/>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24183702-C2CC-4B0F-AB39-A42D6437F90F}"/>
              </a:ext>
            </a:extLst>
          </p:cNvPr>
          <p:cNvSpPr/>
          <p:nvPr/>
        </p:nvSpPr>
        <p:spPr>
          <a:xfrm rot="5400000" flipV="1">
            <a:off x="6685668" y="1686848"/>
            <a:ext cx="888879" cy="840082"/>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a:extLst>
              <a:ext uri="{FF2B5EF4-FFF2-40B4-BE49-F238E27FC236}">
                <a16:creationId xmlns:a16="http://schemas.microsoft.com/office/drawing/2014/main" id="{57FAC13E-9D51-404F-BB63-18107B2DCE75}"/>
              </a:ext>
            </a:extLst>
          </p:cNvPr>
          <p:cNvSpPr/>
          <p:nvPr/>
        </p:nvSpPr>
        <p:spPr>
          <a:xfrm rot="5400000" flipV="1">
            <a:off x="7105709" y="3632444"/>
            <a:ext cx="888879" cy="840082"/>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278B9B0-17B8-4F06-9FD0-4DA115D2DD7A}"/>
              </a:ext>
            </a:extLst>
          </p:cNvPr>
          <p:cNvSpPr/>
          <p:nvPr/>
        </p:nvSpPr>
        <p:spPr>
          <a:xfrm rot="15909013" flipV="1">
            <a:off x="1320997" y="1728849"/>
            <a:ext cx="888879" cy="840082"/>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481B24E9-9B80-4F2A-99AA-50A71FF76CE5}"/>
              </a:ext>
            </a:extLst>
          </p:cNvPr>
          <p:cNvSpPr/>
          <p:nvPr/>
        </p:nvSpPr>
        <p:spPr>
          <a:xfrm rot="15909013" flipV="1">
            <a:off x="946248" y="3693979"/>
            <a:ext cx="888879" cy="840082"/>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D06CE004-0DF5-4ED2-A9B1-951C4AF69132}"/>
              </a:ext>
            </a:extLst>
          </p:cNvPr>
          <p:cNvCxnSpPr>
            <a:cxnSpLocks/>
          </p:cNvCxnSpPr>
          <p:nvPr/>
        </p:nvCxnSpPr>
        <p:spPr>
          <a:xfrm flipH="1">
            <a:off x="5160980" y="1571795"/>
            <a:ext cx="69579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B3D2AE5-5555-400D-A66C-9FCC1716EE30}"/>
              </a:ext>
            </a:extLst>
          </p:cNvPr>
          <p:cNvCxnSpPr>
            <a:cxnSpLocks/>
            <a:endCxn id="10" idx="2"/>
          </p:cNvCxnSpPr>
          <p:nvPr/>
        </p:nvCxnSpPr>
        <p:spPr>
          <a:xfrm flipH="1" flipV="1">
            <a:off x="2961260" y="1532124"/>
            <a:ext cx="1021762" cy="782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36A746C-7BEC-4C2A-A5DE-6F5B92C7B2DF}"/>
              </a:ext>
            </a:extLst>
          </p:cNvPr>
          <p:cNvCxnSpPr>
            <a:cxnSpLocks/>
          </p:cNvCxnSpPr>
          <p:nvPr/>
        </p:nvCxnSpPr>
        <p:spPr>
          <a:xfrm flipH="1">
            <a:off x="2603935" y="3557845"/>
            <a:ext cx="423106"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B1FC840-8CE4-4F7E-A1C2-D3915728EA59}"/>
              </a:ext>
            </a:extLst>
          </p:cNvPr>
          <p:cNvCxnSpPr>
            <a:cxnSpLocks/>
          </p:cNvCxnSpPr>
          <p:nvPr/>
        </p:nvCxnSpPr>
        <p:spPr>
          <a:xfrm flipH="1">
            <a:off x="5961436" y="3557845"/>
            <a:ext cx="32556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A6FFE9E-0BFF-4DB1-9D49-5FE6A42671BF}"/>
              </a:ext>
            </a:extLst>
          </p:cNvPr>
          <p:cNvSpPr txBox="1"/>
          <p:nvPr/>
        </p:nvSpPr>
        <p:spPr>
          <a:xfrm>
            <a:off x="2281307" y="1774527"/>
            <a:ext cx="1398460" cy="400110"/>
          </a:xfrm>
          <a:prstGeom prst="rect">
            <a:avLst/>
          </a:prstGeom>
          <a:noFill/>
        </p:spPr>
        <p:txBody>
          <a:bodyPr wrap="none" rtlCol="0">
            <a:spAutoFit/>
          </a:bodyPr>
          <a:lstStyle/>
          <a:p>
            <a:r>
              <a:rPr lang="en-US" sz="2000" b="1" i="1" dirty="0">
                <a:solidFill>
                  <a:srgbClr val="C00000"/>
                </a:solidFill>
              </a:rPr>
              <a:t>Hexokinase</a:t>
            </a:r>
          </a:p>
        </p:txBody>
      </p:sp>
      <p:sp>
        <p:nvSpPr>
          <p:cNvPr id="30" name="TextBox 29">
            <a:extLst>
              <a:ext uri="{FF2B5EF4-FFF2-40B4-BE49-F238E27FC236}">
                <a16:creationId xmlns:a16="http://schemas.microsoft.com/office/drawing/2014/main" id="{28C61B2E-DBB0-4DAC-B991-3FEED25360FE}"/>
              </a:ext>
            </a:extLst>
          </p:cNvPr>
          <p:cNvSpPr txBox="1"/>
          <p:nvPr/>
        </p:nvSpPr>
        <p:spPr>
          <a:xfrm>
            <a:off x="1952803" y="3865155"/>
            <a:ext cx="787395" cy="400110"/>
          </a:xfrm>
          <a:prstGeom prst="rect">
            <a:avLst/>
          </a:prstGeom>
          <a:noFill/>
        </p:spPr>
        <p:txBody>
          <a:bodyPr wrap="none" rtlCol="0">
            <a:spAutoFit/>
          </a:bodyPr>
          <a:lstStyle/>
          <a:p>
            <a:r>
              <a:rPr lang="en-US" sz="2000" b="1" i="1" dirty="0">
                <a:solidFill>
                  <a:srgbClr val="C00000"/>
                </a:solidFill>
              </a:rPr>
              <a:t>PFK-1</a:t>
            </a:r>
          </a:p>
        </p:txBody>
      </p:sp>
      <p:sp>
        <p:nvSpPr>
          <p:cNvPr id="31" name="TextBox 30">
            <a:extLst>
              <a:ext uri="{FF2B5EF4-FFF2-40B4-BE49-F238E27FC236}">
                <a16:creationId xmlns:a16="http://schemas.microsoft.com/office/drawing/2014/main" id="{48032729-6B03-4981-96F5-48EC7D54553E}"/>
              </a:ext>
            </a:extLst>
          </p:cNvPr>
          <p:cNvSpPr txBox="1"/>
          <p:nvPr/>
        </p:nvSpPr>
        <p:spPr>
          <a:xfrm>
            <a:off x="4851823" y="1651416"/>
            <a:ext cx="1749389" cy="707886"/>
          </a:xfrm>
          <a:prstGeom prst="rect">
            <a:avLst/>
          </a:prstGeom>
          <a:noFill/>
        </p:spPr>
        <p:txBody>
          <a:bodyPr wrap="none" rtlCol="0">
            <a:spAutoFit/>
          </a:bodyPr>
          <a:lstStyle/>
          <a:p>
            <a:pPr algn="ctr"/>
            <a:r>
              <a:rPr lang="en-US" sz="2000" b="1" i="1" dirty="0">
                <a:solidFill>
                  <a:srgbClr val="C00000"/>
                </a:solidFill>
              </a:rPr>
              <a:t>Glucose</a:t>
            </a:r>
          </a:p>
          <a:p>
            <a:pPr algn="ctr"/>
            <a:r>
              <a:rPr lang="en-US" sz="2000" b="1" i="1" dirty="0">
                <a:solidFill>
                  <a:srgbClr val="C00000"/>
                </a:solidFill>
              </a:rPr>
              <a:t>6-phosphatase</a:t>
            </a:r>
          </a:p>
        </p:txBody>
      </p:sp>
      <p:sp>
        <p:nvSpPr>
          <p:cNvPr id="32" name="TextBox 31">
            <a:extLst>
              <a:ext uri="{FF2B5EF4-FFF2-40B4-BE49-F238E27FC236}">
                <a16:creationId xmlns:a16="http://schemas.microsoft.com/office/drawing/2014/main" id="{5364AF9B-841D-49B4-B95E-6B88DAD0CFF2}"/>
              </a:ext>
            </a:extLst>
          </p:cNvPr>
          <p:cNvSpPr txBox="1"/>
          <p:nvPr/>
        </p:nvSpPr>
        <p:spPr>
          <a:xfrm>
            <a:off x="5856775" y="3876325"/>
            <a:ext cx="1149482" cy="400110"/>
          </a:xfrm>
          <a:prstGeom prst="rect">
            <a:avLst/>
          </a:prstGeom>
          <a:noFill/>
        </p:spPr>
        <p:txBody>
          <a:bodyPr wrap="none" rtlCol="0">
            <a:spAutoFit/>
          </a:bodyPr>
          <a:lstStyle/>
          <a:p>
            <a:r>
              <a:rPr lang="en-US" sz="2000" b="1" i="1" dirty="0">
                <a:solidFill>
                  <a:srgbClr val="C00000"/>
                </a:solidFill>
              </a:rPr>
              <a:t>FBPase-1</a:t>
            </a:r>
          </a:p>
        </p:txBody>
      </p:sp>
      <p:sp>
        <p:nvSpPr>
          <p:cNvPr id="33" name="TextBox 32">
            <a:extLst>
              <a:ext uri="{FF2B5EF4-FFF2-40B4-BE49-F238E27FC236}">
                <a16:creationId xmlns:a16="http://schemas.microsoft.com/office/drawing/2014/main" id="{94956092-F900-41A6-8AC1-516881EAAAF9}"/>
              </a:ext>
            </a:extLst>
          </p:cNvPr>
          <p:cNvSpPr txBox="1"/>
          <p:nvPr/>
        </p:nvSpPr>
        <p:spPr>
          <a:xfrm>
            <a:off x="5478434" y="5090751"/>
            <a:ext cx="3055645" cy="584775"/>
          </a:xfrm>
          <a:prstGeom prst="rect">
            <a:avLst/>
          </a:prstGeom>
          <a:noFill/>
        </p:spPr>
        <p:txBody>
          <a:bodyPr wrap="none" rtlCol="0">
            <a:spAutoFit/>
          </a:bodyPr>
          <a:lstStyle/>
          <a:p>
            <a:r>
              <a:rPr lang="en-US" sz="3200" b="1" dirty="0"/>
              <a:t>Gluconeogenesis</a:t>
            </a:r>
          </a:p>
        </p:txBody>
      </p:sp>
      <p:sp>
        <p:nvSpPr>
          <p:cNvPr id="34" name="TextBox 33">
            <a:extLst>
              <a:ext uri="{FF2B5EF4-FFF2-40B4-BE49-F238E27FC236}">
                <a16:creationId xmlns:a16="http://schemas.microsoft.com/office/drawing/2014/main" id="{F7010B92-A0A2-41DA-8D3D-EFA08D213014}"/>
              </a:ext>
            </a:extLst>
          </p:cNvPr>
          <p:cNvSpPr txBox="1"/>
          <p:nvPr/>
        </p:nvSpPr>
        <p:spPr>
          <a:xfrm>
            <a:off x="1029409" y="5084386"/>
            <a:ext cx="1846788" cy="584775"/>
          </a:xfrm>
          <a:prstGeom prst="rect">
            <a:avLst/>
          </a:prstGeom>
          <a:noFill/>
        </p:spPr>
        <p:txBody>
          <a:bodyPr wrap="none" rtlCol="0">
            <a:spAutoFit/>
          </a:bodyPr>
          <a:lstStyle/>
          <a:p>
            <a:r>
              <a:rPr lang="en-US" sz="3200" b="1" dirty="0"/>
              <a:t>Glycolysis</a:t>
            </a:r>
          </a:p>
        </p:txBody>
      </p:sp>
      <p:sp>
        <p:nvSpPr>
          <p:cNvPr id="35" name="TextBox 34">
            <a:extLst>
              <a:ext uri="{FF2B5EF4-FFF2-40B4-BE49-F238E27FC236}">
                <a16:creationId xmlns:a16="http://schemas.microsoft.com/office/drawing/2014/main" id="{FEF445FE-7619-4A19-8272-A7B5A8CE7F6E}"/>
              </a:ext>
            </a:extLst>
          </p:cNvPr>
          <p:cNvSpPr txBox="1"/>
          <p:nvPr/>
        </p:nvSpPr>
        <p:spPr>
          <a:xfrm>
            <a:off x="1040129" y="1495353"/>
            <a:ext cx="662361" cy="461665"/>
          </a:xfrm>
          <a:prstGeom prst="rect">
            <a:avLst/>
          </a:prstGeom>
          <a:noFill/>
        </p:spPr>
        <p:txBody>
          <a:bodyPr wrap="none" rtlCol="0">
            <a:spAutoFit/>
          </a:bodyPr>
          <a:lstStyle/>
          <a:p>
            <a:r>
              <a:rPr lang="en-US" sz="2400" b="1" dirty="0"/>
              <a:t>ATP</a:t>
            </a:r>
          </a:p>
        </p:txBody>
      </p:sp>
      <p:sp>
        <p:nvSpPr>
          <p:cNvPr id="36" name="TextBox 35">
            <a:extLst>
              <a:ext uri="{FF2B5EF4-FFF2-40B4-BE49-F238E27FC236}">
                <a16:creationId xmlns:a16="http://schemas.microsoft.com/office/drawing/2014/main" id="{8C52D91F-9E65-4B3A-9F78-8E200022BF5D}"/>
              </a:ext>
            </a:extLst>
          </p:cNvPr>
          <p:cNvSpPr txBox="1"/>
          <p:nvPr/>
        </p:nvSpPr>
        <p:spPr>
          <a:xfrm>
            <a:off x="1044352" y="2363474"/>
            <a:ext cx="728084" cy="461665"/>
          </a:xfrm>
          <a:prstGeom prst="rect">
            <a:avLst/>
          </a:prstGeom>
          <a:noFill/>
        </p:spPr>
        <p:txBody>
          <a:bodyPr wrap="none" rtlCol="0">
            <a:spAutoFit/>
          </a:bodyPr>
          <a:lstStyle/>
          <a:p>
            <a:r>
              <a:rPr lang="en-US" sz="2400" b="1" dirty="0"/>
              <a:t>ADP</a:t>
            </a:r>
          </a:p>
        </p:txBody>
      </p:sp>
      <p:sp>
        <p:nvSpPr>
          <p:cNvPr id="37" name="TextBox 36">
            <a:extLst>
              <a:ext uri="{FF2B5EF4-FFF2-40B4-BE49-F238E27FC236}">
                <a16:creationId xmlns:a16="http://schemas.microsoft.com/office/drawing/2014/main" id="{CD3E5D3E-2900-4A89-8A01-985B2C60364C}"/>
              </a:ext>
            </a:extLst>
          </p:cNvPr>
          <p:cNvSpPr txBox="1"/>
          <p:nvPr/>
        </p:nvSpPr>
        <p:spPr>
          <a:xfrm>
            <a:off x="664082" y="3463204"/>
            <a:ext cx="662361" cy="461665"/>
          </a:xfrm>
          <a:prstGeom prst="rect">
            <a:avLst/>
          </a:prstGeom>
          <a:noFill/>
        </p:spPr>
        <p:txBody>
          <a:bodyPr wrap="none" rtlCol="0">
            <a:spAutoFit/>
          </a:bodyPr>
          <a:lstStyle/>
          <a:p>
            <a:r>
              <a:rPr lang="en-US" sz="2400" b="1" dirty="0"/>
              <a:t>ATP</a:t>
            </a:r>
          </a:p>
        </p:txBody>
      </p:sp>
      <p:sp>
        <p:nvSpPr>
          <p:cNvPr id="38" name="TextBox 37">
            <a:extLst>
              <a:ext uri="{FF2B5EF4-FFF2-40B4-BE49-F238E27FC236}">
                <a16:creationId xmlns:a16="http://schemas.microsoft.com/office/drawing/2014/main" id="{92830A49-0DBE-49F7-82AF-83260B0BD173}"/>
              </a:ext>
            </a:extLst>
          </p:cNvPr>
          <p:cNvSpPr txBox="1"/>
          <p:nvPr/>
        </p:nvSpPr>
        <p:spPr>
          <a:xfrm>
            <a:off x="618983" y="4331325"/>
            <a:ext cx="728084" cy="461665"/>
          </a:xfrm>
          <a:prstGeom prst="rect">
            <a:avLst/>
          </a:prstGeom>
          <a:noFill/>
        </p:spPr>
        <p:txBody>
          <a:bodyPr wrap="none" rtlCol="0">
            <a:spAutoFit/>
          </a:bodyPr>
          <a:lstStyle/>
          <a:p>
            <a:r>
              <a:rPr lang="en-US" sz="2400" b="1" dirty="0"/>
              <a:t>ADP</a:t>
            </a:r>
          </a:p>
        </p:txBody>
      </p:sp>
      <p:sp>
        <p:nvSpPr>
          <p:cNvPr id="39" name="TextBox 38">
            <a:extLst>
              <a:ext uri="{FF2B5EF4-FFF2-40B4-BE49-F238E27FC236}">
                <a16:creationId xmlns:a16="http://schemas.microsoft.com/office/drawing/2014/main" id="{D8C507F4-C320-4B69-8E82-AA6A445F093F}"/>
              </a:ext>
            </a:extLst>
          </p:cNvPr>
          <p:cNvSpPr txBox="1"/>
          <p:nvPr/>
        </p:nvSpPr>
        <p:spPr>
          <a:xfrm>
            <a:off x="7613177" y="3358691"/>
            <a:ext cx="397866" cy="461665"/>
          </a:xfrm>
          <a:prstGeom prst="rect">
            <a:avLst/>
          </a:prstGeom>
          <a:noFill/>
        </p:spPr>
        <p:txBody>
          <a:bodyPr wrap="none" rtlCol="0">
            <a:spAutoFit/>
          </a:bodyPr>
          <a:lstStyle/>
          <a:p>
            <a:r>
              <a:rPr lang="en-US" sz="2400" b="1" dirty="0"/>
              <a:t>P</a:t>
            </a:r>
            <a:r>
              <a:rPr lang="en-US" sz="2400" b="1" baseline="-25000" dirty="0"/>
              <a:t>i</a:t>
            </a:r>
            <a:endParaRPr lang="en-US" sz="2400" b="1" dirty="0"/>
          </a:p>
        </p:txBody>
      </p:sp>
      <p:sp>
        <p:nvSpPr>
          <p:cNvPr id="40" name="TextBox 39">
            <a:extLst>
              <a:ext uri="{FF2B5EF4-FFF2-40B4-BE49-F238E27FC236}">
                <a16:creationId xmlns:a16="http://schemas.microsoft.com/office/drawing/2014/main" id="{AA2F9733-4C95-4C53-8891-8A910D5EFB77}"/>
              </a:ext>
            </a:extLst>
          </p:cNvPr>
          <p:cNvSpPr txBox="1"/>
          <p:nvPr/>
        </p:nvSpPr>
        <p:spPr>
          <a:xfrm>
            <a:off x="7550148" y="4265265"/>
            <a:ext cx="691215" cy="461665"/>
          </a:xfrm>
          <a:prstGeom prst="rect">
            <a:avLst/>
          </a:prstGeom>
          <a:noFill/>
        </p:spPr>
        <p:txBody>
          <a:bodyPr wrap="none" rtlCol="0">
            <a:spAutoFit/>
          </a:bodyPr>
          <a:lstStyle/>
          <a:p>
            <a:r>
              <a:rPr lang="en-US" sz="2400" b="1" dirty="0"/>
              <a:t>H</a:t>
            </a:r>
            <a:r>
              <a:rPr lang="en-US" sz="2400" b="1" baseline="-25000" dirty="0"/>
              <a:t>2</a:t>
            </a:r>
            <a:r>
              <a:rPr lang="en-US" sz="2400" b="1" dirty="0"/>
              <a:t>O</a:t>
            </a:r>
          </a:p>
        </p:txBody>
      </p:sp>
      <p:sp>
        <p:nvSpPr>
          <p:cNvPr id="41" name="TextBox 40">
            <a:extLst>
              <a:ext uri="{FF2B5EF4-FFF2-40B4-BE49-F238E27FC236}">
                <a16:creationId xmlns:a16="http://schemas.microsoft.com/office/drawing/2014/main" id="{727133A4-2704-4DB5-A263-0DEA45CBD36C}"/>
              </a:ext>
            </a:extLst>
          </p:cNvPr>
          <p:cNvSpPr txBox="1"/>
          <p:nvPr/>
        </p:nvSpPr>
        <p:spPr>
          <a:xfrm>
            <a:off x="7193136" y="1379439"/>
            <a:ext cx="397866" cy="461665"/>
          </a:xfrm>
          <a:prstGeom prst="rect">
            <a:avLst/>
          </a:prstGeom>
          <a:noFill/>
        </p:spPr>
        <p:txBody>
          <a:bodyPr wrap="none" rtlCol="0">
            <a:spAutoFit/>
          </a:bodyPr>
          <a:lstStyle/>
          <a:p>
            <a:r>
              <a:rPr lang="en-US" sz="2400" b="1" dirty="0"/>
              <a:t>P</a:t>
            </a:r>
            <a:r>
              <a:rPr lang="en-US" sz="2400" b="1" baseline="-25000" dirty="0"/>
              <a:t>i</a:t>
            </a:r>
            <a:endParaRPr lang="en-US" sz="2400" b="1" dirty="0"/>
          </a:p>
        </p:txBody>
      </p:sp>
      <p:sp>
        <p:nvSpPr>
          <p:cNvPr id="42" name="TextBox 41">
            <a:extLst>
              <a:ext uri="{FF2B5EF4-FFF2-40B4-BE49-F238E27FC236}">
                <a16:creationId xmlns:a16="http://schemas.microsoft.com/office/drawing/2014/main" id="{72BADA93-6CA3-445F-9D9E-1C94102021FA}"/>
              </a:ext>
            </a:extLst>
          </p:cNvPr>
          <p:cNvSpPr txBox="1"/>
          <p:nvPr/>
        </p:nvSpPr>
        <p:spPr>
          <a:xfrm>
            <a:off x="7130107" y="2286013"/>
            <a:ext cx="691215" cy="461665"/>
          </a:xfrm>
          <a:prstGeom prst="rect">
            <a:avLst/>
          </a:prstGeom>
          <a:noFill/>
        </p:spPr>
        <p:txBody>
          <a:bodyPr wrap="none" rtlCol="0">
            <a:spAutoFit/>
          </a:bodyPr>
          <a:lstStyle/>
          <a:p>
            <a:r>
              <a:rPr lang="en-US" sz="2400" b="1" dirty="0"/>
              <a:t>H</a:t>
            </a:r>
            <a:r>
              <a:rPr lang="en-US" sz="2400" b="1" baseline="-25000" dirty="0"/>
              <a:t>2</a:t>
            </a:r>
            <a:r>
              <a:rPr lang="en-US" sz="2400" b="1" dirty="0"/>
              <a:t>O</a:t>
            </a:r>
          </a:p>
        </p:txBody>
      </p:sp>
      <p:cxnSp>
        <p:nvCxnSpPr>
          <p:cNvPr id="44" name="Straight Arrow Connector 43">
            <a:extLst>
              <a:ext uri="{FF2B5EF4-FFF2-40B4-BE49-F238E27FC236}">
                <a16:creationId xmlns:a16="http://schemas.microsoft.com/office/drawing/2014/main" id="{F91F9D30-0BAE-4274-B0A4-C1EE377827F4}"/>
              </a:ext>
            </a:extLst>
          </p:cNvPr>
          <p:cNvCxnSpPr>
            <a:cxnSpLocks/>
          </p:cNvCxnSpPr>
          <p:nvPr/>
        </p:nvCxnSpPr>
        <p:spPr>
          <a:xfrm>
            <a:off x="4373900" y="2747678"/>
            <a:ext cx="0" cy="65358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A6DC6FA-BDEE-457B-AE3D-5BD4907EC096}"/>
              </a:ext>
            </a:extLst>
          </p:cNvPr>
          <p:cNvSpPr txBox="1"/>
          <p:nvPr/>
        </p:nvSpPr>
        <p:spPr>
          <a:xfrm>
            <a:off x="732353" y="4812257"/>
            <a:ext cx="2540247" cy="400110"/>
          </a:xfrm>
          <a:prstGeom prst="rect">
            <a:avLst/>
          </a:prstGeom>
          <a:noFill/>
        </p:spPr>
        <p:txBody>
          <a:bodyPr wrap="none" rtlCol="0">
            <a:spAutoFit/>
          </a:bodyPr>
          <a:lstStyle/>
          <a:p>
            <a:r>
              <a:rPr lang="en-US" sz="2000" b="1" i="1" dirty="0">
                <a:solidFill>
                  <a:srgbClr val="C00000"/>
                </a:solidFill>
              </a:rPr>
              <a:t>Kinases (Transferases)</a:t>
            </a:r>
          </a:p>
        </p:txBody>
      </p:sp>
      <p:sp>
        <p:nvSpPr>
          <p:cNvPr id="47" name="TextBox 46">
            <a:extLst>
              <a:ext uri="{FF2B5EF4-FFF2-40B4-BE49-F238E27FC236}">
                <a16:creationId xmlns:a16="http://schemas.microsoft.com/office/drawing/2014/main" id="{C713762C-5D48-4B10-A32D-906B4E770374}"/>
              </a:ext>
            </a:extLst>
          </p:cNvPr>
          <p:cNvSpPr txBox="1"/>
          <p:nvPr/>
        </p:nvSpPr>
        <p:spPr>
          <a:xfrm>
            <a:off x="6287004" y="4792990"/>
            <a:ext cx="1351652" cy="400110"/>
          </a:xfrm>
          <a:prstGeom prst="rect">
            <a:avLst/>
          </a:prstGeom>
          <a:noFill/>
        </p:spPr>
        <p:txBody>
          <a:bodyPr wrap="none" rtlCol="0">
            <a:spAutoFit/>
          </a:bodyPr>
          <a:lstStyle/>
          <a:p>
            <a:r>
              <a:rPr lang="en-US" sz="2000" b="1" i="1" dirty="0">
                <a:solidFill>
                  <a:srgbClr val="C00000"/>
                </a:solidFill>
              </a:rPr>
              <a:t>Hydrolases</a:t>
            </a:r>
          </a:p>
        </p:txBody>
      </p:sp>
    </p:spTree>
    <p:extLst>
      <p:ext uri="{BB962C8B-B14F-4D97-AF65-F5344CB8AC3E}">
        <p14:creationId xmlns:p14="http://schemas.microsoft.com/office/powerpoint/2010/main" val="241766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FAFD-663E-4513-B17E-66BD9ADB257C}"/>
              </a:ext>
            </a:extLst>
          </p:cNvPr>
          <p:cNvSpPr>
            <a:spLocks noGrp="1"/>
          </p:cNvSpPr>
          <p:nvPr>
            <p:ph type="title"/>
          </p:nvPr>
        </p:nvSpPr>
        <p:spPr>
          <a:xfrm>
            <a:off x="1305017" y="222349"/>
            <a:ext cx="7636615" cy="779462"/>
          </a:xfrm>
        </p:spPr>
        <p:txBody>
          <a:bodyPr>
            <a:normAutofit/>
          </a:bodyPr>
          <a:lstStyle/>
          <a:p>
            <a:r>
              <a:rPr lang="en-US" sz="3600" dirty="0"/>
              <a:t>Energy Demands of Gluconeogenesis</a:t>
            </a:r>
          </a:p>
        </p:txBody>
      </p:sp>
      <p:sp>
        <p:nvSpPr>
          <p:cNvPr id="3" name="Content Placeholder 2">
            <a:extLst>
              <a:ext uri="{FF2B5EF4-FFF2-40B4-BE49-F238E27FC236}">
                <a16:creationId xmlns:a16="http://schemas.microsoft.com/office/drawing/2014/main" id="{41CE8830-3C76-4B15-96FA-AF1FDFD126A7}"/>
              </a:ext>
            </a:extLst>
          </p:cNvPr>
          <p:cNvSpPr>
            <a:spLocks noGrp="1"/>
          </p:cNvSpPr>
          <p:nvPr>
            <p:ph idx="1"/>
          </p:nvPr>
        </p:nvSpPr>
        <p:spPr>
          <a:xfrm>
            <a:off x="341790" y="1458251"/>
            <a:ext cx="8460420" cy="685327"/>
          </a:xfrm>
        </p:spPr>
        <p:txBody>
          <a:bodyPr>
            <a:normAutofit fontScale="92500" lnSpcReduction="20000"/>
          </a:bodyPr>
          <a:lstStyle/>
          <a:p>
            <a:r>
              <a:rPr lang="en-US" b="1" i="1" dirty="0">
                <a:solidFill>
                  <a:srgbClr val="C00000"/>
                </a:solidFill>
              </a:rPr>
              <a:t>6 moles of ATP equivalents required to make 1 mole of Glucose</a:t>
            </a:r>
          </a:p>
        </p:txBody>
      </p:sp>
      <p:sp>
        <p:nvSpPr>
          <p:cNvPr id="4" name="Content Placeholder 2">
            <a:extLst>
              <a:ext uri="{FF2B5EF4-FFF2-40B4-BE49-F238E27FC236}">
                <a16:creationId xmlns:a16="http://schemas.microsoft.com/office/drawing/2014/main" id="{A7F87C38-1A0B-47D3-A814-B1C18133533F}"/>
              </a:ext>
            </a:extLst>
          </p:cNvPr>
          <p:cNvSpPr txBox="1">
            <a:spLocks/>
          </p:cNvSpPr>
          <p:nvPr/>
        </p:nvSpPr>
        <p:spPr>
          <a:xfrm>
            <a:off x="29980" y="2221903"/>
            <a:ext cx="9114020" cy="241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2 ATP  + 2 Pyruvate </a:t>
            </a:r>
            <a:r>
              <a:rPr lang="en-US" sz="2400" dirty="0">
                <a:sym typeface="Wingdings" panose="05000000000000000000" pitchFamily="2" charset="2"/>
              </a:rPr>
              <a:t> 2 Oxaloacetate + 2 ADP</a:t>
            </a:r>
          </a:p>
          <a:p>
            <a:pPr marL="0" indent="0">
              <a:buNone/>
            </a:pPr>
            <a:r>
              <a:rPr lang="en-US" sz="2400" dirty="0">
                <a:sym typeface="Wingdings" panose="05000000000000000000" pitchFamily="2" charset="2"/>
              </a:rPr>
              <a:t>2 GTP + Oxaloacetate  2 Phosphoenolpyruvate + 2 GDP</a:t>
            </a:r>
          </a:p>
          <a:p>
            <a:pPr marL="0" indent="0">
              <a:buNone/>
            </a:pPr>
            <a:r>
              <a:rPr lang="en-US" sz="2400" dirty="0">
                <a:sym typeface="Wingdings" panose="05000000000000000000" pitchFamily="2" charset="2"/>
              </a:rPr>
              <a:t>2 ATP + 2 (3-Phosphoglycerate)   2 (1,3-Bisphosphoglycerate) + 2 ADP</a:t>
            </a:r>
          </a:p>
          <a:p>
            <a:pPr marL="0" indent="0">
              <a:buNone/>
            </a:pPr>
            <a:r>
              <a:rPr lang="en-US" sz="2400" dirty="0">
                <a:sym typeface="Wingdings" panose="05000000000000000000" pitchFamily="2" charset="2"/>
              </a:rPr>
              <a:t>2 NADH + 2 (1,3 </a:t>
            </a:r>
            <a:r>
              <a:rPr lang="en-US" sz="2400" dirty="0" err="1">
                <a:sym typeface="Wingdings" panose="05000000000000000000" pitchFamily="2" charset="2"/>
              </a:rPr>
              <a:t>Bisphosphoglycerate</a:t>
            </a:r>
            <a:r>
              <a:rPr lang="en-US" sz="2400" dirty="0">
                <a:sym typeface="Wingdings" panose="05000000000000000000" pitchFamily="2" charset="2"/>
              </a:rPr>
              <a:t>)  2 Glyceraldehyde 3-P + 2 NAD</a:t>
            </a:r>
            <a:r>
              <a:rPr lang="en-US" sz="2400" baseline="30000" dirty="0">
                <a:sym typeface="Wingdings" panose="05000000000000000000" pitchFamily="2" charset="2"/>
              </a:rPr>
              <a:t>+</a:t>
            </a:r>
            <a:r>
              <a:rPr lang="en-US" sz="2400" dirty="0">
                <a:sym typeface="Wingdings" panose="05000000000000000000" pitchFamily="2" charset="2"/>
              </a:rPr>
              <a:t> </a:t>
            </a:r>
            <a:endParaRPr lang="en-US" sz="2400" dirty="0"/>
          </a:p>
        </p:txBody>
      </p:sp>
      <p:sp>
        <p:nvSpPr>
          <p:cNvPr id="5" name="Content Placeholder 2">
            <a:extLst>
              <a:ext uri="{FF2B5EF4-FFF2-40B4-BE49-F238E27FC236}">
                <a16:creationId xmlns:a16="http://schemas.microsoft.com/office/drawing/2014/main" id="{487A28C5-66A3-4724-9886-2B51B124CF43}"/>
              </a:ext>
            </a:extLst>
          </p:cNvPr>
          <p:cNvSpPr txBox="1">
            <a:spLocks/>
          </p:cNvSpPr>
          <p:nvPr/>
        </p:nvSpPr>
        <p:spPr>
          <a:xfrm>
            <a:off x="341790" y="4223812"/>
            <a:ext cx="8460420" cy="1459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solidFill>
                  <a:srgbClr val="C00000"/>
                </a:solidFill>
              </a:rPr>
              <a:t>Over 3 times as much energy required to make glucose from pyruvate than you generate breaking glucose down into pyruvate</a:t>
            </a:r>
          </a:p>
        </p:txBody>
      </p:sp>
    </p:spTree>
    <p:extLst>
      <p:ext uri="{BB962C8B-B14F-4D97-AF65-F5344CB8AC3E}">
        <p14:creationId xmlns:p14="http://schemas.microsoft.com/office/powerpoint/2010/main" val="3045649405"/>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28662</TotalTime>
  <Words>1259</Words>
  <Application>Microsoft Office PowerPoint</Application>
  <PresentationFormat>On-screen Show (4:3)</PresentationFormat>
  <Paragraphs>123</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Symbol</vt:lpstr>
      <vt:lpstr>Biochemistry Theme</vt:lpstr>
      <vt:lpstr>Gluconeogenesis</vt:lpstr>
      <vt:lpstr>Gluconeogenesis Overview</vt:lpstr>
      <vt:lpstr>Next Reaction….</vt:lpstr>
      <vt:lpstr>Oxaloacetate to Aspartate to Oxaloacetate</vt:lpstr>
      <vt:lpstr>Oxaloacetate to Aspartate  to Oxaloacetate</vt:lpstr>
      <vt:lpstr>Malate – Aspartate Shuttle System</vt:lpstr>
      <vt:lpstr>Malate – Aspartate Shuttle System</vt:lpstr>
      <vt:lpstr>Sugar Phosphate Reactions</vt:lpstr>
      <vt:lpstr>Energy Demands of Gluconeogenesis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368</cp:revision>
  <cp:lastPrinted>2020-02-03T00:38:34Z</cp:lastPrinted>
  <dcterms:created xsi:type="dcterms:W3CDTF">2020-01-06T19:40:53Z</dcterms:created>
  <dcterms:modified xsi:type="dcterms:W3CDTF">2020-03-14T20:17:18Z</dcterms:modified>
</cp:coreProperties>
</file>