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60" r:id="rId5"/>
    <p:sldId id="262" r:id="rId6"/>
    <p:sldId id="261" r:id="rId7"/>
    <p:sldId id="263" r:id="rId8"/>
    <p:sldId id="264" r:id="rId9"/>
    <p:sldId id="267" r:id="rId10"/>
    <p:sldId id="270" r:id="rId11"/>
    <p:sldId id="268" r:id="rId12"/>
    <p:sldId id="269" r:id="rId13"/>
    <p:sldId id="259" r:id="rId14"/>
    <p:sldId id="277" r:id="rId15"/>
    <p:sldId id="278" r:id="rId16"/>
    <p:sldId id="265" r:id="rId17"/>
    <p:sldId id="271" r:id="rId18"/>
    <p:sldId id="272" r:id="rId19"/>
    <p:sldId id="273" r:id="rId20"/>
    <p:sldId id="274" r:id="rId21"/>
    <p:sldId id="275" r:id="rId22"/>
    <p:sldId id="276" r:id="rId23"/>
    <p:sldId id="266" r:id="rId24"/>
    <p:sldId id="280" r:id="rId25"/>
    <p:sldId id="281" r:id="rId26"/>
    <p:sldId id="282" r:id="rId27"/>
    <p:sldId id="279" r:id="rId28"/>
    <p:sldId id="283" r:id="rId29"/>
    <p:sldId id="284" r:id="rId30"/>
    <p:sldId id="285" r:id="rId31"/>
    <p:sldId id="28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8" autoAdjust="0"/>
    <p:restoredTop sz="70084" autoAdjust="0"/>
  </p:normalViewPr>
  <p:slideViewPr>
    <p:cSldViewPr snapToGrid="0" showGuides="1">
      <p:cViewPr varScale="1">
        <p:scale>
          <a:sx n="27" d="100"/>
          <a:sy n="27" d="100"/>
        </p:scale>
        <p:origin x="1563"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2BEB6-4EB1-41C5-B558-75048048BC67}" type="datetimeFigureOut">
              <a:rPr lang="en-US" smtClean="0"/>
              <a:t>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F7359-AB5F-47F9-8630-6F722A6B0893}" type="slidenum">
              <a:rPr lang="en-US" smtClean="0"/>
              <a:t>‹#›</a:t>
            </a:fld>
            <a:endParaRPr lang="en-US"/>
          </a:p>
        </p:txBody>
      </p:sp>
    </p:spTree>
    <p:extLst>
      <p:ext uri="{BB962C8B-B14F-4D97-AF65-F5344CB8AC3E}">
        <p14:creationId xmlns:p14="http://schemas.microsoft.com/office/powerpoint/2010/main" val="125534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part 5 of our carbohydrate series. In this presentation, we will discuss common sugar derivatives and their functions.</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1</a:t>
            </a:fld>
            <a:endParaRPr lang="en-US"/>
          </a:p>
        </p:txBody>
      </p:sp>
    </p:spTree>
    <p:extLst>
      <p:ext uri="{BB962C8B-B14F-4D97-AF65-F5344CB8AC3E}">
        <p14:creationId xmlns:p14="http://schemas.microsoft.com/office/powerpoint/2010/main" val="50068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supplements</a:t>
            </a:r>
            <a:r>
              <a:rPr lang="en-US" baseline="0" dirty="0" smtClean="0"/>
              <a:t> include the polymers, Chondroitin Sulfate which has a repeating disaccharide core unit made up of beta-D-</a:t>
            </a:r>
            <a:r>
              <a:rPr lang="en-US" baseline="0" dirty="0" err="1" smtClean="0"/>
              <a:t>glucuronic</a:t>
            </a:r>
            <a:r>
              <a:rPr lang="en-US" baseline="0" dirty="0" smtClean="0"/>
              <a:t> acid and </a:t>
            </a:r>
            <a:r>
              <a:rPr lang="en-US" baseline="0" dirty="0" smtClean="0">
                <a:sym typeface="Wingdings" panose="05000000000000000000" pitchFamily="2" charset="2"/>
              </a:rPr>
              <a:t>N-</a:t>
            </a:r>
            <a:r>
              <a:rPr lang="en-US" baseline="0" dirty="0" err="1" smtClean="0">
                <a:sym typeface="Wingdings" panose="05000000000000000000" pitchFamily="2" charset="2"/>
              </a:rPr>
              <a:t>acetylgalactosamine</a:t>
            </a:r>
            <a:r>
              <a:rPr lang="en-US" baseline="0" dirty="0" smtClean="0">
                <a:sym typeface="Wingdings" panose="05000000000000000000" pitchFamily="2" charset="2"/>
              </a:rPr>
              <a:t> sulfate, and Hyaluronic Acid composed of beta-D-</a:t>
            </a:r>
            <a:r>
              <a:rPr lang="en-US" baseline="0" dirty="0" err="1" smtClean="0">
                <a:sym typeface="Wingdings" panose="05000000000000000000" pitchFamily="2" charset="2"/>
              </a:rPr>
              <a:t>glucuronic</a:t>
            </a:r>
            <a:r>
              <a:rPr lang="en-US" baseline="0" dirty="0" smtClean="0">
                <a:sym typeface="Wingdings" panose="05000000000000000000" pitchFamily="2" charset="2"/>
              </a:rPr>
              <a:t> acid and N-</a:t>
            </a:r>
            <a:r>
              <a:rPr lang="en-US" baseline="0" dirty="0" err="1" smtClean="0">
                <a:sym typeface="Wingdings" panose="05000000000000000000" pitchFamily="2" charset="2"/>
              </a:rPr>
              <a:t>acetylglucosamine</a:t>
            </a:r>
            <a:r>
              <a:rPr lang="en-US" baseline="0" dirty="0" smtClean="0">
                <a:sym typeface="Wingdings" panose="05000000000000000000" pitchFamily="2" charset="2"/>
              </a:rPr>
              <a:t>. Note that the core structural linkages are in the beta conformation, like cellulose. Fibrous, structural support carbohydrates usually have beta linkages, while energy storage/food molecules have alpha-linkages. Note that chondroitin and hyaluronic acid have many positions for hydrogen bonding and tend to swell and hold water. This water retention is thought to contribute significantly to their joint cushioning abilities. Hyaluronic Acid is also used in many skin care products, as it has the ability to hold 1,000 times its weight in water. Thus it serves as a great moisturizer. </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10</a:t>
            </a:fld>
            <a:endParaRPr lang="en-US"/>
          </a:p>
        </p:txBody>
      </p:sp>
    </p:spTree>
    <p:extLst>
      <p:ext uri="{BB962C8B-B14F-4D97-AF65-F5344CB8AC3E}">
        <p14:creationId xmlns:p14="http://schemas.microsoft.com/office/powerpoint/2010/main" val="410860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Chitin is</a:t>
            </a:r>
            <a:r>
              <a:rPr lang="en-US" baseline="0" dirty="0" smtClean="0"/>
              <a:t> another structural support molecule that is common to the insect world. It is a sugar polymer composed of repeating beta-N-</a:t>
            </a:r>
            <a:r>
              <a:rPr lang="en-US" baseline="0" dirty="0" err="1" smtClean="0"/>
              <a:t>acetylglucosamine</a:t>
            </a:r>
            <a:r>
              <a:rPr lang="en-US" baseline="0" dirty="0" smtClean="0"/>
              <a:t> (1</a:t>
            </a:r>
            <a:r>
              <a:rPr lang="en-US" baseline="0" dirty="0" smtClean="0">
                <a:sym typeface="Wingdings" panose="05000000000000000000" pitchFamily="2" charset="2"/>
              </a:rPr>
              <a:t>4) N-</a:t>
            </a:r>
            <a:r>
              <a:rPr lang="en-US" baseline="0" dirty="0" err="1" smtClean="0">
                <a:sym typeface="Wingdings" panose="05000000000000000000" pitchFamily="2" charset="2"/>
              </a:rPr>
              <a:t>acetylglucosamine</a:t>
            </a:r>
            <a:r>
              <a:rPr lang="en-US" baseline="0" dirty="0" smtClean="0">
                <a:sym typeface="Wingdings" panose="05000000000000000000" pitchFamily="2" charset="2"/>
              </a:rPr>
              <a:t> disaccharide units. Chitin forms the exoskeleton of insect. In its pure form it forms a leathery texture like that found in the skin of a caterpillar.  Combined with calcium carbonate, it forms and encrusted chitin that is very hard, and is used in the shells of many beetles and other insects. </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11</a:t>
            </a:fld>
            <a:endParaRPr lang="en-US"/>
          </a:p>
        </p:txBody>
      </p:sp>
    </p:spTree>
    <p:extLst>
      <p:ext uri="{BB962C8B-B14F-4D97-AF65-F5344CB8AC3E}">
        <p14:creationId xmlns:p14="http://schemas.microsoft.com/office/powerpoint/2010/main" val="4183659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medical field, we use the</a:t>
            </a:r>
            <a:r>
              <a:rPr lang="en-US" baseline="0" dirty="0" smtClean="0"/>
              <a:t> chitin polymer (or a synthetically modified version of it) to make self-dissolving thread used for stitches. In addition to dissolving over time, this material attracts the immune response of the host and helps to speed the healing of wounds.</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12</a:t>
            </a:fld>
            <a:endParaRPr lang="en-US"/>
          </a:p>
        </p:txBody>
      </p:sp>
    </p:spTree>
    <p:extLst>
      <p:ext uri="{BB962C8B-B14F-4D97-AF65-F5344CB8AC3E}">
        <p14:creationId xmlns:p14="http://schemas.microsoft.com/office/powerpoint/2010/main" val="1101730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Sialic</a:t>
            </a:r>
            <a:r>
              <a:rPr lang="en-US" baseline="0" dirty="0" smtClean="0"/>
              <a:t> acid derivatives of monosaccharides are also common, with 43 different derivatives. Two of the most common ones, N-</a:t>
            </a:r>
            <a:r>
              <a:rPr lang="en-US" baseline="0" dirty="0" err="1" smtClean="0"/>
              <a:t>acetylneuraminic</a:t>
            </a:r>
            <a:r>
              <a:rPr lang="en-US" baseline="0" dirty="0" smtClean="0"/>
              <a:t> acid and 2-keto-3-deoxynonic acid are shown. These types of residues are commonly found in glycolipids and glycoproteins where they impart a negative charge to those molecules.</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13</a:t>
            </a:fld>
            <a:endParaRPr lang="en-US"/>
          </a:p>
        </p:txBody>
      </p:sp>
    </p:spTree>
    <p:extLst>
      <p:ext uri="{BB962C8B-B14F-4D97-AF65-F5344CB8AC3E}">
        <p14:creationId xmlns:p14="http://schemas.microsoft.com/office/powerpoint/2010/main" val="3435174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Sialic</a:t>
            </a:r>
            <a:r>
              <a:rPr lang="en-US" baseline="0" dirty="0" smtClean="0"/>
              <a:t> acid recognition sequences can also be exploited by infectious agents such as the influenza virus to gain entry into their host targets. Two proteins on the surface of the influenza virus interact with sialic acid residues on the host cell to help the virus infect the cell, and then once propagated, help the virus release itself from the infected cell to continue the infectious cycle. These are the hemagglutinin and neuraminidase proteins. The hemagglutinin protein recognized sialic acid residues of glycoproteins in the upper respiratory tract to mediate cellular infection.</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14</a:t>
            </a:fld>
            <a:endParaRPr lang="en-US"/>
          </a:p>
        </p:txBody>
      </p:sp>
    </p:spTree>
    <p:extLst>
      <p:ext uri="{BB962C8B-B14F-4D97-AF65-F5344CB8AC3E}">
        <p14:creationId xmlns:p14="http://schemas.microsoft.com/office/powerpoint/2010/main" val="2705904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virus</a:t>
            </a:r>
            <a:r>
              <a:rPr lang="en-US" baseline="0" dirty="0" smtClean="0"/>
              <a:t> has infected the cell, it replicates and prepares new viruses to continue the infectious cycle. The virus directs the host cell to express the viral coat proteins in the plasma membrane of the host cell. The viral genome is then replicated, packaged, and associates with the regions of the plasma membrane containing the viral proteins. New virus then bud off from the host cell. For these new buds to be released as new viral particles, the action of the influenza neuraminidase enzyme is required. The neuraminidase cleaves a sialic acid residue from the cell surface, freeing the newly budded virus from the cell. Inhibition of this enzyme blocks the creation of new infectious particles and is a drug target for influenza treatments, such as </a:t>
            </a:r>
            <a:r>
              <a:rPr lang="en-US" baseline="0" dirty="0" err="1" smtClean="0"/>
              <a:t>oseltamivir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15</a:t>
            </a:fld>
            <a:endParaRPr lang="en-US"/>
          </a:p>
        </p:txBody>
      </p:sp>
    </p:spTree>
    <p:extLst>
      <p:ext uri="{BB962C8B-B14F-4D97-AF65-F5344CB8AC3E}">
        <p14:creationId xmlns:p14="http://schemas.microsoft.com/office/powerpoint/2010/main" val="2840754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Protein-sugar complexes can be divided</a:t>
            </a:r>
            <a:r>
              <a:rPr lang="en-US" baseline="0" dirty="0" smtClean="0"/>
              <a:t> into two major classes: the proteoglycans and the glycoproteins. Thus far, we have mainly discussed glycoproteins and their role in cell-cell communication and identification. Glycoproteins are 85-90% protein and only 10 – 15% carbohydrate whereas, proteoglycans have much larger sugar component (roughly 50 – 60% of the polymer is carbohydrate). Proteoglycans tend to be negatively charged due to the incorporation of sugar acids, whereas glycoproteins have more charge influence from the protein core structure and can vary in charge potential. Proteoglycans are found predominantly within connective tissue where they combine with collagen to form cartilage.  The ability of proteoglycans to become extensively hydrated aid in their cushioning function within joints. Glycoproteins, on the other hand, are typically embedded in the plasma membrane where they serve as receptors, signaling molecules and channels to aid cell-cell communication, recognition and signaling. </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16</a:t>
            </a:fld>
            <a:endParaRPr lang="en-US"/>
          </a:p>
        </p:txBody>
      </p:sp>
    </p:spTree>
    <p:extLst>
      <p:ext uri="{BB962C8B-B14F-4D97-AF65-F5344CB8AC3E}">
        <p14:creationId xmlns:p14="http://schemas.microsoft.com/office/powerpoint/2010/main" val="2239715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Hyaluronic acid commonly forms complex</a:t>
            </a:r>
            <a:r>
              <a:rPr lang="en-US" baseline="0" dirty="0" smtClean="0"/>
              <a:t> </a:t>
            </a:r>
            <a:r>
              <a:rPr lang="en-US" dirty="0" smtClean="0"/>
              <a:t>aggregates</a:t>
            </a:r>
            <a:r>
              <a:rPr lang="en-US" baseline="0" dirty="0" smtClean="0"/>
              <a:t> with proteoglycans in cartilage. Typically, these complexes are held together with intramolecular forces such as hydrogen bonding and dipole-dipole interactions, rather than covalently being attached to the protein components.</a:t>
            </a:r>
          </a:p>
          <a:p>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17</a:t>
            </a:fld>
            <a:endParaRPr lang="en-US"/>
          </a:p>
        </p:txBody>
      </p:sp>
    </p:spTree>
    <p:extLst>
      <p:ext uri="{BB962C8B-B14F-4D97-AF65-F5344CB8AC3E}">
        <p14:creationId xmlns:p14="http://schemas.microsoft.com/office/powerpoint/2010/main" val="3031358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Glycoproteins, on the other hand, are proteins</a:t>
            </a:r>
            <a:r>
              <a:rPr lang="en-US" baseline="0" dirty="0" smtClean="0"/>
              <a:t> that are covalently linked with their oligosaccharide components. The linkages occur via nitrogen or oxygen mediated bond formation.</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18</a:t>
            </a:fld>
            <a:endParaRPr lang="en-US"/>
          </a:p>
        </p:txBody>
      </p:sp>
    </p:spTree>
    <p:extLst>
      <p:ext uri="{BB962C8B-B14F-4D97-AF65-F5344CB8AC3E}">
        <p14:creationId xmlns:p14="http://schemas.microsoft.com/office/powerpoint/2010/main" val="3316593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O-linked glycosylation occurs</a:t>
            </a:r>
            <a:r>
              <a:rPr lang="en-US" baseline="0" dirty="0" smtClean="0"/>
              <a:t> mainly at </a:t>
            </a:r>
            <a:r>
              <a:rPr lang="en-US" baseline="0" dirty="0" err="1" smtClean="0"/>
              <a:t>Ser</a:t>
            </a:r>
            <a:r>
              <a:rPr lang="en-US" baseline="0" dirty="0" smtClean="0"/>
              <a:t> and </a:t>
            </a:r>
            <a:r>
              <a:rPr lang="en-US" baseline="0" dirty="0" err="1" smtClean="0"/>
              <a:t>Thr</a:t>
            </a:r>
            <a:r>
              <a:rPr lang="en-US" baseline="0" dirty="0" smtClean="0"/>
              <a:t> alcohol functional groups. Glycoproteins are typically translated into the rough endoplasmic reticulum where they can be processed and packaged for transport to the plasma membrane. </a:t>
            </a:r>
            <a:r>
              <a:rPr lang="en-US" baseline="0" dirty="0" err="1" smtClean="0"/>
              <a:t>Enroute</a:t>
            </a:r>
            <a:r>
              <a:rPr lang="en-US" baseline="0" dirty="0" smtClean="0"/>
              <a:t> to the plasma membrane, the oligosaccharide component of the glycoprotein is post-translationally linked to the protein core structure within the </a:t>
            </a:r>
            <a:r>
              <a:rPr lang="en-US" baseline="0" dirty="0" err="1" smtClean="0"/>
              <a:t>golgi</a:t>
            </a:r>
            <a:r>
              <a:rPr lang="en-US" baseline="0" dirty="0" smtClean="0"/>
              <a:t> apparatus. The oligosaccharide component of the protein can have many different functions. It can traffic cells to their final destination, be a required component of cell-cell recognition, help control cellular metabolism, or change physical attributes of the protein, such as stability or reactivity.</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19</a:t>
            </a:fld>
            <a:endParaRPr lang="en-US"/>
          </a:p>
        </p:txBody>
      </p:sp>
    </p:spTree>
    <p:extLst>
      <p:ext uri="{BB962C8B-B14F-4D97-AF65-F5344CB8AC3E}">
        <p14:creationId xmlns:p14="http://schemas.microsoft.com/office/powerpoint/2010/main" val="59512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common alteration that occur</a:t>
            </a:r>
            <a:r>
              <a:rPr lang="en-US" baseline="0" dirty="0" smtClean="0"/>
              <a:t> with monosaccharides involve the reduction of the aldehyde or ketone functional group into an alcohol, creating a sugar alcohol as shown here with </a:t>
            </a:r>
            <a:r>
              <a:rPr lang="en-US" baseline="0" dirty="0" err="1" smtClean="0"/>
              <a:t>erythritol</a:t>
            </a:r>
            <a:r>
              <a:rPr lang="en-US" baseline="0" dirty="0" smtClean="0"/>
              <a:t> and sorbitol. Sugar alcohols can be found as natural components of fruits and are typically not absorbed well by the small intestine. They are also metabolized more slowly than glucose, thus, they have been used as artificial sweeteners.</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2</a:t>
            </a:fld>
            <a:endParaRPr lang="en-US"/>
          </a:p>
        </p:txBody>
      </p:sp>
    </p:spTree>
    <p:extLst>
      <p:ext uri="{BB962C8B-B14F-4D97-AF65-F5344CB8AC3E}">
        <p14:creationId xmlns:p14="http://schemas.microsoft.com/office/powerpoint/2010/main" val="1075981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O-linked glycosylation occurs widely throughout</a:t>
            </a:r>
            <a:r>
              <a:rPr lang="en-US" baseline="0" dirty="0" smtClean="0"/>
              <a:t> the major domains of life, from bacteria to higher order plants and animals.  Changes or alterations in glycosylation patterns often result in disease states such as cancer, diabetes and Alzheimer’s disease. This underscores the importance of glycosylation in protein function and activity.</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20</a:t>
            </a:fld>
            <a:endParaRPr lang="en-US"/>
          </a:p>
        </p:txBody>
      </p:sp>
    </p:spTree>
    <p:extLst>
      <p:ext uri="{BB962C8B-B14F-4D97-AF65-F5344CB8AC3E}">
        <p14:creationId xmlns:p14="http://schemas.microsoft.com/office/powerpoint/2010/main" val="3083491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a protein class that is</a:t>
            </a:r>
            <a:r>
              <a:rPr lang="en-US" baseline="0" dirty="0" smtClean="0"/>
              <a:t> heavily modified by O-linked glycosylation are the mucins. The mucins are a primary component of mucus and may be embedded in the plasma membrane of epithelial cells that line the gastrointestinal and respiratory tract, as well as other ducts, glands and locations that secrete mucus.  The mucins can also be secreted as free floating proteins into the extracellular matrix within these locations. Due to their carbohydrate component, they can be heavily hydrated creating a gel-like surface that protects and lubricates epithelial cell surfaces that are exposed to the external environment. They also aid in the protection of these regions from infection by trapping bacteria, viruses and other microbes within the viscous mucus layer. Alterations in mucin structure have been linked to disease states such as inflammatory bowel disease and cancer.</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21</a:t>
            </a:fld>
            <a:endParaRPr lang="en-US"/>
          </a:p>
        </p:txBody>
      </p:sp>
    </p:spTree>
    <p:extLst>
      <p:ext uri="{BB962C8B-B14F-4D97-AF65-F5344CB8AC3E}">
        <p14:creationId xmlns:p14="http://schemas.microsoft.com/office/powerpoint/2010/main" val="29865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mucins have been found to be overexpressed</a:t>
            </a:r>
            <a:r>
              <a:rPr lang="en-US" baseline="0" dirty="0" smtClean="0"/>
              <a:t> in many tumor types. In these situations, overexpressed proteins are often under glycosylated. Overexpression can also lead to the stabilization/activation of other signaling pathways such as the Her2-mediated growth stimulatory pathway. Overexpression of other mucins may play a role metastasis or the spread of tumor cells from one location to another.</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22</a:t>
            </a:fld>
            <a:endParaRPr lang="en-US"/>
          </a:p>
        </p:txBody>
      </p:sp>
    </p:spTree>
    <p:extLst>
      <p:ext uri="{BB962C8B-B14F-4D97-AF65-F5344CB8AC3E}">
        <p14:creationId xmlns:p14="http://schemas.microsoft.com/office/powerpoint/2010/main" val="3086525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O-linked</a:t>
            </a:r>
            <a:r>
              <a:rPr lang="en-US" baseline="0" dirty="0" smtClean="0"/>
              <a:t> oligosaccharides, sugars can be ligated to proteins via amine functional groups as well. This commonly occurs on asparagine residues within the protein core.</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23</a:t>
            </a:fld>
            <a:endParaRPr lang="en-US"/>
          </a:p>
        </p:txBody>
      </p:sp>
    </p:spTree>
    <p:extLst>
      <p:ext uri="{BB962C8B-B14F-4D97-AF65-F5344CB8AC3E}">
        <p14:creationId xmlns:p14="http://schemas.microsoft.com/office/powerpoint/2010/main" val="2964172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pentasacharide</a:t>
            </a:r>
            <a:r>
              <a:rPr lang="en-US" dirty="0" smtClean="0"/>
              <a:t> core, containing two N-</a:t>
            </a:r>
            <a:r>
              <a:rPr lang="en-US" dirty="0" err="1" smtClean="0"/>
              <a:t>acetylglucosamine</a:t>
            </a:r>
            <a:r>
              <a:rPr lang="en-US" baseline="0" dirty="0" smtClean="0"/>
              <a:t> and 3 mannose residues</a:t>
            </a:r>
            <a:r>
              <a:rPr lang="en-US" dirty="0" smtClean="0"/>
              <a:t> shown in this diagram, is required for N-linked glycosylation</a:t>
            </a:r>
            <a:r>
              <a:rPr lang="en-US" baseline="0" dirty="0" smtClean="0"/>
              <a:t> to occur. In contrast to O-linked glycosylation, N-linked glycosylation occurs in eukaryotes as well as the archaea domain, but very rarely in eubacteria.</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24</a:t>
            </a:fld>
            <a:endParaRPr lang="en-US"/>
          </a:p>
        </p:txBody>
      </p:sp>
    </p:spTree>
    <p:extLst>
      <p:ext uri="{BB962C8B-B14F-4D97-AF65-F5344CB8AC3E}">
        <p14:creationId xmlns:p14="http://schemas.microsoft.com/office/powerpoint/2010/main" val="1766864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a protein that has</a:t>
            </a:r>
            <a:r>
              <a:rPr lang="en-US" baseline="0" dirty="0" smtClean="0"/>
              <a:t> N-linked glycosylation is the </a:t>
            </a:r>
            <a:r>
              <a:rPr lang="en-US" baseline="0" dirty="0" err="1" smtClean="0"/>
              <a:t>Erythropoetin</a:t>
            </a:r>
            <a:r>
              <a:rPr lang="en-US" baseline="0" dirty="0" smtClean="0"/>
              <a:t> protein (EPO). This glycoprotein serves as a hormone that stimulates red blood cell production. It is commonly prescribed to treat anemia caused by kidney disease or cancer chemotherapy. It is also abused by athletes requiring endurance training. </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25</a:t>
            </a:fld>
            <a:endParaRPr lang="en-US"/>
          </a:p>
        </p:txBody>
      </p:sp>
    </p:spTree>
    <p:extLst>
      <p:ext uri="{BB962C8B-B14F-4D97-AF65-F5344CB8AC3E}">
        <p14:creationId xmlns:p14="http://schemas.microsoft.com/office/powerpoint/2010/main" val="4117633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EPO has three N-linked </a:t>
            </a:r>
            <a:r>
              <a:rPr lang="en-US" dirty="0" err="1" smtClean="0"/>
              <a:t>glycosylations</a:t>
            </a:r>
            <a:r>
              <a:rPr lang="en-US" baseline="0" dirty="0" smtClean="0"/>
              <a:t> and one O-linked glycosylation that contribute to its function. Glycosylation increased the half-life of the protein in plasma and is also required for the biological activity of the hormone.</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26</a:t>
            </a:fld>
            <a:endParaRPr lang="en-US"/>
          </a:p>
        </p:txBody>
      </p:sp>
    </p:spTree>
    <p:extLst>
      <p:ext uri="{BB962C8B-B14F-4D97-AF65-F5344CB8AC3E}">
        <p14:creationId xmlns:p14="http://schemas.microsoft.com/office/powerpoint/2010/main" val="1253155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N-linked glycosylation also plays a role in the trafficking</a:t>
            </a:r>
            <a:r>
              <a:rPr lang="en-US" baseline="0" dirty="0" smtClean="0"/>
              <a:t> of immune cells .  Immune cells floating through the blood stream adhere to signal proteins on the endothelial lining. For example, immune cells that migrate to the gut lumen have specific glycosylation patterns that favor homing to that location.</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27</a:t>
            </a:fld>
            <a:endParaRPr lang="en-US"/>
          </a:p>
        </p:txBody>
      </p:sp>
    </p:spTree>
    <p:extLst>
      <p:ext uri="{BB962C8B-B14F-4D97-AF65-F5344CB8AC3E}">
        <p14:creationId xmlns:p14="http://schemas.microsoft.com/office/powerpoint/2010/main" val="1412533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Cellular adhesion is also facilitated</a:t>
            </a:r>
            <a:r>
              <a:rPr lang="en-US" baseline="0" dirty="0" smtClean="0"/>
              <a:t> by protein glycosylation. One class of glycoproteins involved in this process are the Cell Adhesion Molecules (CAMs).  These are typically single-pass transmembrane proteins that contain an intracellular domain that interacts with the cytoskeleton of the cell, and an extracellular domain involved with binding to the extracellular matrix components or neighboring cells. The major different families of this protein class are the </a:t>
            </a:r>
            <a:r>
              <a:rPr lang="en-US" baseline="0" dirty="0" err="1" smtClean="0"/>
              <a:t>integrins</a:t>
            </a:r>
            <a:r>
              <a:rPr lang="en-US" baseline="0" dirty="0" smtClean="0"/>
              <a:t>, the </a:t>
            </a:r>
            <a:r>
              <a:rPr lang="en-US" baseline="0" dirty="0" err="1" smtClean="0"/>
              <a:t>cadherins</a:t>
            </a:r>
            <a:r>
              <a:rPr lang="en-US" baseline="0" dirty="0" smtClean="0"/>
              <a:t>, and the selectins.</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28</a:t>
            </a:fld>
            <a:endParaRPr lang="en-US"/>
          </a:p>
        </p:txBody>
      </p:sp>
    </p:spTree>
    <p:extLst>
      <p:ext uri="{BB962C8B-B14F-4D97-AF65-F5344CB8AC3E}">
        <p14:creationId xmlns:p14="http://schemas.microsoft.com/office/powerpoint/2010/main" val="369831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focus on a subset</a:t>
            </a:r>
            <a:r>
              <a:rPr lang="en-US" baseline="0" dirty="0" smtClean="0"/>
              <a:t> of </a:t>
            </a:r>
            <a:r>
              <a:rPr lang="en-US" baseline="0" dirty="0" err="1" smtClean="0"/>
              <a:t>integrins</a:t>
            </a:r>
            <a:r>
              <a:rPr lang="en-US" baseline="0" dirty="0" smtClean="0"/>
              <a:t> that bind to a small family of ligands known as the galectins. The binding of galectins with their associated </a:t>
            </a:r>
            <a:r>
              <a:rPr lang="en-US" baseline="0" dirty="0" err="1" smtClean="0"/>
              <a:t>integrins</a:t>
            </a:r>
            <a:r>
              <a:rPr lang="en-US" baseline="0" dirty="0" smtClean="0"/>
              <a:t> cause the </a:t>
            </a:r>
            <a:r>
              <a:rPr lang="en-US" baseline="0" dirty="0" err="1" smtClean="0"/>
              <a:t>integrins</a:t>
            </a:r>
            <a:r>
              <a:rPr lang="en-US" baseline="0" dirty="0" smtClean="0"/>
              <a:t> to move laterally within the plasma membrane until they </a:t>
            </a:r>
            <a:r>
              <a:rPr lang="en-US" baseline="0" dirty="0" err="1" smtClean="0"/>
              <a:t>dimerize</a:t>
            </a:r>
            <a:r>
              <a:rPr lang="en-US" baseline="0" dirty="0" smtClean="0"/>
              <a:t> with another galectin-bound integrin. This can then activate an array of cellular responses, including cellular proliferation, phagocytosis, endocytosis, and cellular adhesion. These can influence disease states, such as coronary artery disease, by increasing atherosclerotic lesions.</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29</a:t>
            </a:fld>
            <a:endParaRPr lang="en-US"/>
          </a:p>
        </p:txBody>
      </p:sp>
    </p:spTree>
    <p:extLst>
      <p:ext uri="{BB962C8B-B14F-4D97-AF65-F5344CB8AC3E}">
        <p14:creationId xmlns:p14="http://schemas.microsoft.com/office/powerpoint/2010/main" val="2351961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Monosaccharides can also be modified</a:t>
            </a:r>
            <a:r>
              <a:rPr lang="en-US" baseline="0" dirty="0" smtClean="0"/>
              <a:t> into acids. </a:t>
            </a:r>
            <a:r>
              <a:rPr lang="en-US" baseline="0" dirty="0" err="1" smtClean="0"/>
              <a:t>Glucuronic</a:t>
            </a:r>
            <a:r>
              <a:rPr lang="en-US" baseline="0" dirty="0" smtClean="0"/>
              <a:t> acid is one of the most important sugar acids in humans.  It is commonly involved in the detoxification and removal of foreign substances from the body. In the liver, detoxification reactions add </a:t>
            </a:r>
            <a:r>
              <a:rPr lang="en-US" baseline="0" dirty="0" err="1" smtClean="0"/>
              <a:t>glucuronic</a:t>
            </a:r>
            <a:r>
              <a:rPr lang="en-US" baseline="0" dirty="0" smtClean="0"/>
              <a:t> acid to drug compounds and other organic substances </a:t>
            </a:r>
            <a:r>
              <a:rPr lang="en-US" baseline="0" dirty="0" err="1" smtClean="0"/>
              <a:t>injested</a:t>
            </a:r>
            <a:r>
              <a:rPr lang="en-US" baseline="0" dirty="0" smtClean="0"/>
              <a:t> from the diet. This increases their polarity and prepares them for excretion from the body. The process is called </a:t>
            </a:r>
            <a:r>
              <a:rPr lang="en-US" baseline="0" dirty="0" err="1" smtClean="0"/>
              <a:t>glucuronidation</a:t>
            </a:r>
            <a:r>
              <a:rPr lang="en-US" baseline="0" dirty="0" smtClean="0"/>
              <a:t> and it is an important part of phase II metabolism.</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3</a:t>
            </a:fld>
            <a:endParaRPr lang="en-US"/>
          </a:p>
        </p:txBody>
      </p:sp>
    </p:spTree>
    <p:extLst>
      <p:ext uri="{BB962C8B-B14F-4D97-AF65-F5344CB8AC3E}">
        <p14:creationId xmlns:p14="http://schemas.microsoft.com/office/powerpoint/2010/main" val="2932101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activation of beta-1-integrin by the gal-3 ligand. Note that the gal-3 ligand cannot bind with the integrin unless a</a:t>
            </a:r>
            <a:r>
              <a:rPr lang="en-US" baseline="0" dirty="0" smtClean="0"/>
              <a:t> neuraminidase enzyme cleaves the sialic acid residue from the integrin </a:t>
            </a:r>
            <a:r>
              <a:rPr lang="en-US" baseline="0" dirty="0" err="1" smtClean="0"/>
              <a:t>glycosyl</a:t>
            </a:r>
            <a:r>
              <a:rPr lang="en-US" baseline="0" dirty="0" smtClean="0"/>
              <a:t> functional group. Gal-3 binding can then lead to the dimerization of the integrin receptor and further activation of downstream pathways.</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30</a:t>
            </a:fld>
            <a:endParaRPr lang="en-US"/>
          </a:p>
        </p:txBody>
      </p:sp>
    </p:spTree>
    <p:extLst>
      <p:ext uri="{BB962C8B-B14F-4D97-AF65-F5344CB8AC3E}">
        <p14:creationId xmlns:p14="http://schemas.microsoft.com/office/powerpoint/2010/main" val="45569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in this section,</a:t>
            </a:r>
            <a:r>
              <a:rPr lang="en-US" baseline="0" dirty="0" smtClean="0"/>
              <a:t> you have been exposed to some of the unique chemical modifications that sugars can undergo in vivo and how these altered sugars can be combined to form oligosaccharide and polysaccharide structures with diverse functions. You have also learned about the integration of carbohydrate structures into proteins and lipids, with a focus on glycoproteins, and proteoglycans.  We will come back and talk further about glycolipids when </a:t>
            </a:r>
            <a:r>
              <a:rPr lang="en-US" baseline="0" dirty="0" smtClean="0"/>
              <a:t>we </a:t>
            </a:r>
            <a:r>
              <a:rPr lang="en-US" baseline="0" dirty="0" smtClean="0"/>
              <a:t>introduce lipid structures more fully in a later chapter. It is clear that carbohydrates play a diverse and important role in cellular function, supplying energy resources, as well as contributing to cell-cell communication, signaling, identification and trafficking, and structural support and cushioning. </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31</a:t>
            </a:fld>
            <a:endParaRPr lang="en-US"/>
          </a:p>
        </p:txBody>
      </p:sp>
    </p:spTree>
    <p:extLst>
      <p:ext uri="{BB962C8B-B14F-4D97-AF65-F5344CB8AC3E}">
        <p14:creationId xmlns:p14="http://schemas.microsoft.com/office/powerpoint/2010/main" val="245649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Glucuronidation</a:t>
            </a:r>
            <a:r>
              <a:rPr lang="en-US" dirty="0" smtClean="0"/>
              <a:t> reactions are mediated by a family of enzymes called UDP-</a:t>
            </a:r>
            <a:r>
              <a:rPr lang="en-US" dirty="0" err="1" smtClean="0"/>
              <a:t>glucuronosyl</a:t>
            </a:r>
            <a:r>
              <a:rPr lang="en-US" dirty="0" smtClean="0"/>
              <a:t> transferases</a:t>
            </a:r>
            <a:r>
              <a:rPr lang="en-US" baseline="0" dirty="0" smtClean="0"/>
              <a:t> (UGTs). These constitute a superfamily of enzymes with the ability to modify over 350 different compounds in humans, including drugs like Acetaminophen and Morphine. Note that </a:t>
            </a:r>
            <a:r>
              <a:rPr lang="en-US" baseline="0" dirty="0" err="1" smtClean="0"/>
              <a:t>glucuronic</a:t>
            </a:r>
            <a:r>
              <a:rPr lang="en-US" baseline="0" dirty="0" smtClean="0"/>
              <a:t> acid must by activated by the addition of UDP prior to being added to the final substrate. We will see this type of activation is required for other sugar metabolic pathways such as glycogen synthesis as well.</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4</a:t>
            </a:fld>
            <a:endParaRPr lang="en-US"/>
          </a:p>
        </p:txBody>
      </p:sp>
    </p:spTree>
    <p:extLst>
      <p:ext uri="{BB962C8B-B14F-4D97-AF65-F5344CB8AC3E}">
        <p14:creationId xmlns:p14="http://schemas.microsoft.com/office/powerpoint/2010/main" val="411707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metabolism of bilirubin</a:t>
            </a:r>
            <a:r>
              <a:rPr lang="en-US" baseline="0" dirty="0" smtClean="0"/>
              <a:t> is another example that utilizes the </a:t>
            </a:r>
            <a:r>
              <a:rPr lang="en-US" baseline="0" dirty="0" err="1" smtClean="0"/>
              <a:t>glucuronidation</a:t>
            </a:r>
            <a:r>
              <a:rPr lang="en-US" baseline="0" dirty="0" smtClean="0"/>
              <a:t> pathway. Bilirubin is a breakdown product of the </a:t>
            </a:r>
            <a:r>
              <a:rPr lang="en-US" baseline="0" dirty="0" err="1" smtClean="0"/>
              <a:t>heme</a:t>
            </a:r>
            <a:r>
              <a:rPr lang="en-US" baseline="0" dirty="0" smtClean="0"/>
              <a:t> cofactor of hemoglobin. It accumulates during the breakdown of old or damaged red blood cells. </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5</a:t>
            </a:fld>
            <a:endParaRPr lang="en-US"/>
          </a:p>
        </p:txBody>
      </p:sp>
    </p:spTree>
    <p:extLst>
      <p:ext uri="{BB962C8B-B14F-4D97-AF65-F5344CB8AC3E}">
        <p14:creationId xmlns:p14="http://schemas.microsoft.com/office/powerpoint/2010/main" val="320269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Glucuronidation</a:t>
            </a:r>
            <a:r>
              <a:rPr lang="en-US" baseline="0" dirty="0" smtClean="0"/>
              <a:t> of bilirubin is required for excretion primarily through the urine and feces. Deficiency in the </a:t>
            </a:r>
            <a:r>
              <a:rPr lang="en-US" baseline="0" dirty="0" err="1" smtClean="0"/>
              <a:t>glucuronidation</a:t>
            </a:r>
            <a:r>
              <a:rPr lang="en-US" baseline="0" dirty="0" smtClean="0"/>
              <a:t> pathway leads to the accumulation of bilirubin in a condition known as unconjugated hyperbilirubinemia.</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6</a:t>
            </a:fld>
            <a:endParaRPr lang="en-US"/>
          </a:p>
        </p:txBody>
      </p:sp>
    </p:spTree>
    <p:extLst>
      <p:ext uri="{BB962C8B-B14F-4D97-AF65-F5344CB8AC3E}">
        <p14:creationId xmlns:p14="http://schemas.microsoft.com/office/powerpoint/2010/main" val="176000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Causes of this accumulation could be from many factors including reduced</a:t>
            </a:r>
            <a:r>
              <a:rPr lang="en-US" baseline="0" dirty="0" smtClean="0"/>
              <a:t> conjugation with </a:t>
            </a:r>
            <a:r>
              <a:rPr lang="en-US" baseline="0" dirty="0" err="1" smtClean="0"/>
              <a:t>glucuronic</a:t>
            </a:r>
            <a:r>
              <a:rPr lang="en-US" baseline="0" dirty="0" smtClean="0"/>
              <a:t> acid that impairs excretion. </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7</a:t>
            </a:fld>
            <a:endParaRPr lang="en-US"/>
          </a:p>
        </p:txBody>
      </p:sp>
    </p:spTree>
    <p:extLst>
      <p:ext uri="{BB962C8B-B14F-4D97-AF65-F5344CB8AC3E}">
        <p14:creationId xmlns:p14="http://schemas.microsoft.com/office/powerpoint/2010/main" val="75565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Babies born with </a:t>
            </a:r>
            <a:r>
              <a:rPr lang="en-US" dirty="0" err="1" smtClean="0"/>
              <a:t>Crigler</a:t>
            </a:r>
            <a:r>
              <a:rPr lang="en-US" dirty="0" smtClean="0"/>
              <a:t> </a:t>
            </a:r>
            <a:r>
              <a:rPr lang="en-US" dirty="0" err="1" smtClean="0"/>
              <a:t>Najjar</a:t>
            </a:r>
            <a:r>
              <a:rPr lang="en-US" dirty="0" smtClean="0"/>
              <a:t> Syndrome have </a:t>
            </a:r>
            <a:r>
              <a:rPr lang="en-US" baseline="0" dirty="0" smtClean="0"/>
              <a:t>less than 10% activity of the UGT enzyme required for bilirubin metabolism. This results in the accumulation of bilirubin in brain tissue, as the nonpolar compound can cross the blood-brain barrier. Death usually occurs in infancy.</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8</a:t>
            </a:fld>
            <a:endParaRPr lang="en-US"/>
          </a:p>
        </p:txBody>
      </p:sp>
    </p:spTree>
    <p:extLst>
      <p:ext uri="{BB962C8B-B14F-4D97-AF65-F5344CB8AC3E}">
        <p14:creationId xmlns:p14="http://schemas.microsoft.com/office/powerpoint/2010/main" val="916224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Monosaccharides may also be altered via amination and</a:t>
            </a:r>
            <a:r>
              <a:rPr lang="en-US" baseline="0" dirty="0" smtClean="0"/>
              <a:t> acetylation. Common metabolites include glucosamine, with amination occurring at position 2 of D-glucose. Acetylation of the amine position produces N-</a:t>
            </a:r>
            <a:r>
              <a:rPr lang="en-US" baseline="0" dirty="0" err="1" smtClean="0"/>
              <a:t>Acetylglucosamine</a:t>
            </a:r>
            <a:r>
              <a:rPr lang="en-US" baseline="0" dirty="0" smtClean="0"/>
              <a:t>. These are common metabolites within the body and are found predominantly in joints, where they provide cushioning and support. Glucosamine and other polysaccharides built from N-</a:t>
            </a:r>
            <a:r>
              <a:rPr lang="en-US" baseline="0" dirty="0" err="1" smtClean="0"/>
              <a:t>acetylglucosamine</a:t>
            </a:r>
            <a:r>
              <a:rPr lang="en-US" baseline="0" dirty="0" smtClean="0"/>
              <a:t> are commonly taken as dietary supplements for osteoarthritis and joint pain. Yearly sales of these supplements routinely generate millions of dollars with the anticipation that sales could reach $1.5 billion by 2026.</a:t>
            </a:r>
            <a:endParaRPr lang="en-US" dirty="0"/>
          </a:p>
        </p:txBody>
      </p:sp>
      <p:sp>
        <p:nvSpPr>
          <p:cNvPr id="4" name="Slide Number Placeholder 3"/>
          <p:cNvSpPr>
            <a:spLocks noGrp="1"/>
          </p:cNvSpPr>
          <p:nvPr>
            <p:ph type="sldNum" sz="quarter" idx="10"/>
          </p:nvPr>
        </p:nvSpPr>
        <p:spPr/>
        <p:txBody>
          <a:bodyPr/>
          <a:lstStyle/>
          <a:p>
            <a:fld id="{06AF7359-AB5F-47F9-8630-6F722A6B0893}" type="slidenum">
              <a:rPr lang="en-US" smtClean="0"/>
              <a:t>9</a:t>
            </a:fld>
            <a:endParaRPr lang="en-US"/>
          </a:p>
        </p:txBody>
      </p:sp>
    </p:spTree>
    <p:extLst>
      <p:ext uri="{BB962C8B-B14F-4D97-AF65-F5344CB8AC3E}">
        <p14:creationId xmlns:p14="http://schemas.microsoft.com/office/powerpoint/2010/main" val="2328397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smtClean="0"/>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s://www.researchgate.net/publication/329075116_Protein-mediated_gelation_and_nano-scale_assembly_of_unfunctionalized_hyaluronic_acid_and_chondroitin_sulfat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Coccinellidae#/media/File:Coccinella_magnifica01.jpg" TargetMode="External"/><Relationship Id="rId3" Type="http://schemas.openxmlformats.org/officeDocument/2006/relationships/hyperlink" Target="http://upload.wikimedia.org/wikipedia/commons/1/13/Chitin.svg" TargetMode="External"/><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en.wikipedia.org/wiki/Caterpillar#/media/File:Chenille_de_Grand_porte_queue_(macaon).jpg"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1/13/Chitin.sv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s://en.wikipedia.org/wiki/Surgical_suture#/media/File:Atraumatisches_Nahtmaterial_17.JPG"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en.wikipedia.org/wiki/Sialic_acid#/media/File:Sialic_acids.1.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f1000research.com/articles/7-20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pubs.acs.org/doi/pdf/10.1021/acs.bioconjchem.7b00224" TargetMode="External"/><Relationship Id="rId5" Type="http://schemas.openxmlformats.org/officeDocument/2006/relationships/image" Target="../media/image27.png"/><Relationship Id="rId4" Type="http://schemas.openxmlformats.org/officeDocument/2006/relationships/hyperlink" Target="https://en.wikibooks.org/wiki/Structural_Biochemistry/Influenza_Virus#/media/File:Neuraminidasemechanism_with_without.jp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mmegias.webs.uvigo.es/02-english/5-celulas/ampliaciones/2-hialuronico.php"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en.wikipedia.org/wiki/O-linked_glycosylation#/media/File:Core1,_Core_2_and_Poly-N-acetyllactosamine_structures.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en.wikipedia.org/wiki/O-linked_glycosylation#/media/File:Core1,_Core_2_and_Poly-N-acetyllactosamine_structures.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commons.wikimedia.org/wiki/File:Mucin.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researchgate.net/publication/326364370_Glycosylation_of_Cancer_Stem_Cells_Function_in_Stemness_Tumorigenesis_and_Metastasi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en.wikipedia.org/wiki/N-linked_glycosylation#/media/File:Variety_of_glycans.sv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en.wikipedia.org/wiki/N-linked_glycosylation#/media/File:Variety_of_glycans.sv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sciencedirect.com/science/article/pii/S073170851732632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sciencedirect.com/science/article/pii/S073170851732632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wjgnet.com/1007-9327/full/v25/i27/3503.ht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researchgate.net/publication/320316404_Galectin-3_alters_the_lateral_mobility_and_clustering_of_b1-integrin_receptor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en.wikipedia.org/wiki/Glucuronidation#/media/File:GlucuronidationBiphenylAmine.sv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en.wikipedia.org/wiki/Bilirubin#/media/File:Bilirubin_ZZ.p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BilirubinGlucuronidation.sv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revistas.usp.br/autopsy/article/view/16100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5/59/Alpha-D-glucosamine.p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upload.wikimedia.org/wikipedia/commons/9/96/N-Acetylglucosamine.svg"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516" y="2159213"/>
            <a:ext cx="7772400" cy="1122146"/>
          </a:xfrm>
        </p:spPr>
        <p:txBody>
          <a:bodyPr/>
          <a:lstStyle/>
          <a:p>
            <a:r>
              <a:rPr lang="en-US" dirty="0" smtClean="0"/>
              <a:t>Carbohydrates – </a:t>
            </a:r>
            <a:r>
              <a:rPr lang="en-US" smtClean="0"/>
              <a:t>Part </a:t>
            </a:r>
            <a:r>
              <a:rPr lang="en-US" dirty="0"/>
              <a:t>5</a:t>
            </a:r>
          </a:p>
        </p:txBody>
      </p:sp>
      <p:sp>
        <p:nvSpPr>
          <p:cNvPr id="3" name="Subtitle 2"/>
          <p:cNvSpPr>
            <a:spLocks noGrp="1"/>
          </p:cNvSpPr>
          <p:nvPr>
            <p:ph type="subTitle" idx="1"/>
          </p:nvPr>
        </p:nvSpPr>
        <p:spPr>
          <a:xfrm>
            <a:off x="577516" y="3281359"/>
            <a:ext cx="7772400" cy="999293"/>
          </a:xfrm>
        </p:spPr>
        <p:txBody>
          <a:bodyPr/>
          <a:lstStyle/>
          <a:p>
            <a:r>
              <a:rPr lang="en-US" dirty="0" smtClean="0"/>
              <a:t>Sugar Derivatives </a:t>
            </a:r>
            <a:r>
              <a:rPr lang="en-US" smtClean="0"/>
              <a:t>and Functions</a:t>
            </a:r>
            <a:endParaRPr lang="en-US" dirty="0"/>
          </a:p>
        </p:txBody>
      </p:sp>
    </p:spTree>
    <p:extLst>
      <p:ext uri="{BB962C8B-B14F-4D97-AF65-F5344CB8AC3E}">
        <p14:creationId xmlns:p14="http://schemas.microsoft.com/office/powerpoint/2010/main" val="2006813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Chondroitin Sulfate and Hyaluronic Acid</a:t>
            </a:r>
            <a:endParaRPr lang="en-US" sz="3200" b="1" dirty="0"/>
          </a:p>
        </p:txBody>
      </p:sp>
      <p:pic>
        <p:nvPicPr>
          <p:cNvPr id="4" name="Picture 3"/>
          <p:cNvPicPr>
            <a:picLocks noChangeAspect="1"/>
          </p:cNvPicPr>
          <p:nvPr/>
        </p:nvPicPr>
        <p:blipFill>
          <a:blip r:embed="rId3"/>
          <a:stretch>
            <a:fillRect/>
          </a:stretch>
        </p:blipFill>
        <p:spPr>
          <a:xfrm>
            <a:off x="737826" y="3459874"/>
            <a:ext cx="7321508" cy="2353765"/>
          </a:xfrm>
          <a:prstGeom prst="rect">
            <a:avLst/>
          </a:prstGeom>
        </p:spPr>
      </p:pic>
      <p:sp>
        <p:nvSpPr>
          <p:cNvPr id="5" name="TextBox 4"/>
          <p:cNvSpPr txBox="1"/>
          <p:nvPr/>
        </p:nvSpPr>
        <p:spPr>
          <a:xfrm>
            <a:off x="138384" y="5634015"/>
            <a:ext cx="2576283" cy="307777"/>
          </a:xfrm>
          <a:prstGeom prst="rect">
            <a:avLst/>
          </a:prstGeom>
          <a:noFill/>
        </p:spPr>
        <p:txBody>
          <a:bodyPr wrap="none" rtlCol="0">
            <a:spAutoFit/>
          </a:bodyPr>
          <a:lstStyle/>
          <a:p>
            <a:r>
              <a:rPr lang="en-US" sz="1400" dirty="0" smtClean="0"/>
              <a:t>Image from </a:t>
            </a:r>
            <a:r>
              <a:rPr lang="en-US" sz="1400" dirty="0" err="1" smtClean="0">
                <a:hlinkClick r:id="rId4"/>
              </a:rPr>
              <a:t>Tabet</a:t>
            </a:r>
            <a:r>
              <a:rPr lang="en-US" sz="1400" dirty="0" smtClean="0">
                <a:hlinkClick r:id="rId4"/>
              </a:rPr>
              <a:t>, A. et al (2018)</a:t>
            </a:r>
            <a:endParaRPr lang="en-US" sz="1400" dirty="0"/>
          </a:p>
        </p:txBody>
      </p:sp>
      <p:sp>
        <p:nvSpPr>
          <p:cNvPr id="7" name="Content Placeholder 6"/>
          <p:cNvSpPr>
            <a:spLocks noGrp="1"/>
          </p:cNvSpPr>
          <p:nvPr>
            <p:ph idx="1"/>
          </p:nvPr>
        </p:nvSpPr>
        <p:spPr>
          <a:xfrm>
            <a:off x="319596" y="1278384"/>
            <a:ext cx="3993850" cy="1994537"/>
          </a:xfrm>
        </p:spPr>
        <p:txBody>
          <a:bodyPr>
            <a:normAutofit fontScale="92500" lnSpcReduction="20000"/>
          </a:bodyPr>
          <a:lstStyle/>
          <a:p>
            <a:r>
              <a:rPr lang="en-US" dirty="0" smtClean="0"/>
              <a:t>Glucosamine, Chondroitin and Hyaluronic Acid cushion and protect joints</a:t>
            </a:r>
          </a:p>
          <a:p>
            <a:r>
              <a:rPr lang="en-US" dirty="0" smtClean="0"/>
              <a:t>Sold as dietary supplements to alleviate osteoarthritis</a:t>
            </a:r>
            <a:endParaRPr lang="en-US" dirty="0"/>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8994" r="19121"/>
          <a:stretch/>
        </p:blipFill>
        <p:spPr>
          <a:xfrm>
            <a:off x="7428712" y="1114886"/>
            <a:ext cx="1412590" cy="2282604"/>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20282" r="23292"/>
          <a:stretch/>
        </p:blipFill>
        <p:spPr>
          <a:xfrm>
            <a:off x="4572000" y="963799"/>
            <a:ext cx="1391022" cy="2465201"/>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15057" t="4414" r="13463" b="2896"/>
          <a:stretch/>
        </p:blipFill>
        <p:spPr>
          <a:xfrm>
            <a:off x="6079196" y="1064194"/>
            <a:ext cx="1349516" cy="2333296"/>
          </a:xfrm>
          <a:prstGeom prst="rect">
            <a:avLst/>
          </a:prstGeom>
        </p:spPr>
      </p:pic>
    </p:spTree>
    <p:extLst>
      <p:ext uri="{BB962C8B-B14F-4D97-AF65-F5344CB8AC3E}">
        <p14:creationId xmlns:p14="http://schemas.microsoft.com/office/powerpoint/2010/main" val="177988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367" y="152981"/>
            <a:ext cx="3714723" cy="779462"/>
          </a:xfrm>
        </p:spPr>
        <p:txBody>
          <a:bodyPr>
            <a:normAutofit/>
          </a:bodyPr>
          <a:lstStyle/>
          <a:p>
            <a:r>
              <a:rPr lang="en-US" sz="4000" dirty="0" smtClean="0"/>
              <a:t>Chitin Polymer</a:t>
            </a:r>
            <a:endParaRPr lang="en-US" sz="4000" dirty="0"/>
          </a:p>
        </p:txBody>
      </p:sp>
      <p:sp>
        <p:nvSpPr>
          <p:cNvPr id="3" name="Content Placeholder 2"/>
          <p:cNvSpPr>
            <a:spLocks noGrp="1"/>
          </p:cNvSpPr>
          <p:nvPr>
            <p:ph idx="1"/>
          </p:nvPr>
        </p:nvSpPr>
        <p:spPr>
          <a:xfrm>
            <a:off x="378372" y="1108122"/>
            <a:ext cx="4679206" cy="2940468"/>
          </a:xfrm>
        </p:spPr>
        <p:txBody>
          <a:bodyPr>
            <a:normAutofit fontScale="92500" lnSpcReduction="10000"/>
          </a:bodyPr>
          <a:lstStyle/>
          <a:p>
            <a:r>
              <a:rPr lang="en-US" dirty="0" smtClean="0"/>
              <a:t>Large polymer with repeating disaccharide unit shown (N-</a:t>
            </a:r>
            <a:r>
              <a:rPr lang="en-US" dirty="0" err="1" smtClean="0"/>
              <a:t>acetylglucosamine</a:t>
            </a:r>
            <a:r>
              <a:rPr lang="en-US" dirty="0" smtClean="0"/>
              <a:t> </a:t>
            </a:r>
            <a:r>
              <a:rPr lang="en-US" dirty="0" smtClean="0">
                <a:latin typeface="Symbol" panose="05050102010706020507" pitchFamily="18" charset="2"/>
              </a:rPr>
              <a:t>b</a:t>
            </a:r>
            <a:r>
              <a:rPr lang="en-US" dirty="0" smtClean="0"/>
              <a:t>1 </a:t>
            </a:r>
            <a:r>
              <a:rPr lang="en-US" dirty="0" smtClean="0">
                <a:sym typeface="Wingdings" panose="05000000000000000000" pitchFamily="2" charset="2"/>
              </a:rPr>
              <a:t>4 N-</a:t>
            </a:r>
            <a:r>
              <a:rPr lang="en-US" dirty="0" err="1" smtClean="0">
                <a:sym typeface="Wingdings" panose="05000000000000000000" pitchFamily="2" charset="2"/>
              </a:rPr>
              <a:t>acetylglucosamine</a:t>
            </a:r>
            <a:r>
              <a:rPr lang="en-US" dirty="0" smtClean="0">
                <a:sym typeface="Wingdings" panose="05000000000000000000" pitchFamily="2" charset="2"/>
              </a:rPr>
              <a:t>)</a:t>
            </a:r>
          </a:p>
          <a:p>
            <a:r>
              <a:rPr lang="en-US" dirty="0" smtClean="0">
                <a:sym typeface="Wingdings" panose="05000000000000000000" pitchFamily="2" charset="2"/>
              </a:rPr>
              <a:t>Forms the exoskeleton of insects. Pure form is leathery, encrusted form with calcium carbonate is much harder.</a:t>
            </a:r>
            <a:endParaRPr lang="en-US" dirty="0"/>
          </a:p>
        </p:txBody>
      </p:sp>
      <p:pic>
        <p:nvPicPr>
          <p:cNvPr id="4" name="Picture 2" descr="File:Chitin.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9276" y="152981"/>
            <a:ext cx="3829935" cy="269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9449" t="18122" r="19862" b="19660"/>
          <a:stretch/>
        </p:blipFill>
        <p:spPr>
          <a:xfrm>
            <a:off x="881973" y="3928771"/>
            <a:ext cx="3248592" cy="1730469"/>
          </a:xfrm>
          <a:prstGeom prst="rect">
            <a:avLst/>
          </a:prstGeom>
        </p:spPr>
      </p:pic>
      <p:sp>
        <p:nvSpPr>
          <p:cNvPr id="6" name="TextBox 9"/>
          <p:cNvSpPr txBox="1">
            <a:spLocks noChangeArrowheads="1"/>
          </p:cNvSpPr>
          <p:nvPr/>
        </p:nvSpPr>
        <p:spPr bwMode="auto">
          <a:xfrm>
            <a:off x="4469859" y="3767711"/>
            <a:ext cx="868362" cy="461962"/>
          </a:xfrm>
          <a:prstGeom prst="rect">
            <a:avLst/>
          </a:prstGeom>
          <a:solidFill>
            <a:srgbClr val="FFCC00"/>
          </a:solidFill>
          <a:ln w="28575">
            <a:solidFill>
              <a:srgbClr val="C0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latin typeface="Arial" panose="020B0604020202020204" pitchFamily="34" charset="0"/>
                <a:cs typeface="Arial" panose="020B0604020202020204" pitchFamily="34" charset="0"/>
              </a:rPr>
              <a:t>Pure</a:t>
            </a:r>
          </a:p>
        </p:txBody>
      </p:sp>
      <p:cxnSp>
        <p:nvCxnSpPr>
          <p:cNvPr id="7" name="Straight Arrow Connector 13"/>
          <p:cNvCxnSpPr>
            <a:cxnSpLocks noChangeShapeType="1"/>
            <a:stCxn id="6" idx="1"/>
          </p:cNvCxnSpPr>
          <p:nvPr/>
        </p:nvCxnSpPr>
        <p:spPr bwMode="auto">
          <a:xfrm flipH="1">
            <a:off x="3960298" y="3998692"/>
            <a:ext cx="509561" cy="289533"/>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0" name="TextBox 9"/>
          <p:cNvSpPr txBox="1"/>
          <p:nvPr/>
        </p:nvSpPr>
        <p:spPr>
          <a:xfrm>
            <a:off x="1339635" y="5659240"/>
            <a:ext cx="2333267" cy="307777"/>
          </a:xfrm>
          <a:prstGeom prst="rect">
            <a:avLst/>
          </a:prstGeom>
          <a:noFill/>
        </p:spPr>
        <p:txBody>
          <a:bodyPr wrap="none" rtlCol="0">
            <a:spAutoFit/>
          </a:bodyPr>
          <a:lstStyle/>
          <a:p>
            <a:r>
              <a:rPr lang="en-US" sz="1400" dirty="0" smtClean="0"/>
              <a:t>Image from </a:t>
            </a:r>
            <a:r>
              <a:rPr lang="en-US" sz="1400" dirty="0" smtClean="0">
                <a:hlinkClick r:id="rId6"/>
              </a:rPr>
              <a:t>Didier </a:t>
            </a:r>
            <a:r>
              <a:rPr lang="en-US" sz="1400" dirty="0" err="1" smtClean="0">
                <a:hlinkClick r:id="rId6"/>
              </a:rPr>
              <a:t>Descouens</a:t>
            </a:r>
            <a:endParaRPr lang="en-US" sz="1400" dirty="0"/>
          </a:p>
        </p:txBody>
      </p:sp>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3807" t="34097" r="33833" b="4864"/>
          <a:stretch/>
        </p:blipFill>
        <p:spPr>
          <a:xfrm>
            <a:off x="5756325" y="3770843"/>
            <a:ext cx="2465727" cy="1924658"/>
          </a:xfrm>
          <a:prstGeom prst="rect">
            <a:avLst/>
          </a:prstGeom>
        </p:spPr>
      </p:pic>
      <p:sp>
        <p:nvSpPr>
          <p:cNvPr id="12" name="TextBox 10"/>
          <p:cNvSpPr txBox="1">
            <a:spLocks noChangeArrowheads="1"/>
          </p:cNvSpPr>
          <p:nvPr/>
        </p:nvSpPr>
        <p:spPr bwMode="auto">
          <a:xfrm>
            <a:off x="5108035" y="2900943"/>
            <a:ext cx="1792288" cy="460375"/>
          </a:xfrm>
          <a:prstGeom prst="rect">
            <a:avLst/>
          </a:prstGeom>
          <a:solidFill>
            <a:srgbClr val="FFCC00"/>
          </a:solidFill>
          <a:ln w="28575">
            <a:solidFill>
              <a:srgbClr val="C0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latin typeface="Arial" panose="020B0604020202020204" pitchFamily="34" charset="0"/>
                <a:cs typeface="Arial" panose="020B0604020202020204" pitchFamily="34" charset="0"/>
              </a:rPr>
              <a:t>Encrutsted</a:t>
            </a:r>
          </a:p>
        </p:txBody>
      </p:sp>
      <p:cxnSp>
        <p:nvCxnSpPr>
          <p:cNvPr id="13" name="Straight Arrow Connector 12"/>
          <p:cNvCxnSpPr>
            <a:cxnSpLocks noChangeShapeType="1"/>
          </p:cNvCxnSpPr>
          <p:nvPr/>
        </p:nvCxnSpPr>
        <p:spPr bwMode="auto">
          <a:xfrm>
            <a:off x="5756325" y="3361318"/>
            <a:ext cx="688618" cy="637374"/>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5" name="TextBox 14"/>
          <p:cNvSpPr txBox="1"/>
          <p:nvPr/>
        </p:nvSpPr>
        <p:spPr>
          <a:xfrm>
            <a:off x="5819385" y="5695501"/>
            <a:ext cx="2305888" cy="307777"/>
          </a:xfrm>
          <a:prstGeom prst="rect">
            <a:avLst/>
          </a:prstGeom>
          <a:noFill/>
        </p:spPr>
        <p:txBody>
          <a:bodyPr wrap="none" rtlCol="0">
            <a:spAutoFit/>
          </a:bodyPr>
          <a:lstStyle/>
          <a:p>
            <a:r>
              <a:rPr lang="en-US" sz="1400" dirty="0" smtClean="0"/>
              <a:t>Image from </a:t>
            </a:r>
            <a:r>
              <a:rPr lang="en-US" sz="1400" dirty="0" smtClean="0">
                <a:hlinkClick r:id="rId8"/>
              </a:rPr>
              <a:t>Gilles San Martin</a:t>
            </a:r>
            <a:endParaRPr lang="en-US" sz="1400" dirty="0"/>
          </a:p>
        </p:txBody>
      </p:sp>
    </p:spTree>
    <p:extLst>
      <p:ext uri="{BB962C8B-B14F-4D97-AF65-F5344CB8AC3E}">
        <p14:creationId xmlns:p14="http://schemas.microsoft.com/office/powerpoint/2010/main" val="526790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367" y="152981"/>
            <a:ext cx="3714723" cy="779462"/>
          </a:xfrm>
        </p:spPr>
        <p:txBody>
          <a:bodyPr>
            <a:normAutofit/>
          </a:bodyPr>
          <a:lstStyle/>
          <a:p>
            <a:r>
              <a:rPr lang="en-US" sz="4000" dirty="0" smtClean="0"/>
              <a:t>Chitin Polymer</a:t>
            </a:r>
            <a:endParaRPr lang="en-US" sz="4000" dirty="0"/>
          </a:p>
        </p:txBody>
      </p:sp>
      <p:sp>
        <p:nvSpPr>
          <p:cNvPr id="3" name="Content Placeholder 2"/>
          <p:cNvSpPr>
            <a:spLocks noGrp="1"/>
          </p:cNvSpPr>
          <p:nvPr>
            <p:ph idx="1"/>
          </p:nvPr>
        </p:nvSpPr>
        <p:spPr>
          <a:xfrm>
            <a:off x="309004" y="2285296"/>
            <a:ext cx="4679206" cy="2940468"/>
          </a:xfrm>
        </p:spPr>
        <p:txBody>
          <a:bodyPr>
            <a:normAutofit/>
          </a:bodyPr>
          <a:lstStyle/>
          <a:p>
            <a:r>
              <a:rPr lang="en-US" dirty="0" smtClean="0"/>
              <a:t>Used in medicine to make self-dissolving stiches </a:t>
            </a:r>
          </a:p>
          <a:p>
            <a:r>
              <a:rPr lang="en-US" dirty="0" smtClean="0"/>
              <a:t>Increases immune response and speeds healing</a:t>
            </a:r>
            <a:endParaRPr lang="en-US" dirty="0"/>
          </a:p>
        </p:txBody>
      </p:sp>
      <p:pic>
        <p:nvPicPr>
          <p:cNvPr id="4" name="Picture 2" descr="File:Chitin.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9276" y="152981"/>
            <a:ext cx="3829935" cy="269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5971657" y="5371345"/>
            <a:ext cx="2002728" cy="307777"/>
          </a:xfrm>
          <a:prstGeom prst="rect">
            <a:avLst/>
          </a:prstGeom>
          <a:noFill/>
        </p:spPr>
        <p:txBody>
          <a:bodyPr wrap="none" rtlCol="0">
            <a:spAutoFit/>
          </a:bodyPr>
          <a:lstStyle/>
          <a:p>
            <a:r>
              <a:rPr lang="en-US" sz="1400" dirty="0" smtClean="0"/>
              <a:t>Image from </a:t>
            </a:r>
            <a:r>
              <a:rPr lang="en-US" sz="1400" dirty="0" err="1" smtClean="0">
                <a:hlinkClick r:id="rId5"/>
              </a:rPr>
              <a:t>Werneuchen</a:t>
            </a:r>
            <a:endParaRPr lang="en-US" sz="1400" dirty="0"/>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18983"/>
          <a:stretch/>
        </p:blipFill>
        <p:spPr>
          <a:xfrm>
            <a:off x="5109276" y="2975260"/>
            <a:ext cx="3727490" cy="2264924"/>
          </a:xfrm>
          <a:prstGeom prst="rect">
            <a:avLst/>
          </a:prstGeom>
        </p:spPr>
      </p:pic>
    </p:spTree>
    <p:extLst>
      <p:ext uri="{BB962C8B-B14F-4D97-AF65-F5344CB8AC3E}">
        <p14:creationId xmlns:p14="http://schemas.microsoft.com/office/powerpoint/2010/main" val="1853493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Monosaccharide Acids</a:t>
            </a:r>
            <a:endParaRPr lang="en-US" dirty="0"/>
          </a:p>
        </p:txBody>
      </p:sp>
      <p:sp>
        <p:nvSpPr>
          <p:cNvPr id="5" name="TextBox 4"/>
          <p:cNvSpPr txBox="1"/>
          <p:nvPr/>
        </p:nvSpPr>
        <p:spPr>
          <a:xfrm>
            <a:off x="6264980" y="1371378"/>
            <a:ext cx="2716119" cy="584775"/>
          </a:xfrm>
          <a:prstGeom prst="rect">
            <a:avLst/>
          </a:prstGeom>
          <a:noFill/>
        </p:spPr>
        <p:txBody>
          <a:bodyPr wrap="square" rtlCol="0">
            <a:spAutoFit/>
          </a:bodyPr>
          <a:lstStyle/>
          <a:p>
            <a:pPr algn="ctr"/>
            <a:r>
              <a:rPr lang="en-US" sz="3200" b="1" dirty="0" smtClean="0"/>
              <a:t>Sialic Acids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7958"/>
          <a:stretch/>
        </p:blipFill>
        <p:spPr>
          <a:xfrm>
            <a:off x="1198180" y="1004895"/>
            <a:ext cx="2610770" cy="2159767"/>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4703"/>
          <a:stretch/>
        </p:blipFill>
        <p:spPr>
          <a:xfrm>
            <a:off x="3915789" y="1003353"/>
            <a:ext cx="2814940" cy="2161310"/>
          </a:xfrm>
          <a:prstGeom prst="rect">
            <a:avLst/>
          </a:prstGeom>
        </p:spPr>
      </p:pic>
      <p:sp>
        <p:nvSpPr>
          <p:cNvPr id="10" name="TextBox 9"/>
          <p:cNvSpPr txBox="1"/>
          <p:nvPr/>
        </p:nvSpPr>
        <p:spPr>
          <a:xfrm>
            <a:off x="6817776" y="5606306"/>
            <a:ext cx="1817421" cy="307777"/>
          </a:xfrm>
          <a:prstGeom prst="rect">
            <a:avLst/>
          </a:prstGeom>
          <a:noFill/>
        </p:spPr>
        <p:txBody>
          <a:bodyPr wrap="none" rtlCol="0">
            <a:spAutoFit/>
          </a:bodyPr>
          <a:lstStyle/>
          <a:p>
            <a:r>
              <a:rPr lang="en-US" sz="1400" dirty="0" smtClean="0"/>
              <a:t>Image from </a:t>
            </a:r>
            <a:r>
              <a:rPr lang="en-US" sz="1400" dirty="0" err="1" smtClean="0">
                <a:hlinkClick r:id="rId4"/>
              </a:rPr>
              <a:t>Glycoform</a:t>
            </a:r>
            <a:endParaRPr lang="en-US" sz="1400" dirty="0"/>
          </a:p>
        </p:txBody>
      </p:sp>
      <p:sp>
        <p:nvSpPr>
          <p:cNvPr id="11" name="TextBox 10"/>
          <p:cNvSpPr txBox="1"/>
          <p:nvPr/>
        </p:nvSpPr>
        <p:spPr>
          <a:xfrm>
            <a:off x="161681" y="3474743"/>
            <a:ext cx="8566110"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Sialic Acids include 43 sugar derivatives, 2 common derivatives are shown above</a:t>
            </a:r>
          </a:p>
          <a:p>
            <a:pPr marL="457200" indent="-457200">
              <a:buFont typeface="Arial" panose="020B0604020202020204" pitchFamily="34" charset="0"/>
              <a:buChar char="•"/>
            </a:pPr>
            <a:r>
              <a:rPr lang="en-US" sz="2400" dirty="0" smtClean="0"/>
              <a:t>Commonly found as components of oligosaccharide chains in glycolipids and glycoproteins</a:t>
            </a:r>
          </a:p>
          <a:p>
            <a:pPr marL="457200" indent="-457200">
              <a:buFont typeface="Arial" panose="020B0604020202020204" pitchFamily="34" charset="0"/>
              <a:buChar char="•"/>
            </a:pPr>
            <a:r>
              <a:rPr lang="en-US" sz="2400" dirty="0" smtClean="0"/>
              <a:t>These residues impart a negative charge to glycoproteins</a:t>
            </a:r>
          </a:p>
        </p:txBody>
      </p:sp>
    </p:spTree>
    <p:extLst>
      <p:ext uri="{BB962C8B-B14F-4D97-AF65-F5344CB8AC3E}">
        <p14:creationId xmlns:p14="http://schemas.microsoft.com/office/powerpoint/2010/main" val="1770517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Influenza Virus</a:t>
            </a:r>
            <a:endParaRPr lang="en-US" dirty="0"/>
          </a:p>
        </p:txBody>
      </p:sp>
      <p:sp>
        <p:nvSpPr>
          <p:cNvPr id="3" name="Content Placeholder 2"/>
          <p:cNvSpPr>
            <a:spLocks noGrp="1"/>
          </p:cNvSpPr>
          <p:nvPr>
            <p:ph idx="1"/>
          </p:nvPr>
        </p:nvSpPr>
        <p:spPr>
          <a:xfrm>
            <a:off x="319597" y="1278384"/>
            <a:ext cx="4590588" cy="4392630"/>
          </a:xfrm>
        </p:spPr>
        <p:txBody>
          <a:bodyPr>
            <a:normAutofit/>
          </a:bodyPr>
          <a:lstStyle/>
          <a:p>
            <a:r>
              <a:rPr lang="en-US" dirty="0" smtClean="0"/>
              <a:t>Influenza contains two major proteins on the surface of the viral coat that aid with infection and replication.</a:t>
            </a:r>
          </a:p>
          <a:p>
            <a:r>
              <a:rPr lang="en-US" dirty="0" smtClean="0"/>
              <a:t>Hemagglutinin – required for infection </a:t>
            </a:r>
          </a:p>
          <a:p>
            <a:r>
              <a:rPr lang="en-US" dirty="0" smtClean="0"/>
              <a:t>Neuraminidase – required for release of replicated viruses from infected cell</a:t>
            </a:r>
            <a:endParaRPr lang="en-US" dirty="0"/>
          </a:p>
        </p:txBody>
      </p:sp>
      <p:grpSp>
        <p:nvGrpSpPr>
          <p:cNvPr id="6" name="Group 5"/>
          <p:cNvGrpSpPr/>
          <p:nvPr/>
        </p:nvGrpSpPr>
        <p:grpSpPr>
          <a:xfrm>
            <a:off x="4799023" y="50450"/>
            <a:ext cx="4184970" cy="5620564"/>
            <a:chOff x="4799023" y="50450"/>
            <a:chExt cx="4184970" cy="5620564"/>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0897"/>
            <a:stretch/>
          </p:blipFill>
          <p:spPr>
            <a:xfrm>
              <a:off x="4910184" y="159876"/>
              <a:ext cx="4073809" cy="5511138"/>
            </a:xfrm>
            <a:prstGeom prst="rect">
              <a:avLst/>
            </a:prstGeom>
          </p:spPr>
        </p:pic>
        <p:sp>
          <p:nvSpPr>
            <p:cNvPr id="5" name="Rectangle 4"/>
            <p:cNvSpPr/>
            <p:nvPr/>
          </p:nvSpPr>
          <p:spPr>
            <a:xfrm>
              <a:off x="4799023" y="50450"/>
              <a:ext cx="460354" cy="378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572000" y="5626551"/>
            <a:ext cx="4506105" cy="307777"/>
          </a:xfrm>
          <a:prstGeom prst="rect">
            <a:avLst/>
          </a:prstGeom>
          <a:noFill/>
        </p:spPr>
        <p:txBody>
          <a:bodyPr wrap="none" rtlCol="0">
            <a:spAutoFit/>
          </a:bodyPr>
          <a:lstStyle/>
          <a:p>
            <a:r>
              <a:rPr lang="en-US" sz="1400" dirty="0" smtClean="0"/>
              <a:t>Image from </a:t>
            </a:r>
            <a:r>
              <a:rPr lang="en-US" sz="1400" dirty="0" err="1" smtClean="0">
                <a:hlinkClick r:id="rId4"/>
              </a:rPr>
              <a:t>Antonova</a:t>
            </a:r>
            <a:r>
              <a:rPr lang="en-US" sz="1400" dirty="0" smtClean="0">
                <a:hlinkClick r:id="rId4"/>
              </a:rPr>
              <a:t>, E., et al (2018) </a:t>
            </a:r>
            <a:r>
              <a:rPr lang="en-US" sz="1400" i="1" dirty="0" smtClean="0">
                <a:hlinkClick r:id="rId4"/>
              </a:rPr>
              <a:t>F1000Research</a:t>
            </a:r>
            <a:r>
              <a:rPr lang="en-US" sz="1400" dirty="0" smtClean="0">
                <a:hlinkClick r:id="rId4"/>
              </a:rPr>
              <a:t> 7:206</a:t>
            </a:r>
            <a:endParaRPr lang="en-US" sz="1400" dirty="0"/>
          </a:p>
        </p:txBody>
      </p:sp>
    </p:spTree>
    <p:extLst>
      <p:ext uri="{BB962C8B-B14F-4D97-AF65-F5344CB8AC3E}">
        <p14:creationId xmlns:p14="http://schemas.microsoft.com/office/powerpoint/2010/main" val="3919790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Neuraminidase</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8122" b="52224"/>
          <a:stretch/>
        </p:blipFill>
        <p:spPr>
          <a:xfrm>
            <a:off x="0" y="3429000"/>
            <a:ext cx="8809771" cy="2339602"/>
          </a:xfrm>
        </p:spPr>
      </p:pic>
      <p:sp>
        <p:nvSpPr>
          <p:cNvPr id="5" name="TextBox 4"/>
          <p:cNvSpPr txBox="1"/>
          <p:nvPr/>
        </p:nvSpPr>
        <p:spPr>
          <a:xfrm>
            <a:off x="7131715" y="5614713"/>
            <a:ext cx="1614994" cy="307777"/>
          </a:xfrm>
          <a:prstGeom prst="rect">
            <a:avLst/>
          </a:prstGeom>
          <a:noFill/>
        </p:spPr>
        <p:txBody>
          <a:bodyPr wrap="none" rtlCol="0">
            <a:spAutoFit/>
          </a:bodyPr>
          <a:lstStyle/>
          <a:p>
            <a:r>
              <a:rPr lang="en-US" sz="1400" dirty="0" smtClean="0"/>
              <a:t>Image from </a:t>
            </a:r>
            <a:r>
              <a:rPr lang="en-US" sz="1400" dirty="0" smtClean="0">
                <a:hlinkClick r:id="rId4"/>
              </a:rPr>
              <a:t>Can005</a:t>
            </a:r>
            <a:endParaRPr lang="en-US" sz="1400" dirty="0"/>
          </a:p>
        </p:txBody>
      </p:sp>
      <p:grpSp>
        <p:nvGrpSpPr>
          <p:cNvPr id="14" name="Group 13"/>
          <p:cNvGrpSpPr/>
          <p:nvPr/>
        </p:nvGrpSpPr>
        <p:grpSpPr>
          <a:xfrm>
            <a:off x="5119649" y="555642"/>
            <a:ext cx="3627060" cy="2560325"/>
            <a:chOff x="5119649" y="555642"/>
            <a:chExt cx="3627060" cy="2560325"/>
          </a:xfrm>
        </p:grpSpPr>
        <p:grpSp>
          <p:nvGrpSpPr>
            <p:cNvPr id="12" name="Group 11"/>
            <p:cNvGrpSpPr/>
            <p:nvPr/>
          </p:nvGrpSpPr>
          <p:grpSpPr>
            <a:xfrm>
              <a:off x="5119649" y="555642"/>
              <a:ext cx="3627060" cy="2560325"/>
              <a:chOff x="5076497" y="915096"/>
              <a:chExt cx="3627060" cy="2560325"/>
            </a:xfrm>
          </p:grpSpPr>
          <p:pic>
            <p:nvPicPr>
              <p:cNvPr id="6" name="Picture 5"/>
              <p:cNvPicPr>
                <a:picLocks noChangeAspect="1"/>
              </p:cNvPicPr>
              <p:nvPr/>
            </p:nvPicPr>
            <p:blipFill>
              <a:blip r:embed="rId5"/>
              <a:stretch>
                <a:fillRect/>
              </a:stretch>
            </p:blipFill>
            <p:spPr>
              <a:xfrm>
                <a:off x="5264704" y="1161392"/>
                <a:ext cx="3250646" cy="2026132"/>
              </a:xfrm>
              <a:prstGeom prst="rect">
                <a:avLst/>
              </a:prstGeom>
            </p:spPr>
          </p:pic>
          <p:sp>
            <p:nvSpPr>
              <p:cNvPr id="7" name="Rectangle 6"/>
              <p:cNvSpPr/>
              <p:nvPr/>
            </p:nvSpPr>
            <p:spPr>
              <a:xfrm>
                <a:off x="5076497" y="920706"/>
                <a:ext cx="3600844" cy="674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76497" y="3033287"/>
                <a:ext cx="2390052" cy="442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7287464" y="2059328"/>
                <a:ext cx="2390052" cy="442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627899" y="915096"/>
                <a:ext cx="1633524" cy="646331"/>
              </a:xfrm>
              <a:prstGeom prst="rect">
                <a:avLst/>
              </a:prstGeom>
              <a:noFill/>
            </p:spPr>
            <p:txBody>
              <a:bodyPr wrap="none" rtlCol="0">
                <a:spAutoFit/>
              </a:bodyPr>
              <a:lstStyle/>
              <a:p>
                <a:pPr algn="ctr"/>
                <a:r>
                  <a:rPr lang="en-US" b="1" dirty="0" smtClean="0"/>
                  <a:t>Neuraminidase</a:t>
                </a:r>
              </a:p>
              <a:p>
                <a:pPr algn="ctr"/>
                <a:r>
                  <a:rPr lang="en-US" b="1" dirty="0" smtClean="0"/>
                  <a:t>Enzyme</a:t>
                </a:r>
                <a:endParaRPr lang="en-US" b="1" dirty="0"/>
              </a:p>
            </p:txBody>
          </p:sp>
        </p:grpSp>
        <p:sp>
          <p:nvSpPr>
            <p:cNvPr id="10" name="TextBox 9"/>
            <p:cNvSpPr txBox="1"/>
            <p:nvPr/>
          </p:nvSpPr>
          <p:spPr>
            <a:xfrm rot="16200000">
              <a:off x="7467681" y="2099310"/>
              <a:ext cx="813501" cy="461665"/>
            </a:xfrm>
            <a:prstGeom prst="rect">
              <a:avLst/>
            </a:prstGeom>
            <a:noFill/>
          </p:spPr>
          <p:txBody>
            <a:bodyPr wrap="square" rtlCol="0">
              <a:spAutoFit/>
            </a:bodyPr>
            <a:lstStyle/>
            <a:p>
              <a:r>
                <a:rPr lang="en-US" sz="2400" dirty="0" smtClean="0"/>
                <a:t>Cell</a:t>
              </a:r>
              <a:endParaRPr lang="en-US" sz="2400" dirty="0"/>
            </a:p>
          </p:txBody>
        </p:sp>
      </p:grpSp>
      <p:sp>
        <p:nvSpPr>
          <p:cNvPr id="13" name="TextBox 12"/>
          <p:cNvSpPr txBox="1"/>
          <p:nvPr/>
        </p:nvSpPr>
        <p:spPr>
          <a:xfrm>
            <a:off x="3968672" y="2961423"/>
            <a:ext cx="5175328" cy="307777"/>
          </a:xfrm>
          <a:prstGeom prst="rect">
            <a:avLst/>
          </a:prstGeom>
          <a:noFill/>
        </p:spPr>
        <p:txBody>
          <a:bodyPr wrap="none" rtlCol="0">
            <a:spAutoFit/>
          </a:bodyPr>
          <a:lstStyle/>
          <a:p>
            <a:r>
              <a:rPr lang="en-US" sz="1400" dirty="0" smtClean="0"/>
              <a:t>Image from </a:t>
            </a:r>
            <a:r>
              <a:rPr lang="en-US" sz="1400" dirty="0" err="1" smtClean="0">
                <a:hlinkClick r:id="rId6"/>
              </a:rPr>
              <a:t>Heise</a:t>
            </a:r>
            <a:r>
              <a:rPr lang="en-US" sz="1400" dirty="0" smtClean="0">
                <a:hlinkClick r:id="rId6"/>
              </a:rPr>
              <a:t>, T., et al (2017) </a:t>
            </a:r>
            <a:r>
              <a:rPr lang="en-US" sz="1400" dirty="0" err="1" smtClean="0">
                <a:hlinkClick r:id="rId6"/>
              </a:rPr>
              <a:t>Bioconjugate</a:t>
            </a:r>
            <a:r>
              <a:rPr lang="en-US" sz="1400" dirty="0" smtClean="0">
                <a:hlinkClick r:id="rId6"/>
              </a:rPr>
              <a:t> </a:t>
            </a:r>
            <a:r>
              <a:rPr lang="en-US" sz="1400" dirty="0" err="1" smtClean="0">
                <a:hlinkClick r:id="rId6"/>
              </a:rPr>
              <a:t>Chem</a:t>
            </a:r>
            <a:r>
              <a:rPr lang="en-US" sz="1400" dirty="0" smtClean="0">
                <a:hlinkClick r:id="rId6"/>
              </a:rPr>
              <a:t> 28:1811 - 1815</a:t>
            </a:r>
            <a:endParaRPr lang="en-US" sz="1400" dirty="0"/>
          </a:p>
        </p:txBody>
      </p:sp>
      <p:sp>
        <p:nvSpPr>
          <p:cNvPr id="15" name="TextBox 14"/>
          <p:cNvSpPr txBox="1"/>
          <p:nvPr/>
        </p:nvSpPr>
        <p:spPr>
          <a:xfrm>
            <a:off x="239635" y="1382040"/>
            <a:ext cx="4603532" cy="1569660"/>
          </a:xfrm>
          <a:prstGeom prst="rect">
            <a:avLst/>
          </a:prstGeom>
          <a:noFill/>
        </p:spPr>
        <p:txBody>
          <a:bodyPr wrap="square" rtlCol="0">
            <a:spAutoFit/>
          </a:bodyPr>
          <a:lstStyle/>
          <a:p>
            <a:r>
              <a:rPr lang="en-US" sz="2400" dirty="0" smtClean="0"/>
              <a:t>Cleaves the Neu5AC Sialic Acid residue from the surface of the cell, allowing the budding virus particle to be released. </a:t>
            </a:r>
          </a:p>
        </p:txBody>
      </p:sp>
    </p:spTree>
    <p:extLst>
      <p:ext uri="{BB962C8B-B14F-4D97-AF65-F5344CB8AC3E}">
        <p14:creationId xmlns:p14="http://schemas.microsoft.com/office/powerpoint/2010/main" val="1196736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083" y="380005"/>
            <a:ext cx="7115372" cy="779462"/>
          </a:xfrm>
        </p:spPr>
        <p:txBody>
          <a:bodyPr/>
          <a:lstStyle/>
          <a:p>
            <a:r>
              <a:rPr lang="en-US" b="1" dirty="0" smtClean="0"/>
              <a:t>Proteoglycans vs Glycoproteins</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678401773"/>
              </p:ext>
            </p:extLst>
          </p:nvPr>
        </p:nvGraphicFramePr>
        <p:xfrm>
          <a:off x="176572" y="1409612"/>
          <a:ext cx="8702568" cy="4003040"/>
        </p:xfrm>
        <a:graphic>
          <a:graphicData uri="http://schemas.openxmlformats.org/drawingml/2006/table">
            <a:tbl>
              <a:tblPr firstRow="1" bandRow="1">
                <a:tableStyleId>{5C22544A-7EE6-4342-B048-85BDC9FD1C3A}</a:tableStyleId>
              </a:tblPr>
              <a:tblGrid>
                <a:gridCol w="1563941">
                  <a:extLst>
                    <a:ext uri="{9D8B030D-6E8A-4147-A177-3AD203B41FA5}">
                      <a16:colId xmlns:a16="http://schemas.microsoft.com/office/drawing/2014/main" val="1953641897"/>
                    </a:ext>
                  </a:extLst>
                </a:gridCol>
                <a:gridCol w="3644988">
                  <a:extLst>
                    <a:ext uri="{9D8B030D-6E8A-4147-A177-3AD203B41FA5}">
                      <a16:colId xmlns:a16="http://schemas.microsoft.com/office/drawing/2014/main" val="4224415173"/>
                    </a:ext>
                  </a:extLst>
                </a:gridCol>
                <a:gridCol w="3493639">
                  <a:extLst>
                    <a:ext uri="{9D8B030D-6E8A-4147-A177-3AD203B41FA5}">
                      <a16:colId xmlns:a16="http://schemas.microsoft.com/office/drawing/2014/main" val="1481448160"/>
                    </a:ext>
                  </a:extLst>
                </a:gridCol>
              </a:tblGrid>
              <a:tr h="370840">
                <a:tc>
                  <a:txBody>
                    <a:bodyPr/>
                    <a:lstStyle/>
                    <a:p>
                      <a:endParaRPr lang="en-US" dirty="0"/>
                    </a:p>
                  </a:txBody>
                  <a:tcPr/>
                </a:tc>
                <a:tc>
                  <a:txBody>
                    <a:bodyPr/>
                    <a:lstStyle/>
                    <a:p>
                      <a:pPr algn="ctr"/>
                      <a:r>
                        <a:rPr lang="en-US" sz="2000" dirty="0" smtClean="0"/>
                        <a:t>Proteoglycans</a:t>
                      </a:r>
                      <a:endParaRPr lang="en-US" sz="2000" dirty="0"/>
                    </a:p>
                  </a:txBody>
                  <a:tcPr/>
                </a:tc>
                <a:tc>
                  <a:txBody>
                    <a:bodyPr/>
                    <a:lstStyle/>
                    <a:p>
                      <a:pPr algn="ctr"/>
                      <a:r>
                        <a:rPr lang="en-US" sz="2000" dirty="0" smtClean="0"/>
                        <a:t>Glycoproteins</a:t>
                      </a:r>
                      <a:endParaRPr lang="en-US" sz="2000" dirty="0"/>
                    </a:p>
                  </a:txBody>
                  <a:tcPr/>
                </a:tc>
                <a:extLst>
                  <a:ext uri="{0D108BD9-81ED-4DB2-BD59-A6C34878D82A}">
                    <a16:rowId xmlns:a16="http://schemas.microsoft.com/office/drawing/2014/main" val="3737741297"/>
                  </a:ext>
                </a:extLst>
              </a:tr>
              <a:tr h="370840">
                <a:tc>
                  <a:txBody>
                    <a:bodyPr/>
                    <a:lstStyle/>
                    <a:p>
                      <a:r>
                        <a:rPr lang="en-US" sz="1800" b="1" dirty="0" smtClean="0"/>
                        <a:t>Structure</a:t>
                      </a:r>
                      <a:endParaRPr lang="en-US" sz="1800" b="1" dirty="0"/>
                    </a:p>
                  </a:txBody>
                  <a:tcPr/>
                </a:tc>
                <a:tc>
                  <a:txBody>
                    <a:bodyPr/>
                    <a:lstStyle/>
                    <a:p>
                      <a:r>
                        <a:rPr lang="en-US" sz="1600" dirty="0" smtClean="0"/>
                        <a:t>Protein covalently</a:t>
                      </a:r>
                      <a:r>
                        <a:rPr lang="en-US" sz="1600" baseline="0" dirty="0" smtClean="0"/>
                        <a:t> attached to one or more glycosaminoglycan chain</a:t>
                      </a:r>
                      <a:endParaRPr lang="en-US" sz="1600" dirty="0"/>
                    </a:p>
                  </a:txBody>
                  <a:tcPr/>
                </a:tc>
                <a:tc>
                  <a:txBody>
                    <a:bodyPr/>
                    <a:lstStyle/>
                    <a:p>
                      <a:r>
                        <a:rPr lang="en-US" sz="1600" dirty="0" smtClean="0"/>
                        <a:t>Oligosaccharide</a:t>
                      </a:r>
                      <a:r>
                        <a:rPr lang="en-US" sz="1600" baseline="0" dirty="0" smtClean="0"/>
                        <a:t> chains covalently attached to proteins</a:t>
                      </a:r>
                      <a:endParaRPr lang="en-US" sz="1600" dirty="0"/>
                    </a:p>
                  </a:txBody>
                  <a:tcPr/>
                </a:tc>
                <a:extLst>
                  <a:ext uri="{0D108BD9-81ED-4DB2-BD59-A6C34878D82A}">
                    <a16:rowId xmlns:a16="http://schemas.microsoft.com/office/drawing/2014/main" val="1340387150"/>
                  </a:ext>
                </a:extLst>
              </a:tr>
              <a:tr h="370840">
                <a:tc>
                  <a:txBody>
                    <a:bodyPr/>
                    <a:lstStyle/>
                    <a:p>
                      <a:r>
                        <a:rPr lang="en-US" sz="1800" b="1" dirty="0" smtClean="0"/>
                        <a:t>Location</a:t>
                      </a:r>
                      <a:endParaRPr lang="en-US" sz="1800" b="1" dirty="0"/>
                    </a:p>
                  </a:txBody>
                  <a:tcPr/>
                </a:tc>
                <a:tc>
                  <a:txBody>
                    <a:bodyPr/>
                    <a:lstStyle/>
                    <a:p>
                      <a:r>
                        <a:rPr lang="en-US" sz="1600" dirty="0" smtClean="0"/>
                        <a:t>Connective Tissue</a:t>
                      </a:r>
                      <a:endParaRPr lang="en-US" sz="1600" dirty="0"/>
                    </a:p>
                  </a:txBody>
                  <a:tcPr/>
                </a:tc>
                <a:tc>
                  <a:txBody>
                    <a:bodyPr/>
                    <a:lstStyle/>
                    <a:p>
                      <a:r>
                        <a:rPr lang="en-US" sz="1600" dirty="0" smtClean="0"/>
                        <a:t>Cell Surface</a:t>
                      </a:r>
                      <a:endParaRPr lang="en-US" sz="1600" dirty="0"/>
                    </a:p>
                  </a:txBody>
                  <a:tcPr/>
                </a:tc>
                <a:extLst>
                  <a:ext uri="{0D108BD9-81ED-4DB2-BD59-A6C34878D82A}">
                    <a16:rowId xmlns:a16="http://schemas.microsoft.com/office/drawing/2014/main" val="3232570555"/>
                  </a:ext>
                </a:extLst>
              </a:tr>
              <a:tr h="370840">
                <a:tc>
                  <a:txBody>
                    <a:bodyPr/>
                    <a:lstStyle/>
                    <a:p>
                      <a:r>
                        <a:rPr lang="en-US" sz="1800" b="1" dirty="0" smtClean="0"/>
                        <a:t>Function</a:t>
                      </a:r>
                      <a:endParaRPr lang="en-US" sz="1800" b="1" dirty="0"/>
                    </a:p>
                  </a:txBody>
                  <a:tcPr/>
                </a:tc>
                <a:tc>
                  <a:txBody>
                    <a:bodyPr/>
                    <a:lstStyle/>
                    <a:p>
                      <a:r>
                        <a:rPr lang="en-US" sz="1600" dirty="0" smtClean="0"/>
                        <a:t>Combine</a:t>
                      </a:r>
                      <a:r>
                        <a:rPr lang="en-US" sz="1600" baseline="0" dirty="0" smtClean="0"/>
                        <a:t> with collagen to form cartilage, modulation of cellular development</a:t>
                      </a:r>
                      <a:endParaRPr lang="en-US" sz="1600" dirty="0"/>
                    </a:p>
                  </a:txBody>
                  <a:tcPr/>
                </a:tc>
                <a:tc>
                  <a:txBody>
                    <a:bodyPr/>
                    <a:lstStyle/>
                    <a:p>
                      <a:r>
                        <a:rPr lang="en-US" sz="1600" dirty="0" smtClean="0"/>
                        <a:t>Cell-to-cell recognition,</a:t>
                      </a:r>
                      <a:r>
                        <a:rPr lang="en-US" sz="1600" baseline="0" dirty="0" smtClean="0"/>
                        <a:t> signaling, communication</a:t>
                      </a:r>
                      <a:endParaRPr lang="en-US" sz="1600" dirty="0"/>
                    </a:p>
                  </a:txBody>
                  <a:tcPr/>
                </a:tc>
                <a:extLst>
                  <a:ext uri="{0D108BD9-81ED-4DB2-BD59-A6C34878D82A}">
                    <a16:rowId xmlns:a16="http://schemas.microsoft.com/office/drawing/2014/main" val="3342876379"/>
                  </a:ext>
                </a:extLst>
              </a:tr>
              <a:tr h="370840">
                <a:tc>
                  <a:txBody>
                    <a:bodyPr/>
                    <a:lstStyle/>
                    <a:p>
                      <a:r>
                        <a:rPr lang="en-US" sz="1800" b="1" dirty="0" smtClean="0"/>
                        <a:t>Carbohydrate Content</a:t>
                      </a:r>
                      <a:endParaRPr lang="en-US" sz="1800" b="1" dirty="0"/>
                    </a:p>
                  </a:txBody>
                  <a:tcPr/>
                </a:tc>
                <a:tc>
                  <a:txBody>
                    <a:bodyPr/>
                    <a:lstStyle/>
                    <a:p>
                      <a:r>
                        <a:rPr lang="en-US" sz="1600" dirty="0" smtClean="0"/>
                        <a:t>50-60%</a:t>
                      </a:r>
                      <a:endParaRPr lang="en-US" sz="1600" dirty="0"/>
                    </a:p>
                  </a:txBody>
                  <a:tcPr/>
                </a:tc>
                <a:tc>
                  <a:txBody>
                    <a:bodyPr/>
                    <a:lstStyle/>
                    <a:p>
                      <a:r>
                        <a:rPr lang="en-US" sz="1600" dirty="0" smtClean="0"/>
                        <a:t>10-15%</a:t>
                      </a:r>
                      <a:endParaRPr lang="en-US" sz="1600" dirty="0"/>
                    </a:p>
                  </a:txBody>
                  <a:tcPr/>
                </a:tc>
                <a:extLst>
                  <a:ext uri="{0D108BD9-81ED-4DB2-BD59-A6C34878D82A}">
                    <a16:rowId xmlns:a16="http://schemas.microsoft.com/office/drawing/2014/main" val="3905535029"/>
                  </a:ext>
                </a:extLst>
              </a:tr>
              <a:tr h="370840">
                <a:tc>
                  <a:txBody>
                    <a:bodyPr/>
                    <a:lstStyle/>
                    <a:p>
                      <a:r>
                        <a:rPr lang="en-US" sz="1800" b="1" dirty="0" smtClean="0"/>
                        <a:t>Charge</a:t>
                      </a:r>
                      <a:endParaRPr lang="en-US" sz="1800" b="1" dirty="0"/>
                    </a:p>
                  </a:txBody>
                  <a:tcPr/>
                </a:tc>
                <a:tc>
                  <a:txBody>
                    <a:bodyPr/>
                    <a:lstStyle/>
                    <a:p>
                      <a:r>
                        <a:rPr lang="en-US" sz="1600" dirty="0" smtClean="0"/>
                        <a:t>Negatively Charged</a:t>
                      </a:r>
                      <a:endParaRPr lang="en-US" sz="1600" dirty="0"/>
                    </a:p>
                  </a:txBody>
                  <a:tcPr/>
                </a:tc>
                <a:tc>
                  <a:txBody>
                    <a:bodyPr/>
                    <a:lstStyle/>
                    <a:p>
                      <a:r>
                        <a:rPr lang="en-US" sz="1600" dirty="0" smtClean="0"/>
                        <a:t>Charge varies</a:t>
                      </a:r>
                      <a:endParaRPr lang="en-US" sz="1600" dirty="0"/>
                    </a:p>
                  </a:txBody>
                  <a:tcPr/>
                </a:tc>
                <a:extLst>
                  <a:ext uri="{0D108BD9-81ED-4DB2-BD59-A6C34878D82A}">
                    <a16:rowId xmlns:a16="http://schemas.microsoft.com/office/drawing/2014/main" val="3136064773"/>
                  </a:ext>
                </a:extLst>
              </a:tr>
              <a:tr h="370840">
                <a:tc>
                  <a:txBody>
                    <a:bodyPr/>
                    <a:lstStyle/>
                    <a:p>
                      <a:r>
                        <a:rPr lang="en-US" sz="1800" b="1" dirty="0" smtClean="0"/>
                        <a:t>Significance</a:t>
                      </a:r>
                      <a:endParaRPr lang="en-US" sz="1800" b="1" dirty="0"/>
                    </a:p>
                  </a:txBody>
                  <a:tcPr/>
                </a:tc>
                <a:tc>
                  <a:txBody>
                    <a:bodyPr/>
                    <a:lstStyle/>
                    <a:p>
                      <a:r>
                        <a:rPr lang="en-US" sz="1600" dirty="0" smtClean="0"/>
                        <a:t>Water associated with proteoglycans helps</a:t>
                      </a:r>
                      <a:r>
                        <a:rPr lang="en-US" sz="1600" baseline="0" dirty="0" smtClean="0"/>
                        <a:t> provide the cushion function of cartilage. </a:t>
                      </a:r>
                      <a:endParaRPr lang="en-US" sz="1600" dirty="0"/>
                    </a:p>
                  </a:txBody>
                  <a:tcPr/>
                </a:tc>
                <a:tc>
                  <a:txBody>
                    <a:bodyPr/>
                    <a:lstStyle/>
                    <a:p>
                      <a:r>
                        <a:rPr lang="en-US" sz="1600" dirty="0" smtClean="0"/>
                        <a:t>Carbohydrate modifications</a:t>
                      </a:r>
                      <a:r>
                        <a:rPr lang="en-US" sz="1600" baseline="0" dirty="0" smtClean="0"/>
                        <a:t> are essential for proper protein function. Changes in carbohydrate patterns are common in cancer. </a:t>
                      </a:r>
                      <a:endParaRPr lang="en-US" sz="1600" dirty="0"/>
                    </a:p>
                  </a:txBody>
                  <a:tcPr/>
                </a:tc>
                <a:extLst>
                  <a:ext uri="{0D108BD9-81ED-4DB2-BD59-A6C34878D82A}">
                    <a16:rowId xmlns:a16="http://schemas.microsoft.com/office/drawing/2014/main" val="1368540195"/>
                  </a:ext>
                </a:extLst>
              </a:tr>
            </a:tbl>
          </a:graphicData>
        </a:graphic>
      </p:graphicFrame>
    </p:spTree>
    <p:extLst>
      <p:ext uri="{BB962C8B-B14F-4D97-AF65-F5344CB8AC3E}">
        <p14:creationId xmlns:p14="http://schemas.microsoft.com/office/powerpoint/2010/main" val="3344899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45099" y="1083792"/>
            <a:ext cx="6342089" cy="4485586"/>
            <a:chOff x="1400955" y="1186207"/>
            <a:chExt cx="6342089" cy="448558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955" y="1186207"/>
              <a:ext cx="6342089" cy="4485586"/>
            </a:xfrm>
            <a:prstGeom prst="rect">
              <a:avLst/>
            </a:prstGeom>
          </p:spPr>
        </p:pic>
        <p:sp>
          <p:nvSpPr>
            <p:cNvPr id="5" name="Rectangle 4"/>
            <p:cNvSpPr/>
            <p:nvPr/>
          </p:nvSpPr>
          <p:spPr>
            <a:xfrm>
              <a:off x="2333297" y="5372888"/>
              <a:ext cx="132430" cy="29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32110" y="5620319"/>
            <a:ext cx="3926203" cy="307777"/>
          </a:xfrm>
          <a:prstGeom prst="rect">
            <a:avLst/>
          </a:prstGeom>
          <a:noFill/>
        </p:spPr>
        <p:txBody>
          <a:bodyPr wrap="none" rtlCol="0">
            <a:spAutoFit/>
          </a:bodyPr>
          <a:lstStyle/>
          <a:p>
            <a:r>
              <a:rPr lang="en-US" sz="1400" dirty="0" smtClean="0"/>
              <a:t>Image from </a:t>
            </a:r>
            <a:r>
              <a:rPr lang="en-US" sz="1400" dirty="0" smtClean="0">
                <a:hlinkClick r:id="rId4"/>
              </a:rPr>
              <a:t>The Atlas of Plant and Animal Histology</a:t>
            </a:r>
            <a:endParaRPr lang="en-US" sz="1400" dirty="0"/>
          </a:p>
        </p:txBody>
      </p:sp>
      <p:sp>
        <p:nvSpPr>
          <p:cNvPr id="2" name="Title 1"/>
          <p:cNvSpPr>
            <a:spLocks noGrp="1"/>
          </p:cNvSpPr>
          <p:nvPr>
            <p:ph type="title"/>
          </p:nvPr>
        </p:nvSpPr>
        <p:spPr>
          <a:xfrm>
            <a:off x="1614022" y="304330"/>
            <a:ext cx="7210332" cy="779462"/>
          </a:xfrm>
        </p:spPr>
        <p:txBody>
          <a:bodyPr>
            <a:normAutofit fontScale="90000"/>
          </a:bodyPr>
          <a:lstStyle/>
          <a:p>
            <a:r>
              <a:rPr lang="en-US" dirty="0" smtClean="0"/>
              <a:t>Aggregation of Hyaluronic Acid with Proteoglycans</a:t>
            </a:r>
            <a:endParaRPr lang="en-US" dirty="0"/>
          </a:p>
        </p:txBody>
      </p:sp>
    </p:spTree>
    <p:extLst>
      <p:ext uri="{BB962C8B-B14F-4D97-AF65-F5344CB8AC3E}">
        <p14:creationId xmlns:p14="http://schemas.microsoft.com/office/powerpoint/2010/main" val="3243790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Glycoproteins</a:t>
            </a:r>
            <a:endParaRPr lang="en-US" dirty="0"/>
          </a:p>
        </p:txBody>
      </p:sp>
      <p:sp>
        <p:nvSpPr>
          <p:cNvPr id="3" name="Content Placeholder 2"/>
          <p:cNvSpPr>
            <a:spLocks noGrp="1"/>
          </p:cNvSpPr>
          <p:nvPr>
            <p:ph idx="1"/>
          </p:nvPr>
        </p:nvSpPr>
        <p:spPr/>
        <p:txBody>
          <a:bodyPr/>
          <a:lstStyle/>
          <a:p>
            <a:r>
              <a:rPr lang="en-US" dirty="0" smtClean="0"/>
              <a:t>Oligosaccharides are attached to proteins through specific amino acid linkages:</a:t>
            </a:r>
          </a:p>
          <a:p>
            <a:r>
              <a:rPr lang="en-US" dirty="0" smtClean="0"/>
              <a:t>N-linked attachment</a:t>
            </a:r>
          </a:p>
          <a:p>
            <a:r>
              <a:rPr lang="en-US" dirty="0" smtClean="0"/>
              <a:t>O-linked attachment</a:t>
            </a:r>
            <a:endParaRPr lang="en-US" dirty="0"/>
          </a:p>
        </p:txBody>
      </p:sp>
    </p:spTree>
    <p:extLst>
      <p:ext uri="{BB962C8B-B14F-4D97-AF65-F5344CB8AC3E}">
        <p14:creationId xmlns:p14="http://schemas.microsoft.com/office/powerpoint/2010/main" val="1548829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O-linked Glycosylation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984" y="1001811"/>
            <a:ext cx="4130723" cy="4706671"/>
          </a:xfrm>
          <a:prstGeom prst="rect">
            <a:avLst/>
          </a:prstGeom>
        </p:spPr>
      </p:pic>
      <p:sp>
        <p:nvSpPr>
          <p:cNvPr id="3" name="Content Placeholder 2"/>
          <p:cNvSpPr>
            <a:spLocks noGrp="1"/>
          </p:cNvSpPr>
          <p:nvPr>
            <p:ph idx="1"/>
          </p:nvPr>
        </p:nvSpPr>
        <p:spPr>
          <a:xfrm>
            <a:off x="143023" y="1360367"/>
            <a:ext cx="6175797" cy="474741"/>
          </a:xfrm>
        </p:spPr>
        <p:txBody>
          <a:bodyPr>
            <a:normAutofit fontScale="85000" lnSpcReduction="10000"/>
          </a:bodyPr>
          <a:lstStyle/>
          <a:p>
            <a:r>
              <a:rPr lang="en-US" dirty="0" smtClean="0"/>
              <a:t>Predominantly at </a:t>
            </a:r>
            <a:r>
              <a:rPr lang="en-US" dirty="0" err="1" smtClean="0"/>
              <a:t>Ser</a:t>
            </a:r>
            <a:r>
              <a:rPr lang="en-US" dirty="0" smtClean="0"/>
              <a:t> and </a:t>
            </a:r>
            <a:r>
              <a:rPr lang="en-US" dirty="0" err="1" smtClean="0"/>
              <a:t>Thr</a:t>
            </a:r>
            <a:r>
              <a:rPr lang="en-US" dirty="0" smtClean="0"/>
              <a:t> alcohol groups.</a:t>
            </a:r>
          </a:p>
        </p:txBody>
      </p:sp>
      <p:sp>
        <p:nvSpPr>
          <p:cNvPr id="5" name="TextBox 4"/>
          <p:cNvSpPr txBox="1"/>
          <p:nvPr/>
        </p:nvSpPr>
        <p:spPr>
          <a:xfrm>
            <a:off x="7297048" y="5612612"/>
            <a:ext cx="1631985" cy="307777"/>
          </a:xfrm>
          <a:prstGeom prst="rect">
            <a:avLst/>
          </a:prstGeom>
          <a:noFill/>
        </p:spPr>
        <p:txBody>
          <a:bodyPr wrap="none" rtlCol="0">
            <a:spAutoFit/>
          </a:bodyPr>
          <a:lstStyle/>
          <a:p>
            <a:r>
              <a:rPr lang="en-US" sz="1400" dirty="0" smtClean="0"/>
              <a:t>Image from </a:t>
            </a:r>
            <a:r>
              <a:rPr lang="en-US" sz="1400" dirty="0" err="1" smtClean="0">
                <a:hlinkClick r:id="rId4"/>
              </a:rPr>
              <a:t>Waffein</a:t>
            </a:r>
            <a:endParaRPr lang="en-US" sz="1400" dirty="0"/>
          </a:p>
        </p:txBody>
      </p:sp>
      <p:sp>
        <p:nvSpPr>
          <p:cNvPr id="6" name="Rectangle 5"/>
          <p:cNvSpPr/>
          <p:nvPr/>
        </p:nvSpPr>
        <p:spPr>
          <a:xfrm>
            <a:off x="143022" y="1708984"/>
            <a:ext cx="4744287" cy="3416320"/>
          </a:xfrm>
          <a:prstGeom prst="rect">
            <a:avLst/>
          </a:prstGeom>
        </p:spPr>
        <p:txBody>
          <a:bodyPr wrap="square">
            <a:spAutoFit/>
          </a:bodyPr>
          <a:lstStyle/>
          <a:p>
            <a:pPr marL="285750" indent="-285750">
              <a:buFont typeface="Arial" panose="020B0604020202020204" pitchFamily="34" charset="0"/>
              <a:buChar char="•"/>
            </a:pPr>
            <a:r>
              <a:rPr lang="en-US" sz="2400" dirty="0" smtClean="0"/>
              <a:t>Process occurs mainly in the Golgi</a:t>
            </a:r>
          </a:p>
          <a:p>
            <a:pPr marL="285750" indent="-285750">
              <a:buFont typeface="Arial" panose="020B0604020202020204" pitchFamily="34" charset="0"/>
              <a:buChar char="•"/>
            </a:pPr>
            <a:r>
              <a:rPr lang="en-US" sz="2400" dirty="0" smtClean="0"/>
              <a:t>Has many functions: </a:t>
            </a:r>
          </a:p>
          <a:p>
            <a:pPr marL="742950" lvl="1" indent="-285750">
              <a:buFont typeface="Arial" panose="020B0604020202020204" pitchFamily="34" charset="0"/>
              <a:buChar char="•"/>
            </a:pPr>
            <a:r>
              <a:rPr lang="en-US" sz="2400" dirty="0" smtClean="0"/>
              <a:t>trafficking of cells in the immune system, </a:t>
            </a:r>
          </a:p>
          <a:p>
            <a:pPr marL="742950" lvl="1" indent="-285750">
              <a:buFont typeface="Arial" panose="020B0604020202020204" pitchFamily="34" charset="0"/>
              <a:buChar char="•"/>
            </a:pPr>
            <a:r>
              <a:rPr lang="en-US" sz="2400" dirty="0" smtClean="0"/>
              <a:t>recognition of foreign material, </a:t>
            </a:r>
          </a:p>
          <a:p>
            <a:pPr marL="742950" lvl="1" indent="-285750">
              <a:buFont typeface="Arial" panose="020B0604020202020204" pitchFamily="34" charset="0"/>
              <a:buChar char="•"/>
            </a:pPr>
            <a:r>
              <a:rPr lang="en-US" sz="2400" dirty="0" smtClean="0"/>
              <a:t>controlling cell metabolism, </a:t>
            </a:r>
          </a:p>
          <a:p>
            <a:pPr marL="742950" lvl="1" indent="-285750">
              <a:buFont typeface="Arial" panose="020B0604020202020204" pitchFamily="34" charset="0"/>
              <a:buChar char="•"/>
            </a:pPr>
            <a:r>
              <a:rPr lang="en-US" sz="2400" dirty="0" smtClean="0"/>
              <a:t>changing protein stability, and </a:t>
            </a:r>
          </a:p>
          <a:p>
            <a:pPr marL="742950" lvl="1" indent="-285750">
              <a:buFont typeface="Arial" panose="020B0604020202020204" pitchFamily="34" charset="0"/>
              <a:buChar char="•"/>
            </a:pPr>
            <a:r>
              <a:rPr lang="en-US" sz="2400" dirty="0" smtClean="0"/>
              <a:t>regulating protein activity.</a:t>
            </a:r>
            <a:endParaRPr lang="en-US" sz="2400" dirty="0"/>
          </a:p>
        </p:txBody>
      </p:sp>
    </p:spTree>
    <p:extLst>
      <p:ext uri="{BB962C8B-B14F-4D97-AF65-F5344CB8AC3E}">
        <p14:creationId xmlns:p14="http://schemas.microsoft.com/office/powerpoint/2010/main" val="4163226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Monosaccharide Derivatives</a:t>
            </a:r>
            <a:endParaRPr lang="en-US" dirty="0"/>
          </a:p>
        </p:txBody>
      </p:sp>
      <p:sp>
        <p:nvSpPr>
          <p:cNvPr id="3" name="Content Placeholder 2"/>
          <p:cNvSpPr>
            <a:spLocks noGrp="1"/>
          </p:cNvSpPr>
          <p:nvPr>
            <p:ph idx="1"/>
          </p:nvPr>
        </p:nvSpPr>
        <p:spPr>
          <a:xfrm>
            <a:off x="319596" y="1278385"/>
            <a:ext cx="8460420" cy="922482"/>
          </a:xfrm>
        </p:spPr>
        <p:txBody>
          <a:bodyPr/>
          <a:lstStyle/>
          <a:p>
            <a:r>
              <a:rPr lang="en-US" dirty="0" smtClean="0"/>
              <a:t>Monosaccharides can commonly be converted to sugar alcohols and sugar acids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783" y="2477441"/>
            <a:ext cx="3285534" cy="1751857"/>
          </a:xfrm>
          <a:prstGeom prst="rect">
            <a:avLst/>
          </a:prstGeom>
        </p:spPr>
      </p:pic>
      <p:sp>
        <p:nvSpPr>
          <p:cNvPr id="5" name="TextBox 4"/>
          <p:cNvSpPr txBox="1"/>
          <p:nvPr/>
        </p:nvSpPr>
        <p:spPr>
          <a:xfrm>
            <a:off x="4401733" y="4291461"/>
            <a:ext cx="4067769" cy="1231106"/>
          </a:xfrm>
          <a:prstGeom prst="rect">
            <a:avLst/>
          </a:prstGeom>
          <a:noFill/>
        </p:spPr>
        <p:txBody>
          <a:bodyPr wrap="square" rtlCol="0">
            <a:spAutoFit/>
          </a:bodyPr>
          <a:lstStyle/>
          <a:p>
            <a:pPr algn="ctr"/>
            <a:r>
              <a:rPr lang="en-US" sz="2000" b="1" dirty="0" smtClean="0"/>
              <a:t>Sorbitol – sugar alcohol</a:t>
            </a:r>
          </a:p>
          <a:p>
            <a:pPr algn="ctr"/>
            <a:r>
              <a:rPr lang="en-US" dirty="0" smtClean="0"/>
              <a:t>(found naturally in fruits, it is also used as an artificial sweetener. It is metabolized more slowly than glucose)</a:t>
            </a:r>
            <a:endParaRPr lang="en-US" dirty="0"/>
          </a:p>
        </p:txBody>
      </p:sp>
      <p:sp>
        <p:nvSpPr>
          <p:cNvPr id="7" name="TextBox 6"/>
          <p:cNvSpPr txBox="1"/>
          <p:nvPr/>
        </p:nvSpPr>
        <p:spPr>
          <a:xfrm>
            <a:off x="707346" y="4291461"/>
            <a:ext cx="3241390" cy="1231106"/>
          </a:xfrm>
          <a:prstGeom prst="rect">
            <a:avLst/>
          </a:prstGeom>
          <a:noFill/>
        </p:spPr>
        <p:txBody>
          <a:bodyPr wrap="square" rtlCol="0">
            <a:spAutoFit/>
          </a:bodyPr>
          <a:lstStyle/>
          <a:p>
            <a:pPr algn="ctr"/>
            <a:r>
              <a:rPr lang="en-US" sz="2000" b="1" dirty="0" err="1" smtClean="0"/>
              <a:t>Erythritol</a:t>
            </a:r>
            <a:r>
              <a:rPr lang="en-US" sz="2000" b="1" dirty="0" smtClean="0"/>
              <a:t> – sugar alcohol</a:t>
            </a:r>
          </a:p>
          <a:p>
            <a:pPr algn="ctr"/>
            <a:r>
              <a:rPr lang="en-US" dirty="0" smtClean="0"/>
              <a:t>(60-70% as sweet as sucrose,</a:t>
            </a:r>
          </a:p>
          <a:p>
            <a:pPr algn="ctr"/>
            <a:r>
              <a:rPr lang="en-US" dirty="0" smtClean="0"/>
              <a:t>But contributes far fewer calories when eaten)</a:t>
            </a:r>
            <a:endParaRPr lang="en-US"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28845" b="27632"/>
          <a:stretch/>
        </p:blipFill>
        <p:spPr>
          <a:xfrm>
            <a:off x="4302867" y="2271855"/>
            <a:ext cx="4477149" cy="1948618"/>
          </a:xfrm>
          <a:prstGeom prst="rect">
            <a:avLst/>
          </a:prstGeom>
        </p:spPr>
      </p:pic>
    </p:spTree>
    <p:extLst>
      <p:ext uri="{BB962C8B-B14F-4D97-AF65-F5344CB8AC3E}">
        <p14:creationId xmlns:p14="http://schemas.microsoft.com/office/powerpoint/2010/main" val="1869621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O-linked Glycosylation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984" y="1001811"/>
            <a:ext cx="4130723" cy="4706671"/>
          </a:xfrm>
          <a:prstGeom prst="rect">
            <a:avLst/>
          </a:prstGeom>
        </p:spPr>
      </p:pic>
      <p:sp>
        <p:nvSpPr>
          <p:cNvPr id="3" name="Content Placeholder 2"/>
          <p:cNvSpPr>
            <a:spLocks noGrp="1"/>
          </p:cNvSpPr>
          <p:nvPr>
            <p:ph idx="1"/>
          </p:nvPr>
        </p:nvSpPr>
        <p:spPr>
          <a:xfrm>
            <a:off x="143023" y="1360367"/>
            <a:ext cx="6175797" cy="613476"/>
          </a:xfrm>
        </p:spPr>
        <p:txBody>
          <a:bodyPr>
            <a:normAutofit fontScale="85000" lnSpcReduction="20000"/>
          </a:bodyPr>
          <a:lstStyle/>
          <a:p>
            <a:r>
              <a:rPr lang="en-US" dirty="0" smtClean="0"/>
              <a:t>O-glycosylation is universal in all domains of life</a:t>
            </a:r>
          </a:p>
        </p:txBody>
      </p:sp>
      <p:sp>
        <p:nvSpPr>
          <p:cNvPr id="5" name="TextBox 4"/>
          <p:cNvSpPr txBox="1"/>
          <p:nvPr/>
        </p:nvSpPr>
        <p:spPr>
          <a:xfrm>
            <a:off x="7297048" y="5612612"/>
            <a:ext cx="1631985" cy="307777"/>
          </a:xfrm>
          <a:prstGeom prst="rect">
            <a:avLst/>
          </a:prstGeom>
          <a:noFill/>
        </p:spPr>
        <p:txBody>
          <a:bodyPr wrap="none" rtlCol="0">
            <a:spAutoFit/>
          </a:bodyPr>
          <a:lstStyle/>
          <a:p>
            <a:r>
              <a:rPr lang="en-US" sz="1400" dirty="0" smtClean="0"/>
              <a:t>Image from </a:t>
            </a:r>
            <a:r>
              <a:rPr lang="en-US" sz="1400" dirty="0" err="1" smtClean="0">
                <a:hlinkClick r:id="rId4"/>
              </a:rPr>
              <a:t>Waffein</a:t>
            </a:r>
            <a:endParaRPr lang="en-US" sz="1400" dirty="0"/>
          </a:p>
        </p:txBody>
      </p:sp>
      <p:sp>
        <p:nvSpPr>
          <p:cNvPr id="6" name="Rectangle 5"/>
          <p:cNvSpPr/>
          <p:nvPr/>
        </p:nvSpPr>
        <p:spPr>
          <a:xfrm>
            <a:off x="136717" y="1917088"/>
            <a:ext cx="4744287" cy="1569660"/>
          </a:xfrm>
          <a:prstGeom prst="rect">
            <a:avLst/>
          </a:prstGeom>
        </p:spPr>
        <p:txBody>
          <a:bodyPr wrap="square">
            <a:spAutoFit/>
          </a:bodyPr>
          <a:lstStyle/>
          <a:p>
            <a:pPr marL="285750" indent="-285750">
              <a:buFont typeface="Arial" panose="020B0604020202020204" pitchFamily="34" charset="0"/>
              <a:buChar char="•"/>
            </a:pPr>
            <a:r>
              <a:rPr lang="en-US" sz="2400" dirty="0" smtClean="0"/>
              <a:t>Changes in O-glycosylation are important in disease states such as cancer, Alzheimer’s disease, and diabetes.</a:t>
            </a:r>
          </a:p>
        </p:txBody>
      </p:sp>
    </p:spTree>
    <p:extLst>
      <p:ext uri="{BB962C8B-B14F-4D97-AF65-F5344CB8AC3E}">
        <p14:creationId xmlns:p14="http://schemas.microsoft.com/office/powerpoint/2010/main" val="375795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849" y="271167"/>
            <a:ext cx="2106640" cy="779462"/>
          </a:xfrm>
        </p:spPr>
        <p:txBody>
          <a:bodyPr/>
          <a:lstStyle/>
          <a:p>
            <a:r>
              <a:rPr lang="en-US" dirty="0" smtClean="0"/>
              <a:t>Mucins</a:t>
            </a:r>
            <a:endParaRPr lang="en-US" dirty="0"/>
          </a:p>
        </p:txBody>
      </p:sp>
      <p:sp>
        <p:nvSpPr>
          <p:cNvPr id="3" name="Content Placeholder 2"/>
          <p:cNvSpPr>
            <a:spLocks noGrp="1"/>
          </p:cNvSpPr>
          <p:nvPr>
            <p:ph idx="1"/>
          </p:nvPr>
        </p:nvSpPr>
        <p:spPr>
          <a:xfrm>
            <a:off x="281759" y="1335140"/>
            <a:ext cx="4574021" cy="4511353"/>
          </a:xfrm>
        </p:spPr>
        <p:txBody>
          <a:bodyPr/>
          <a:lstStyle/>
          <a:p>
            <a:r>
              <a:rPr lang="en-US" dirty="0"/>
              <a:t>are a group of heavily </a:t>
            </a:r>
            <a:r>
              <a:rPr lang="en-US" i="1" dirty="0"/>
              <a:t>O</a:t>
            </a:r>
            <a:r>
              <a:rPr lang="en-US" dirty="0"/>
              <a:t>-glycosylated proteins that line the gastrointestinal and respiratory tracts to protect these regions from </a:t>
            </a:r>
            <a:r>
              <a:rPr lang="en-US" dirty="0" smtClean="0"/>
              <a:t>infection</a:t>
            </a:r>
          </a:p>
          <a:p>
            <a:r>
              <a:rPr lang="en-US" dirty="0"/>
              <a:t>Changes in mucins are important in numerous diseases, including cancer and inflammatory bowel disease.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039" t="11403" r="6823" b="10345"/>
          <a:stretch/>
        </p:blipFill>
        <p:spPr>
          <a:xfrm>
            <a:off x="4748575" y="271167"/>
            <a:ext cx="4319925" cy="4961209"/>
          </a:xfrm>
          <a:prstGeom prst="rect">
            <a:avLst/>
          </a:prstGeom>
        </p:spPr>
      </p:pic>
      <p:sp>
        <p:nvSpPr>
          <p:cNvPr id="5" name="TextBox 4"/>
          <p:cNvSpPr txBox="1"/>
          <p:nvPr/>
        </p:nvSpPr>
        <p:spPr>
          <a:xfrm>
            <a:off x="7297048" y="5612612"/>
            <a:ext cx="1656415" cy="307777"/>
          </a:xfrm>
          <a:prstGeom prst="rect">
            <a:avLst/>
          </a:prstGeom>
          <a:noFill/>
        </p:spPr>
        <p:txBody>
          <a:bodyPr wrap="none" rtlCol="0">
            <a:spAutoFit/>
          </a:bodyPr>
          <a:lstStyle/>
          <a:p>
            <a:r>
              <a:rPr lang="en-US" sz="1400" dirty="0" smtClean="0"/>
              <a:t>Image from </a:t>
            </a:r>
            <a:r>
              <a:rPr lang="en-US" sz="1400" dirty="0" smtClean="0">
                <a:hlinkClick r:id="rId4"/>
              </a:rPr>
              <a:t>Jcastr07</a:t>
            </a:r>
            <a:endParaRPr lang="en-US" sz="1400" dirty="0"/>
          </a:p>
        </p:txBody>
      </p:sp>
    </p:spTree>
    <p:extLst>
      <p:ext uri="{BB962C8B-B14F-4D97-AF65-F5344CB8AC3E}">
        <p14:creationId xmlns:p14="http://schemas.microsoft.com/office/powerpoint/2010/main" val="3301830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37" y="2234029"/>
            <a:ext cx="2509870" cy="779462"/>
          </a:xfrm>
        </p:spPr>
        <p:txBody>
          <a:bodyPr>
            <a:noAutofit/>
          </a:bodyPr>
          <a:lstStyle/>
          <a:p>
            <a:pPr algn="ctr"/>
            <a:r>
              <a:rPr lang="en-US" sz="2800" b="1" dirty="0" smtClean="0"/>
              <a:t>Mucin Overexpression and Cancer</a:t>
            </a:r>
            <a:endParaRPr lang="en-US" sz="2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547" y="286078"/>
            <a:ext cx="6096000" cy="5276850"/>
          </a:xfrm>
          <a:prstGeom prst="rect">
            <a:avLst/>
          </a:prstGeom>
        </p:spPr>
      </p:pic>
      <p:sp>
        <p:nvSpPr>
          <p:cNvPr id="5" name="TextBox 4"/>
          <p:cNvSpPr txBox="1"/>
          <p:nvPr/>
        </p:nvSpPr>
        <p:spPr>
          <a:xfrm>
            <a:off x="3866472" y="5663062"/>
            <a:ext cx="4577600" cy="307777"/>
          </a:xfrm>
          <a:prstGeom prst="rect">
            <a:avLst/>
          </a:prstGeom>
          <a:noFill/>
        </p:spPr>
        <p:txBody>
          <a:bodyPr wrap="none" rtlCol="0">
            <a:spAutoFit/>
          </a:bodyPr>
          <a:lstStyle/>
          <a:p>
            <a:r>
              <a:rPr lang="en-US" sz="1400" dirty="0" smtClean="0"/>
              <a:t>Image from </a:t>
            </a:r>
            <a:r>
              <a:rPr lang="en-US" sz="1400" dirty="0" err="1" smtClean="0">
                <a:hlinkClick r:id="rId4"/>
              </a:rPr>
              <a:t>Barkeer</a:t>
            </a:r>
            <a:r>
              <a:rPr lang="en-US" sz="1400" dirty="0" smtClean="0">
                <a:hlinkClick r:id="rId4"/>
              </a:rPr>
              <a:t>, S., et al (2018) Neoplasia 20(8):813-825</a:t>
            </a:r>
            <a:endParaRPr lang="en-US" sz="1400" dirty="0"/>
          </a:p>
        </p:txBody>
      </p:sp>
    </p:spTree>
    <p:extLst>
      <p:ext uri="{BB962C8B-B14F-4D97-AF65-F5344CB8AC3E}">
        <p14:creationId xmlns:p14="http://schemas.microsoft.com/office/powerpoint/2010/main" val="1074286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978" y="222349"/>
            <a:ext cx="7115372" cy="779462"/>
          </a:xfrm>
        </p:spPr>
        <p:txBody>
          <a:bodyPr/>
          <a:lstStyle/>
          <a:p>
            <a:r>
              <a:rPr lang="en-US" dirty="0" smtClean="0"/>
              <a:t>N-linked Glycosylation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884" y="1001811"/>
            <a:ext cx="7863840" cy="4542187"/>
          </a:xfrm>
          <a:prstGeom prst="rect">
            <a:avLst/>
          </a:prstGeom>
        </p:spPr>
      </p:pic>
      <p:sp>
        <p:nvSpPr>
          <p:cNvPr id="5" name="Content Placeholder 4"/>
          <p:cNvSpPr>
            <a:spLocks noGrp="1"/>
          </p:cNvSpPr>
          <p:nvPr>
            <p:ph idx="1"/>
          </p:nvPr>
        </p:nvSpPr>
        <p:spPr>
          <a:xfrm>
            <a:off x="4475386" y="987550"/>
            <a:ext cx="4599245" cy="1080137"/>
          </a:xfrm>
        </p:spPr>
        <p:txBody>
          <a:bodyPr/>
          <a:lstStyle/>
          <a:p>
            <a:r>
              <a:rPr lang="en-US" dirty="0" smtClean="0"/>
              <a:t>Attached to </a:t>
            </a:r>
            <a:r>
              <a:rPr lang="en-US" dirty="0" err="1" smtClean="0"/>
              <a:t>Asn</a:t>
            </a:r>
            <a:r>
              <a:rPr lang="en-US" dirty="0" smtClean="0"/>
              <a:t> residues</a:t>
            </a:r>
            <a:endParaRPr lang="en-US" dirty="0"/>
          </a:p>
        </p:txBody>
      </p:sp>
      <p:sp>
        <p:nvSpPr>
          <p:cNvPr id="6" name="TextBox 5"/>
          <p:cNvSpPr txBox="1"/>
          <p:nvPr/>
        </p:nvSpPr>
        <p:spPr>
          <a:xfrm>
            <a:off x="6817776" y="5606306"/>
            <a:ext cx="1669496" cy="307777"/>
          </a:xfrm>
          <a:prstGeom prst="rect">
            <a:avLst/>
          </a:prstGeom>
          <a:noFill/>
        </p:spPr>
        <p:txBody>
          <a:bodyPr wrap="none" rtlCol="0">
            <a:spAutoFit/>
          </a:bodyPr>
          <a:lstStyle/>
          <a:p>
            <a:r>
              <a:rPr lang="en-US" sz="1400" dirty="0" smtClean="0"/>
              <a:t>Image from </a:t>
            </a:r>
            <a:r>
              <a:rPr lang="en-US" sz="1400" dirty="0" err="1" smtClean="0">
                <a:hlinkClick r:id="rId4"/>
              </a:rPr>
              <a:t>Dna</a:t>
            </a:r>
            <a:r>
              <a:rPr lang="en-US" sz="1400" dirty="0" smtClean="0">
                <a:hlinkClick r:id="rId4"/>
              </a:rPr>
              <a:t> 621</a:t>
            </a:r>
            <a:endParaRPr lang="en-US" sz="1400" dirty="0"/>
          </a:p>
        </p:txBody>
      </p:sp>
    </p:spTree>
    <p:extLst>
      <p:ext uri="{BB962C8B-B14F-4D97-AF65-F5344CB8AC3E}">
        <p14:creationId xmlns:p14="http://schemas.microsoft.com/office/powerpoint/2010/main" val="2288663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978" y="222349"/>
            <a:ext cx="7115372" cy="779462"/>
          </a:xfrm>
        </p:spPr>
        <p:txBody>
          <a:bodyPr/>
          <a:lstStyle/>
          <a:p>
            <a:r>
              <a:rPr lang="en-US" dirty="0" smtClean="0"/>
              <a:t>N-linked Glycosylation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12" y="1544085"/>
            <a:ext cx="7725103" cy="4462052"/>
          </a:xfrm>
          <a:prstGeom prst="rect">
            <a:avLst/>
          </a:prstGeom>
        </p:spPr>
      </p:pic>
      <p:sp>
        <p:nvSpPr>
          <p:cNvPr id="5" name="Content Placeholder 4"/>
          <p:cNvSpPr>
            <a:spLocks noGrp="1"/>
          </p:cNvSpPr>
          <p:nvPr>
            <p:ph idx="1"/>
          </p:nvPr>
        </p:nvSpPr>
        <p:spPr>
          <a:xfrm>
            <a:off x="1286466" y="855119"/>
            <a:ext cx="7674654" cy="1080137"/>
          </a:xfrm>
        </p:spPr>
        <p:txBody>
          <a:bodyPr>
            <a:normAutofit/>
          </a:bodyPr>
          <a:lstStyle/>
          <a:p>
            <a:r>
              <a:rPr lang="en-US" dirty="0" smtClean="0"/>
              <a:t>Note that a </a:t>
            </a:r>
            <a:r>
              <a:rPr lang="en-US" dirty="0" err="1" smtClean="0"/>
              <a:t>pentasaccharide</a:t>
            </a:r>
            <a:r>
              <a:rPr lang="en-US" dirty="0" smtClean="0"/>
              <a:t> core is common to all N-linked oligosaccharides.</a:t>
            </a:r>
            <a:endParaRPr lang="en-US" dirty="0"/>
          </a:p>
        </p:txBody>
      </p:sp>
      <p:sp>
        <p:nvSpPr>
          <p:cNvPr id="6" name="TextBox 5"/>
          <p:cNvSpPr txBox="1"/>
          <p:nvPr/>
        </p:nvSpPr>
        <p:spPr>
          <a:xfrm>
            <a:off x="119459" y="5596622"/>
            <a:ext cx="1669496" cy="307777"/>
          </a:xfrm>
          <a:prstGeom prst="rect">
            <a:avLst/>
          </a:prstGeom>
          <a:noFill/>
        </p:spPr>
        <p:txBody>
          <a:bodyPr wrap="none" rtlCol="0">
            <a:spAutoFit/>
          </a:bodyPr>
          <a:lstStyle/>
          <a:p>
            <a:r>
              <a:rPr lang="en-US" sz="1400" dirty="0" smtClean="0"/>
              <a:t>Image from </a:t>
            </a:r>
            <a:r>
              <a:rPr lang="en-US" sz="1400" dirty="0" err="1" smtClean="0">
                <a:hlinkClick r:id="rId4"/>
              </a:rPr>
              <a:t>Dna</a:t>
            </a:r>
            <a:r>
              <a:rPr lang="en-US" sz="1400" dirty="0" smtClean="0">
                <a:hlinkClick r:id="rId4"/>
              </a:rPr>
              <a:t> 621</a:t>
            </a:r>
            <a:endParaRPr lang="en-US" sz="1400" dirty="0"/>
          </a:p>
        </p:txBody>
      </p:sp>
      <p:grpSp>
        <p:nvGrpSpPr>
          <p:cNvPr id="9" name="Group 8"/>
          <p:cNvGrpSpPr/>
          <p:nvPr/>
        </p:nvGrpSpPr>
        <p:grpSpPr>
          <a:xfrm>
            <a:off x="2233943" y="4918853"/>
            <a:ext cx="353849" cy="793821"/>
            <a:chOff x="2233943" y="4918853"/>
            <a:chExt cx="353849" cy="793821"/>
          </a:xfrm>
        </p:grpSpPr>
        <p:sp>
          <p:nvSpPr>
            <p:cNvPr id="3" name="Rectangle 2"/>
            <p:cNvSpPr/>
            <p:nvPr/>
          </p:nvSpPr>
          <p:spPr>
            <a:xfrm>
              <a:off x="2333296" y="5183703"/>
              <a:ext cx="170268" cy="528971"/>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326701">
              <a:off x="2416824"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9273299" flipH="1">
              <a:off x="2233943"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152057" y="4950383"/>
            <a:ext cx="353849" cy="793821"/>
            <a:chOff x="2233943" y="4918853"/>
            <a:chExt cx="353849" cy="793821"/>
          </a:xfrm>
        </p:grpSpPr>
        <p:sp>
          <p:nvSpPr>
            <p:cNvPr id="11" name="Rectangle 10"/>
            <p:cNvSpPr/>
            <p:nvPr/>
          </p:nvSpPr>
          <p:spPr>
            <a:xfrm>
              <a:off x="2333296" y="5183703"/>
              <a:ext cx="170268" cy="528971"/>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326701">
              <a:off x="2416824"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9273299" flipH="1">
              <a:off x="2233943"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115709" y="4907948"/>
            <a:ext cx="353849" cy="793821"/>
            <a:chOff x="2233943" y="4918853"/>
            <a:chExt cx="353849" cy="793821"/>
          </a:xfrm>
        </p:grpSpPr>
        <p:sp>
          <p:nvSpPr>
            <p:cNvPr id="15" name="Rectangle 14"/>
            <p:cNvSpPr/>
            <p:nvPr/>
          </p:nvSpPr>
          <p:spPr>
            <a:xfrm>
              <a:off x="2333296" y="5183703"/>
              <a:ext cx="170268" cy="528971"/>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2326701">
              <a:off x="2416824"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9273299" flipH="1">
              <a:off x="2233943"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5120959" y="4903348"/>
            <a:ext cx="353849" cy="793821"/>
            <a:chOff x="2233943" y="4918853"/>
            <a:chExt cx="353849" cy="793821"/>
          </a:xfrm>
        </p:grpSpPr>
        <p:sp>
          <p:nvSpPr>
            <p:cNvPr id="19" name="Rectangle 18"/>
            <p:cNvSpPr/>
            <p:nvPr/>
          </p:nvSpPr>
          <p:spPr>
            <a:xfrm>
              <a:off x="2333296" y="5183703"/>
              <a:ext cx="170268" cy="528971"/>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2326701">
              <a:off x="2416824"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19273299" flipH="1">
              <a:off x="2233943"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131548" y="4937772"/>
            <a:ext cx="353849" cy="793821"/>
            <a:chOff x="2233943" y="4918853"/>
            <a:chExt cx="353849" cy="793821"/>
          </a:xfrm>
        </p:grpSpPr>
        <p:sp>
          <p:nvSpPr>
            <p:cNvPr id="23" name="Rectangle 22"/>
            <p:cNvSpPr/>
            <p:nvPr/>
          </p:nvSpPr>
          <p:spPr>
            <a:xfrm>
              <a:off x="2333296" y="5183703"/>
              <a:ext cx="170268" cy="528971"/>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2326701">
              <a:off x="2416824"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9273299" flipH="1">
              <a:off x="2233943"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126735" y="4926866"/>
            <a:ext cx="385379" cy="793821"/>
            <a:chOff x="2233943" y="4918853"/>
            <a:chExt cx="385379" cy="793821"/>
          </a:xfrm>
        </p:grpSpPr>
        <p:sp>
          <p:nvSpPr>
            <p:cNvPr id="27" name="Rectangle 26"/>
            <p:cNvSpPr/>
            <p:nvPr/>
          </p:nvSpPr>
          <p:spPr>
            <a:xfrm>
              <a:off x="2333296" y="5183703"/>
              <a:ext cx="170268" cy="528971"/>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2326701">
              <a:off x="2448354"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19273299" flipH="1">
              <a:off x="2233943"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8129971" y="4933171"/>
            <a:ext cx="385379" cy="793821"/>
            <a:chOff x="2233943" y="4918853"/>
            <a:chExt cx="385379" cy="793821"/>
          </a:xfrm>
        </p:grpSpPr>
        <p:sp>
          <p:nvSpPr>
            <p:cNvPr id="31" name="Rectangle 30"/>
            <p:cNvSpPr/>
            <p:nvPr/>
          </p:nvSpPr>
          <p:spPr>
            <a:xfrm>
              <a:off x="2333296" y="5183703"/>
              <a:ext cx="170268" cy="528971"/>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2326701">
              <a:off x="2448354"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9273299" flipH="1">
              <a:off x="2233943"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7646666" y="2891011"/>
            <a:ext cx="385379" cy="793821"/>
            <a:chOff x="2233943" y="4918853"/>
            <a:chExt cx="385379" cy="793821"/>
          </a:xfrm>
        </p:grpSpPr>
        <p:sp>
          <p:nvSpPr>
            <p:cNvPr id="35" name="Rectangle 34"/>
            <p:cNvSpPr/>
            <p:nvPr/>
          </p:nvSpPr>
          <p:spPr>
            <a:xfrm>
              <a:off x="2333296" y="5183703"/>
              <a:ext cx="170268" cy="528971"/>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2326701">
              <a:off x="2448354"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19273299" flipH="1">
              <a:off x="2233943"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487376" y="2929903"/>
            <a:ext cx="385379" cy="793821"/>
            <a:chOff x="2233943" y="4918853"/>
            <a:chExt cx="385379" cy="793821"/>
          </a:xfrm>
        </p:grpSpPr>
        <p:sp>
          <p:nvSpPr>
            <p:cNvPr id="39" name="Rectangle 38"/>
            <p:cNvSpPr/>
            <p:nvPr/>
          </p:nvSpPr>
          <p:spPr>
            <a:xfrm>
              <a:off x="2333296" y="5183703"/>
              <a:ext cx="170268" cy="528971"/>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2326701">
              <a:off x="2448354"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9273299" flipH="1">
              <a:off x="2233943"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5291116" y="2912691"/>
            <a:ext cx="385379" cy="793821"/>
            <a:chOff x="2233943" y="4918853"/>
            <a:chExt cx="385379" cy="793821"/>
          </a:xfrm>
        </p:grpSpPr>
        <p:sp>
          <p:nvSpPr>
            <p:cNvPr id="43" name="Rectangle 42"/>
            <p:cNvSpPr/>
            <p:nvPr/>
          </p:nvSpPr>
          <p:spPr>
            <a:xfrm>
              <a:off x="2333296" y="5183703"/>
              <a:ext cx="170268" cy="528971"/>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2326701">
              <a:off x="2448354"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19273299" flipH="1">
              <a:off x="2233943"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221614" y="2840932"/>
            <a:ext cx="385379" cy="793821"/>
            <a:chOff x="2233943" y="4918853"/>
            <a:chExt cx="385379" cy="793821"/>
          </a:xfrm>
        </p:grpSpPr>
        <p:sp>
          <p:nvSpPr>
            <p:cNvPr id="47" name="Rectangle 46"/>
            <p:cNvSpPr/>
            <p:nvPr/>
          </p:nvSpPr>
          <p:spPr>
            <a:xfrm>
              <a:off x="2333296" y="5183703"/>
              <a:ext cx="170268" cy="528971"/>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2326701">
              <a:off x="2448354"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19273299" flipH="1">
              <a:off x="2233943"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3219348" y="2912691"/>
            <a:ext cx="385379" cy="793821"/>
            <a:chOff x="2233943" y="4918853"/>
            <a:chExt cx="385379" cy="793821"/>
          </a:xfrm>
        </p:grpSpPr>
        <p:sp>
          <p:nvSpPr>
            <p:cNvPr id="51" name="Rectangle 50"/>
            <p:cNvSpPr/>
            <p:nvPr/>
          </p:nvSpPr>
          <p:spPr>
            <a:xfrm>
              <a:off x="2333296" y="5183703"/>
              <a:ext cx="170268" cy="528971"/>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2326701">
              <a:off x="2448354"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19273299" flipH="1">
              <a:off x="2233943" y="4918853"/>
              <a:ext cx="170968" cy="32962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Arrow Connector 54"/>
          <p:cNvCxnSpPr/>
          <p:nvPr/>
        </p:nvCxnSpPr>
        <p:spPr>
          <a:xfrm>
            <a:off x="1775552" y="5215233"/>
            <a:ext cx="475764" cy="819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17137" y="4760497"/>
            <a:ext cx="1744324" cy="646331"/>
          </a:xfrm>
          <a:prstGeom prst="rect">
            <a:avLst/>
          </a:prstGeom>
          <a:noFill/>
          <a:ln>
            <a:noFill/>
          </a:ln>
        </p:spPr>
        <p:txBody>
          <a:bodyPr wrap="none" rtlCol="0">
            <a:spAutoFit/>
          </a:bodyPr>
          <a:lstStyle/>
          <a:p>
            <a:pPr algn="ctr"/>
            <a:r>
              <a:rPr lang="en-US" b="1" dirty="0" err="1" smtClean="0"/>
              <a:t>Pentasaccharide</a:t>
            </a:r>
            <a:endParaRPr lang="en-US" b="1" dirty="0" smtClean="0"/>
          </a:p>
          <a:p>
            <a:pPr algn="ctr"/>
            <a:r>
              <a:rPr lang="en-US" b="1" dirty="0" smtClean="0"/>
              <a:t>core</a:t>
            </a:r>
            <a:endParaRPr lang="en-US" b="1" dirty="0"/>
          </a:p>
        </p:txBody>
      </p:sp>
    </p:spTree>
    <p:extLst>
      <p:ext uri="{BB962C8B-B14F-4D97-AF65-F5344CB8AC3E}">
        <p14:creationId xmlns:p14="http://schemas.microsoft.com/office/powerpoint/2010/main" val="3159262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409" y="197125"/>
            <a:ext cx="4893983" cy="779462"/>
          </a:xfrm>
        </p:spPr>
        <p:txBody>
          <a:bodyPr>
            <a:normAutofit/>
          </a:bodyPr>
          <a:lstStyle/>
          <a:p>
            <a:r>
              <a:rPr lang="en-US" dirty="0" err="1" smtClean="0"/>
              <a:t>Erythropoetin</a:t>
            </a:r>
            <a:r>
              <a:rPr lang="en-US" dirty="0" smtClean="0"/>
              <a:t> (EPO)</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6019" r="77142"/>
          <a:stretch/>
        </p:blipFill>
        <p:spPr>
          <a:xfrm>
            <a:off x="806828" y="1463040"/>
            <a:ext cx="2724648" cy="4054696"/>
          </a:xfrm>
        </p:spPr>
      </p:pic>
      <p:sp>
        <p:nvSpPr>
          <p:cNvPr id="5" name="Rectangle 4"/>
          <p:cNvSpPr/>
          <p:nvPr/>
        </p:nvSpPr>
        <p:spPr>
          <a:xfrm rot="19367021">
            <a:off x="1870809" y="4427404"/>
            <a:ext cx="1819207" cy="892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9459" y="5596622"/>
            <a:ext cx="5614935" cy="307777"/>
          </a:xfrm>
          <a:prstGeom prst="rect">
            <a:avLst/>
          </a:prstGeom>
          <a:noFill/>
        </p:spPr>
        <p:txBody>
          <a:bodyPr wrap="none" rtlCol="0">
            <a:spAutoFit/>
          </a:bodyPr>
          <a:lstStyle/>
          <a:p>
            <a:r>
              <a:rPr lang="en-US" sz="1400" dirty="0" smtClean="0"/>
              <a:t>Image from </a:t>
            </a:r>
            <a:r>
              <a:rPr lang="en-US" sz="1400" dirty="0" smtClean="0">
                <a:hlinkClick r:id="rId4"/>
              </a:rPr>
              <a:t>Cowper, B., et al (2018) </a:t>
            </a:r>
            <a:r>
              <a:rPr lang="en-US" sz="1400" i="1" dirty="0" smtClean="0">
                <a:hlinkClick r:id="rId4"/>
              </a:rPr>
              <a:t>J. Pharm Biomed Analysis </a:t>
            </a:r>
            <a:r>
              <a:rPr lang="en-US" sz="1400" dirty="0" smtClean="0">
                <a:hlinkClick r:id="rId4"/>
              </a:rPr>
              <a:t>153:214-220</a:t>
            </a:r>
            <a:endParaRPr lang="en-US" sz="1400" dirty="0"/>
          </a:p>
        </p:txBody>
      </p:sp>
      <p:sp>
        <p:nvSpPr>
          <p:cNvPr id="7" name="TextBox 6"/>
          <p:cNvSpPr txBox="1"/>
          <p:nvPr/>
        </p:nvSpPr>
        <p:spPr>
          <a:xfrm>
            <a:off x="3658501" y="1512165"/>
            <a:ext cx="4891139"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EPO is a glycoprotein hormone that stimulates red blood cell (RBC) production</a:t>
            </a:r>
          </a:p>
          <a:p>
            <a:pPr marL="342900" indent="-342900">
              <a:buFont typeface="Arial" panose="020B0604020202020204" pitchFamily="34" charset="0"/>
              <a:buChar char="•"/>
            </a:pPr>
            <a:r>
              <a:rPr lang="en-US" sz="2400" dirty="0" smtClean="0"/>
              <a:t>Recombinant Human EPO is prescribed to treat anemia caused by chronic kidney disease or chemotherapy</a:t>
            </a:r>
          </a:p>
          <a:p>
            <a:pPr marL="342900" indent="-342900">
              <a:buFont typeface="Arial" panose="020B0604020202020204" pitchFamily="34" charset="0"/>
              <a:buChar char="•"/>
            </a:pPr>
            <a:r>
              <a:rPr lang="en-US" sz="2400" dirty="0" smtClean="0"/>
              <a:t>It is also abused by athletes to enhance RBC capacity</a:t>
            </a:r>
            <a:endParaRPr lang="en-US" sz="2400" dirty="0"/>
          </a:p>
        </p:txBody>
      </p:sp>
    </p:spTree>
    <p:extLst>
      <p:ext uri="{BB962C8B-B14F-4D97-AF65-F5344CB8AC3E}">
        <p14:creationId xmlns:p14="http://schemas.microsoft.com/office/powerpoint/2010/main" val="1799943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409" y="197125"/>
            <a:ext cx="4893983" cy="779462"/>
          </a:xfrm>
        </p:spPr>
        <p:txBody>
          <a:bodyPr>
            <a:normAutofit/>
          </a:bodyPr>
          <a:lstStyle/>
          <a:p>
            <a:r>
              <a:rPr lang="en-US" dirty="0" err="1" smtClean="0"/>
              <a:t>Erythropoetin</a:t>
            </a:r>
            <a:r>
              <a:rPr lang="en-US" dirty="0" smtClean="0"/>
              <a:t> (EPO)</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6019" r="77142"/>
          <a:stretch/>
        </p:blipFill>
        <p:spPr>
          <a:xfrm>
            <a:off x="806828" y="1463040"/>
            <a:ext cx="2724648" cy="4054696"/>
          </a:xfrm>
        </p:spPr>
      </p:pic>
      <p:sp>
        <p:nvSpPr>
          <p:cNvPr id="5" name="Rectangle 4"/>
          <p:cNvSpPr/>
          <p:nvPr/>
        </p:nvSpPr>
        <p:spPr>
          <a:xfrm rot="19367021">
            <a:off x="1870809" y="4427404"/>
            <a:ext cx="1819207" cy="892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9459" y="5596622"/>
            <a:ext cx="5614935" cy="307777"/>
          </a:xfrm>
          <a:prstGeom prst="rect">
            <a:avLst/>
          </a:prstGeom>
          <a:noFill/>
        </p:spPr>
        <p:txBody>
          <a:bodyPr wrap="none" rtlCol="0">
            <a:spAutoFit/>
          </a:bodyPr>
          <a:lstStyle/>
          <a:p>
            <a:r>
              <a:rPr lang="en-US" sz="1400" dirty="0" smtClean="0"/>
              <a:t>Image from </a:t>
            </a:r>
            <a:r>
              <a:rPr lang="en-US" sz="1400" dirty="0" smtClean="0">
                <a:hlinkClick r:id="rId4"/>
              </a:rPr>
              <a:t>Cowper, B., et al (2018) </a:t>
            </a:r>
            <a:r>
              <a:rPr lang="en-US" sz="1400" i="1" dirty="0" smtClean="0">
                <a:hlinkClick r:id="rId4"/>
              </a:rPr>
              <a:t>J. Pharm Biomed Analysis </a:t>
            </a:r>
            <a:r>
              <a:rPr lang="en-US" sz="1400" dirty="0" smtClean="0">
                <a:hlinkClick r:id="rId4"/>
              </a:rPr>
              <a:t>153:214-220</a:t>
            </a:r>
            <a:endParaRPr lang="en-US" sz="1400" dirty="0"/>
          </a:p>
        </p:txBody>
      </p:sp>
      <p:sp>
        <p:nvSpPr>
          <p:cNvPr id="7" name="TextBox 6"/>
          <p:cNvSpPr txBox="1"/>
          <p:nvPr/>
        </p:nvSpPr>
        <p:spPr>
          <a:xfrm>
            <a:off x="3658501" y="1512165"/>
            <a:ext cx="4891139"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EPO contains three N-</a:t>
            </a:r>
            <a:r>
              <a:rPr lang="en-US" sz="2400" dirty="0" err="1" smtClean="0"/>
              <a:t>glycosylations</a:t>
            </a:r>
            <a:r>
              <a:rPr lang="en-US" sz="2400" dirty="0" smtClean="0"/>
              <a:t> and one O-glycosylation</a:t>
            </a:r>
          </a:p>
          <a:p>
            <a:pPr marL="342900" indent="-342900">
              <a:buFont typeface="Arial" panose="020B0604020202020204" pitchFamily="34" charset="0"/>
              <a:buChar char="•"/>
            </a:pPr>
            <a:r>
              <a:rPr lang="en-US" sz="2400" dirty="0" smtClean="0"/>
              <a:t>Glycosylation increases the half life of the hormone in plasma and is also required for biological activity in vivo.</a:t>
            </a:r>
            <a:endParaRPr lang="en-US" sz="2400" dirty="0"/>
          </a:p>
        </p:txBody>
      </p:sp>
    </p:spTree>
    <p:extLst>
      <p:ext uri="{BB962C8B-B14F-4D97-AF65-F5344CB8AC3E}">
        <p14:creationId xmlns:p14="http://schemas.microsoft.com/office/powerpoint/2010/main" val="581843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45704" y="113512"/>
            <a:ext cx="5150605" cy="5442257"/>
            <a:chOff x="3745704" y="302698"/>
            <a:chExt cx="5150605" cy="5442257"/>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6972" r="2986"/>
            <a:stretch/>
          </p:blipFill>
          <p:spPr>
            <a:xfrm>
              <a:off x="3745704" y="636926"/>
              <a:ext cx="5150605" cy="5108029"/>
            </a:xfrm>
            <a:prstGeom prst="rect">
              <a:avLst/>
            </a:prstGeom>
          </p:spPr>
        </p:pic>
        <p:sp>
          <p:nvSpPr>
            <p:cNvPr id="5" name="Rectangle 4"/>
            <p:cNvSpPr/>
            <p:nvPr/>
          </p:nvSpPr>
          <p:spPr>
            <a:xfrm>
              <a:off x="4035973" y="302698"/>
              <a:ext cx="4099034" cy="1198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0804277">
              <a:off x="3953198" y="782116"/>
              <a:ext cx="4099034" cy="1198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885190" y="423331"/>
            <a:ext cx="7258810" cy="427190"/>
          </a:xfrm>
        </p:spPr>
        <p:txBody>
          <a:bodyPr>
            <a:normAutofit fontScale="90000"/>
          </a:bodyPr>
          <a:lstStyle/>
          <a:p>
            <a:r>
              <a:rPr lang="en-US" dirty="0" smtClean="0"/>
              <a:t>Immune System Function</a:t>
            </a:r>
            <a:endParaRPr lang="en-US" dirty="0"/>
          </a:p>
        </p:txBody>
      </p:sp>
      <p:sp>
        <p:nvSpPr>
          <p:cNvPr id="3" name="Content Placeholder 2"/>
          <p:cNvSpPr>
            <a:spLocks noGrp="1"/>
          </p:cNvSpPr>
          <p:nvPr>
            <p:ph idx="1"/>
          </p:nvPr>
        </p:nvSpPr>
        <p:spPr>
          <a:xfrm>
            <a:off x="212391" y="1309915"/>
            <a:ext cx="3823582" cy="4680982"/>
          </a:xfrm>
        </p:spPr>
        <p:txBody>
          <a:bodyPr>
            <a:normAutofit/>
          </a:bodyPr>
          <a:lstStyle/>
          <a:p>
            <a:r>
              <a:rPr lang="en-US" i="1" dirty="0"/>
              <a:t>N</a:t>
            </a:r>
            <a:r>
              <a:rPr lang="en-US" dirty="0"/>
              <a:t>-linked </a:t>
            </a:r>
            <a:r>
              <a:rPr lang="en-US" dirty="0" err="1"/>
              <a:t>glycans</a:t>
            </a:r>
            <a:r>
              <a:rPr lang="en-US" dirty="0"/>
              <a:t> on an immune cell's surface will help dictate that migration pattern of the cell, </a:t>
            </a:r>
            <a:endParaRPr lang="en-US" dirty="0" smtClean="0"/>
          </a:p>
          <a:p>
            <a:r>
              <a:rPr lang="en-US" dirty="0" smtClean="0"/>
              <a:t>e.g</a:t>
            </a:r>
            <a:r>
              <a:rPr lang="en-US" dirty="0"/>
              <a:t>. immune cells that migrate to the </a:t>
            </a:r>
            <a:r>
              <a:rPr lang="en-US" dirty="0" smtClean="0"/>
              <a:t>gut lumen </a:t>
            </a:r>
            <a:r>
              <a:rPr lang="en-US" dirty="0"/>
              <a:t>have specific </a:t>
            </a:r>
            <a:r>
              <a:rPr lang="en-US" dirty="0" err="1"/>
              <a:t>glycosylations</a:t>
            </a:r>
            <a:r>
              <a:rPr lang="en-US" dirty="0"/>
              <a:t> that favor homing to that site</a:t>
            </a:r>
          </a:p>
        </p:txBody>
      </p:sp>
      <p:sp>
        <p:nvSpPr>
          <p:cNvPr id="8" name="TextBox 7"/>
          <p:cNvSpPr txBox="1"/>
          <p:nvPr/>
        </p:nvSpPr>
        <p:spPr>
          <a:xfrm>
            <a:off x="3548131" y="5580178"/>
            <a:ext cx="5545749" cy="523220"/>
          </a:xfrm>
          <a:prstGeom prst="rect">
            <a:avLst/>
          </a:prstGeom>
          <a:noFill/>
        </p:spPr>
        <p:txBody>
          <a:bodyPr wrap="none" rtlCol="0">
            <a:spAutoFit/>
          </a:bodyPr>
          <a:lstStyle/>
          <a:p>
            <a:r>
              <a:rPr lang="en-US" sz="1400" dirty="0" smtClean="0"/>
              <a:t>Image from </a:t>
            </a:r>
            <a:r>
              <a:rPr lang="en-US" sz="1400" dirty="0" err="1" smtClean="0">
                <a:hlinkClick r:id="rId4"/>
              </a:rPr>
              <a:t>Loktionov</a:t>
            </a:r>
            <a:r>
              <a:rPr lang="en-US" sz="1400" dirty="0" smtClean="0">
                <a:hlinkClick r:id="rId4"/>
              </a:rPr>
              <a:t>, A. (2019) World J </a:t>
            </a:r>
            <a:r>
              <a:rPr lang="en-US" sz="1400" dirty="0" err="1" smtClean="0">
                <a:hlinkClick r:id="rId4"/>
              </a:rPr>
              <a:t>Gastroenterol</a:t>
            </a:r>
            <a:r>
              <a:rPr lang="en-US" sz="1400" dirty="0" smtClean="0">
                <a:hlinkClick r:id="rId4"/>
              </a:rPr>
              <a:t>. 25(27):3503-3526</a:t>
            </a:r>
            <a:endParaRPr lang="en-US" sz="1400" dirty="0" smtClean="0"/>
          </a:p>
          <a:p>
            <a:endParaRPr lang="en-US" sz="1400" dirty="0"/>
          </a:p>
        </p:txBody>
      </p:sp>
    </p:spTree>
    <p:extLst>
      <p:ext uri="{BB962C8B-B14F-4D97-AF65-F5344CB8AC3E}">
        <p14:creationId xmlns:p14="http://schemas.microsoft.com/office/powerpoint/2010/main" val="2991825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Cell Adhesion Molecules (CAMs)</a:t>
            </a:r>
            <a:endParaRPr lang="en-US" dirty="0"/>
          </a:p>
        </p:txBody>
      </p:sp>
      <p:sp>
        <p:nvSpPr>
          <p:cNvPr id="3" name="Content Placeholder 2"/>
          <p:cNvSpPr>
            <a:spLocks noGrp="1"/>
          </p:cNvSpPr>
          <p:nvPr>
            <p:ph idx="1"/>
          </p:nvPr>
        </p:nvSpPr>
        <p:spPr/>
        <p:txBody>
          <a:bodyPr/>
          <a:lstStyle/>
          <a:p>
            <a:r>
              <a:rPr lang="en-US" dirty="0" smtClean="0"/>
              <a:t>CAMs are typically single-pass transmembrane receptors with three domains</a:t>
            </a:r>
          </a:p>
          <a:p>
            <a:pPr lvl="1"/>
            <a:r>
              <a:rPr lang="en-US" dirty="0" smtClean="0"/>
              <a:t>Intracellular domain that interacts with cytoskeleton</a:t>
            </a:r>
          </a:p>
          <a:p>
            <a:pPr lvl="1"/>
            <a:r>
              <a:rPr lang="en-US" dirty="0" smtClean="0"/>
              <a:t>A Transmembrane domain</a:t>
            </a:r>
          </a:p>
          <a:p>
            <a:pPr lvl="1"/>
            <a:r>
              <a:rPr lang="en-US" dirty="0" smtClean="0"/>
              <a:t>An Extracellular domain that is involved with binding to other cells or the extracellular matrix (ECM)</a:t>
            </a:r>
          </a:p>
          <a:p>
            <a:pPr lvl="1"/>
            <a:r>
              <a:rPr lang="en-US" dirty="0" smtClean="0"/>
              <a:t>Families include:</a:t>
            </a:r>
          </a:p>
          <a:p>
            <a:pPr lvl="2"/>
            <a:r>
              <a:rPr lang="en-US" dirty="0" err="1" smtClean="0"/>
              <a:t>Integrins</a:t>
            </a:r>
            <a:endParaRPr lang="en-US" dirty="0" smtClean="0"/>
          </a:p>
          <a:p>
            <a:pPr lvl="2"/>
            <a:r>
              <a:rPr lang="en-US" dirty="0" err="1" smtClean="0"/>
              <a:t>Cadherins</a:t>
            </a:r>
            <a:endParaRPr lang="en-US" dirty="0" smtClean="0"/>
          </a:p>
          <a:p>
            <a:pPr lvl="2"/>
            <a:r>
              <a:rPr lang="en-US" dirty="0" smtClean="0"/>
              <a:t>Selectins</a:t>
            </a:r>
            <a:endParaRPr lang="en-US" dirty="0"/>
          </a:p>
        </p:txBody>
      </p:sp>
      <p:sp>
        <p:nvSpPr>
          <p:cNvPr id="4" name="Rectangle 3"/>
          <p:cNvSpPr/>
          <p:nvPr/>
        </p:nvSpPr>
        <p:spPr>
          <a:xfrm>
            <a:off x="1248629" y="3998134"/>
            <a:ext cx="1456734" cy="372066"/>
          </a:xfrm>
          <a:prstGeom prst="rect">
            <a:avLst/>
          </a:prstGeom>
          <a:solidFill>
            <a:schemeClr val="accent4">
              <a:lumMod val="40000"/>
              <a:lumOff val="60000"/>
              <a:alpha val="3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27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Galectins and </a:t>
            </a:r>
            <a:r>
              <a:rPr lang="en-US" dirty="0" err="1" smtClean="0"/>
              <a:t>Integrins</a:t>
            </a:r>
            <a:endParaRPr lang="en-US" dirty="0"/>
          </a:p>
        </p:txBody>
      </p:sp>
      <p:sp>
        <p:nvSpPr>
          <p:cNvPr id="3" name="Content Placeholder 2"/>
          <p:cNvSpPr>
            <a:spLocks noGrp="1"/>
          </p:cNvSpPr>
          <p:nvPr>
            <p:ph idx="1"/>
          </p:nvPr>
        </p:nvSpPr>
        <p:spPr/>
        <p:txBody>
          <a:bodyPr/>
          <a:lstStyle/>
          <a:p>
            <a:r>
              <a:rPr lang="en-US" dirty="0" smtClean="0"/>
              <a:t>Galectins are small proteins that act as ligands for transmembrane proteins, such as the </a:t>
            </a:r>
            <a:r>
              <a:rPr lang="en-US" dirty="0" err="1" smtClean="0"/>
              <a:t>Integrins</a:t>
            </a:r>
            <a:r>
              <a:rPr lang="en-US" dirty="0" smtClean="0"/>
              <a:t>. </a:t>
            </a:r>
          </a:p>
          <a:p>
            <a:r>
              <a:rPr lang="en-US" dirty="0" smtClean="0"/>
              <a:t>Binding of Galectins causes the </a:t>
            </a:r>
            <a:r>
              <a:rPr lang="en-US" dirty="0" err="1" smtClean="0"/>
              <a:t>Integrins</a:t>
            </a:r>
            <a:r>
              <a:rPr lang="en-US" dirty="0" smtClean="0"/>
              <a:t> to move laterally in the plasma membrane and </a:t>
            </a:r>
            <a:r>
              <a:rPr lang="en-US" dirty="0" err="1" smtClean="0"/>
              <a:t>dimerize</a:t>
            </a:r>
            <a:endParaRPr lang="en-US" dirty="0" smtClean="0"/>
          </a:p>
          <a:p>
            <a:r>
              <a:rPr lang="en-US" dirty="0" smtClean="0"/>
              <a:t>This can lead to an array of cellular functions. For example, Gal-3 has been shown to effect </a:t>
            </a:r>
          </a:p>
          <a:p>
            <a:pPr lvl="1"/>
            <a:r>
              <a:rPr lang="en-US" dirty="0" smtClean="0"/>
              <a:t>cellular proliferation </a:t>
            </a:r>
          </a:p>
          <a:p>
            <a:pPr lvl="1"/>
            <a:r>
              <a:rPr lang="en-US" dirty="0" smtClean="0"/>
              <a:t>phagocytosis, endocytosis and atherosclerosis </a:t>
            </a:r>
          </a:p>
          <a:p>
            <a:pPr lvl="1"/>
            <a:r>
              <a:rPr lang="en-US" dirty="0" smtClean="0"/>
              <a:t>processes regulating cell adhesion</a:t>
            </a:r>
            <a:endParaRPr lang="en-US" dirty="0"/>
          </a:p>
        </p:txBody>
      </p:sp>
    </p:spTree>
    <p:extLst>
      <p:ext uri="{BB962C8B-B14F-4D97-AF65-F5344CB8AC3E}">
        <p14:creationId xmlns:p14="http://schemas.microsoft.com/office/powerpoint/2010/main" val="141337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Monosaccharide Acids</a:t>
            </a:r>
            <a:endParaRPr lang="en-US" dirty="0"/>
          </a:p>
        </p:txBody>
      </p:sp>
      <p:sp>
        <p:nvSpPr>
          <p:cNvPr id="5" name="TextBox 4"/>
          <p:cNvSpPr txBox="1"/>
          <p:nvPr/>
        </p:nvSpPr>
        <p:spPr>
          <a:xfrm>
            <a:off x="586477" y="3643893"/>
            <a:ext cx="4067769" cy="1508105"/>
          </a:xfrm>
          <a:prstGeom prst="rect">
            <a:avLst/>
          </a:prstGeom>
          <a:noFill/>
        </p:spPr>
        <p:txBody>
          <a:bodyPr wrap="square" rtlCol="0">
            <a:spAutoFit/>
          </a:bodyPr>
          <a:lstStyle/>
          <a:p>
            <a:pPr algn="ctr"/>
            <a:r>
              <a:rPr lang="en-US" sz="2000" b="1" dirty="0" err="1" smtClean="0"/>
              <a:t>Glucuronic</a:t>
            </a:r>
            <a:r>
              <a:rPr lang="en-US" sz="2000" b="1" dirty="0" smtClean="0"/>
              <a:t> Acid</a:t>
            </a:r>
          </a:p>
          <a:p>
            <a:pPr algn="ctr"/>
            <a:r>
              <a:rPr lang="en-US" dirty="0" smtClean="0"/>
              <a:t>(originally found in urine, but also in many gums, such as gum Arabic, </a:t>
            </a:r>
            <a:r>
              <a:rPr lang="en-US" dirty="0" err="1" smtClean="0"/>
              <a:t>xantham</a:t>
            </a:r>
            <a:r>
              <a:rPr lang="en-US" dirty="0" smtClean="0"/>
              <a:t>, and </a:t>
            </a:r>
            <a:r>
              <a:rPr lang="en-US" dirty="0" err="1" smtClean="0"/>
              <a:t>Kombucha</a:t>
            </a:r>
            <a:r>
              <a:rPr lang="en-US" dirty="0" smtClean="0"/>
              <a:t> Tea, commonly incorporated into </a:t>
            </a:r>
            <a:r>
              <a:rPr lang="en-US" dirty="0" err="1" smtClean="0"/>
              <a:t>glycoprotiens</a:t>
            </a:r>
            <a:r>
              <a:rPr lang="en-US" dirty="0" smtClean="0"/>
              <a: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39" y="1216704"/>
            <a:ext cx="4004156" cy="2212296"/>
          </a:xfrm>
          <a:prstGeom prst="rect">
            <a:avLst/>
          </a:prstGeom>
        </p:spPr>
      </p:pic>
      <p:sp>
        <p:nvSpPr>
          <p:cNvPr id="7" name="TextBox 6"/>
          <p:cNvSpPr txBox="1"/>
          <p:nvPr/>
        </p:nvSpPr>
        <p:spPr>
          <a:xfrm>
            <a:off x="5102772" y="1294506"/>
            <a:ext cx="3241390" cy="3847207"/>
          </a:xfrm>
          <a:prstGeom prst="rect">
            <a:avLst/>
          </a:prstGeom>
          <a:noFill/>
        </p:spPr>
        <p:txBody>
          <a:bodyPr wrap="square" rtlCol="0">
            <a:spAutoFit/>
          </a:bodyPr>
          <a:lstStyle/>
          <a:p>
            <a:r>
              <a:rPr lang="en-US" sz="2800" b="1" dirty="0" err="1" smtClean="0"/>
              <a:t>Glucuronidation</a:t>
            </a:r>
            <a:endParaRPr lang="en-US" sz="2800" b="1" dirty="0" smtClean="0"/>
          </a:p>
          <a:p>
            <a:pPr marL="285750" indent="-285750">
              <a:buFont typeface="Arial" panose="020B0604020202020204" pitchFamily="34" charset="0"/>
              <a:buChar char="•"/>
            </a:pPr>
            <a:r>
              <a:rPr lang="en-US" sz="2400" dirty="0"/>
              <a:t>M</a:t>
            </a:r>
            <a:r>
              <a:rPr lang="en-US" sz="2400" dirty="0" smtClean="0"/>
              <a:t>odifies organic molecules by adding </a:t>
            </a:r>
            <a:r>
              <a:rPr lang="en-US" sz="2400" dirty="0" err="1" smtClean="0"/>
              <a:t>glucuronic</a:t>
            </a:r>
            <a:r>
              <a:rPr lang="en-US" sz="2400" dirty="0" smtClean="0"/>
              <a:t> acid</a:t>
            </a:r>
          </a:p>
          <a:p>
            <a:pPr marL="285750" indent="-285750">
              <a:buFont typeface="Arial" panose="020B0604020202020204" pitchFamily="34" charset="0"/>
              <a:buChar char="•"/>
            </a:pPr>
            <a:r>
              <a:rPr lang="en-US" sz="2400" dirty="0" smtClean="0"/>
              <a:t>Often involved in drug metabolism</a:t>
            </a:r>
          </a:p>
          <a:p>
            <a:pPr marL="285750" indent="-285750">
              <a:buFont typeface="Arial" panose="020B0604020202020204" pitchFamily="34" charset="0"/>
              <a:buChar char="•"/>
            </a:pPr>
            <a:r>
              <a:rPr lang="en-US" sz="2400" dirty="0" smtClean="0"/>
              <a:t>Increases polarity of organic molecules for excretion</a:t>
            </a:r>
          </a:p>
          <a:p>
            <a:pPr marL="285750" indent="-285750">
              <a:buFont typeface="Arial" panose="020B0604020202020204" pitchFamily="34" charset="0"/>
              <a:buChar char="•"/>
            </a:pPr>
            <a:r>
              <a:rPr lang="en-US" sz="2400" b="1" i="1" dirty="0" smtClean="0"/>
              <a:t>Phase II metabolism</a:t>
            </a:r>
            <a:endParaRPr lang="en-US" sz="2400" b="1" i="1" dirty="0"/>
          </a:p>
        </p:txBody>
      </p:sp>
    </p:spTree>
    <p:extLst>
      <p:ext uri="{BB962C8B-B14F-4D97-AF65-F5344CB8AC3E}">
        <p14:creationId xmlns:p14="http://schemas.microsoft.com/office/powerpoint/2010/main" val="2403004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Gal-3 and </a:t>
            </a:r>
            <a:r>
              <a:rPr lang="en-US" dirty="0" smtClean="0">
                <a:latin typeface="Symbol" panose="05050102010706020507" pitchFamily="18" charset="2"/>
              </a:rPr>
              <a:t>b</a:t>
            </a:r>
            <a:r>
              <a:rPr lang="en-US" dirty="0" smtClean="0"/>
              <a:t>1-Integrin Activation</a:t>
            </a:r>
            <a:endParaRPr lang="en-US" dirty="0"/>
          </a:p>
        </p:txBody>
      </p:sp>
      <p:sp>
        <p:nvSpPr>
          <p:cNvPr id="3" name="Content Placeholder 2"/>
          <p:cNvSpPr>
            <a:spLocks noGrp="1"/>
          </p:cNvSpPr>
          <p:nvPr>
            <p:ph idx="1"/>
          </p:nvPr>
        </p:nvSpPr>
        <p:spPr>
          <a:xfrm>
            <a:off x="319596" y="1278384"/>
            <a:ext cx="3754214" cy="4511353"/>
          </a:xfrm>
        </p:spPr>
        <p:txBody>
          <a:bodyPr>
            <a:normAutofit fontScale="92500" lnSpcReduction="20000"/>
          </a:bodyPr>
          <a:lstStyle/>
          <a:p>
            <a:r>
              <a:rPr lang="en-US" dirty="0" smtClean="0"/>
              <a:t>Gal-3  cannot bind to </a:t>
            </a:r>
            <a:r>
              <a:rPr lang="en-US" dirty="0" smtClean="0">
                <a:latin typeface="Symbol" panose="05050102010706020507" pitchFamily="18" charset="2"/>
              </a:rPr>
              <a:t>b</a:t>
            </a:r>
            <a:r>
              <a:rPr lang="en-US" dirty="0" smtClean="0"/>
              <a:t>1-</a:t>
            </a:r>
            <a:r>
              <a:rPr lang="en-US" dirty="0"/>
              <a:t>I</a:t>
            </a:r>
            <a:r>
              <a:rPr lang="en-US" dirty="0" smtClean="0"/>
              <a:t>ntegrin unless the </a:t>
            </a:r>
            <a:r>
              <a:rPr lang="en-US" dirty="0" err="1" smtClean="0"/>
              <a:t>neuramidase</a:t>
            </a:r>
            <a:r>
              <a:rPr lang="en-US" dirty="0" smtClean="0"/>
              <a:t> enzyme (NEU) cleaves a sialic acid residue from the Integrin </a:t>
            </a:r>
            <a:r>
              <a:rPr lang="en-US" dirty="0" err="1" smtClean="0"/>
              <a:t>glycosyl</a:t>
            </a:r>
            <a:r>
              <a:rPr lang="en-US" dirty="0" smtClean="0"/>
              <a:t>-group</a:t>
            </a:r>
          </a:p>
          <a:p>
            <a:r>
              <a:rPr lang="en-US" dirty="0" smtClean="0"/>
              <a:t>Gal-3 binds as a homodimer to </a:t>
            </a:r>
            <a:r>
              <a:rPr lang="en-US" dirty="0">
                <a:latin typeface="Symbol" panose="05050102010706020507" pitchFamily="18" charset="2"/>
              </a:rPr>
              <a:t>b</a:t>
            </a:r>
            <a:r>
              <a:rPr lang="en-US" dirty="0"/>
              <a:t>1-</a:t>
            </a:r>
            <a:r>
              <a:rPr lang="en-US" dirty="0" smtClean="0"/>
              <a:t>Integrin causing lateral movement of integrin within the membrane until it can </a:t>
            </a:r>
            <a:r>
              <a:rPr lang="en-US" dirty="0" err="1" smtClean="0"/>
              <a:t>dimerize</a:t>
            </a:r>
            <a:r>
              <a:rPr lang="en-US" dirty="0" smtClean="0"/>
              <a:t> with another </a:t>
            </a:r>
            <a:r>
              <a:rPr lang="en-US" dirty="0" smtClean="0">
                <a:latin typeface="Symbol" panose="05050102010706020507" pitchFamily="18" charset="2"/>
              </a:rPr>
              <a:t>b</a:t>
            </a:r>
            <a:r>
              <a:rPr lang="en-US" dirty="0" smtClean="0"/>
              <a:t>1-Integrin receptor</a:t>
            </a:r>
            <a:endParaRPr lang="en-US" dirty="0"/>
          </a:p>
        </p:txBody>
      </p:sp>
      <p:pic>
        <p:nvPicPr>
          <p:cNvPr id="4" name="Picture 3"/>
          <p:cNvPicPr>
            <a:picLocks noChangeAspect="1"/>
          </p:cNvPicPr>
          <p:nvPr/>
        </p:nvPicPr>
        <p:blipFill>
          <a:blip r:embed="rId3"/>
          <a:stretch>
            <a:fillRect/>
          </a:stretch>
        </p:blipFill>
        <p:spPr>
          <a:xfrm>
            <a:off x="4073810" y="1278384"/>
            <a:ext cx="4986549" cy="4179477"/>
          </a:xfrm>
          <a:prstGeom prst="rect">
            <a:avLst/>
          </a:prstGeom>
        </p:spPr>
      </p:pic>
      <p:sp>
        <p:nvSpPr>
          <p:cNvPr id="5" name="TextBox 4"/>
          <p:cNvSpPr txBox="1"/>
          <p:nvPr/>
        </p:nvSpPr>
        <p:spPr>
          <a:xfrm>
            <a:off x="4325408" y="5481960"/>
            <a:ext cx="4734951" cy="307777"/>
          </a:xfrm>
          <a:prstGeom prst="rect">
            <a:avLst/>
          </a:prstGeom>
          <a:noFill/>
        </p:spPr>
        <p:txBody>
          <a:bodyPr wrap="none" rtlCol="0">
            <a:spAutoFit/>
          </a:bodyPr>
          <a:lstStyle/>
          <a:p>
            <a:r>
              <a:rPr lang="en-US" sz="1400" dirty="0" smtClean="0"/>
              <a:t>Image from </a:t>
            </a:r>
            <a:r>
              <a:rPr lang="en-US" sz="1400" dirty="0" smtClean="0">
                <a:hlinkClick r:id="rId4"/>
              </a:rPr>
              <a:t>Yang, E.H., et al (2017) </a:t>
            </a:r>
            <a:r>
              <a:rPr lang="en-US" sz="1400" i="1" dirty="0" smtClean="0">
                <a:hlinkClick r:id="rId4"/>
              </a:rPr>
              <a:t>PLOS ONE </a:t>
            </a:r>
            <a:r>
              <a:rPr lang="en-US" sz="1400" dirty="0" smtClean="0">
                <a:hlinkClick r:id="rId4"/>
              </a:rPr>
              <a:t>DOI.org/10.1371</a:t>
            </a:r>
            <a:endParaRPr lang="en-US" sz="1400" dirty="0"/>
          </a:p>
        </p:txBody>
      </p:sp>
    </p:spTree>
    <p:extLst>
      <p:ext uri="{BB962C8B-B14F-4D97-AF65-F5344CB8AC3E}">
        <p14:creationId xmlns:p14="http://schemas.microsoft.com/office/powerpoint/2010/main" val="3276894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428" y="222349"/>
            <a:ext cx="7064922" cy="779462"/>
          </a:xfrm>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Monosaccharides can be structurally modified to sugar alcohols, acids, and amines, as well as undergo acetylation</a:t>
            </a:r>
          </a:p>
          <a:p>
            <a:r>
              <a:rPr lang="en-US" dirty="0" smtClean="0"/>
              <a:t>These altered sugars can form disaccharide and polysaccharide structures with unique biological activities</a:t>
            </a:r>
          </a:p>
          <a:p>
            <a:r>
              <a:rPr lang="en-US" dirty="0" smtClean="0"/>
              <a:t>Sugar groups can be incorporated into proteins and lipids to form biologically active structures.</a:t>
            </a:r>
          </a:p>
          <a:p>
            <a:r>
              <a:rPr lang="en-US" dirty="0" smtClean="0"/>
              <a:t>In addition to storing energy, molecules containing sugars act as:</a:t>
            </a:r>
          </a:p>
          <a:p>
            <a:pPr lvl="1"/>
            <a:r>
              <a:rPr lang="en-US" dirty="0" smtClean="0"/>
              <a:t>Regulatory hormones</a:t>
            </a:r>
          </a:p>
          <a:p>
            <a:pPr lvl="1"/>
            <a:r>
              <a:rPr lang="en-US" dirty="0" smtClean="0"/>
              <a:t>Signaling receptors</a:t>
            </a:r>
          </a:p>
          <a:p>
            <a:pPr lvl="1"/>
            <a:r>
              <a:rPr lang="en-US" dirty="0" smtClean="0"/>
              <a:t>Cell adhesion and migration factors</a:t>
            </a:r>
          </a:p>
          <a:p>
            <a:pPr lvl="1"/>
            <a:r>
              <a:rPr lang="en-US" dirty="0" smtClean="0"/>
              <a:t>Cell recognition tags</a:t>
            </a:r>
          </a:p>
          <a:p>
            <a:pPr lvl="1"/>
            <a:r>
              <a:rPr lang="en-US" dirty="0" smtClean="0"/>
              <a:t>Structural support and cushioning</a:t>
            </a:r>
          </a:p>
        </p:txBody>
      </p:sp>
    </p:spTree>
    <p:extLst>
      <p:ext uri="{BB962C8B-B14F-4D97-AF65-F5344CB8AC3E}">
        <p14:creationId xmlns:p14="http://schemas.microsoft.com/office/powerpoint/2010/main" val="1241852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142" y="222349"/>
            <a:ext cx="7210332" cy="779462"/>
          </a:xfrm>
        </p:spPr>
        <p:txBody>
          <a:bodyPr/>
          <a:lstStyle/>
          <a:p>
            <a:r>
              <a:rPr lang="en-US" dirty="0" err="1" smtClean="0"/>
              <a:t>Glucuronidation</a:t>
            </a:r>
            <a:endParaRPr lang="en-US" dirty="0"/>
          </a:p>
        </p:txBody>
      </p:sp>
      <p:sp>
        <p:nvSpPr>
          <p:cNvPr id="7" name="TextBox 6"/>
          <p:cNvSpPr txBox="1"/>
          <p:nvPr/>
        </p:nvSpPr>
        <p:spPr>
          <a:xfrm>
            <a:off x="390984" y="2798058"/>
            <a:ext cx="8557523" cy="1261884"/>
          </a:xfrm>
          <a:prstGeom prst="rect">
            <a:avLst/>
          </a:prstGeom>
          <a:noFill/>
        </p:spPr>
        <p:txBody>
          <a:bodyPr wrap="square" rtlCol="0">
            <a:spAutoFit/>
          </a:bodyPr>
          <a:lstStyle/>
          <a:p>
            <a:r>
              <a:rPr lang="en-US" sz="2800" b="1" dirty="0" smtClean="0"/>
              <a:t>UDP-</a:t>
            </a:r>
            <a:r>
              <a:rPr lang="en-US" sz="2800" b="1" dirty="0" err="1" smtClean="0"/>
              <a:t>glucuronosyl</a:t>
            </a:r>
            <a:r>
              <a:rPr lang="en-US" sz="2800" b="1" dirty="0" smtClean="0"/>
              <a:t> Transferases (UGTs)</a:t>
            </a:r>
          </a:p>
          <a:p>
            <a:pPr marL="285750" indent="-285750">
              <a:buFont typeface="Arial" panose="020B0604020202020204" pitchFamily="34" charset="0"/>
              <a:buChar char="•"/>
            </a:pPr>
            <a:r>
              <a:rPr lang="en-US" sz="2400" dirty="0" smtClean="0"/>
              <a:t>Superfamily of enzymes – can modify more than 350 different compounds in humans</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17" y="1158581"/>
            <a:ext cx="8538604" cy="1983447"/>
          </a:xfrm>
          <a:prstGeom prst="rect">
            <a:avLst/>
          </a:prstGeom>
        </p:spPr>
      </p:pic>
      <p:sp>
        <p:nvSpPr>
          <p:cNvPr id="8" name="TextBox 7"/>
          <p:cNvSpPr txBox="1"/>
          <p:nvPr/>
        </p:nvSpPr>
        <p:spPr>
          <a:xfrm>
            <a:off x="0" y="5625225"/>
            <a:ext cx="1748492" cy="307777"/>
          </a:xfrm>
          <a:prstGeom prst="rect">
            <a:avLst/>
          </a:prstGeom>
          <a:noFill/>
        </p:spPr>
        <p:txBody>
          <a:bodyPr wrap="none" rtlCol="0">
            <a:spAutoFit/>
          </a:bodyPr>
          <a:lstStyle/>
          <a:p>
            <a:r>
              <a:rPr lang="en-US" sz="1400" dirty="0" smtClean="0"/>
              <a:t>Image from </a:t>
            </a:r>
            <a:r>
              <a:rPr lang="en-US" sz="1400" dirty="0" smtClean="0">
                <a:hlinkClick r:id="rId4"/>
              </a:rPr>
              <a:t>Edgar181</a:t>
            </a:r>
            <a:endParaRPr lang="en-US" sz="1400" dirty="0"/>
          </a:p>
        </p:txBody>
      </p:sp>
      <p:pic>
        <p:nvPicPr>
          <p:cNvPr id="9" name="Picture 8"/>
          <p:cNvPicPr>
            <a:picLocks noChangeAspect="1"/>
          </p:cNvPicPr>
          <p:nvPr/>
        </p:nvPicPr>
        <p:blipFill>
          <a:blip r:embed="rId5"/>
          <a:stretch>
            <a:fillRect/>
          </a:stretch>
        </p:blipFill>
        <p:spPr>
          <a:xfrm>
            <a:off x="1794739" y="4264638"/>
            <a:ext cx="3019425" cy="1514475"/>
          </a:xfrm>
          <a:prstGeom prst="rect">
            <a:avLst/>
          </a:prstGeom>
        </p:spPr>
      </p:pic>
      <p:sp>
        <p:nvSpPr>
          <p:cNvPr id="10" name="TextBox 9"/>
          <p:cNvSpPr txBox="1"/>
          <p:nvPr/>
        </p:nvSpPr>
        <p:spPr>
          <a:xfrm>
            <a:off x="5036308" y="4375544"/>
            <a:ext cx="3496535" cy="1200329"/>
          </a:xfrm>
          <a:prstGeom prst="rect">
            <a:avLst/>
          </a:prstGeom>
          <a:noFill/>
        </p:spPr>
        <p:txBody>
          <a:bodyPr wrap="none" rtlCol="0">
            <a:spAutoFit/>
          </a:bodyPr>
          <a:lstStyle/>
          <a:p>
            <a:r>
              <a:rPr lang="en-US" b="1" dirty="0" smtClean="0"/>
              <a:t>The </a:t>
            </a:r>
            <a:r>
              <a:rPr lang="en-US" b="1" dirty="0" err="1" smtClean="0"/>
              <a:t>glucuronic</a:t>
            </a:r>
            <a:r>
              <a:rPr lang="en-US" b="1" dirty="0" smtClean="0"/>
              <a:t> acid </a:t>
            </a:r>
          </a:p>
          <a:p>
            <a:r>
              <a:rPr lang="en-US" b="1" dirty="0" smtClean="0"/>
              <a:t>is activated by the addition of UDP</a:t>
            </a:r>
          </a:p>
          <a:p>
            <a:r>
              <a:rPr lang="en-US" b="1" dirty="0"/>
              <a:t>p</a:t>
            </a:r>
            <a:r>
              <a:rPr lang="en-US" b="1" dirty="0" smtClean="0"/>
              <a:t>rior to the incorporation into the </a:t>
            </a:r>
          </a:p>
          <a:p>
            <a:r>
              <a:rPr lang="en-US" b="1" dirty="0" smtClean="0"/>
              <a:t>organic substrate</a:t>
            </a:r>
            <a:endParaRPr lang="en-US" b="1" dirty="0"/>
          </a:p>
        </p:txBody>
      </p:sp>
    </p:spTree>
    <p:extLst>
      <p:ext uri="{BB962C8B-B14F-4D97-AF65-F5344CB8AC3E}">
        <p14:creationId xmlns:p14="http://schemas.microsoft.com/office/powerpoint/2010/main" val="650242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958" y="222349"/>
            <a:ext cx="7033391" cy="779462"/>
          </a:xfrm>
        </p:spPr>
        <p:txBody>
          <a:bodyPr/>
          <a:lstStyle/>
          <a:p>
            <a:r>
              <a:rPr lang="en-US" dirty="0" smtClean="0"/>
              <a:t>Bilirubin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24703" y="1291896"/>
            <a:ext cx="3888767" cy="1488063"/>
          </a:xfrm>
        </p:spPr>
      </p:pic>
      <p:sp>
        <p:nvSpPr>
          <p:cNvPr id="5" name="TextBox 4"/>
          <p:cNvSpPr txBox="1"/>
          <p:nvPr/>
        </p:nvSpPr>
        <p:spPr>
          <a:xfrm>
            <a:off x="0" y="5625225"/>
            <a:ext cx="1698863" cy="307777"/>
          </a:xfrm>
          <a:prstGeom prst="rect">
            <a:avLst/>
          </a:prstGeom>
          <a:noFill/>
        </p:spPr>
        <p:txBody>
          <a:bodyPr wrap="none" rtlCol="0">
            <a:spAutoFit/>
          </a:bodyPr>
          <a:lstStyle/>
          <a:p>
            <a:r>
              <a:rPr lang="en-US" sz="1400" dirty="0" smtClean="0"/>
              <a:t>Image from </a:t>
            </a:r>
            <a:r>
              <a:rPr lang="en-US" sz="1400" dirty="0" smtClean="0">
                <a:hlinkClick r:id="rId4"/>
              </a:rPr>
              <a:t>Stefcho2</a:t>
            </a:r>
            <a:endParaRPr lang="en-US" sz="1400" dirty="0"/>
          </a:p>
        </p:txBody>
      </p:sp>
      <p:sp>
        <p:nvSpPr>
          <p:cNvPr id="6" name="TextBox 5"/>
          <p:cNvSpPr txBox="1"/>
          <p:nvPr/>
        </p:nvSpPr>
        <p:spPr>
          <a:xfrm>
            <a:off x="157655" y="3768130"/>
            <a:ext cx="8734097"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Is a breakdown product of </a:t>
            </a:r>
            <a:r>
              <a:rPr lang="en-US" sz="2400" dirty="0" err="1" smtClean="0"/>
              <a:t>heme</a:t>
            </a:r>
            <a:r>
              <a:rPr lang="en-US" sz="2400" dirty="0" smtClean="0"/>
              <a:t> cofactor during the destruction of aged or abnormal red blood cells</a:t>
            </a:r>
          </a:p>
          <a:p>
            <a:pPr marL="285750" indent="-285750">
              <a:buFont typeface="Arial" panose="020B0604020202020204" pitchFamily="34" charset="0"/>
              <a:buChar char="•"/>
            </a:pPr>
            <a:r>
              <a:rPr lang="en-US" sz="2400" dirty="0" smtClean="0"/>
              <a:t>It is excreted in urine, feces, and bile, and is the cause of the yellow color in bruises, jaundice, and urine. Further breakdown products such as </a:t>
            </a:r>
            <a:r>
              <a:rPr lang="en-US" sz="2400" dirty="0" err="1" smtClean="0"/>
              <a:t>stercobilin</a:t>
            </a:r>
            <a:r>
              <a:rPr lang="en-US" sz="2400" dirty="0" smtClean="0"/>
              <a:t> cause the brown coloration of feces.</a:t>
            </a:r>
            <a:endParaRPr lang="en-US" sz="24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431" y="1001811"/>
            <a:ext cx="2339866" cy="2585552"/>
          </a:xfrm>
          <a:prstGeom prst="rect">
            <a:avLst/>
          </a:prstGeom>
        </p:spPr>
      </p:pic>
      <p:cxnSp>
        <p:nvCxnSpPr>
          <p:cNvPr id="9" name="Straight Arrow Connector 8"/>
          <p:cNvCxnSpPr/>
          <p:nvPr/>
        </p:nvCxnSpPr>
        <p:spPr>
          <a:xfrm flipV="1">
            <a:off x="3380127" y="2295459"/>
            <a:ext cx="397291" cy="126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35225" y="2282846"/>
            <a:ext cx="397291" cy="126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47307" y="2982836"/>
            <a:ext cx="744114" cy="369332"/>
          </a:xfrm>
          <a:prstGeom prst="rect">
            <a:avLst/>
          </a:prstGeom>
          <a:noFill/>
        </p:spPr>
        <p:txBody>
          <a:bodyPr wrap="none" rtlCol="0">
            <a:spAutoFit/>
          </a:bodyPr>
          <a:lstStyle/>
          <a:p>
            <a:r>
              <a:rPr lang="en-US" b="1" dirty="0" err="1" smtClean="0"/>
              <a:t>Heme</a:t>
            </a:r>
            <a:endParaRPr lang="en-US" b="1" dirty="0"/>
          </a:p>
        </p:txBody>
      </p:sp>
      <p:sp>
        <p:nvSpPr>
          <p:cNvPr id="13" name="TextBox 12"/>
          <p:cNvSpPr txBox="1"/>
          <p:nvPr/>
        </p:nvSpPr>
        <p:spPr>
          <a:xfrm>
            <a:off x="5987030" y="2982836"/>
            <a:ext cx="990977" cy="369332"/>
          </a:xfrm>
          <a:prstGeom prst="rect">
            <a:avLst/>
          </a:prstGeom>
          <a:noFill/>
        </p:spPr>
        <p:txBody>
          <a:bodyPr wrap="none" rtlCol="0">
            <a:spAutoFit/>
          </a:bodyPr>
          <a:lstStyle/>
          <a:p>
            <a:r>
              <a:rPr lang="en-US" b="1" dirty="0" smtClean="0"/>
              <a:t>Bilirubin</a:t>
            </a:r>
            <a:endParaRPr lang="en-US" b="1" dirty="0"/>
          </a:p>
        </p:txBody>
      </p:sp>
    </p:spTree>
    <p:extLst>
      <p:ext uri="{BB962C8B-B14F-4D97-AF65-F5344CB8AC3E}">
        <p14:creationId xmlns:p14="http://schemas.microsoft.com/office/powerpoint/2010/main" val="1980276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716" y="368561"/>
            <a:ext cx="7210332" cy="779462"/>
          </a:xfrm>
        </p:spPr>
        <p:txBody>
          <a:bodyPr>
            <a:normAutofit fontScale="90000"/>
          </a:bodyPr>
          <a:lstStyle/>
          <a:p>
            <a:r>
              <a:rPr lang="en-US" dirty="0" err="1" smtClean="0"/>
              <a:t>Glucuronidation</a:t>
            </a:r>
            <a:r>
              <a:rPr lang="en-US" dirty="0" smtClean="0"/>
              <a:t> </a:t>
            </a:r>
            <a:br>
              <a:rPr lang="en-US" dirty="0" smtClean="0"/>
            </a:br>
            <a:r>
              <a:rPr lang="en-US" dirty="0" smtClean="0"/>
              <a:t>of Bilirubin</a:t>
            </a:r>
            <a:endParaRPr lang="en-US" dirty="0"/>
          </a:p>
        </p:txBody>
      </p:sp>
      <p:sp>
        <p:nvSpPr>
          <p:cNvPr id="7" name="TextBox 6"/>
          <p:cNvSpPr txBox="1"/>
          <p:nvPr/>
        </p:nvSpPr>
        <p:spPr>
          <a:xfrm>
            <a:off x="545553" y="1451409"/>
            <a:ext cx="4556168" cy="3539430"/>
          </a:xfrm>
          <a:prstGeom prst="rect">
            <a:avLst/>
          </a:prstGeom>
          <a:noFill/>
        </p:spPr>
        <p:txBody>
          <a:bodyPr wrap="square" rtlCol="0">
            <a:spAutoFit/>
          </a:bodyPr>
          <a:lstStyle/>
          <a:p>
            <a:r>
              <a:rPr lang="en-US" sz="2800" b="1" dirty="0" smtClean="0"/>
              <a:t>UDP-</a:t>
            </a:r>
            <a:r>
              <a:rPr lang="en-US" sz="2800" b="1" dirty="0" err="1" smtClean="0"/>
              <a:t>glucuronosyl</a:t>
            </a:r>
            <a:r>
              <a:rPr lang="en-US" sz="2800" b="1" dirty="0" smtClean="0"/>
              <a:t> Transferases (UGTs)</a:t>
            </a:r>
          </a:p>
          <a:p>
            <a:pPr marL="285750" indent="-285750">
              <a:buFont typeface="Arial" panose="020B0604020202020204" pitchFamily="34" charset="0"/>
              <a:buChar char="•"/>
            </a:pPr>
            <a:r>
              <a:rPr lang="en-US" sz="2400" dirty="0" smtClean="0"/>
              <a:t>Are utilized during bilirubin metabolism and secretion</a:t>
            </a:r>
          </a:p>
          <a:p>
            <a:pPr marL="285750" indent="-285750">
              <a:buFont typeface="Arial" panose="020B0604020202020204" pitchFamily="34" charset="0"/>
              <a:buChar char="•"/>
            </a:pPr>
            <a:r>
              <a:rPr lang="en-US" sz="2400" dirty="0"/>
              <a:t>A deficiency in the </a:t>
            </a:r>
            <a:r>
              <a:rPr lang="en-US" sz="2400" dirty="0" smtClean="0"/>
              <a:t>glucuronosyltransferase for bilirubin can cause disease states with symptoms of </a:t>
            </a:r>
            <a:r>
              <a:rPr lang="en-US" sz="2400" b="1" dirty="0" smtClean="0"/>
              <a:t>unconjugated </a:t>
            </a:r>
            <a:r>
              <a:rPr lang="en-US" sz="2400" b="1" dirty="0"/>
              <a:t>hyperbilirubinemia</a:t>
            </a:r>
            <a:r>
              <a:rPr lang="en-US" sz="2400" dirty="0"/>
              <a:t>. </a:t>
            </a:r>
          </a:p>
        </p:txBody>
      </p:sp>
      <p:sp>
        <p:nvSpPr>
          <p:cNvPr id="8" name="TextBox 7"/>
          <p:cNvSpPr txBox="1"/>
          <p:nvPr/>
        </p:nvSpPr>
        <p:spPr>
          <a:xfrm>
            <a:off x="0" y="5625225"/>
            <a:ext cx="2127955" cy="307777"/>
          </a:xfrm>
          <a:prstGeom prst="rect">
            <a:avLst/>
          </a:prstGeom>
          <a:noFill/>
        </p:spPr>
        <p:txBody>
          <a:bodyPr wrap="none" rtlCol="0">
            <a:spAutoFit/>
          </a:bodyPr>
          <a:lstStyle/>
          <a:p>
            <a:r>
              <a:rPr lang="en-US" sz="1400" dirty="0" smtClean="0"/>
              <a:t>Image modified from </a:t>
            </a:r>
            <a:r>
              <a:rPr lang="en-US" sz="1400" dirty="0" err="1" smtClean="0">
                <a:hlinkClick r:id="rId3"/>
              </a:rPr>
              <a:t>Choij</a:t>
            </a:r>
            <a:endParaRPr lang="en-US" sz="1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237" y="56754"/>
            <a:ext cx="2978500" cy="5808399"/>
          </a:xfrm>
          <a:prstGeom prst="rect">
            <a:avLst/>
          </a:prstGeom>
        </p:spPr>
      </p:pic>
      <p:sp>
        <p:nvSpPr>
          <p:cNvPr id="5" name="TextBox 4"/>
          <p:cNvSpPr txBox="1"/>
          <p:nvPr/>
        </p:nvSpPr>
        <p:spPr>
          <a:xfrm>
            <a:off x="7137051" y="2194560"/>
            <a:ext cx="2006949" cy="338554"/>
          </a:xfrm>
          <a:prstGeom prst="rect">
            <a:avLst/>
          </a:prstGeom>
          <a:solidFill>
            <a:schemeClr val="bg1"/>
          </a:solidFill>
          <a:ln>
            <a:solidFill>
              <a:schemeClr val="bg1"/>
            </a:solidFill>
          </a:ln>
        </p:spPr>
        <p:txBody>
          <a:bodyPr wrap="square" rtlCol="0">
            <a:spAutoFit/>
          </a:bodyPr>
          <a:lstStyle/>
          <a:p>
            <a:r>
              <a:rPr lang="en-US" sz="1600" b="1" dirty="0" smtClean="0"/>
              <a:t>Bilirubin glucuronide</a:t>
            </a:r>
            <a:endParaRPr lang="en-US" sz="1600" b="1" dirty="0"/>
          </a:p>
        </p:txBody>
      </p:sp>
      <p:sp>
        <p:nvSpPr>
          <p:cNvPr id="9" name="TextBox 8"/>
          <p:cNvSpPr txBox="1"/>
          <p:nvPr/>
        </p:nvSpPr>
        <p:spPr>
          <a:xfrm>
            <a:off x="7958631" y="442803"/>
            <a:ext cx="933121" cy="338554"/>
          </a:xfrm>
          <a:prstGeom prst="rect">
            <a:avLst/>
          </a:prstGeom>
          <a:solidFill>
            <a:schemeClr val="bg1"/>
          </a:solidFill>
          <a:ln>
            <a:solidFill>
              <a:schemeClr val="bg1"/>
            </a:solidFill>
          </a:ln>
        </p:spPr>
        <p:txBody>
          <a:bodyPr wrap="square" rtlCol="0">
            <a:spAutoFit/>
          </a:bodyPr>
          <a:lstStyle/>
          <a:p>
            <a:r>
              <a:rPr lang="en-US" sz="1600" b="1" dirty="0" smtClean="0"/>
              <a:t>Bilirubin</a:t>
            </a:r>
            <a:endParaRPr lang="en-US" sz="1600" b="1" dirty="0"/>
          </a:p>
        </p:txBody>
      </p:sp>
      <p:sp>
        <p:nvSpPr>
          <p:cNvPr id="10" name="TextBox 9"/>
          <p:cNvSpPr txBox="1"/>
          <p:nvPr/>
        </p:nvSpPr>
        <p:spPr>
          <a:xfrm>
            <a:off x="5833865" y="1001811"/>
            <a:ext cx="2359243" cy="338554"/>
          </a:xfrm>
          <a:prstGeom prst="rect">
            <a:avLst/>
          </a:prstGeom>
          <a:solidFill>
            <a:schemeClr val="bg1"/>
          </a:solidFill>
          <a:ln>
            <a:solidFill>
              <a:schemeClr val="bg1"/>
            </a:solidFill>
          </a:ln>
        </p:spPr>
        <p:txBody>
          <a:bodyPr wrap="square" rtlCol="0">
            <a:spAutoFit/>
          </a:bodyPr>
          <a:lstStyle/>
          <a:p>
            <a:r>
              <a:rPr lang="en-US" sz="1600" b="1" dirty="0" smtClean="0"/>
              <a:t>+ UDP-</a:t>
            </a:r>
            <a:r>
              <a:rPr lang="en-US" sz="1600" b="1" dirty="0" err="1" smtClean="0"/>
              <a:t>glucuronic</a:t>
            </a:r>
            <a:r>
              <a:rPr lang="en-US" sz="1600" b="1" dirty="0" smtClean="0"/>
              <a:t> acid</a:t>
            </a:r>
            <a:endParaRPr lang="en-US" sz="1600" b="1" dirty="0"/>
          </a:p>
        </p:txBody>
      </p:sp>
      <p:sp>
        <p:nvSpPr>
          <p:cNvPr id="11" name="TextBox 10"/>
          <p:cNvSpPr txBox="1"/>
          <p:nvPr/>
        </p:nvSpPr>
        <p:spPr>
          <a:xfrm>
            <a:off x="6784757" y="1391542"/>
            <a:ext cx="2359243" cy="338554"/>
          </a:xfrm>
          <a:prstGeom prst="rect">
            <a:avLst/>
          </a:prstGeom>
          <a:solidFill>
            <a:schemeClr val="bg1"/>
          </a:solidFill>
          <a:ln>
            <a:solidFill>
              <a:schemeClr val="bg1"/>
            </a:solidFill>
          </a:ln>
        </p:spPr>
        <p:txBody>
          <a:bodyPr wrap="square" rtlCol="0">
            <a:spAutoFit/>
          </a:bodyPr>
          <a:lstStyle/>
          <a:p>
            <a:r>
              <a:rPr lang="en-US" sz="1600" b="1" dirty="0" smtClean="0"/>
              <a:t>UGT Enzyme</a:t>
            </a:r>
            <a:endParaRPr lang="en-US" sz="1600" b="1" dirty="0"/>
          </a:p>
        </p:txBody>
      </p:sp>
      <p:sp>
        <p:nvSpPr>
          <p:cNvPr id="12" name="TextBox 11"/>
          <p:cNvSpPr txBox="1"/>
          <p:nvPr/>
        </p:nvSpPr>
        <p:spPr>
          <a:xfrm>
            <a:off x="6842565" y="3672489"/>
            <a:ext cx="2194230" cy="338554"/>
          </a:xfrm>
          <a:prstGeom prst="rect">
            <a:avLst/>
          </a:prstGeom>
          <a:solidFill>
            <a:schemeClr val="bg1"/>
          </a:solidFill>
          <a:ln>
            <a:solidFill>
              <a:schemeClr val="bg1"/>
            </a:solidFill>
          </a:ln>
        </p:spPr>
        <p:txBody>
          <a:bodyPr wrap="square" rtlCol="0">
            <a:spAutoFit/>
          </a:bodyPr>
          <a:lstStyle/>
          <a:p>
            <a:r>
              <a:rPr lang="en-US" sz="1600" b="1" dirty="0" smtClean="0"/>
              <a:t>UGT Enzyme</a:t>
            </a:r>
            <a:endParaRPr lang="en-US" sz="1600" b="1" dirty="0"/>
          </a:p>
        </p:txBody>
      </p:sp>
      <p:sp>
        <p:nvSpPr>
          <p:cNvPr id="13" name="TextBox 12"/>
          <p:cNvSpPr txBox="1"/>
          <p:nvPr/>
        </p:nvSpPr>
        <p:spPr>
          <a:xfrm>
            <a:off x="6784757" y="3405790"/>
            <a:ext cx="2359243" cy="338554"/>
          </a:xfrm>
          <a:prstGeom prst="rect">
            <a:avLst/>
          </a:prstGeom>
          <a:solidFill>
            <a:schemeClr val="bg1"/>
          </a:solidFill>
          <a:ln>
            <a:solidFill>
              <a:schemeClr val="bg1"/>
            </a:solidFill>
          </a:ln>
        </p:spPr>
        <p:txBody>
          <a:bodyPr wrap="square" rtlCol="0">
            <a:spAutoFit/>
          </a:bodyPr>
          <a:lstStyle/>
          <a:p>
            <a:r>
              <a:rPr lang="en-US" sz="1600" b="1" dirty="0" smtClean="0"/>
              <a:t>+ UDP-</a:t>
            </a:r>
            <a:r>
              <a:rPr lang="en-US" sz="1600" b="1" dirty="0" err="1" smtClean="0"/>
              <a:t>glucuronic</a:t>
            </a:r>
            <a:r>
              <a:rPr lang="en-US" sz="1600" b="1" dirty="0" smtClean="0"/>
              <a:t> acid</a:t>
            </a:r>
            <a:endParaRPr lang="en-US" sz="1600" b="1" dirty="0"/>
          </a:p>
        </p:txBody>
      </p:sp>
      <p:sp>
        <p:nvSpPr>
          <p:cNvPr id="14" name="TextBox 13"/>
          <p:cNvSpPr txBox="1"/>
          <p:nvPr/>
        </p:nvSpPr>
        <p:spPr>
          <a:xfrm>
            <a:off x="5781282" y="5609836"/>
            <a:ext cx="2618586" cy="338554"/>
          </a:xfrm>
          <a:prstGeom prst="rect">
            <a:avLst/>
          </a:prstGeom>
          <a:solidFill>
            <a:schemeClr val="bg1"/>
          </a:solidFill>
          <a:ln>
            <a:solidFill>
              <a:schemeClr val="bg1"/>
            </a:solidFill>
          </a:ln>
        </p:spPr>
        <p:txBody>
          <a:bodyPr wrap="square" rtlCol="0">
            <a:spAutoFit/>
          </a:bodyPr>
          <a:lstStyle/>
          <a:p>
            <a:r>
              <a:rPr lang="en-US" sz="1600" b="1" dirty="0" smtClean="0"/>
              <a:t>Bilirubin </a:t>
            </a:r>
            <a:r>
              <a:rPr lang="en-US" sz="1600" b="1" dirty="0" err="1" smtClean="0"/>
              <a:t>diglucuronide</a:t>
            </a:r>
            <a:endParaRPr lang="en-US" sz="1600" b="1" dirty="0"/>
          </a:p>
        </p:txBody>
      </p:sp>
    </p:spTree>
    <p:extLst>
      <p:ext uri="{BB962C8B-B14F-4D97-AF65-F5344CB8AC3E}">
        <p14:creationId xmlns:p14="http://schemas.microsoft.com/office/powerpoint/2010/main" val="168216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285411"/>
            <a:ext cx="7210332" cy="779462"/>
          </a:xfrm>
        </p:spPr>
        <p:txBody>
          <a:bodyPr/>
          <a:lstStyle/>
          <a:p>
            <a:r>
              <a:rPr lang="en-US" dirty="0" smtClean="0"/>
              <a:t>Bilirubin Accumulation</a:t>
            </a:r>
            <a:endParaRPr lang="en-US" dirty="0"/>
          </a:p>
        </p:txBody>
      </p:sp>
      <p:sp>
        <p:nvSpPr>
          <p:cNvPr id="3" name="Content Placeholder 2"/>
          <p:cNvSpPr>
            <a:spLocks noGrp="1"/>
          </p:cNvSpPr>
          <p:nvPr>
            <p:ph idx="1"/>
          </p:nvPr>
        </p:nvSpPr>
        <p:spPr>
          <a:xfrm>
            <a:off x="319596" y="1410815"/>
            <a:ext cx="8460420" cy="2625158"/>
          </a:xfrm>
        </p:spPr>
        <p:txBody>
          <a:bodyPr/>
          <a:lstStyle/>
          <a:p>
            <a:pPr marL="0" indent="0">
              <a:buNone/>
            </a:pPr>
            <a:r>
              <a:rPr lang="en-US" b="1" dirty="0"/>
              <a:t>Hyperbilirubinemia could be caused by</a:t>
            </a:r>
          </a:p>
          <a:p>
            <a:r>
              <a:rPr lang="en-US" dirty="0"/>
              <a:t>increased bilirubin production </a:t>
            </a:r>
          </a:p>
          <a:p>
            <a:r>
              <a:rPr lang="en-US" dirty="0"/>
              <a:t>decreased uptake into the liver cells </a:t>
            </a:r>
          </a:p>
          <a:p>
            <a:r>
              <a:rPr lang="en-US" dirty="0"/>
              <a:t>impaired </a:t>
            </a:r>
            <a:r>
              <a:rPr lang="en-US" dirty="0" smtClean="0"/>
              <a:t>conjugation (defect in UGT enzyme) </a:t>
            </a:r>
            <a:endParaRPr lang="en-US" dirty="0"/>
          </a:p>
          <a:p>
            <a:r>
              <a:rPr lang="en-US" dirty="0"/>
              <a:t>interference with the secretion of conjugated bilirubin.</a:t>
            </a:r>
          </a:p>
          <a:p>
            <a:endParaRPr lang="en-US" dirty="0"/>
          </a:p>
        </p:txBody>
      </p:sp>
    </p:spTree>
    <p:extLst>
      <p:ext uri="{BB962C8B-B14F-4D97-AF65-F5344CB8AC3E}">
        <p14:creationId xmlns:p14="http://schemas.microsoft.com/office/powerpoint/2010/main" val="233773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285411"/>
            <a:ext cx="7210332" cy="779462"/>
          </a:xfrm>
        </p:spPr>
        <p:txBody>
          <a:bodyPr/>
          <a:lstStyle/>
          <a:p>
            <a:r>
              <a:rPr lang="en-US" dirty="0" err="1" smtClean="0"/>
              <a:t>Crigler</a:t>
            </a:r>
            <a:r>
              <a:rPr lang="en-US" dirty="0" smtClean="0"/>
              <a:t> </a:t>
            </a:r>
            <a:r>
              <a:rPr lang="en-US" dirty="0" err="1" smtClean="0"/>
              <a:t>Najjar</a:t>
            </a:r>
            <a:r>
              <a:rPr lang="en-US" dirty="0" smtClean="0"/>
              <a:t> Syndrome</a:t>
            </a:r>
            <a:endParaRPr lang="en-US" dirty="0"/>
          </a:p>
        </p:txBody>
      </p:sp>
      <p:sp>
        <p:nvSpPr>
          <p:cNvPr id="3" name="Content Placeholder 2"/>
          <p:cNvSpPr>
            <a:spLocks noGrp="1"/>
          </p:cNvSpPr>
          <p:nvPr>
            <p:ph idx="1"/>
          </p:nvPr>
        </p:nvSpPr>
        <p:spPr>
          <a:xfrm>
            <a:off x="319596" y="1627001"/>
            <a:ext cx="4252404" cy="3823337"/>
          </a:xfrm>
        </p:spPr>
        <p:txBody>
          <a:bodyPr>
            <a:normAutofit/>
          </a:bodyPr>
          <a:lstStyle/>
          <a:p>
            <a:pPr marL="0" indent="0">
              <a:buNone/>
            </a:pPr>
            <a:r>
              <a:rPr lang="en-US" b="1" dirty="0" smtClean="0"/>
              <a:t>Serious Disease that often causes neonatal death</a:t>
            </a:r>
            <a:endParaRPr lang="en-US" b="1" dirty="0"/>
          </a:p>
          <a:p>
            <a:r>
              <a:rPr lang="en-US" dirty="0" smtClean="0"/>
              <a:t>Less than 10% activity of bilirubin UGT enzyme</a:t>
            </a:r>
            <a:endParaRPr lang="en-US" dirty="0"/>
          </a:p>
          <a:p>
            <a:r>
              <a:rPr lang="en-US" dirty="0" smtClean="0"/>
              <a:t>Unconjugated bilirubin </a:t>
            </a:r>
            <a:r>
              <a:rPr lang="en-US" dirty="0" err="1" smtClean="0"/>
              <a:t>accumumates</a:t>
            </a:r>
            <a:r>
              <a:rPr lang="en-US" dirty="0" smtClean="0"/>
              <a:t> in blood and brain</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173" t="7105" r="50690" b="7955"/>
          <a:stretch/>
        </p:blipFill>
        <p:spPr>
          <a:xfrm>
            <a:off x="4660288" y="1627001"/>
            <a:ext cx="4218852" cy="3468414"/>
          </a:xfrm>
          <a:prstGeom prst="rect">
            <a:avLst/>
          </a:prstGeom>
        </p:spPr>
      </p:pic>
      <p:sp>
        <p:nvSpPr>
          <p:cNvPr id="5" name="TextBox 4"/>
          <p:cNvSpPr txBox="1"/>
          <p:nvPr/>
        </p:nvSpPr>
        <p:spPr>
          <a:xfrm>
            <a:off x="4641759" y="5142561"/>
            <a:ext cx="2308774" cy="307777"/>
          </a:xfrm>
          <a:prstGeom prst="rect">
            <a:avLst/>
          </a:prstGeom>
          <a:noFill/>
        </p:spPr>
        <p:txBody>
          <a:bodyPr wrap="none" rtlCol="0">
            <a:spAutoFit/>
          </a:bodyPr>
          <a:lstStyle/>
          <a:p>
            <a:r>
              <a:rPr lang="en-US" sz="1400" dirty="0" smtClean="0"/>
              <a:t>Image from </a:t>
            </a:r>
            <a:r>
              <a:rPr lang="en-US" sz="1400" dirty="0" smtClean="0">
                <a:hlinkClick r:id="rId4"/>
              </a:rPr>
              <a:t>Hamza, A. (2019)</a:t>
            </a:r>
            <a:endParaRPr lang="en-US" sz="1400" dirty="0"/>
          </a:p>
        </p:txBody>
      </p:sp>
    </p:spTree>
    <p:extLst>
      <p:ext uri="{BB962C8B-B14F-4D97-AF65-F5344CB8AC3E}">
        <p14:creationId xmlns:p14="http://schemas.microsoft.com/office/powerpoint/2010/main" val="3036432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897" y="222349"/>
            <a:ext cx="7474999" cy="779462"/>
          </a:xfrm>
        </p:spPr>
        <p:txBody>
          <a:bodyPr>
            <a:normAutofit/>
          </a:bodyPr>
          <a:lstStyle/>
          <a:p>
            <a:r>
              <a:rPr lang="en-US" sz="3200" b="1" dirty="0" smtClean="0"/>
              <a:t>Monosaccharide Amination and Acetylation</a:t>
            </a:r>
            <a:endParaRPr lang="en-US" sz="3200" b="1" dirty="0"/>
          </a:p>
        </p:txBody>
      </p:sp>
      <p:sp>
        <p:nvSpPr>
          <p:cNvPr id="3" name="Content Placeholder 2"/>
          <p:cNvSpPr>
            <a:spLocks noGrp="1"/>
          </p:cNvSpPr>
          <p:nvPr>
            <p:ph idx="1"/>
          </p:nvPr>
        </p:nvSpPr>
        <p:spPr>
          <a:xfrm>
            <a:off x="341790" y="3620509"/>
            <a:ext cx="8460420" cy="2147533"/>
          </a:xfrm>
        </p:spPr>
        <p:txBody>
          <a:bodyPr>
            <a:normAutofit fontScale="92500" lnSpcReduction="10000"/>
          </a:bodyPr>
          <a:lstStyle/>
          <a:p>
            <a:r>
              <a:rPr lang="en-US" dirty="0" smtClean="0"/>
              <a:t>Glucosamine is one of the most common monosaccharides and is found predominantly in cartilage. It is also associated with oligosaccharides and other polysaccharide structures.</a:t>
            </a:r>
          </a:p>
          <a:p>
            <a:r>
              <a:rPr lang="en-US" dirty="0" smtClean="0"/>
              <a:t>N-</a:t>
            </a:r>
            <a:r>
              <a:rPr lang="en-US" dirty="0" err="1" smtClean="0"/>
              <a:t>Acetylglucosamine</a:t>
            </a:r>
            <a:r>
              <a:rPr lang="en-US" dirty="0" smtClean="0"/>
              <a:t> is also quite common and is incorporated into oligosaccharide and polysaccharide structures</a:t>
            </a:r>
            <a:endParaRPr lang="en-US" dirty="0"/>
          </a:p>
        </p:txBody>
      </p:sp>
      <p:sp>
        <p:nvSpPr>
          <p:cNvPr id="4" name="TextBox 3"/>
          <p:cNvSpPr txBox="1"/>
          <p:nvPr/>
        </p:nvSpPr>
        <p:spPr>
          <a:xfrm>
            <a:off x="1355834" y="3074493"/>
            <a:ext cx="1834285" cy="461665"/>
          </a:xfrm>
          <a:prstGeom prst="rect">
            <a:avLst/>
          </a:prstGeom>
          <a:noFill/>
        </p:spPr>
        <p:txBody>
          <a:bodyPr wrap="none" rtlCol="0">
            <a:spAutoFit/>
          </a:bodyPr>
          <a:lstStyle/>
          <a:p>
            <a:r>
              <a:rPr lang="en-US" sz="2400" b="1" dirty="0" smtClean="0"/>
              <a:t>Glucosamine</a:t>
            </a:r>
            <a:endParaRPr lang="en-US" sz="2400" b="1" dirty="0"/>
          </a:p>
        </p:txBody>
      </p:sp>
      <p:sp>
        <p:nvSpPr>
          <p:cNvPr id="5" name="TextBox 4"/>
          <p:cNvSpPr txBox="1"/>
          <p:nvPr/>
        </p:nvSpPr>
        <p:spPr>
          <a:xfrm>
            <a:off x="5122298" y="3046645"/>
            <a:ext cx="2877326" cy="461665"/>
          </a:xfrm>
          <a:prstGeom prst="rect">
            <a:avLst/>
          </a:prstGeom>
          <a:noFill/>
        </p:spPr>
        <p:txBody>
          <a:bodyPr wrap="none" rtlCol="0">
            <a:spAutoFit/>
          </a:bodyPr>
          <a:lstStyle/>
          <a:p>
            <a:r>
              <a:rPr lang="en-US" sz="2400" b="1" dirty="0" smtClean="0"/>
              <a:t>N-</a:t>
            </a:r>
            <a:r>
              <a:rPr lang="en-US" sz="2400" b="1" dirty="0" err="1" smtClean="0"/>
              <a:t>Acetylglucosamine</a:t>
            </a:r>
            <a:endParaRPr lang="en-US" sz="2400" b="1" dirty="0"/>
          </a:p>
        </p:txBody>
      </p:sp>
      <p:pic>
        <p:nvPicPr>
          <p:cNvPr id="6" name="Picture 2" descr="File:Alpha-D-glucosamin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401" y="1181119"/>
            <a:ext cx="26479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File:N-Acetylglucosamine.sv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8711" y="867719"/>
            <a:ext cx="29845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7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Theme" id="{50F0D94C-435E-4819-B693-F088EAFA6A4A}" vid="{08556F29-02E2-4811-8D71-6743142446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Biochemistry Theme</Template>
  <TotalTime>3883</TotalTime>
  <Words>3578</Words>
  <Application>Microsoft Office PowerPoint</Application>
  <PresentationFormat>On-screen Show (4:3)</PresentationFormat>
  <Paragraphs>252</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Symbol</vt:lpstr>
      <vt:lpstr>Wingdings</vt:lpstr>
      <vt:lpstr>Biochemistry Theme</vt:lpstr>
      <vt:lpstr>Carbohydrates – Part 5</vt:lpstr>
      <vt:lpstr>Monosaccharide Derivatives</vt:lpstr>
      <vt:lpstr>Monosaccharide Acids</vt:lpstr>
      <vt:lpstr>Glucuronidation</vt:lpstr>
      <vt:lpstr>Bilirubin</vt:lpstr>
      <vt:lpstr>Glucuronidation  of Bilirubin</vt:lpstr>
      <vt:lpstr>Bilirubin Accumulation</vt:lpstr>
      <vt:lpstr>Crigler Najjar Syndrome</vt:lpstr>
      <vt:lpstr>Monosaccharide Amination and Acetylation</vt:lpstr>
      <vt:lpstr>Chondroitin Sulfate and Hyaluronic Acid</vt:lpstr>
      <vt:lpstr>Chitin Polymer</vt:lpstr>
      <vt:lpstr>Chitin Polymer</vt:lpstr>
      <vt:lpstr>Monosaccharide Acids</vt:lpstr>
      <vt:lpstr>Influenza Virus</vt:lpstr>
      <vt:lpstr>Neuraminidase</vt:lpstr>
      <vt:lpstr>Proteoglycans vs Glycoproteins</vt:lpstr>
      <vt:lpstr>Aggregation of Hyaluronic Acid with Proteoglycans</vt:lpstr>
      <vt:lpstr>Glycoproteins</vt:lpstr>
      <vt:lpstr>O-linked Glycosylation</vt:lpstr>
      <vt:lpstr>O-linked Glycosylation</vt:lpstr>
      <vt:lpstr>Mucins</vt:lpstr>
      <vt:lpstr>Mucin Overexpression and Cancer</vt:lpstr>
      <vt:lpstr>N-linked Glycosylation</vt:lpstr>
      <vt:lpstr>N-linked Glycosylation</vt:lpstr>
      <vt:lpstr>Erythropoetin (EPO)</vt:lpstr>
      <vt:lpstr>Erythropoetin (EPO)</vt:lpstr>
      <vt:lpstr>Immune System Function</vt:lpstr>
      <vt:lpstr>Cell Adhesion Molecules (CAMs)</vt:lpstr>
      <vt:lpstr>Galectins and Integrins</vt:lpstr>
      <vt:lpstr>Gal-3 and b1-Integrin Activation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 – Part 3</dc:title>
  <dc:creator>Patricia Flatt</dc:creator>
  <cp:lastModifiedBy>Patricia Flatt</cp:lastModifiedBy>
  <cp:revision>74</cp:revision>
  <dcterms:created xsi:type="dcterms:W3CDTF">2019-12-20T23:40:18Z</dcterms:created>
  <dcterms:modified xsi:type="dcterms:W3CDTF">2020-01-05T02:04:56Z</dcterms:modified>
</cp:coreProperties>
</file>