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420" r:id="rId2"/>
    <p:sldId id="428" r:id="rId3"/>
    <p:sldId id="421" r:id="rId4"/>
    <p:sldId id="422" r:id="rId5"/>
    <p:sldId id="426" r:id="rId6"/>
    <p:sldId id="423" r:id="rId7"/>
    <p:sldId id="425" r:id="rId8"/>
    <p:sldId id="427" r:id="rId9"/>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D1EB"/>
    <a:srgbClr val="B36D9C"/>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42" autoAdjust="0"/>
    <p:restoredTop sz="28816" autoAdjust="0"/>
  </p:normalViewPr>
  <p:slideViewPr>
    <p:cSldViewPr snapToGrid="0" showGuides="1">
      <p:cViewPr varScale="1">
        <p:scale>
          <a:sx n="10" d="100"/>
          <a:sy n="10" d="100"/>
        </p:scale>
        <p:origin x="1138" y="2"/>
      </p:cViewPr>
      <p:guideLst>
        <p:guide orient="horz" pos="2184"/>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2/20/2020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our lecture on Autophagy.  Here we will learn about the three major types of autophagy processes.</a:t>
            </a:r>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53317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last lecture on Reactive Oxygen Species, we talked about one method that cells can become damaged.  So how do cells respond to damage and stress? If the stress and damage are not too bad, cellular repair pathways can be activated. We talked a lot last term about mechanisms of DNA damage and DNA repair processes. In this section, we will focus on the process of cellular cleaning and recycling, known as autophagy. If damage is too much for the cell to recover from, but maybe it is not enough to cause outright necrosis or catastrophic cell death, it may be targeted for programmed cells death. This is a safety mechanism for multicellular organisms, to help ensure that damaged cells do not alter or hinder normal cellular function within the organism. Apoptosis is one example of programmed cell death that we will focus on in the next lecture.</a:t>
            </a:r>
          </a:p>
        </p:txBody>
      </p:sp>
      <p:sp>
        <p:nvSpPr>
          <p:cNvPr id="4" name="Slide Number Placeholder 3"/>
          <p:cNvSpPr>
            <a:spLocks noGrp="1"/>
          </p:cNvSpPr>
          <p:nvPr>
            <p:ph type="sldNum" sz="quarter" idx="5"/>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3884032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Autophagy or Auto-</a:t>
            </a:r>
            <a:r>
              <a:rPr lang="en-US" dirty="0" err="1"/>
              <a:t>Phagy</a:t>
            </a:r>
            <a:r>
              <a:rPr lang="en-US" dirty="0"/>
              <a:t> literally means ‘self-eating’. It is a </a:t>
            </a:r>
            <a:r>
              <a:rPr lang="en-US" sz="1200" b="0" i="0" u="none" strike="noStrike" kern="1200" dirty="0">
                <a:solidFill>
                  <a:schemeClr val="tx1"/>
                </a:solidFill>
                <a:effectLst/>
                <a:latin typeface="+mn-lt"/>
                <a:ea typeface="+mn-ea"/>
                <a:cs typeface="+mn-cs"/>
              </a:rPr>
              <a:t>mechanism of the cell that removes unnecessary or dysfunctional components. It allows the orderly degradation and recycling of cellular components. </a:t>
            </a:r>
            <a:r>
              <a:rPr lang="en-US" sz="1200" b="0" i="0" u="none" strike="noStrike" kern="1200" baseline="0" dirty="0">
                <a:solidFill>
                  <a:schemeClr val="tx1"/>
                </a:solidFill>
                <a:latin typeface="+mn-lt"/>
                <a:ea typeface="+mn-ea"/>
                <a:cs typeface="+mn-cs"/>
              </a:rPr>
              <a:t>Autophagy can be a selective or non-selective lysosomal degradative process and is activated by stresses such as starvation. In selective autophagy, cargo is recognized by specific receptors to enable their specific identification, sequestration, and degradation by the autophagosome, whereas in non-specific autophagy, all materials are degraded by the same </a:t>
            </a:r>
            <a:r>
              <a:rPr lang="en-US" sz="1200" b="0" i="0" u="none" strike="noStrike" kern="1200" baseline="0" dirty="0" err="1">
                <a:solidFill>
                  <a:schemeClr val="tx1"/>
                </a:solidFill>
                <a:latin typeface="+mn-lt"/>
                <a:ea typeface="+mn-ea"/>
                <a:cs typeface="+mn-cs"/>
              </a:rPr>
              <a:t>lysozome</a:t>
            </a:r>
            <a:r>
              <a:rPr lang="en-US" sz="1200" b="0" i="0" u="none" strike="noStrike" kern="1200" baseline="0" dirty="0">
                <a:solidFill>
                  <a:schemeClr val="tx1"/>
                </a:solidFill>
                <a:latin typeface="+mn-lt"/>
                <a:ea typeface="+mn-ea"/>
                <a:cs typeface="+mn-cs"/>
              </a:rPr>
              <a:t> in a non-specific manner</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1205789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major types of autophagy</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macroautophagy</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microautophagy</a:t>
            </a:r>
            <a:r>
              <a:rPr lang="en-US" sz="1200" b="0" i="0" u="none" strike="noStrike" kern="1200" baseline="0" dirty="0">
                <a:solidFill>
                  <a:schemeClr val="tx1"/>
                </a:solidFill>
                <a:latin typeface="+mn-lt"/>
                <a:ea typeface="+mn-ea"/>
                <a:cs typeface="+mn-cs"/>
              </a:rPr>
              <a:t>, and chaperone-mediated autophagy. Regardless of the type, autophagy acts as a cleaning mechanism by removing or degrading unnecessary materials from the cell (e.g., proteins, organelles, and microbes) and retaining or maintaining materials (biochemicals, metabolites, and organelles) required for survival, function, and development.</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4108071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figure of the three different types of autophagy. In the top part of the diagram </a:t>
            </a:r>
            <a:r>
              <a:rPr lang="en-US" dirty="0" err="1"/>
              <a:t>Macroautophagy</a:t>
            </a:r>
            <a:r>
              <a:rPr lang="en-US" dirty="0"/>
              <a:t> is depicted, where an autophagosome is activated to engulf an invading pathogen.  The resulting autophagosome then fuses with the </a:t>
            </a:r>
            <a:r>
              <a:rPr lang="en-US" dirty="0" err="1"/>
              <a:t>lysozome</a:t>
            </a:r>
            <a:r>
              <a:rPr lang="en-US" dirty="0"/>
              <a:t> to complete the degradation pathway.  </a:t>
            </a:r>
            <a:r>
              <a:rPr lang="en-US" dirty="0" err="1"/>
              <a:t>Microautophagy</a:t>
            </a:r>
            <a:r>
              <a:rPr lang="en-US" dirty="0"/>
              <a:t> is shown here, where small pools of cellular particles are engulfed directly into the </a:t>
            </a:r>
            <a:r>
              <a:rPr lang="en-US" dirty="0" err="1"/>
              <a:t>lysozome</a:t>
            </a:r>
            <a:r>
              <a:rPr lang="en-US" dirty="0"/>
              <a:t>. We won’t discuss this process  further. Chaperone Mediated Autophagy (CMA) occurs when a chaperone binds to a damaged target within the cells and targets it for degradation in the lysosome.</a:t>
            </a:r>
          </a:p>
        </p:txBody>
      </p:sp>
      <p:sp>
        <p:nvSpPr>
          <p:cNvPr id="4" name="Slide Number Placeholder 3"/>
          <p:cNvSpPr>
            <a:spLocks noGrp="1"/>
          </p:cNvSpPr>
          <p:nvPr>
            <p:ph type="sldNum" sz="quarter" idx="5"/>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3118204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err="1">
                <a:solidFill>
                  <a:schemeClr val="tx1"/>
                </a:solidFill>
                <a:latin typeface="+mn-lt"/>
                <a:ea typeface="+mn-ea"/>
                <a:cs typeface="+mn-cs"/>
              </a:rPr>
              <a:t>Macroautophagy</a:t>
            </a:r>
            <a:r>
              <a:rPr lang="en-US" sz="1200" b="0" i="0" u="none" strike="noStrike" kern="1200" baseline="0" dirty="0">
                <a:solidFill>
                  <a:schemeClr val="tx1"/>
                </a:solidFill>
                <a:latin typeface="+mn-lt"/>
                <a:ea typeface="+mn-ea"/>
                <a:cs typeface="+mn-cs"/>
              </a:rPr>
              <a:t> is the major pathway which engulfs large portions of cytoplasm and cellular contents (e.g., long-lived proteins, aggregated proteins, damaged organelles, and intracellular pathogens) into a double-membraned vacuole called the autophagosome, which fuses with lysosomes to form an autolysosome, degrades the </a:t>
            </a:r>
            <a:r>
              <a:rPr lang="en-US" sz="1200" b="0" i="0" u="none" strike="noStrike" kern="1200" baseline="0" dirty="0" err="1">
                <a:solidFill>
                  <a:schemeClr val="tx1"/>
                </a:solidFill>
                <a:latin typeface="+mn-lt"/>
                <a:ea typeface="+mn-ea"/>
                <a:cs typeface="+mn-cs"/>
              </a:rPr>
              <a:t>autolysosomal</a:t>
            </a:r>
            <a:r>
              <a:rPr lang="en-US" sz="1200" b="0" i="0" u="none" strike="noStrike" kern="1200" baseline="0" dirty="0">
                <a:solidFill>
                  <a:schemeClr val="tx1"/>
                </a:solidFill>
                <a:latin typeface="+mn-lt"/>
                <a:ea typeface="+mn-ea"/>
                <a:cs typeface="+mn-cs"/>
              </a:rPr>
              <a:t> contents, and recycles macromolecules for reuse. </a:t>
            </a:r>
            <a:r>
              <a:rPr kumimoji="0" lang="en-US" altLang="en-US" b="0" i="0" u="none" strike="noStrike" cap="none" normalizeH="0" baseline="0" dirty="0">
                <a:ln>
                  <a:noFill/>
                </a:ln>
                <a:solidFill>
                  <a:srgbClr val="000000"/>
                </a:solidFill>
                <a:effectLst/>
                <a:latin typeface="&amp;quot"/>
                <a:cs typeface="Arial" panose="020B0604020202020204" pitchFamily="34" charset="0"/>
              </a:rPr>
              <a:t>The formation of an autophagosome is an involved process. (</a:t>
            </a:r>
            <a:r>
              <a:rPr kumimoji="0" lang="en-US" altLang="en-US" b="1" i="0" u="none" strike="noStrike" cap="none" normalizeH="0" baseline="0" dirty="0">
                <a:ln>
                  <a:noFill/>
                </a:ln>
                <a:solidFill>
                  <a:srgbClr val="000000"/>
                </a:solidFill>
                <a:effectLst/>
                <a:latin typeface="&amp;quot"/>
                <a:cs typeface="Arial" panose="020B0604020202020204" pitchFamily="34" charset="0"/>
              </a:rPr>
              <a:t>Step</a:t>
            </a:r>
            <a:r>
              <a:rPr kumimoji="0" lang="en-US" altLang="en-US" b="0" i="0" u="none" strike="noStrike" cap="none" normalizeH="0" baseline="0" dirty="0">
                <a:ln>
                  <a:noFill/>
                </a:ln>
                <a:solidFill>
                  <a:srgbClr val="000000"/>
                </a:solidFill>
                <a:effectLst/>
                <a:latin typeface="&amp;quot"/>
                <a:cs typeface="Arial" panose="020B0604020202020204" pitchFamily="34" charset="0"/>
              </a:rPr>
              <a:t> </a:t>
            </a:r>
            <a:r>
              <a:rPr kumimoji="0" lang="en-US" altLang="en-US" b="1" i="0" u="none" strike="noStrike" cap="none" normalizeH="0" baseline="0" dirty="0">
                <a:ln>
                  <a:noFill/>
                </a:ln>
                <a:solidFill>
                  <a:srgbClr val="000000"/>
                </a:solidFill>
                <a:effectLst/>
                <a:latin typeface="&amp;quot"/>
                <a:cs typeface="Arial" panose="020B0604020202020204" pitchFamily="34" charset="0"/>
              </a:rPr>
              <a:t>1</a:t>
            </a:r>
            <a:r>
              <a:rPr kumimoji="0" lang="en-US" altLang="en-US" b="0" i="0" u="none" strike="noStrike" cap="none" normalizeH="0" baseline="0" dirty="0">
                <a:ln>
                  <a:noFill/>
                </a:ln>
                <a:solidFill>
                  <a:srgbClr val="000000"/>
                </a:solidFill>
                <a:effectLst/>
                <a:latin typeface="&amp;quot"/>
                <a:cs typeface="Arial" panose="020B0604020202020204" pitchFamily="34" charset="0"/>
              </a:rPr>
              <a:t>) Autophagy is normally inhibited by the mTOR protein (</a:t>
            </a:r>
            <a:r>
              <a:rPr kumimoji="0" lang="en-US" altLang="en-US" b="1" i="0" u="sng" strike="noStrike" cap="none" normalizeH="0" baseline="0" dirty="0">
                <a:ln>
                  <a:noFill/>
                </a:ln>
                <a:solidFill>
                  <a:srgbClr val="000000"/>
                </a:solidFill>
                <a:effectLst/>
                <a:latin typeface="&amp;quot"/>
                <a:cs typeface="Arial" panose="020B0604020202020204" pitchFamily="34" charset="0"/>
              </a:rPr>
              <a:t>m</a:t>
            </a:r>
            <a:r>
              <a:rPr kumimoji="0" lang="en-US" altLang="en-US" b="0" i="0" u="none" strike="noStrike" cap="none" normalizeH="0" baseline="0" dirty="0">
                <a:ln>
                  <a:noFill/>
                </a:ln>
                <a:solidFill>
                  <a:srgbClr val="000000"/>
                </a:solidFill>
                <a:effectLst/>
                <a:latin typeface="&amp;quot"/>
                <a:cs typeface="Arial" panose="020B0604020202020204" pitchFamily="34" charset="0"/>
              </a:rPr>
              <a:t>ammalian </a:t>
            </a:r>
            <a:r>
              <a:rPr kumimoji="0" lang="en-US" altLang="en-US" b="1" i="0" u="sng" strike="noStrike" cap="none" normalizeH="0" baseline="0" dirty="0">
                <a:ln>
                  <a:noFill/>
                </a:ln>
                <a:solidFill>
                  <a:srgbClr val="000000"/>
                </a:solidFill>
                <a:effectLst/>
                <a:latin typeface="&amp;quot"/>
                <a:cs typeface="Arial" panose="020B0604020202020204" pitchFamily="34" charset="0"/>
              </a:rPr>
              <a:t>T</a:t>
            </a:r>
            <a:r>
              <a:rPr kumimoji="0" lang="en-US" altLang="en-US" b="0" i="0" u="none" strike="noStrike" cap="none" normalizeH="0" baseline="0" dirty="0">
                <a:ln>
                  <a:noFill/>
                </a:ln>
                <a:solidFill>
                  <a:srgbClr val="000000"/>
                </a:solidFill>
                <a:effectLst/>
                <a:latin typeface="&amp;quot"/>
                <a:cs typeface="Arial" panose="020B0604020202020204" pitchFamily="34" charset="0"/>
              </a:rPr>
              <a:t>arget </a:t>
            </a:r>
            <a:r>
              <a:rPr kumimoji="0" lang="en-US" altLang="en-US" b="1" i="0" u="sng" strike="noStrike" cap="none" normalizeH="0" baseline="0" dirty="0">
                <a:ln>
                  <a:noFill/>
                </a:ln>
                <a:solidFill>
                  <a:srgbClr val="000000"/>
                </a:solidFill>
                <a:effectLst/>
                <a:latin typeface="&amp;quot"/>
                <a:cs typeface="Arial" panose="020B0604020202020204" pitchFamily="34" charset="0"/>
              </a:rPr>
              <a:t>O</a:t>
            </a:r>
            <a:r>
              <a:rPr kumimoji="0" lang="en-US" altLang="en-US" b="0" i="0" u="none" strike="noStrike" cap="none" normalizeH="0" baseline="0" dirty="0">
                <a:ln>
                  <a:noFill/>
                </a:ln>
                <a:solidFill>
                  <a:srgbClr val="000000"/>
                </a:solidFill>
                <a:effectLst/>
                <a:latin typeface="&amp;quot"/>
                <a:cs typeface="Arial" panose="020B0604020202020204" pitchFamily="34" charset="0"/>
              </a:rPr>
              <a:t>f </a:t>
            </a:r>
            <a:r>
              <a:rPr kumimoji="0" lang="en-US" altLang="en-US" b="1" i="0" u="sng" strike="noStrike" cap="none" normalizeH="0" baseline="0" dirty="0">
                <a:ln>
                  <a:noFill/>
                </a:ln>
                <a:solidFill>
                  <a:srgbClr val="000000"/>
                </a:solidFill>
                <a:effectLst/>
                <a:latin typeface="&amp;quot"/>
                <a:cs typeface="Arial" panose="020B0604020202020204" pitchFamily="34" charset="0"/>
              </a:rPr>
              <a:t>R</a:t>
            </a:r>
            <a:r>
              <a:rPr kumimoji="0" lang="en-US" altLang="en-US" b="0" i="0" u="none" strike="noStrike" cap="none" normalizeH="0" baseline="0" dirty="0">
                <a:ln>
                  <a:noFill/>
                </a:ln>
                <a:solidFill>
                  <a:srgbClr val="000000"/>
                </a:solidFill>
                <a:effectLst/>
                <a:latin typeface="&amp;quot"/>
                <a:cs typeface="Arial" panose="020B0604020202020204" pitchFamily="34" charset="0"/>
              </a:rPr>
              <a:t>apamycin). mTOR is a protein kinase that regulates cellular response to growth factors, nutrient levels, and stress levels. It is part of the PI3K/</a:t>
            </a:r>
            <a:r>
              <a:rPr kumimoji="0" lang="en-US" altLang="en-US" b="0" i="0" u="none" strike="noStrike" cap="none" normalizeH="0" baseline="0" dirty="0" err="1">
                <a:ln>
                  <a:noFill/>
                </a:ln>
                <a:solidFill>
                  <a:srgbClr val="000000"/>
                </a:solidFill>
                <a:effectLst/>
                <a:latin typeface="&amp;quot"/>
                <a:cs typeface="Arial" panose="020B0604020202020204" pitchFamily="34" charset="0"/>
              </a:rPr>
              <a:t>Akt</a:t>
            </a:r>
            <a:r>
              <a:rPr kumimoji="0" lang="en-US" altLang="en-US" b="0" i="0" u="none" strike="noStrike" cap="none" normalizeH="0" baseline="0" dirty="0">
                <a:ln>
                  <a:noFill/>
                </a:ln>
                <a:solidFill>
                  <a:srgbClr val="000000"/>
                </a:solidFill>
                <a:effectLst/>
                <a:latin typeface="&amp;quot"/>
                <a:cs typeface="Arial" panose="020B0604020202020204" pitchFamily="34" charset="0"/>
              </a:rPr>
              <a:t> pathway that we learned about during our Insulin signaling cascade. Thus, during times of plenty, mTOR activity keeps the autophagy pathway silent. (</a:t>
            </a:r>
            <a:r>
              <a:rPr kumimoji="0" lang="en-US" altLang="en-US" b="1" i="0" u="none" strike="noStrike" cap="none" normalizeH="0" baseline="0" dirty="0">
                <a:ln>
                  <a:noFill/>
                </a:ln>
                <a:solidFill>
                  <a:srgbClr val="000000"/>
                </a:solidFill>
                <a:effectLst/>
                <a:latin typeface="&amp;quot"/>
                <a:cs typeface="Arial" panose="020B0604020202020204" pitchFamily="34" charset="0"/>
              </a:rPr>
              <a:t>Step</a:t>
            </a:r>
            <a:r>
              <a:rPr kumimoji="0" lang="en-US" altLang="en-US" b="0" i="0" u="none" strike="noStrike" cap="none" normalizeH="0" baseline="0" dirty="0">
                <a:ln>
                  <a:noFill/>
                </a:ln>
                <a:solidFill>
                  <a:srgbClr val="000000"/>
                </a:solidFill>
                <a:effectLst/>
                <a:latin typeface="&amp;quot"/>
                <a:cs typeface="Arial" panose="020B0604020202020204" pitchFamily="34" charset="0"/>
              </a:rPr>
              <a:t> </a:t>
            </a:r>
            <a:r>
              <a:rPr kumimoji="0" lang="en-US" altLang="en-US" b="1" i="0" u="none" strike="noStrike" cap="none" normalizeH="0" baseline="0" dirty="0">
                <a:ln>
                  <a:noFill/>
                </a:ln>
                <a:solidFill>
                  <a:srgbClr val="000000"/>
                </a:solidFill>
                <a:effectLst/>
                <a:latin typeface="&amp;quot"/>
                <a:cs typeface="Arial" panose="020B0604020202020204" pitchFamily="34" charset="0"/>
              </a:rPr>
              <a:t>2</a:t>
            </a:r>
            <a:r>
              <a:rPr kumimoji="0" lang="en-US" altLang="en-US" b="0" i="0" u="none" strike="noStrike" cap="none" normalizeH="0" baseline="0" dirty="0">
                <a:ln>
                  <a:noFill/>
                </a:ln>
                <a:solidFill>
                  <a:srgbClr val="000000"/>
                </a:solidFill>
                <a:effectLst/>
                <a:latin typeface="&amp;quot"/>
                <a:cs typeface="Arial" panose="020B0604020202020204" pitchFamily="34" charset="0"/>
              </a:rPr>
              <a:t>) Various kinds of stress (hypoxia, oxidative stress, pathogen infection, endoplasmic reticulum stress or nutrient starvation conditions) inhibit the mTOR proteins, and the process of autophagy is initiated. (</a:t>
            </a:r>
            <a:r>
              <a:rPr kumimoji="0" lang="en-US" altLang="en-US" b="1" i="0" u="none" strike="noStrike" cap="none" normalizeH="0" baseline="0" dirty="0">
                <a:ln>
                  <a:noFill/>
                </a:ln>
                <a:solidFill>
                  <a:srgbClr val="000000"/>
                </a:solidFill>
                <a:effectLst/>
                <a:latin typeface="&amp;quot"/>
                <a:cs typeface="Arial" panose="020B0604020202020204" pitchFamily="34" charset="0"/>
              </a:rPr>
              <a:t>Steps</a:t>
            </a:r>
            <a:r>
              <a:rPr kumimoji="0" lang="en-US" altLang="en-US" b="0" i="0" u="none" strike="noStrike" cap="none" normalizeH="0" baseline="0" dirty="0">
                <a:ln>
                  <a:noFill/>
                </a:ln>
                <a:solidFill>
                  <a:srgbClr val="000000"/>
                </a:solidFill>
                <a:effectLst/>
                <a:latin typeface="&amp;quot"/>
                <a:cs typeface="Arial" panose="020B0604020202020204" pitchFamily="34" charset="0"/>
              </a:rPr>
              <a:t> </a:t>
            </a:r>
            <a:r>
              <a:rPr kumimoji="0" lang="en-US" altLang="en-US" b="1" i="0" u="none" strike="noStrike" cap="none" normalizeH="0" baseline="0" dirty="0">
                <a:ln>
                  <a:noFill/>
                </a:ln>
                <a:solidFill>
                  <a:srgbClr val="000000"/>
                </a:solidFill>
                <a:effectLst/>
                <a:latin typeface="&amp;quot"/>
                <a:cs typeface="Arial" panose="020B0604020202020204" pitchFamily="34" charset="0"/>
              </a:rPr>
              <a:t>3 – 11</a:t>
            </a:r>
            <a:r>
              <a:rPr kumimoji="0" lang="en-US" altLang="en-US" b="0" i="0" u="none" strike="noStrike" cap="none" normalizeH="0" baseline="0" dirty="0">
                <a:ln>
                  <a:noFill/>
                </a:ln>
                <a:solidFill>
                  <a:srgbClr val="000000"/>
                </a:solidFill>
                <a:effectLst/>
                <a:latin typeface="&amp;quot"/>
                <a:cs typeface="Arial" panose="020B0604020202020204" pitchFamily="34" charset="0"/>
              </a:rPr>
              <a:t>) Depict the signaling cascade and assembly process of the autophagosome. You do not need to remember the individual steps within this pathway, but you should be familiar with mTOR. (</a:t>
            </a:r>
            <a:r>
              <a:rPr kumimoji="0" lang="en-US" altLang="en-US" b="1" i="0" u="none" strike="noStrike" cap="none" normalizeH="0" baseline="0" dirty="0">
                <a:ln>
                  <a:noFill/>
                </a:ln>
                <a:solidFill>
                  <a:srgbClr val="000000"/>
                </a:solidFill>
                <a:effectLst/>
                <a:latin typeface="&amp;quot"/>
                <a:cs typeface="Arial" panose="020B0604020202020204" pitchFamily="34" charset="0"/>
              </a:rPr>
              <a:t>Step</a:t>
            </a:r>
            <a:r>
              <a:rPr kumimoji="0" lang="en-US" altLang="en-US" b="0" i="0" u="none" strike="noStrike" cap="none" normalizeH="0" baseline="0" dirty="0">
                <a:ln>
                  <a:noFill/>
                </a:ln>
                <a:solidFill>
                  <a:srgbClr val="000000"/>
                </a:solidFill>
                <a:effectLst/>
                <a:latin typeface="&amp;quot"/>
                <a:cs typeface="Arial" panose="020B0604020202020204" pitchFamily="34" charset="0"/>
              </a:rPr>
              <a:t> </a:t>
            </a:r>
            <a:r>
              <a:rPr kumimoji="0" lang="en-US" altLang="en-US" b="1" i="0" u="none" strike="noStrike" cap="none" normalizeH="0" baseline="0" dirty="0">
                <a:ln>
                  <a:noFill/>
                </a:ln>
                <a:solidFill>
                  <a:srgbClr val="000000"/>
                </a:solidFill>
                <a:effectLst/>
                <a:latin typeface="&amp;quot"/>
                <a:cs typeface="Arial" panose="020B0604020202020204" pitchFamily="34" charset="0"/>
              </a:rPr>
              <a:t>12</a:t>
            </a:r>
            <a:r>
              <a:rPr kumimoji="0" lang="en-US" altLang="en-US" b="0" i="0" u="none" strike="noStrike" cap="none" normalizeH="0" baseline="0" dirty="0">
                <a:ln>
                  <a:noFill/>
                </a:ln>
                <a:solidFill>
                  <a:srgbClr val="000000"/>
                </a:solidFill>
                <a:effectLst/>
                <a:latin typeface="&amp;quot"/>
                <a:cs typeface="Arial" panose="020B0604020202020204" pitchFamily="34" charset="0"/>
              </a:rPr>
              <a:t>) shows the completed assembly of the autophagosome containing aggregated proteins and damaged organelles. The LC3-II-PE complex is induced during starvation and helps within the assembly process. It is currently used as a marker for starvation-induced autophagy processes</a:t>
            </a:r>
            <a:endParaRPr kumimoji="0" lang="en-US" altLang="en-US"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3044487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CMA is induced by physiological stresses such as prolonged starvation and involves the heat shock cognate protein (HSC70; 71-kDa, also known as HSPA8). The </a:t>
            </a:r>
            <a:r>
              <a:rPr lang="en-US" sz="1200" b="0" i="0" u="none" strike="noStrike" kern="1200" baseline="0" dirty="0" err="1">
                <a:solidFill>
                  <a:schemeClr val="tx1"/>
                </a:solidFill>
                <a:latin typeface="+mn-lt"/>
                <a:ea typeface="+mn-ea"/>
                <a:cs typeface="+mn-cs"/>
              </a:rPr>
              <a:t>heatshock</a:t>
            </a:r>
            <a:r>
              <a:rPr lang="en-US" sz="1200" b="0" i="0" u="none" strike="noStrike" kern="1200" baseline="0" dirty="0">
                <a:solidFill>
                  <a:schemeClr val="tx1"/>
                </a:solidFill>
                <a:latin typeface="+mn-lt"/>
                <a:ea typeface="+mn-ea"/>
                <a:cs typeface="+mn-cs"/>
              </a:rPr>
              <a:t> chaperone recognizes KFERQ motifs in target proteins and targets them for degradation in the lysosome.  Note that about 30% of cytosolic proteins have these target degradation sequences that become exposed when the protein is damaged or misfolded. The CMA pathway delivers target proteins</a:t>
            </a:r>
          </a:p>
          <a:p>
            <a:r>
              <a:rPr lang="en-US" sz="1200" b="0" i="0" u="none" strike="noStrike" kern="1200" baseline="0" dirty="0">
                <a:solidFill>
                  <a:schemeClr val="tx1"/>
                </a:solidFill>
                <a:latin typeface="+mn-lt"/>
                <a:ea typeface="+mn-ea"/>
                <a:cs typeface="+mn-cs"/>
              </a:rPr>
              <a:t>across lysosomal membranes into the lysosomal lumen by interacting with lysosome-associated </a:t>
            </a:r>
            <a:r>
              <a:rPr lang="it-IT" sz="1200" b="0" i="0" u="none" strike="noStrike" kern="1200" baseline="0" dirty="0">
                <a:solidFill>
                  <a:schemeClr val="tx1"/>
                </a:solidFill>
                <a:latin typeface="+mn-lt"/>
                <a:ea typeface="+mn-ea"/>
                <a:cs typeface="+mn-cs"/>
              </a:rPr>
              <a:t>membrane protein type 2A (LAMP-2A) </a:t>
            </a:r>
            <a:r>
              <a:rPr lang="en-US" sz="1200" b="0" i="0" u="none" strike="noStrike" kern="1200" baseline="0" dirty="0">
                <a:solidFill>
                  <a:schemeClr val="tx1"/>
                </a:solidFill>
                <a:latin typeface="+mn-lt"/>
                <a:ea typeface="+mn-ea"/>
                <a:cs typeface="+mn-cs"/>
              </a:rPr>
              <a:t>Hence, CMA differs from </a:t>
            </a:r>
            <a:r>
              <a:rPr lang="en-US" sz="1200" b="0" i="0" u="none" strike="noStrike" kern="1200" baseline="0" dirty="0" err="1">
                <a:solidFill>
                  <a:schemeClr val="tx1"/>
                </a:solidFill>
                <a:latin typeface="+mn-lt"/>
                <a:ea typeface="+mn-ea"/>
                <a:cs typeface="+mn-cs"/>
              </a:rPr>
              <a:t>microautophagy</a:t>
            </a:r>
            <a:r>
              <a:rPr lang="en-US" sz="1200" b="0" i="0" u="none" strike="noStrike" kern="1200" baseline="0" dirty="0">
                <a:solidFill>
                  <a:schemeClr val="tx1"/>
                </a:solidFill>
                <a:latin typeface="+mn-lt"/>
                <a:ea typeface="+mn-ea"/>
                <a:cs typeface="+mn-cs"/>
              </a:rPr>
              <a:t> and </a:t>
            </a:r>
            <a:r>
              <a:rPr lang="en-US" sz="1200" b="0" i="0" u="none" strike="noStrike" kern="1200" baseline="0" dirty="0" err="1">
                <a:solidFill>
                  <a:schemeClr val="tx1"/>
                </a:solidFill>
                <a:latin typeface="+mn-lt"/>
                <a:ea typeface="+mn-ea"/>
                <a:cs typeface="+mn-cs"/>
              </a:rPr>
              <a:t>macroautophagy</a:t>
            </a:r>
            <a:r>
              <a:rPr lang="en-US" sz="1200" b="0" i="0" u="none" strike="noStrike" kern="1200" baseline="0" dirty="0">
                <a:solidFill>
                  <a:schemeClr val="tx1"/>
                </a:solidFill>
                <a:latin typeface="+mn-lt"/>
                <a:ea typeface="+mn-ea"/>
                <a:cs typeface="+mn-cs"/>
              </a:rPr>
              <a:t>, as it does not require vesicular tracking.</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7</a:t>
            </a:fld>
            <a:endParaRPr lang="en-US"/>
          </a:p>
        </p:txBody>
      </p:sp>
    </p:spTree>
    <p:extLst>
      <p:ext uri="{BB962C8B-B14F-4D97-AF65-F5344CB8AC3E}">
        <p14:creationId xmlns:p14="http://schemas.microsoft.com/office/powerpoint/2010/main" val="3562971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processes of autophagy can be important during viral attacks where it can have anti-viral activities. </a:t>
            </a:r>
            <a:r>
              <a:rPr lang="en-US" sz="1200" b="0" i="0" u="none" strike="noStrike" kern="1200" dirty="0">
                <a:solidFill>
                  <a:schemeClr val="tx1"/>
                </a:solidFill>
                <a:effectLst/>
                <a:latin typeface="+mn-lt"/>
                <a:ea typeface="+mn-ea"/>
                <a:cs typeface="+mn-cs"/>
              </a:rPr>
              <a:t>Autophagy helps to clear viral pathogens during infection via various molecular mechanisms, regulates immune responses, and prevents harmful overactivation and inflammation. However, some viruses have evolved to dysregulate this system and cause the autophagy process to favor viral efficacy. </a:t>
            </a:r>
            <a:r>
              <a:rPr lang="en-US" sz="1200" b="0" i="0" u="none" strike="noStrike" kern="1200" dirty="0" err="1">
                <a:solidFill>
                  <a:schemeClr val="tx1"/>
                </a:solidFill>
                <a:effectLst/>
                <a:latin typeface="+mn-lt"/>
                <a:ea typeface="+mn-ea"/>
                <a:cs typeface="+mn-cs"/>
              </a:rPr>
              <a:t>Proviral</a:t>
            </a:r>
            <a:r>
              <a:rPr lang="en-US" sz="1200" b="0" i="0" u="none" strike="noStrike" kern="1200" dirty="0">
                <a:solidFill>
                  <a:schemeClr val="tx1"/>
                </a:solidFill>
                <a:effectLst/>
                <a:latin typeface="+mn-lt"/>
                <a:ea typeface="+mn-ea"/>
                <a:cs typeface="+mn-cs"/>
              </a:rPr>
              <a:t> autophagy plays an important role in the accelerated replication and pathogenesis of coronaviruses, the poliovirus, the hepatitis C virus (HCV) and Influenza A, to name a few. For example, during poliovirus (PV) infection, vesicle acidification, which can mature autophagosomes, has been shown to induce the maturation of virions into infectious particles. HCV, on the other hand, can derail the autophagy process causing it to impair the innate immune response of the host. In addition to viral pathology, dysregulation of normal autophagy processes can enhance tumor formation and progression during cancer, and can contribute to other disease states such as obesity and diabetes. In the next section, we will take a look at programmed cell death or apoptosis.</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8</a:t>
            </a:fld>
            <a:endParaRPr lang="en-US"/>
          </a:p>
        </p:txBody>
      </p:sp>
    </p:spTree>
    <p:extLst>
      <p:ext uri="{BB962C8B-B14F-4D97-AF65-F5344CB8AC3E}">
        <p14:creationId xmlns:p14="http://schemas.microsoft.com/office/powerpoint/2010/main" val="26801125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2/20/2020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ommons.wikimedia.org/wiki/File:Paraptosis.sv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ncbi.nlm.nih.gov/pmc/articles/PMC6678135/"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ncbi.nlm.nih.gov/core/lw/2.0/html/tileshop_pmc/tileshop_pmc_inline.html?title=Click%20on%20image%20to%20zoom&amp;p=PMC3&amp;id=6678135_cells-08-00674-g003.jp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ncbi.nlm.nih.gov/pmc/articles/PMC6678135/"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ncbi.nlm.nih.gov/pmc/articles/PMC667813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ncbi.nlm.nih.gov/pmc/articles/PMC667813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2140062"/>
            <a:ext cx="7772400" cy="1217307"/>
          </a:xfrm>
        </p:spPr>
        <p:txBody>
          <a:bodyPr>
            <a:normAutofit/>
          </a:bodyPr>
          <a:lstStyle/>
          <a:p>
            <a:r>
              <a:rPr lang="en-US" dirty="0"/>
              <a:t>Autophagy</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999293"/>
          </a:xfrm>
        </p:spPr>
        <p:txBody>
          <a:bodyPr>
            <a:normAutofit/>
          </a:bodyPr>
          <a:lstStyle/>
          <a:p>
            <a:r>
              <a:rPr lang="en-US" dirty="0"/>
              <a:t>Cellular Degradation and Recycling</a:t>
            </a:r>
          </a:p>
        </p:txBody>
      </p:sp>
    </p:spTree>
    <p:extLst>
      <p:ext uri="{BB962C8B-B14F-4D97-AF65-F5344CB8AC3E}">
        <p14:creationId xmlns:p14="http://schemas.microsoft.com/office/powerpoint/2010/main" val="708644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CE8E3F0-4EA3-400E-97D8-55670C9ED218}"/>
              </a:ext>
            </a:extLst>
          </p:cNvPr>
          <p:cNvGrpSpPr/>
          <p:nvPr/>
        </p:nvGrpSpPr>
        <p:grpSpPr>
          <a:xfrm>
            <a:off x="1371630" y="690803"/>
            <a:ext cx="6954859" cy="5216144"/>
            <a:chOff x="1371630" y="690803"/>
            <a:chExt cx="6954859" cy="5216144"/>
          </a:xfrm>
        </p:grpSpPr>
        <p:pic>
          <p:nvPicPr>
            <p:cNvPr id="5" name="Picture 4" descr="A close up of a logo&#10;&#10;Description automatically generated">
              <a:extLst>
                <a:ext uri="{FF2B5EF4-FFF2-40B4-BE49-F238E27FC236}">
                  <a16:creationId xmlns:a16="http://schemas.microsoft.com/office/drawing/2014/main" id="{D4B102BF-59CF-438F-BD6B-8A4E6325D2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30" y="690803"/>
              <a:ext cx="6954859" cy="5216144"/>
            </a:xfrm>
            <a:prstGeom prst="rect">
              <a:avLst/>
            </a:prstGeom>
          </p:spPr>
        </p:pic>
        <p:sp>
          <p:nvSpPr>
            <p:cNvPr id="7" name="Rectangle: Rounded Corners 6">
              <a:extLst>
                <a:ext uri="{FF2B5EF4-FFF2-40B4-BE49-F238E27FC236}">
                  <a16:creationId xmlns:a16="http://schemas.microsoft.com/office/drawing/2014/main" id="{1BA7D0CB-FD1B-4C53-847C-D91D02D08276}"/>
                </a:ext>
              </a:extLst>
            </p:cNvPr>
            <p:cNvSpPr/>
            <p:nvPr/>
          </p:nvSpPr>
          <p:spPr>
            <a:xfrm>
              <a:off x="2077081" y="1001811"/>
              <a:ext cx="2252694" cy="14446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67C98DB-8617-4360-A056-B806C09FEEFB}"/>
              </a:ext>
            </a:extLst>
          </p:cNvPr>
          <p:cNvSpPr>
            <a:spLocks noGrp="1"/>
          </p:cNvSpPr>
          <p:nvPr>
            <p:ph type="title"/>
          </p:nvPr>
        </p:nvSpPr>
        <p:spPr>
          <a:xfrm>
            <a:off x="1371630" y="66845"/>
            <a:ext cx="7699702" cy="779462"/>
          </a:xfrm>
        </p:spPr>
        <p:txBody>
          <a:bodyPr>
            <a:noAutofit/>
          </a:bodyPr>
          <a:lstStyle/>
          <a:p>
            <a:r>
              <a:rPr lang="en-US" sz="3600" dirty="0"/>
              <a:t>What happens when Cells are Damaged</a:t>
            </a:r>
          </a:p>
        </p:txBody>
      </p:sp>
      <p:sp>
        <p:nvSpPr>
          <p:cNvPr id="6" name="TextBox 5">
            <a:extLst>
              <a:ext uri="{FF2B5EF4-FFF2-40B4-BE49-F238E27FC236}">
                <a16:creationId xmlns:a16="http://schemas.microsoft.com/office/drawing/2014/main" id="{7500552D-97A5-471B-9038-EB50126E0946}"/>
              </a:ext>
            </a:extLst>
          </p:cNvPr>
          <p:cNvSpPr txBox="1"/>
          <p:nvPr/>
        </p:nvSpPr>
        <p:spPr>
          <a:xfrm>
            <a:off x="96228" y="5599170"/>
            <a:ext cx="2469394" cy="307777"/>
          </a:xfrm>
          <a:prstGeom prst="rect">
            <a:avLst/>
          </a:prstGeom>
          <a:noFill/>
        </p:spPr>
        <p:txBody>
          <a:bodyPr wrap="none" rtlCol="0">
            <a:spAutoFit/>
          </a:bodyPr>
          <a:lstStyle/>
          <a:p>
            <a:r>
              <a:rPr lang="en-US" sz="1400" dirty="0"/>
              <a:t>Figure modified from: </a:t>
            </a:r>
            <a:r>
              <a:rPr lang="en-US" sz="1400" dirty="0">
                <a:hlinkClick r:id="rId4"/>
              </a:rPr>
              <a:t>Jhayes21</a:t>
            </a:r>
            <a:endParaRPr lang="en-US" sz="1400" dirty="0"/>
          </a:p>
        </p:txBody>
      </p:sp>
      <p:sp>
        <p:nvSpPr>
          <p:cNvPr id="9" name="TextBox 8">
            <a:extLst>
              <a:ext uri="{FF2B5EF4-FFF2-40B4-BE49-F238E27FC236}">
                <a16:creationId xmlns:a16="http://schemas.microsoft.com/office/drawing/2014/main" id="{24F484EC-0FA3-4D00-BCE5-F3D5E99A76C5}"/>
              </a:ext>
            </a:extLst>
          </p:cNvPr>
          <p:cNvSpPr txBox="1"/>
          <p:nvPr/>
        </p:nvSpPr>
        <p:spPr>
          <a:xfrm>
            <a:off x="1330925" y="1001811"/>
            <a:ext cx="2725426" cy="1846659"/>
          </a:xfrm>
          <a:prstGeom prst="rect">
            <a:avLst/>
          </a:prstGeom>
          <a:noFill/>
        </p:spPr>
        <p:txBody>
          <a:bodyPr wrap="none" rtlCol="0">
            <a:spAutoFit/>
          </a:bodyPr>
          <a:lstStyle/>
          <a:p>
            <a:r>
              <a:rPr lang="en-US" sz="2000" b="1" i="1" dirty="0"/>
              <a:t>Cellular Repair</a:t>
            </a:r>
          </a:p>
          <a:p>
            <a:pPr marL="285750" indent="-285750">
              <a:buFont typeface="Arial" panose="020B0604020202020204" pitchFamily="34" charset="0"/>
              <a:buChar char="•"/>
            </a:pPr>
            <a:r>
              <a:rPr lang="en-US" dirty="0"/>
              <a:t>Autophagy</a:t>
            </a:r>
          </a:p>
          <a:p>
            <a:r>
              <a:rPr lang="en-US" sz="2000" b="1" i="1" dirty="0"/>
              <a:t>Programmed Cell Death</a:t>
            </a:r>
          </a:p>
          <a:p>
            <a:pPr marL="285750" indent="-285750">
              <a:buFont typeface="Arial" panose="020B0604020202020204" pitchFamily="34" charset="0"/>
              <a:buChar char="•"/>
            </a:pPr>
            <a:r>
              <a:rPr lang="en-US" dirty="0"/>
              <a:t>Apoptosis</a:t>
            </a:r>
          </a:p>
          <a:p>
            <a:r>
              <a:rPr lang="en-US" sz="2000" b="1" i="1" dirty="0"/>
              <a:t>Catastrophic Cell Death</a:t>
            </a:r>
          </a:p>
          <a:p>
            <a:pPr marL="285750" indent="-285750">
              <a:buFont typeface="Arial" panose="020B0604020202020204" pitchFamily="34" charset="0"/>
              <a:buChar char="•"/>
            </a:pPr>
            <a:r>
              <a:rPr lang="en-US" dirty="0"/>
              <a:t>Necrosis</a:t>
            </a:r>
          </a:p>
        </p:txBody>
      </p:sp>
    </p:spTree>
    <p:extLst>
      <p:ext uri="{BB962C8B-B14F-4D97-AF65-F5344CB8AC3E}">
        <p14:creationId xmlns:p14="http://schemas.microsoft.com/office/powerpoint/2010/main" val="557213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716E0-2441-46CF-9B2E-7F812517BC7B}"/>
              </a:ext>
            </a:extLst>
          </p:cNvPr>
          <p:cNvSpPr>
            <a:spLocks noGrp="1"/>
          </p:cNvSpPr>
          <p:nvPr>
            <p:ph type="title"/>
          </p:nvPr>
        </p:nvSpPr>
        <p:spPr/>
        <p:txBody>
          <a:bodyPr/>
          <a:lstStyle/>
          <a:p>
            <a:r>
              <a:rPr lang="en-US" dirty="0"/>
              <a:t>Autophagy</a:t>
            </a:r>
          </a:p>
        </p:txBody>
      </p:sp>
      <p:sp>
        <p:nvSpPr>
          <p:cNvPr id="3" name="Content Placeholder 2">
            <a:extLst>
              <a:ext uri="{FF2B5EF4-FFF2-40B4-BE49-F238E27FC236}">
                <a16:creationId xmlns:a16="http://schemas.microsoft.com/office/drawing/2014/main" id="{3D999D46-025C-4CDB-8081-3ABBA1FDB5F2}"/>
              </a:ext>
            </a:extLst>
          </p:cNvPr>
          <p:cNvSpPr>
            <a:spLocks noGrp="1"/>
          </p:cNvSpPr>
          <p:nvPr>
            <p:ph idx="1"/>
          </p:nvPr>
        </p:nvSpPr>
        <p:spPr/>
        <p:txBody>
          <a:bodyPr/>
          <a:lstStyle/>
          <a:p>
            <a:r>
              <a:rPr lang="en-US" dirty="0"/>
              <a:t>Auto-</a:t>
            </a:r>
            <a:r>
              <a:rPr lang="en-US" dirty="0" err="1"/>
              <a:t>Phagy</a:t>
            </a:r>
            <a:r>
              <a:rPr lang="en-US" dirty="0"/>
              <a:t> literally means ‘self-eating’. </a:t>
            </a:r>
          </a:p>
          <a:p>
            <a:r>
              <a:rPr lang="en-US" dirty="0"/>
              <a:t>Process of cellular recycling</a:t>
            </a:r>
          </a:p>
        </p:txBody>
      </p:sp>
    </p:spTree>
    <p:extLst>
      <p:ext uri="{BB962C8B-B14F-4D97-AF65-F5344CB8AC3E}">
        <p14:creationId xmlns:p14="http://schemas.microsoft.com/office/powerpoint/2010/main" val="2697794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716E0-2441-46CF-9B2E-7F812517BC7B}"/>
              </a:ext>
            </a:extLst>
          </p:cNvPr>
          <p:cNvSpPr>
            <a:spLocks noGrp="1"/>
          </p:cNvSpPr>
          <p:nvPr>
            <p:ph type="title"/>
          </p:nvPr>
        </p:nvSpPr>
        <p:spPr/>
        <p:txBody>
          <a:bodyPr/>
          <a:lstStyle/>
          <a:p>
            <a:r>
              <a:rPr lang="en-US" dirty="0"/>
              <a:t>Autophagy</a:t>
            </a:r>
          </a:p>
        </p:txBody>
      </p:sp>
      <p:sp>
        <p:nvSpPr>
          <p:cNvPr id="3" name="Content Placeholder 2">
            <a:extLst>
              <a:ext uri="{FF2B5EF4-FFF2-40B4-BE49-F238E27FC236}">
                <a16:creationId xmlns:a16="http://schemas.microsoft.com/office/drawing/2014/main" id="{3D999D46-025C-4CDB-8081-3ABBA1FDB5F2}"/>
              </a:ext>
            </a:extLst>
          </p:cNvPr>
          <p:cNvSpPr>
            <a:spLocks noGrp="1"/>
          </p:cNvSpPr>
          <p:nvPr>
            <p:ph idx="1"/>
          </p:nvPr>
        </p:nvSpPr>
        <p:spPr>
          <a:xfrm>
            <a:off x="341790" y="1683498"/>
            <a:ext cx="8460420" cy="1522689"/>
          </a:xfrm>
        </p:spPr>
        <p:txBody>
          <a:bodyPr/>
          <a:lstStyle/>
          <a:p>
            <a:r>
              <a:rPr lang="en-US" dirty="0" err="1"/>
              <a:t>Macroautophagy</a:t>
            </a:r>
            <a:endParaRPr lang="en-US" dirty="0"/>
          </a:p>
          <a:p>
            <a:r>
              <a:rPr lang="en-US" dirty="0" err="1"/>
              <a:t>Microautophagy</a:t>
            </a:r>
            <a:endParaRPr lang="en-US" dirty="0"/>
          </a:p>
          <a:p>
            <a:r>
              <a:rPr lang="en-US" dirty="0"/>
              <a:t>Chaperone-mediated autophagy</a:t>
            </a:r>
          </a:p>
        </p:txBody>
      </p:sp>
    </p:spTree>
    <p:extLst>
      <p:ext uri="{BB962C8B-B14F-4D97-AF65-F5344CB8AC3E}">
        <p14:creationId xmlns:p14="http://schemas.microsoft.com/office/powerpoint/2010/main" val="1517826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 up of a map&#10;&#10;Description automatically generated">
            <a:extLst>
              <a:ext uri="{FF2B5EF4-FFF2-40B4-BE49-F238E27FC236}">
                <a16:creationId xmlns:a16="http://schemas.microsoft.com/office/drawing/2014/main" id="{55AF1438-8602-4066-88C2-E3D83A2E8C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7545" y="554900"/>
            <a:ext cx="6948909" cy="5176938"/>
          </a:xfrm>
          <a:prstGeom prst="rect">
            <a:avLst/>
          </a:prstGeom>
          <a:noFill/>
        </p:spPr>
      </p:pic>
      <p:sp>
        <p:nvSpPr>
          <p:cNvPr id="10" name="Title 1">
            <a:extLst>
              <a:ext uri="{FF2B5EF4-FFF2-40B4-BE49-F238E27FC236}">
                <a16:creationId xmlns:a16="http://schemas.microsoft.com/office/drawing/2014/main" id="{CAD98C89-8496-425E-80CC-4CD3FA64AE23}"/>
              </a:ext>
            </a:extLst>
          </p:cNvPr>
          <p:cNvSpPr>
            <a:spLocks noGrp="1"/>
          </p:cNvSpPr>
          <p:nvPr>
            <p:ph type="title"/>
          </p:nvPr>
        </p:nvSpPr>
        <p:spPr>
          <a:xfrm>
            <a:off x="1449701" y="-26888"/>
            <a:ext cx="7210332" cy="779462"/>
          </a:xfrm>
        </p:spPr>
        <p:txBody>
          <a:bodyPr/>
          <a:lstStyle/>
          <a:p>
            <a:r>
              <a:rPr lang="en-US" dirty="0"/>
              <a:t>Different Types of Autophagy</a:t>
            </a:r>
          </a:p>
        </p:txBody>
      </p:sp>
      <p:sp>
        <p:nvSpPr>
          <p:cNvPr id="6" name="TextBox 5">
            <a:extLst>
              <a:ext uri="{FF2B5EF4-FFF2-40B4-BE49-F238E27FC236}">
                <a16:creationId xmlns:a16="http://schemas.microsoft.com/office/drawing/2014/main" id="{F0A70A17-866C-4451-B9D0-E2D75C2A9625}"/>
              </a:ext>
            </a:extLst>
          </p:cNvPr>
          <p:cNvSpPr txBox="1"/>
          <p:nvPr/>
        </p:nvSpPr>
        <p:spPr>
          <a:xfrm>
            <a:off x="115747" y="5616118"/>
            <a:ext cx="3973652" cy="307777"/>
          </a:xfrm>
          <a:prstGeom prst="rect">
            <a:avLst/>
          </a:prstGeom>
          <a:noFill/>
        </p:spPr>
        <p:txBody>
          <a:bodyPr wrap="none" rtlCol="0">
            <a:spAutoFit/>
          </a:bodyPr>
          <a:lstStyle/>
          <a:p>
            <a:r>
              <a:rPr lang="en-US" sz="1400" dirty="0"/>
              <a:t>Figure from: </a:t>
            </a:r>
            <a:r>
              <a:rPr lang="en-US" sz="1400" dirty="0" err="1">
                <a:hlinkClick r:id="rId4"/>
              </a:rPr>
              <a:t>Khandia</a:t>
            </a:r>
            <a:r>
              <a:rPr lang="en-US" sz="1400" dirty="0">
                <a:hlinkClick r:id="rId4"/>
              </a:rPr>
              <a:t>, R., et al. (2019) Cells 8(7):674 </a:t>
            </a:r>
            <a:endParaRPr lang="en-US" sz="1400" dirty="0"/>
          </a:p>
        </p:txBody>
      </p:sp>
    </p:spTree>
    <p:extLst>
      <p:ext uri="{BB962C8B-B14F-4D97-AF65-F5344CB8AC3E}">
        <p14:creationId xmlns:p14="http://schemas.microsoft.com/office/powerpoint/2010/main" val="2760211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A7EEE-F503-4914-8095-F6EBB657A9DC}"/>
              </a:ext>
            </a:extLst>
          </p:cNvPr>
          <p:cNvSpPr>
            <a:spLocks noGrp="1"/>
          </p:cNvSpPr>
          <p:nvPr>
            <p:ph type="title"/>
          </p:nvPr>
        </p:nvSpPr>
        <p:spPr/>
        <p:txBody>
          <a:bodyPr/>
          <a:lstStyle/>
          <a:p>
            <a:r>
              <a:rPr lang="en-US" dirty="0" err="1"/>
              <a:t>Macroautophagy</a:t>
            </a:r>
            <a:endParaRPr lang="en-US" dirty="0"/>
          </a:p>
        </p:txBody>
      </p:sp>
      <p:pic>
        <p:nvPicPr>
          <p:cNvPr id="2052" name="Picture 4">
            <a:hlinkClick r:id="rId3"/>
            <a:extLst>
              <a:ext uri="{FF2B5EF4-FFF2-40B4-BE49-F238E27FC236}">
                <a16:creationId xmlns:a16="http://schemas.microsoft.com/office/drawing/2014/main" id="{E86D38FD-CA6E-47D9-83F7-A8B0DB9529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1788" y="957906"/>
            <a:ext cx="6399508" cy="48282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FD08BE9-5A78-4DED-8449-906AE1563B2B}"/>
              </a:ext>
            </a:extLst>
          </p:cNvPr>
          <p:cNvSpPr txBox="1"/>
          <p:nvPr/>
        </p:nvSpPr>
        <p:spPr>
          <a:xfrm>
            <a:off x="0" y="5702928"/>
            <a:ext cx="3973652" cy="307777"/>
          </a:xfrm>
          <a:prstGeom prst="rect">
            <a:avLst/>
          </a:prstGeom>
          <a:noFill/>
        </p:spPr>
        <p:txBody>
          <a:bodyPr wrap="none" rtlCol="0">
            <a:spAutoFit/>
          </a:bodyPr>
          <a:lstStyle/>
          <a:p>
            <a:r>
              <a:rPr lang="en-US" sz="1400" dirty="0"/>
              <a:t>Figure from: </a:t>
            </a:r>
            <a:r>
              <a:rPr lang="en-US" sz="1400" dirty="0" err="1">
                <a:hlinkClick r:id="rId5"/>
              </a:rPr>
              <a:t>Khandia</a:t>
            </a:r>
            <a:r>
              <a:rPr lang="en-US" sz="1400" dirty="0">
                <a:hlinkClick r:id="rId5"/>
              </a:rPr>
              <a:t>, R., et al. (2019) Cells 8(7):674 </a:t>
            </a:r>
            <a:endParaRPr lang="en-US" sz="1400" dirty="0"/>
          </a:p>
        </p:txBody>
      </p:sp>
    </p:spTree>
    <p:extLst>
      <p:ext uri="{BB962C8B-B14F-4D97-AF65-F5344CB8AC3E}">
        <p14:creationId xmlns:p14="http://schemas.microsoft.com/office/powerpoint/2010/main" val="1840685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A8A4F-DF11-4A56-8584-64ECE840F759}"/>
              </a:ext>
            </a:extLst>
          </p:cNvPr>
          <p:cNvSpPr>
            <a:spLocks noGrp="1"/>
          </p:cNvSpPr>
          <p:nvPr>
            <p:ph type="title"/>
          </p:nvPr>
        </p:nvSpPr>
        <p:spPr>
          <a:xfrm>
            <a:off x="1305018" y="222349"/>
            <a:ext cx="7210332" cy="779462"/>
          </a:xfrm>
          <a:prstGeom prst="rect">
            <a:avLst/>
          </a:prstGeom>
        </p:spPr>
        <p:txBody>
          <a:bodyPr anchor="ctr">
            <a:normAutofit/>
          </a:bodyPr>
          <a:lstStyle/>
          <a:p>
            <a:r>
              <a:rPr lang="en-US" sz="4100"/>
              <a:t>Chaperone-Mediated Autophagy</a:t>
            </a:r>
          </a:p>
        </p:txBody>
      </p:sp>
      <p:pic>
        <p:nvPicPr>
          <p:cNvPr id="5" name="Content Placeholder 4" descr="A close up of a map&#10;&#10;Description automatically generated">
            <a:extLst>
              <a:ext uri="{FF2B5EF4-FFF2-40B4-BE49-F238E27FC236}">
                <a16:creationId xmlns:a16="http://schemas.microsoft.com/office/drawing/2014/main" id="{6F4F208A-1ACF-4AB1-90B8-2ADEAC79A2B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94209" y="1075827"/>
            <a:ext cx="5955581" cy="4511353"/>
          </a:xfrm>
          <a:prstGeom prst="rect">
            <a:avLst/>
          </a:prstGeom>
          <a:noFill/>
        </p:spPr>
      </p:pic>
      <p:sp>
        <p:nvSpPr>
          <p:cNvPr id="6" name="TextBox 5">
            <a:extLst>
              <a:ext uri="{FF2B5EF4-FFF2-40B4-BE49-F238E27FC236}">
                <a16:creationId xmlns:a16="http://schemas.microsoft.com/office/drawing/2014/main" id="{608C398E-7C3E-46EB-9BA6-8370EBEE5967}"/>
              </a:ext>
            </a:extLst>
          </p:cNvPr>
          <p:cNvSpPr txBox="1"/>
          <p:nvPr/>
        </p:nvSpPr>
        <p:spPr>
          <a:xfrm>
            <a:off x="115747" y="5616118"/>
            <a:ext cx="3973652" cy="307777"/>
          </a:xfrm>
          <a:prstGeom prst="rect">
            <a:avLst/>
          </a:prstGeom>
          <a:noFill/>
        </p:spPr>
        <p:txBody>
          <a:bodyPr wrap="none" rtlCol="0">
            <a:spAutoFit/>
          </a:bodyPr>
          <a:lstStyle/>
          <a:p>
            <a:r>
              <a:rPr lang="en-US" sz="1400" dirty="0"/>
              <a:t>Figure from: </a:t>
            </a:r>
            <a:r>
              <a:rPr lang="en-US" sz="1400" dirty="0" err="1">
                <a:hlinkClick r:id="rId4"/>
              </a:rPr>
              <a:t>Khandia</a:t>
            </a:r>
            <a:r>
              <a:rPr lang="en-US" sz="1400" dirty="0">
                <a:hlinkClick r:id="rId4"/>
              </a:rPr>
              <a:t>, R., et al. (2019) Cells 8(7):674 </a:t>
            </a:r>
            <a:endParaRPr lang="en-US" sz="1400" dirty="0"/>
          </a:p>
        </p:txBody>
      </p:sp>
    </p:spTree>
    <p:extLst>
      <p:ext uri="{BB962C8B-B14F-4D97-AF65-F5344CB8AC3E}">
        <p14:creationId xmlns:p14="http://schemas.microsoft.com/office/powerpoint/2010/main" val="3076912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095" name="Picture 23">
            <a:extLst>
              <a:ext uri="{FF2B5EF4-FFF2-40B4-BE49-F238E27FC236}">
                <a16:creationId xmlns:a16="http://schemas.microsoft.com/office/drawing/2014/main" id="{33732537-8D71-45BD-B14E-9F76BEBD0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3175" y="152891"/>
            <a:ext cx="7384648" cy="557616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C9C0D0AB-484E-41EA-8B8D-A77EF57F1292}"/>
              </a:ext>
            </a:extLst>
          </p:cNvPr>
          <p:cNvSpPr txBox="1"/>
          <p:nvPr/>
        </p:nvSpPr>
        <p:spPr>
          <a:xfrm>
            <a:off x="115747" y="5616118"/>
            <a:ext cx="3973652" cy="307777"/>
          </a:xfrm>
          <a:prstGeom prst="rect">
            <a:avLst/>
          </a:prstGeom>
          <a:noFill/>
        </p:spPr>
        <p:txBody>
          <a:bodyPr wrap="none" rtlCol="0">
            <a:spAutoFit/>
          </a:bodyPr>
          <a:lstStyle/>
          <a:p>
            <a:r>
              <a:rPr lang="en-US" sz="1400" dirty="0"/>
              <a:t>Figure from: </a:t>
            </a:r>
            <a:r>
              <a:rPr lang="en-US" sz="1400" dirty="0" err="1">
                <a:hlinkClick r:id="rId4"/>
              </a:rPr>
              <a:t>Khandia</a:t>
            </a:r>
            <a:r>
              <a:rPr lang="en-US" sz="1400" dirty="0">
                <a:hlinkClick r:id="rId4"/>
              </a:rPr>
              <a:t>, R., et al. (2019) Cells 8(7):674 </a:t>
            </a:r>
            <a:endParaRPr lang="en-US" sz="1400" dirty="0"/>
          </a:p>
        </p:txBody>
      </p:sp>
    </p:spTree>
    <p:extLst>
      <p:ext uri="{BB962C8B-B14F-4D97-AF65-F5344CB8AC3E}">
        <p14:creationId xmlns:p14="http://schemas.microsoft.com/office/powerpoint/2010/main" val="1655608219"/>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722</TotalTime>
  <Words>1145</Words>
  <Application>Microsoft Office PowerPoint</Application>
  <PresentationFormat>On-screen Show (4:3)</PresentationFormat>
  <Paragraphs>41</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&amp;quot</vt:lpstr>
      <vt:lpstr>Arial</vt:lpstr>
      <vt:lpstr>Calibri</vt:lpstr>
      <vt:lpstr>Calibri Light</vt:lpstr>
      <vt:lpstr>Biochemistry Theme</vt:lpstr>
      <vt:lpstr>Autophagy</vt:lpstr>
      <vt:lpstr>What happens when Cells are Damaged</vt:lpstr>
      <vt:lpstr>Autophagy</vt:lpstr>
      <vt:lpstr>Autophagy</vt:lpstr>
      <vt:lpstr>Different Types of Autophagy</vt:lpstr>
      <vt:lpstr>Macroautophagy</vt:lpstr>
      <vt:lpstr>Chaperone-Mediated Autophagy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Autophagy</dc:title>
  <dc:creator>Patricia Flatt</dc:creator>
  <cp:lastModifiedBy>Patricia Flatt</cp:lastModifiedBy>
  <cp:revision>20</cp:revision>
  <dcterms:created xsi:type="dcterms:W3CDTF">2020-02-20T15:25:56Z</dcterms:created>
  <dcterms:modified xsi:type="dcterms:W3CDTF">2020-02-21T15:49:17Z</dcterms:modified>
</cp:coreProperties>
</file>