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420" r:id="rId2"/>
    <p:sldId id="428" r:id="rId3"/>
    <p:sldId id="424" r:id="rId4"/>
    <p:sldId id="425" r:id="rId5"/>
    <p:sldId id="426" r:id="rId6"/>
    <p:sldId id="423" r:id="rId7"/>
    <p:sldId id="421" r:id="rId8"/>
    <p:sldId id="431" r:id="rId9"/>
    <p:sldId id="429" r:id="rId10"/>
    <p:sldId id="435" r:id="rId11"/>
    <p:sldId id="422" r:id="rId12"/>
    <p:sldId id="432" r:id="rId13"/>
    <p:sldId id="433" r:id="rId14"/>
    <p:sldId id="430" r:id="rId15"/>
    <p:sldId id="434" r:id="rId16"/>
    <p:sldId id="436" r:id="rId17"/>
    <p:sldId id="437" r:id="rId18"/>
    <p:sldId id="427" r:id="rId19"/>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DD1EB"/>
    <a:srgbClr val="B36D9C"/>
    <a:srgbClr val="54C2DC"/>
    <a:srgbClr val="E6B0CE"/>
    <a:srgbClr val="D35617"/>
    <a:srgbClr val="FFD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7" autoAdjust="0"/>
    <p:restoredTop sz="72716" autoAdjust="0"/>
  </p:normalViewPr>
  <p:slideViewPr>
    <p:cSldViewPr snapToGrid="0" showGuides="1">
      <p:cViewPr varScale="1">
        <p:scale>
          <a:sx n="63" d="100"/>
          <a:sy n="63" d="100"/>
        </p:scale>
        <p:origin x="2047" y="50"/>
      </p:cViewPr>
      <p:guideLst>
        <p:guide orient="horz" pos="2184"/>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8EB9FD24-5F17-4DC0-8DB8-BA44608A6F77}" type="datetimeFigureOut">
              <a:rPr lang="en-US" smtClean="0"/>
              <a:t>2/21/2020</a:t>
            </a:fld>
            <a:endParaRPr 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2ED13A92-1542-4DD8-9582-4F65BF3293BF}" type="slidenum">
              <a:rPr lang="en-US" smtClean="0"/>
              <a:t>‹#›</a:t>
            </a:fld>
            <a:endParaRPr lang="en-US"/>
          </a:p>
        </p:txBody>
      </p:sp>
    </p:spTree>
    <p:extLst>
      <p:ext uri="{BB962C8B-B14F-4D97-AF65-F5344CB8AC3E}">
        <p14:creationId xmlns:p14="http://schemas.microsoft.com/office/powerpoint/2010/main" val="1431060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rcsb.org/pdb/explore/explore.do?structureId=1k88"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pdb101.rcsb.org/motm/56" TargetMode="External"/><Relationship Id="rId4" Type="http://schemas.openxmlformats.org/officeDocument/2006/relationships/hyperlink" Target="http://www.rcsb.org/pdb/explore/explore.do?structureId=1f1j"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rcsb.org/pdb/explore/explore.do?structureId=1v0d"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pdb101.rcsb.org/motm/177" TargetMode="External"/><Relationship Id="rId4" Type="http://schemas.openxmlformats.org/officeDocument/2006/relationships/hyperlink" Target="http://www.rcsb.org/pdb/explore/explore.do?structureId=1c9f"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n.wikipedia.org/w/index.php?title=Bleb_(cell_biology)&amp;oldid=920436337"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pdb101.rcsb.org/motm/56"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lecture on Apoptosis.  Here we will learn about the two major pathways of programmed cell death through apoptosis.</a:t>
            </a:r>
          </a:p>
        </p:txBody>
      </p:sp>
      <p:sp>
        <p:nvSpPr>
          <p:cNvPr id="4" name="Slide Number Placeholder 3"/>
          <p:cNvSpPr>
            <a:spLocks noGrp="1"/>
          </p:cNvSpPr>
          <p:nvPr>
            <p:ph type="sldNum" sz="quarter" idx="5"/>
          </p:nvPr>
        </p:nvSpPr>
        <p:spPr/>
        <p:txBody>
          <a:bodyPr/>
          <a:lstStyle/>
          <a:p>
            <a:fld id="{2ED13A92-1542-4DD8-9582-4F65BF3293BF}" type="slidenum">
              <a:rPr lang="en-US" smtClean="0"/>
              <a:t>1</a:t>
            </a:fld>
            <a:endParaRPr lang="en-US"/>
          </a:p>
        </p:txBody>
      </p:sp>
    </p:spTree>
    <p:extLst>
      <p:ext uri="{BB962C8B-B14F-4D97-AF65-F5344CB8AC3E}">
        <p14:creationId xmlns:p14="http://schemas.microsoft.com/office/powerpoint/2010/main" val="533179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As you might imagine, caspases are dangerous enzymes to have around, so they are created in the form of inactive proenzymes or zymogen. The structure on the left, PDB entry </a:t>
            </a:r>
            <a:r>
              <a:rPr lang="en-US" sz="1200" b="0" i="0" u="none" strike="noStrike" kern="1200" dirty="0">
                <a:solidFill>
                  <a:schemeClr val="tx1"/>
                </a:solidFill>
                <a:effectLst/>
                <a:latin typeface="+mn-lt"/>
                <a:ea typeface="+mn-ea"/>
                <a:cs typeface="+mn-cs"/>
                <a:hlinkClick r:id="rId3"/>
              </a:rPr>
              <a:t>1k88 </a:t>
            </a:r>
            <a:r>
              <a:rPr lang="en-US" sz="1200" b="0" i="0" kern="1200" dirty="0">
                <a:solidFill>
                  <a:schemeClr val="tx1"/>
                </a:solidFill>
                <a:effectLst/>
                <a:latin typeface="+mn-lt"/>
                <a:ea typeface="+mn-ea"/>
                <a:cs typeface="+mn-cs"/>
              </a:rPr>
              <a:t>, shows one example: procaspase-7. The active site contains a reactive cysteine, shown in yellow, and three basic amino acids (two </a:t>
            </a:r>
            <a:r>
              <a:rPr lang="en-US" sz="1200" b="0" i="0" kern="1200" dirty="0" err="1">
                <a:solidFill>
                  <a:schemeClr val="tx1"/>
                </a:solidFill>
                <a:effectLst/>
                <a:latin typeface="+mn-lt"/>
                <a:ea typeface="+mn-ea"/>
                <a:cs typeface="+mn-cs"/>
              </a:rPr>
              <a:t>arginines</a:t>
            </a:r>
            <a:r>
              <a:rPr lang="en-US" sz="1200" b="0" i="0" kern="1200" dirty="0">
                <a:solidFill>
                  <a:schemeClr val="tx1"/>
                </a:solidFill>
                <a:effectLst/>
                <a:latin typeface="+mn-lt"/>
                <a:ea typeface="+mn-ea"/>
                <a:cs typeface="+mn-cs"/>
              </a:rPr>
              <a:t> and a glutamate, shown in blue) that recognize the aspartate in the protein that is cleaved. As you can see, the procaspase is floppy and these four key amino acids are not assembled into a tight active site. When the caspase is activated, by making a few strategic cuts in the protein chain, the active site can form the proper conformation. The structure on the right, PDB entry </a:t>
            </a:r>
            <a:r>
              <a:rPr lang="en-US" sz="1200" b="0" i="0" u="none" strike="noStrike" kern="1200" dirty="0">
                <a:solidFill>
                  <a:schemeClr val="tx1"/>
                </a:solidFill>
                <a:effectLst/>
                <a:latin typeface="+mn-lt"/>
                <a:ea typeface="+mn-ea"/>
                <a:cs typeface="+mn-cs"/>
                <a:hlinkClick r:id="rId4"/>
              </a:rPr>
              <a:t>1f1j </a:t>
            </a:r>
            <a:r>
              <a:rPr lang="en-US" sz="1200" b="0" i="0" kern="1200" dirty="0">
                <a:solidFill>
                  <a:schemeClr val="tx1"/>
                </a:solidFill>
                <a:effectLst/>
                <a:latin typeface="+mn-lt"/>
                <a:ea typeface="+mn-ea"/>
                <a:cs typeface="+mn-cs"/>
              </a:rPr>
              <a:t>, shows active caspase-7 with a short protein chain bound in the active site. The structure catches the enzyme in the middle of its reaction. The cysteine is bound to the target protein chain, and the aspartate is nestled inside the three basic amino acids.</a:t>
            </a:r>
            <a:br>
              <a:rPr lang="en-US" dirty="0"/>
            </a:b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Text from : </a:t>
            </a:r>
            <a:r>
              <a:rPr lang="en-US" sz="1200" dirty="0" err="1">
                <a:hlinkClick r:id="rId5"/>
              </a:rPr>
              <a:t>Goodsell</a:t>
            </a:r>
            <a:r>
              <a:rPr lang="en-US" sz="1200" dirty="0">
                <a:hlinkClick r:id="rId5"/>
              </a:rPr>
              <a:t>, D. (2012) Molecule of the Month, Protein Database</a:t>
            </a:r>
            <a:endParaRPr lang="en-US" sz="1200" i="1" dirty="0"/>
          </a:p>
          <a:p>
            <a:endParaRPr lang="en-US" dirty="0"/>
          </a:p>
        </p:txBody>
      </p:sp>
      <p:sp>
        <p:nvSpPr>
          <p:cNvPr id="4" name="Slide Number Placeholder 3"/>
          <p:cNvSpPr>
            <a:spLocks noGrp="1"/>
          </p:cNvSpPr>
          <p:nvPr>
            <p:ph type="sldNum" sz="quarter" idx="5"/>
          </p:nvPr>
        </p:nvSpPr>
        <p:spPr/>
        <p:txBody>
          <a:bodyPr/>
          <a:lstStyle/>
          <a:p>
            <a:fld id="{2ED13A92-1542-4DD8-9582-4F65BF3293BF}" type="slidenum">
              <a:rPr lang="en-US" smtClean="0"/>
              <a:t>10</a:t>
            </a:fld>
            <a:endParaRPr lang="en-US"/>
          </a:p>
        </p:txBody>
      </p:sp>
    </p:spTree>
    <p:extLst>
      <p:ext uri="{BB962C8B-B14F-4D97-AF65-F5344CB8AC3E}">
        <p14:creationId xmlns:p14="http://schemas.microsoft.com/office/powerpoint/2010/main" val="30984204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mitochondrial (intrinsic) pathway is regulated by Bcl-2 family of proteins. </a:t>
            </a:r>
            <a:r>
              <a:rPr lang="en-US" sz="1200" b="1" i="0" kern="1200" dirty="0">
                <a:solidFill>
                  <a:schemeClr val="tx1"/>
                </a:solidFill>
                <a:effectLst/>
                <a:latin typeface="+mn-lt"/>
                <a:ea typeface="+mn-ea"/>
                <a:cs typeface="+mn-cs"/>
              </a:rPr>
              <a:t>The Bcl-2 Family</a:t>
            </a:r>
            <a:r>
              <a:rPr lang="en-US" sz="1200" b="0" i="0" kern="1200" dirty="0">
                <a:solidFill>
                  <a:schemeClr val="tx1"/>
                </a:solidFill>
                <a:effectLst/>
                <a:latin typeface="+mn-lt"/>
                <a:ea typeface="+mn-ea"/>
                <a:cs typeface="+mn-cs"/>
              </a:rPr>
              <a:t> consists of over 25 related proteins that share Bcl-2 </a:t>
            </a:r>
            <a:r>
              <a:rPr lang="en-US" sz="1200" b="0" i="0" u="none" strike="noStrike" kern="1200" dirty="0">
                <a:solidFill>
                  <a:schemeClr val="tx1"/>
                </a:solidFill>
                <a:effectLst/>
                <a:latin typeface="+mn-lt"/>
                <a:ea typeface="+mn-ea"/>
                <a:cs typeface="+mn-cs"/>
              </a:rPr>
              <a:t>homology</a:t>
            </a:r>
            <a:r>
              <a:rPr lang="en-US" sz="1200" b="0" i="0" kern="1200" dirty="0">
                <a:solidFill>
                  <a:schemeClr val="tx1"/>
                </a:solidFill>
                <a:effectLst/>
                <a:latin typeface="+mn-lt"/>
                <a:ea typeface="+mn-ea"/>
                <a:cs typeface="+mn-cs"/>
              </a:rPr>
              <a:t> (BH) domains. The Bcl-2 family proteins consists of members that either promote or inhibit apoptosis. The intrinsic apoptotic pathway can be activated by internal cellular damage and stress, including treatment with DNA damaging agents, such as the cancer drug etoposide (shown in the previous video to cause the apoptosis of prostate cancer cells). They control apoptosis by governing the process of </a:t>
            </a:r>
            <a:r>
              <a:rPr lang="en-US" sz="1200" b="0" i="0" u="none" strike="noStrike" kern="1200" dirty="0">
                <a:solidFill>
                  <a:schemeClr val="tx1"/>
                </a:solidFill>
                <a:effectLst/>
                <a:latin typeface="+mn-lt"/>
                <a:ea typeface="+mn-ea"/>
                <a:cs typeface="+mn-cs"/>
              </a:rPr>
              <a:t>mitochondrial outer membrane</a:t>
            </a:r>
            <a:r>
              <a:rPr lang="en-US" sz="1200" b="0" i="0" kern="1200" dirty="0">
                <a:solidFill>
                  <a:schemeClr val="tx1"/>
                </a:solidFill>
                <a:effectLst/>
                <a:latin typeface="+mn-lt"/>
                <a:ea typeface="+mn-ea"/>
                <a:cs typeface="+mn-cs"/>
              </a:rPr>
              <a:t> permeabilization (MOMP), which is a key step in the intrinsic pathway of apoptosis. Bcl-2 family proteins have a general structure that consists of a </a:t>
            </a:r>
            <a:r>
              <a:rPr lang="en-US" sz="1200" b="0" i="0" u="none" strike="noStrike" kern="1200" dirty="0">
                <a:solidFill>
                  <a:schemeClr val="tx1"/>
                </a:solidFill>
                <a:effectLst/>
                <a:latin typeface="+mn-lt"/>
                <a:ea typeface="+mn-ea"/>
                <a:cs typeface="+mn-cs"/>
              </a:rPr>
              <a:t>hydrophobic</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α-helix</a:t>
            </a:r>
            <a:r>
              <a:rPr lang="en-US" sz="1200" b="0" i="0" kern="1200" dirty="0">
                <a:solidFill>
                  <a:schemeClr val="tx1"/>
                </a:solidFill>
                <a:effectLst/>
                <a:latin typeface="+mn-lt"/>
                <a:ea typeface="+mn-ea"/>
                <a:cs typeface="+mn-cs"/>
              </a:rPr>
              <a:t> surrounded by amphipathic α-helices. Some members of the family have </a:t>
            </a:r>
            <a:r>
              <a:rPr lang="en-US" sz="1200" b="0" i="0" u="none" strike="noStrike" kern="1200" dirty="0">
                <a:solidFill>
                  <a:schemeClr val="tx1"/>
                </a:solidFill>
                <a:effectLst/>
                <a:latin typeface="+mn-lt"/>
                <a:ea typeface="+mn-ea"/>
                <a:cs typeface="+mn-cs"/>
              </a:rPr>
              <a:t>transmembrane domains</a:t>
            </a:r>
            <a:r>
              <a:rPr lang="en-US" sz="1200" b="0" i="0" kern="1200" dirty="0">
                <a:solidFill>
                  <a:schemeClr val="tx1"/>
                </a:solidFill>
                <a:effectLst/>
                <a:latin typeface="+mn-lt"/>
                <a:ea typeface="+mn-ea"/>
                <a:cs typeface="+mn-cs"/>
              </a:rPr>
              <a:t> at their c-terminus which primarily function to localize them to the mitochondrion.</a:t>
            </a:r>
            <a:endParaRPr lang="en-US" dirty="0"/>
          </a:p>
          <a:p>
            <a:endParaRPr lang="en-US" dirty="0"/>
          </a:p>
        </p:txBody>
      </p:sp>
      <p:sp>
        <p:nvSpPr>
          <p:cNvPr id="4" name="Slide Number Placeholder 3"/>
          <p:cNvSpPr>
            <a:spLocks noGrp="1"/>
          </p:cNvSpPr>
          <p:nvPr>
            <p:ph type="sldNum" sz="quarter" idx="5"/>
          </p:nvPr>
        </p:nvSpPr>
        <p:spPr/>
        <p:txBody>
          <a:bodyPr/>
          <a:lstStyle/>
          <a:p>
            <a:fld id="{2ED13A92-1542-4DD8-9582-4F65BF3293BF}" type="slidenum">
              <a:rPr lang="en-US" smtClean="0"/>
              <a:t>11</a:t>
            </a:fld>
            <a:endParaRPr lang="en-US"/>
          </a:p>
        </p:txBody>
      </p:sp>
    </p:spTree>
    <p:extLst>
      <p:ext uri="{BB962C8B-B14F-4D97-AF65-F5344CB8AC3E}">
        <p14:creationId xmlns:p14="http://schemas.microsoft.com/office/powerpoint/2010/main" val="24953874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As noted on the previous slide, the members of the Bcl-2 family share one or more of the four characteristic </a:t>
            </a:r>
            <a:r>
              <a:rPr lang="en-US" sz="1200" b="0" i="0" u="none" strike="noStrike" kern="1200" dirty="0">
                <a:solidFill>
                  <a:schemeClr val="tx1"/>
                </a:solidFill>
                <a:effectLst/>
                <a:latin typeface="+mn-lt"/>
                <a:ea typeface="+mn-ea"/>
                <a:cs typeface="+mn-cs"/>
              </a:rPr>
              <a:t>domains</a:t>
            </a:r>
            <a:r>
              <a:rPr lang="en-US" sz="1200" b="0" i="0" kern="1200" dirty="0">
                <a:solidFill>
                  <a:schemeClr val="tx1"/>
                </a:solidFill>
                <a:effectLst/>
                <a:latin typeface="+mn-lt"/>
                <a:ea typeface="+mn-ea"/>
                <a:cs typeface="+mn-cs"/>
              </a:rPr>
              <a:t> of </a:t>
            </a:r>
            <a:r>
              <a:rPr lang="en-US" sz="1200" b="0" i="0" u="none" strike="noStrike" kern="1200" dirty="0">
                <a:solidFill>
                  <a:schemeClr val="tx1"/>
                </a:solidFill>
                <a:effectLst/>
                <a:latin typeface="+mn-lt"/>
                <a:ea typeface="+mn-ea"/>
                <a:cs typeface="+mn-cs"/>
              </a:rPr>
              <a:t>homology</a:t>
            </a:r>
            <a:r>
              <a:rPr lang="en-US" sz="1200" b="0" i="0" kern="1200" dirty="0">
                <a:solidFill>
                  <a:schemeClr val="tx1"/>
                </a:solidFill>
                <a:effectLst/>
                <a:latin typeface="+mn-lt"/>
                <a:ea typeface="+mn-ea"/>
                <a:cs typeface="+mn-cs"/>
              </a:rPr>
              <a:t> entitled the Bcl-2 homology (BH) domains (named BH1, BH2, BH3 and BH4) (see figure). The BH domains are known to be crucial for function. The anti-apoptotic Bcl-2 proteins, such as Bcl-2 and </a:t>
            </a:r>
            <a:r>
              <a:rPr lang="en-US" sz="1200" b="0" i="0" kern="1200" dirty="0" err="1">
                <a:solidFill>
                  <a:schemeClr val="tx1"/>
                </a:solidFill>
                <a:effectLst/>
                <a:latin typeface="+mn-lt"/>
                <a:ea typeface="+mn-ea"/>
                <a:cs typeface="+mn-cs"/>
              </a:rPr>
              <a:t>Bcl-xL</a:t>
            </a:r>
            <a:r>
              <a:rPr lang="en-US" sz="1200" b="0" i="0" kern="1200" dirty="0">
                <a:solidFill>
                  <a:schemeClr val="tx1"/>
                </a:solidFill>
                <a:effectLst/>
                <a:latin typeface="+mn-lt"/>
                <a:ea typeface="+mn-ea"/>
                <a:cs typeface="+mn-cs"/>
              </a:rPr>
              <a:t>, tend to conserve all four BH domains. The BH domains also serve to subdivide the pro-apoptotic Bcl-2 proteins into those with several BH domains (e.g. </a:t>
            </a:r>
            <a:r>
              <a:rPr lang="en-US" sz="1200" b="0" i="0" kern="1200" dirty="0" err="1">
                <a:solidFill>
                  <a:schemeClr val="tx1"/>
                </a:solidFill>
                <a:effectLst/>
                <a:latin typeface="+mn-lt"/>
                <a:ea typeface="+mn-ea"/>
                <a:cs typeface="+mn-cs"/>
              </a:rPr>
              <a:t>Bax</a:t>
            </a:r>
            <a:r>
              <a:rPr lang="en-US" sz="1200" b="0" i="0" kern="1200" dirty="0">
                <a:solidFill>
                  <a:schemeClr val="tx1"/>
                </a:solidFill>
                <a:effectLst/>
                <a:latin typeface="+mn-lt"/>
                <a:ea typeface="+mn-ea"/>
                <a:cs typeface="+mn-cs"/>
              </a:rPr>
              <a:t> and </a:t>
            </a:r>
            <a:r>
              <a:rPr lang="en-US" sz="1200" b="0" i="0" kern="1200" dirty="0" err="1">
                <a:solidFill>
                  <a:schemeClr val="tx1"/>
                </a:solidFill>
                <a:effectLst/>
                <a:latin typeface="+mn-lt"/>
                <a:ea typeface="+mn-ea"/>
                <a:cs typeface="+mn-cs"/>
              </a:rPr>
              <a:t>Bak</a:t>
            </a:r>
            <a:r>
              <a:rPr lang="en-US" sz="1200" b="0" i="0" kern="1200" dirty="0">
                <a:solidFill>
                  <a:schemeClr val="tx1"/>
                </a:solidFill>
                <a:effectLst/>
                <a:latin typeface="+mn-lt"/>
                <a:ea typeface="+mn-ea"/>
                <a:cs typeface="+mn-cs"/>
              </a:rPr>
              <a:t>) or those proteins that have only the BH3 domain</a:t>
            </a:r>
            <a:endParaRPr lang="en-US" dirty="0"/>
          </a:p>
        </p:txBody>
      </p:sp>
      <p:sp>
        <p:nvSpPr>
          <p:cNvPr id="4" name="Slide Number Placeholder 3"/>
          <p:cNvSpPr>
            <a:spLocks noGrp="1"/>
          </p:cNvSpPr>
          <p:nvPr>
            <p:ph type="sldNum" sz="quarter" idx="5"/>
          </p:nvPr>
        </p:nvSpPr>
        <p:spPr/>
        <p:txBody>
          <a:bodyPr/>
          <a:lstStyle/>
          <a:p>
            <a:fld id="{2ED13A92-1542-4DD8-9582-4F65BF3293BF}" type="slidenum">
              <a:rPr lang="en-US" smtClean="0"/>
              <a:t>12</a:t>
            </a:fld>
            <a:endParaRPr lang="en-US"/>
          </a:p>
        </p:txBody>
      </p:sp>
    </p:spTree>
    <p:extLst>
      <p:ext uri="{BB962C8B-B14F-4D97-AF65-F5344CB8AC3E}">
        <p14:creationId xmlns:p14="http://schemas.microsoft.com/office/powerpoint/2010/main" val="6971736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After apoptotic stimuli, BH3-only proteins activate BCL-2-associated X protein (BAX) and Bcl-2 homologous antagonist/killer (BAK), which undergo a conformational change and insert into the mitochondrial outer membrane (OMM). BAK/BAX oligomerize and form pores, releasing cytochrome c from the intermembrane space (IMS) into the cytosol. When cells are not undergoing apoptosis, the antiapoptotic BCL-2 members prevent mitochondrial outer membrane permeabilization (MOMP) by sequestering the BH3-only proteins or by inhibiting BAK/BAX oligomerization Notes: BCL-XL: B-cell lymphoma extra-large; MCL-1: myeloid cell leukemia 1; BID: BH3-interacting domain death agonist; BIM: BCL-2 interacting mediator of cell death; PUMA: p53-upregulated modulator of apoptosis </a:t>
            </a:r>
          </a:p>
          <a:p>
            <a:endParaRPr lang="en-US" dirty="0"/>
          </a:p>
        </p:txBody>
      </p:sp>
      <p:sp>
        <p:nvSpPr>
          <p:cNvPr id="4" name="Slide Number Placeholder 3"/>
          <p:cNvSpPr>
            <a:spLocks noGrp="1"/>
          </p:cNvSpPr>
          <p:nvPr>
            <p:ph type="sldNum" sz="quarter" idx="5"/>
          </p:nvPr>
        </p:nvSpPr>
        <p:spPr/>
        <p:txBody>
          <a:bodyPr/>
          <a:lstStyle/>
          <a:p>
            <a:fld id="{2ED13A92-1542-4DD8-9582-4F65BF3293BF}" type="slidenum">
              <a:rPr lang="en-US" smtClean="0"/>
              <a:t>13</a:t>
            </a:fld>
            <a:endParaRPr lang="en-US"/>
          </a:p>
        </p:txBody>
      </p:sp>
    </p:spTree>
    <p:extLst>
      <p:ext uri="{BB962C8B-B14F-4D97-AF65-F5344CB8AC3E}">
        <p14:creationId xmlns:p14="http://schemas.microsoft.com/office/powerpoint/2010/main" val="3825023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release of Cytochrome c from the mitochondria (shown in red) causes the assembly of a structure known as the </a:t>
            </a:r>
            <a:r>
              <a:rPr lang="en-US" sz="1200" b="0" i="0" kern="1200" dirty="0" err="1">
                <a:solidFill>
                  <a:schemeClr val="tx1"/>
                </a:solidFill>
                <a:effectLst/>
                <a:latin typeface="+mn-lt"/>
                <a:ea typeface="+mn-ea"/>
                <a:cs typeface="+mn-cs"/>
              </a:rPr>
              <a:t>apoptosome</a:t>
            </a:r>
            <a:r>
              <a:rPr lang="en-US" sz="1200" b="0" i="0" kern="1200" dirty="0">
                <a:solidFill>
                  <a:schemeClr val="tx1"/>
                </a:solidFill>
                <a:effectLst/>
                <a:latin typeface="+mn-lt"/>
                <a:ea typeface="+mn-ea"/>
                <a:cs typeface="+mn-cs"/>
              </a:rPr>
              <a:t>. In the cytosol, Cytochrome c binds to the protein Apaf-1 (shown in blue and purple), causing it to assemble into a seven-fold ring. The caspases are then activated by binding to a ring of CARD domains (purple on the left and blue on the right) on the assembled </a:t>
            </a:r>
            <a:r>
              <a:rPr lang="en-US" sz="1200" b="0" i="0" kern="1200" dirty="0" err="1">
                <a:solidFill>
                  <a:schemeClr val="tx1"/>
                </a:solidFill>
                <a:effectLst/>
                <a:latin typeface="+mn-lt"/>
                <a:ea typeface="+mn-ea"/>
                <a:cs typeface="+mn-cs"/>
              </a:rPr>
              <a:t>apoptosome</a:t>
            </a:r>
            <a:r>
              <a:rPr lang="en-US" sz="1200" b="0" i="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2ED13A92-1542-4DD8-9582-4F65BF3293BF}" type="slidenum">
              <a:rPr lang="en-US" smtClean="0"/>
              <a:t>14</a:t>
            </a:fld>
            <a:endParaRPr lang="en-US"/>
          </a:p>
        </p:txBody>
      </p:sp>
    </p:spTree>
    <p:extLst>
      <p:ext uri="{BB962C8B-B14F-4D97-AF65-F5344CB8AC3E}">
        <p14:creationId xmlns:p14="http://schemas.microsoft.com/office/powerpoint/2010/main" val="35204660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Apoptosome</a:t>
            </a:r>
            <a:r>
              <a:rPr lang="en-US" dirty="0"/>
              <a:t> assembly is completed by the association and activation of procaspase-9. Procaspase-9 has a card domain that allows assembly with the </a:t>
            </a:r>
            <a:r>
              <a:rPr lang="en-US" dirty="0" err="1"/>
              <a:t>apoptosome</a:t>
            </a:r>
            <a:r>
              <a:rPr lang="en-US" dirty="0"/>
              <a:t> and recruits the binding of second </a:t>
            </a:r>
            <a:r>
              <a:rPr lang="en-US" dirty="0" err="1"/>
              <a:t>apoptosome</a:t>
            </a:r>
            <a:r>
              <a:rPr lang="en-US" dirty="0"/>
              <a:t> wheel unit. This results in the cleavage and activation of caspase-9. Active Caspase-9 cleaves and activates the downstream effector caspases responsible for disassembly of the cellular components.</a:t>
            </a:r>
          </a:p>
        </p:txBody>
      </p:sp>
      <p:sp>
        <p:nvSpPr>
          <p:cNvPr id="4" name="Slide Number Placeholder 3"/>
          <p:cNvSpPr>
            <a:spLocks noGrp="1"/>
          </p:cNvSpPr>
          <p:nvPr>
            <p:ph type="sldNum" sz="quarter" idx="5"/>
          </p:nvPr>
        </p:nvSpPr>
        <p:spPr/>
        <p:txBody>
          <a:bodyPr/>
          <a:lstStyle/>
          <a:p>
            <a:fld id="{2ED13A92-1542-4DD8-9582-4F65BF3293BF}" type="slidenum">
              <a:rPr lang="en-US" smtClean="0"/>
              <a:t>15</a:t>
            </a:fld>
            <a:endParaRPr lang="en-US"/>
          </a:p>
        </p:txBody>
      </p:sp>
    </p:spTree>
    <p:extLst>
      <p:ext uri="{BB962C8B-B14F-4D97-AF65-F5344CB8AC3E}">
        <p14:creationId xmlns:p14="http://schemas.microsoft.com/office/powerpoint/2010/main" val="18058722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Caspases are designed to break proteins into bite-sized pieces, but the cell needs help to break down its other molecules. Cells also have a number of caspase-activated proteins to do this work. The one shown here, from PDB entry </a:t>
            </a:r>
            <a:r>
              <a:rPr lang="en-US" sz="1200" b="0" i="0" u="none" strike="noStrike" kern="1200" dirty="0">
                <a:solidFill>
                  <a:schemeClr val="tx1"/>
                </a:solidFill>
                <a:effectLst/>
                <a:latin typeface="+mn-lt"/>
                <a:ea typeface="+mn-ea"/>
                <a:cs typeface="+mn-cs"/>
                <a:hlinkClick r:id="rId3"/>
              </a:rPr>
              <a:t>1v0d </a:t>
            </a:r>
            <a:r>
              <a:rPr lang="en-US" sz="1200" b="0" i="0" kern="1200" dirty="0">
                <a:solidFill>
                  <a:schemeClr val="tx1"/>
                </a:solidFill>
                <a:effectLst/>
                <a:latin typeface="+mn-lt"/>
                <a:ea typeface="+mn-ea"/>
                <a:cs typeface="+mn-cs"/>
              </a:rPr>
              <a:t> and </a:t>
            </a:r>
            <a:r>
              <a:rPr lang="en-US" sz="1200" b="0" i="0" u="none" strike="noStrike" kern="1200" dirty="0">
                <a:solidFill>
                  <a:schemeClr val="tx1"/>
                </a:solidFill>
                <a:effectLst/>
                <a:latin typeface="+mn-lt"/>
                <a:ea typeface="+mn-ea"/>
                <a:cs typeface="+mn-cs"/>
                <a:hlinkClick r:id="rId4"/>
              </a:rPr>
              <a:t>1c9f </a:t>
            </a:r>
            <a:r>
              <a:rPr lang="en-US" sz="1200" b="0" i="0" kern="1200" dirty="0">
                <a:solidFill>
                  <a:schemeClr val="tx1"/>
                </a:solidFill>
                <a:effectLst/>
                <a:latin typeface="+mn-lt"/>
                <a:ea typeface="+mn-ea"/>
                <a:cs typeface="+mn-cs"/>
              </a:rPr>
              <a:t>, is caspase-activated deoxyribonuclease. During apoptosis, caspases break up an inhibitory protein that binds to the two large domains at the bottom, creating the active form. DNA slides into the large groove at the top and the active site amino acids, shown here in green, clip it into small pieces.</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r>
              <a:rPr lang="en-US" sz="1200" dirty="0"/>
              <a:t>Text modified from : </a:t>
            </a:r>
            <a:r>
              <a:rPr lang="en-US" sz="1200" dirty="0" err="1">
                <a:hlinkClick r:id="rId5"/>
              </a:rPr>
              <a:t>Goodsell</a:t>
            </a:r>
            <a:r>
              <a:rPr lang="en-US" sz="1200" dirty="0">
                <a:hlinkClick r:id="rId5"/>
              </a:rPr>
              <a:t>, D. (2012) Molecule of the Month, Protein Database</a:t>
            </a:r>
            <a:endParaRPr lang="en-US" sz="1200" i="1" dirty="0"/>
          </a:p>
          <a:p>
            <a:endParaRPr lang="en-US" dirty="0"/>
          </a:p>
        </p:txBody>
      </p:sp>
      <p:sp>
        <p:nvSpPr>
          <p:cNvPr id="4" name="Slide Number Placeholder 3"/>
          <p:cNvSpPr>
            <a:spLocks noGrp="1"/>
          </p:cNvSpPr>
          <p:nvPr>
            <p:ph type="sldNum" sz="quarter" idx="5"/>
          </p:nvPr>
        </p:nvSpPr>
        <p:spPr/>
        <p:txBody>
          <a:bodyPr/>
          <a:lstStyle/>
          <a:p>
            <a:fld id="{2ED13A92-1542-4DD8-9582-4F65BF3293BF}" type="slidenum">
              <a:rPr lang="en-US" smtClean="0"/>
              <a:t>16</a:t>
            </a:fld>
            <a:endParaRPr lang="en-US"/>
          </a:p>
        </p:txBody>
      </p:sp>
    </p:spTree>
    <p:extLst>
      <p:ext uri="{BB962C8B-B14F-4D97-AF65-F5344CB8AC3E}">
        <p14:creationId xmlns:p14="http://schemas.microsoft.com/office/powerpoint/2010/main" val="16225330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extrinsic apoptotic pathway is initiated by external ligands that bind with protein death receptors on the surface of the cell, such as </a:t>
            </a:r>
            <a:r>
              <a:rPr lang="en-US" dirty="0" err="1"/>
              <a:t>Fas</a:t>
            </a:r>
            <a:r>
              <a:rPr lang="en-US" dirty="0"/>
              <a:t> and Tumor Necrosis Factor Receptor (TNFR). </a:t>
            </a:r>
            <a:r>
              <a:rPr lang="en-US" sz="1200" b="0" i="0" kern="1200" dirty="0">
                <a:solidFill>
                  <a:schemeClr val="tx1"/>
                </a:solidFill>
                <a:effectLst/>
                <a:latin typeface="+mn-lt"/>
                <a:ea typeface="+mn-ea"/>
                <a:cs typeface="+mn-cs"/>
              </a:rPr>
              <a:t>Once the receptor is bound, </a:t>
            </a:r>
            <a:r>
              <a:rPr lang="en-US" sz="1200" b="0" i="0" kern="1200" dirty="0" err="1">
                <a:solidFill>
                  <a:schemeClr val="tx1"/>
                </a:solidFill>
                <a:effectLst/>
                <a:latin typeface="+mn-lt"/>
                <a:ea typeface="+mn-ea"/>
                <a:cs typeface="+mn-cs"/>
              </a:rPr>
              <a:t>Fas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oligimerizes</a:t>
            </a:r>
            <a:r>
              <a:rPr lang="en-US" sz="1200" b="0" i="0" kern="1200" dirty="0">
                <a:solidFill>
                  <a:schemeClr val="tx1"/>
                </a:solidFill>
                <a:effectLst/>
                <a:latin typeface="+mn-lt"/>
                <a:ea typeface="+mn-ea"/>
                <a:cs typeface="+mn-cs"/>
              </a:rPr>
              <a:t> to form the </a:t>
            </a:r>
            <a:r>
              <a:rPr lang="en-US" sz="1200" b="0" i="0" u="none" strike="noStrike" kern="1200" dirty="0">
                <a:solidFill>
                  <a:schemeClr val="tx1"/>
                </a:solidFill>
                <a:effectLst/>
                <a:latin typeface="+mn-lt"/>
                <a:ea typeface="+mn-ea"/>
                <a:cs typeface="+mn-cs"/>
              </a:rPr>
              <a:t>death-inducing signaling complex</a:t>
            </a:r>
            <a:r>
              <a:rPr lang="en-US" sz="1200" b="0" i="0" kern="1200" dirty="0">
                <a:solidFill>
                  <a:schemeClr val="tx1"/>
                </a:solidFill>
                <a:effectLst/>
                <a:latin typeface="+mn-lt"/>
                <a:ea typeface="+mn-ea"/>
                <a:cs typeface="+mn-cs"/>
              </a:rPr>
              <a:t> (DISC). Formation of the DISC complex leads to the cleavage and activation of procaspase 2 and procaspase 8. Activated caspase 2 and caspase 8 can mobilize effector caspases directly and can also activate the mitochondrial apoptotic cascade as well.</a:t>
            </a:r>
            <a:endParaRPr lang="en-US" dirty="0"/>
          </a:p>
        </p:txBody>
      </p:sp>
      <p:sp>
        <p:nvSpPr>
          <p:cNvPr id="4" name="Slide Number Placeholder 3"/>
          <p:cNvSpPr>
            <a:spLocks noGrp="1"/>
          </p:cNvSpPr>
          <p:nvPr>
            <p:ph type="sldNum" sz="quarter" idx="5"/>
          </p:nvPr>
        </p:nvSpPr>
        <p:spPr/>
        <p:txBody>
          <a:bodyPr/>
          <a:lstStyle/>
          <a:p>
            <a:fld id="{2ED13A92-1542-4DD8-9582-4F65BF3293BF}" type="slidenum">
              <a:rPr lang="en-US" smtClean="0"/>
              <a:t>17</a:t>
            </a:fld>
            <a:endParaRPr lang="en-US"/>
          </a:p>
        </p:txBody>
      </p:sp>
    </p:spTree>
    <p:extLst>
      <p:ext uri="{BB962C8B-B14F-4D97-AF65-F5344CB8AC3E}">
        <p14:creationId xmlns:p14="http://schemas.microsoft.com/office/powerpoint/2010/main" val="9009541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Apoptosis does not lead to inflammation in surrounding tissue, meaning there is no ‘bystander’ tissue damage. To achieve this, cells undergoing apoptosis release soluble factors (e.g. nucleotides ATP and UTP, chemokine CX3CL1) that recruit phagocytes. Recruited phagocytes </a:t>
            </a:r>
            <a:r>
              <a:rPr lang="en-US" sz="1200" b="0" i="0" kern="1200" dirty="0" err="1">
                <a:solidFill>
                  <a:schemeClr val="tx1"/>
                </a:solidFill>
                <a:effectLst/>
                <a:latin typeface="+mn-lt"/>
                <a:ea typeface="+mn-ea"/>
                <a:cs typeface="+mn-cs"/>
              </a:rPr>
              <a:t>recognise</a:t>
            </a:r>
            <a:r>
              <a:rPr lang="en-US" sz="1200" b="0" i="0" kern="1200" dirty="0">
                <a:solidFill>
                  <a:schemeClr val="tx1"/>
                </a:solidFill>
                <a:effectLst/>
                <a:latin typeface="+mn-lt"/>
                <a:ea typeface="+mn-ea"/>
                <a:cs typeface="+mn-cs"/>
              </a:rPr>
              <a:t> apoptotic cells by the presence of ‘eat me’ molecules such as phosphatidylserine present on their surface. The phagocyte responds to these signals by engulfing the apoptotic cell or body. Degradation of the engulfed component completes the process.</a:t>
            </a:r>
          </a:p>
          <a:p>
            <a:endParaRPr lang="en-US" dirty="0"/>
          </a:p>
        </p:txBody>
      </p:sp>
      <p:sp>
        <p:nvSpPr>
          <p:cNvPr id="4" name="Slide Number Placeholder 3"/>
          <p:cNvSpPr>
            <a:spLocks noGrp="1"/>
          </p:cNvSpPr>
          <p:nvPr>
            <p:ph type="sldNum" sz="quarter" idx="5"/>
          </p:nvPr>
        </p:nvSpPr>
        <p:spPr/>
        <p:txBody>
          <a:bodyPr/>
          <a:lstStyle/>
          <a:p>
            <a:fld id="{2ED13A92-1542-4DD8-9582-4F65BF3293BF}" type="slidenum">
              <a:rPr lang="en-US" smtClean="0"/>
              <a:t>18</a:t>
            </a:fld>
            <a:endParaRPr lang="en-US"/>
          </a:p>
        </p:txBody>
      </p:sp>
    </p:spTree>
    <p:extLst>
      <p:ext uri="{BB962C8B-B14F-4D97-AF65-F5344CB8AC3E}">
        <p14:creationId xmlns:p14="http://schemas.microsoft.com/office/powerpoint/2010/main" val="17163406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There are two main types of cell death, </a:t>
            </a:r>
            <a:r>
              <a:rPr lang="en-US" sz="1200" b="1" i="0" kern="1200" dirty="0">
                <a:solidFill>
                  <a:schemeClr val="tx1"/>
                </a:solidFill>
                <a:effectLst/>
                <a:latin typeface="+mn-lt"/>
                <a:ea typeface="+mn-ea"/>
                <a:cs typeface="+mn-cs"/>
              </a:rPr>
              <a:t>apoptosis</a:t>
            </a:r>
            <a:r>
              <a:rPr lang="en-US" sz="1200" b="0" i="0" kern="1200" dirty="0">
                <a:solidFill>
                  <a:schemeClr val="tx1"/>
                </a:solidFill>
                <a:effectLst/>
                <a:latin typeface="+mn-lt"/>
                <a:ea typeface="+mn-ea"/>
                <a:cs typeface="+mn-cs"/>
              </a:rPr>
              <a:t> and </a:t>
            </a:r>
            <a:r>
              <a:rPr lang="en-US" sz="1200" b="1" i="0" kern="1200" dirty="0">
                <a:solidFill>
                  <a:schemeClr val="tx1"/>
                </a:solidFill>
                <a:effectLst/>
                <a:latin typeface="+mn-lt"/>
                <a:ea typeface="+mn-ea"/>
                <a:cs typeface="+mn-cs"/>
              </a:rPr>
              <a:t>necrosis</a:t>
            </a: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Apoptosis</a:t>
            </a:r>
            <a:r>
              <a:rPr lang="en-US" sz="1200" b="0" i="0" kern="1200" dirty="0">
                <a:solidFill>
                  <a:schemeClr val="tx1"/>
                </a:solidFill>
                <a:effectLst/>
                <a:latin typeface="+mn-lt"/>
                <a:ea typeface="+mn-ea"/>
                <a:cs typeface="+mn-cs"/>
              </a:rPr>
              <a:t> is usually part of a regulated process, and has been called ‘programmed cell death’ or ‘cell suicide’. It is a carefully regulated event, requiring energy from the dying cell, usually resulting in cell shrinkage and fragmentation. Phagocytosis of the resultant apoptotic bodies ensures there is no associated inflammation and bystander tissue damage. </a:t>
            </a:r>
            <a:r>
              <a:rPr lang="en-US" sz="1200" b="1" i="0" kern="1200" dirty="0">
                <a:solidFill>
                  <a:schemeClr val="tx1"/>
                </a:solidFill>
                <a:effectLst/>
                <a:latin typeface="+mn-lt"/>
                <a:ea typeface="+mn-ea"/>
                <a:cs typeface="+mn-cs"/>
              </a:rPr>
              <a:t>Necrosis</a:t>
            </a:r>
            <a:r>
              <a:rPr lang="en-US" sz="1200" b="0" i="0" kern="1200" dirty="0">
                <a:solidFill>
                  <a:schemeClr val="tx1"/>
                </a:solidFill>
                <a:effectLst/>
                <a:latin typeface="+mn-lt"/>
                <a:ea typeface="+mn-ea"/>
                <a:cs typeface="+mn-cs"/>
              </a:rPr>
              <a:t> typically results from a significant cellular injury. Cells swell and burst, releasing intracellular contents in an uncontrolled manner. This causes inflammation and tissue damage.</a:t>
            </a:r>
          </a:p>
          <a:p>
            <a:endParaRPr lang="en-US" dirty="0"/>
          </a:p>
        </p:txBody>
      </p:sp>
      <p:sp>
        <p:nvSpPr>
          <p:cNvPr id="4" name="Slide Number Placeholder 3"/>
          <p:cNvSpPr>
            <a:spLocks noGrp="1"/>
          </p:cNvSpPr>
          <p:nvPr>
            <p:ph type="sldNum" sz="quarter" idx="5"/>
          </p:nvPr>
        </p:nvSpPr>
        <p:spPr/>
        <p:txBody>
          <a:bodyPr/>
          <a:lstStyle/>
          <a:p>
            <a:fld id="{2ED13A92-1542-4DD8-9582-4F65BF3293BF}" type="slidenum">
              <a:rPr lang="en-US" smtClean="0"/>
              <a:t>2</a:t>
            </a:fld>
            <a:endParaRPr lang="en-US"/>
          </a:p>
        </p:txBody>
      </p:sp>
    </p:spTree>
    <p:extLst>
      <p:ext uri="{BB962C8B-B14F-4D97-AF65-F5344CB8AC3E}">
        <p14:creationId xmlns:p14="http://schemas.microsoft.com/office/powerpoint/2010/main" val="1379605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Apoptosis is used for many purposes. During the development of embryos, organs are shaped by building oversized structures and then pruning back the cells that aren't needed. For instance, during development of the nervous system, half of the neurons die, leaving the proper neural wiring. If you have watched a tadpole lose its tail, you have also seen apoptosis in action. When you are an adult, apoptosis continues its work as obsolete cells die and are replaced by new cells, particularly in organs with high turnover such as the bone marrow and intestines. Apoptosis protects us from cells damaged by radiation or infected by viruses--when detected, these rogue cells are told promptly to commit suicide. Apoptosis is also one of our major defenses against cancer, and deadly cancer cells often have mutations that disable their own apoptosis machinery. This image shows the effect of lack of programmed cell death (specifically apoptosis) on the toes of a human. A mutation caused the middle two toes to remain connected. So in development, much of who we are and who we become is because of what was purposefully lost and removed. As we have seen many times throughout this term, evolution continues to be this convoluted path that adds one structure, to only remove it later in the final product. </a:t>
            </a:r>
            <a:endParaRPr lang="en-US" dirty="0"/>
          </a:p>
        </p:txBody>
      </p:sp>
      <p:sp>
        <p:nvSpPr>
          <p:cNvPr id="4" name="Slide Number Placeholder 3"/>
          <p:cNvSpPr>
            <a:spLocks noGrp="1"/>
          </p:cNvSpPr>
          <p:nvPr>
            <p:ph type="sldNum" sz="quarter" idx="5"/>
          </p:nvPr>
        </p:nvSpPr>
        <p:spPr/>
        <p:txBody>
          <a:bodyPr/>
          <a:lstStyle/>
          <a:p>
            <a:fld id="{2ED13A92-1542-4DD8-9582-4F65BF3293BF}" type="slidenum">
              <a:rPr lang="en-US" smtClean="0"/>
              <a:t>3</a:t>
            </a:fld>
            <a:endParaRPr lang="en-US"/>
          </a:p>
        </p:txBody>
      </p:sp>
    </p:spTree>
    <p:extLst>
      <p:ext uri="{BB962C8B-B14F-4D97-AF65-F5344CB8AC3E}">
        <p14:creationId xmlns:p14="http://schemas.microsoft.com/office/powerpoint/2010/main" val="1107447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Blebbing is one of the defined features of </a:t>
            </a:r>
            <a:r>
              <a:rPr lang="en-US" sz="1200" b="0" i="0" u="none" strike="noStrike" kern="1200" dirty="0">
                <a:solidFill>
                  <a:schemeClr val="tx1"/>
                </a:solidFill>
                <a:effectLst/>
                <a:latin typeface="+mn-lt"/>
                <a:ea typeface="+mn-ea"/>
                <a:cs typeface="+mn-cs"/>
              </a:rPr>
              <a:t>apoptosis.</a:t>
            </a:r>
            <a:r>
              <a:rPr lang="en-US" sz="1200" b="0" i="0" kern="1200" dirty="0">
                <a:solidFill>
                  <a:schemeClr val="tx1"/>
                </a:solidFill>
                <a:effectLst/>
                <a:latin typeface="+mn-lt"/>
                <a:ea typeface="+mn-ea"/>
                <a:cs typeface="+mn-cs"/>
              </a:rPr>
              <a:t> During apoptosis (programmed cell death), the cell's cytoskeleton breaks up and causes the membrane to bulge outward. These bulges may separate from the cell, taking a portion of </a:t>
            </a:r>
            <a:r>
              <a:rPr lang="en-US" sz="1200" b="0" i="0" u="none" strike="noStrike" kern="1200" dirty="0">
                <a:solidFill>
                  <a:schemeClr val="tx1"/>
                </a:solidFill>
                <a:effectLst/>
                <a:latin typeface="+mn-lt"/>
                <a:ea typeface="+mn-ea"/>
                <a:cs typeface="+mn-cs"/>
              </a:rPr>
              <a:t>cytoplasm</a:t>
            </a:r>
            <a:r>
              <a:rPr lang="en-US" sz="1200" b="0" i="0" kern="1200" dirty="0">
                <a:solidFill>
                  <a:schemeClr val="tx1"/>
                </a:solidFill>
                <a:effectLst/>
                <a:latin typeface="+mn-lt"/>
                <a:ea typeface="+mn-ea"/>
                <a:cs typeface="+mn-cs"/>
              </a:rPr>
              <a:t> with them, to become known as apoptotic blebs. </a:t>
            </a:r>
            <a:r>
              <a:rPr lang="en-US" sz="1200" b="0" i="0" u="none" strike="noStrike" kern="1200" dirty="0">
                <a:solidFill>
                  <a:schemeClr val="tx1"/>
                </a:solidFill>
                <a:effectLst/>
                <a:latin typeface="+mn-lt"/>
                <a:ea typeface="+mn-ea"/>
                <a:cs typeface="+mn-cs"/>
              </a:rPr>
              <a:t>Phagocytic cells</a:t>
            </a:r>
            <a:r>
              <a:rPr lang="en-US" sz="1200" b="0" i="0" kern="1200" dirty="0">
                <a:solidFill>
                  <a:schemeClr val="tx1"/>
                </a:solidFill>
                <a:effectLst/>
                <a:latin typeface="+mn-lt"/>
                <a:ea typeface="+mn-ea"/>
                <a:cs typeface="+mn-cs"/>
              </a:rPr>
              <a:t> eventually consume these fragments and the components are recycled.</a:t>
            </a:r>
          </a:p>
          <a:p>
            <a:r>
              <a:rPr lang="en-US" sz="1200" b="0" i="0" kern="1200" dirty="0">
                <a:solidFill>
                  <a:schemeClr val="tx1"/>
                </a:solidFill>
                <a:effectLst/>
                <a:latin typeface="+mn-lt"/>
                <a:ea typeface="+mn-ea"/>
                <a:cs typeface="+mn-cs"/>
              </a:rPr>
              <a:t>Two types of blebs are recognized in apoptosis. Initially, small surface blebs are formed. During later stages, larger so-called dynamic blebs may appear, which may carry larger organelle fragments such as larger parts of the fragmented apoptotic </a:t>
            </a:r>
            <a:r>
              <a:rPr lang="en-US" sz="1200" b="0" i="0" u="none" strike="noStrike" kern="1200" dirty="0">
                <a:solidFill>
                  <a:schemeClr val="tx1"/>
                </a:solidFill>
                <a:effectLst/>
                <a:latin typeface="+mn-lt"/>
                <a:ea typeface="+mn-ea"/>
                <a:cs typeface="+mn-cs"/>
              </a:rPr>
              <a:t>cell nucleus</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Wikipedia contributors. (2019, October 9). Bleb (cell biology). In </a:t>
            </a:r>
            <a:r>
              <a:rPr lang="en-US" sz="1200" b="0" i="1" kern="1200" dirty="0">
                <a:solidFill>
                  <a:schemeClr val="tx1"/>
                </a:solidFill>
                <a:effectLst/>
                <a:latin typeface="+mn-lt"/>
                <a:ea typeface="+mn-ea"/>
                <a:cs typeface="+mn-cs"/>
              </a:rPr>
              <a:t>Wikipedia, The Free Encyclopedia</a:t>
            </a:r>
            <a:r>
              <a:rPr lang="en-US" sz="1200" b="0" i="0" kern="1200" dirty="0">
                <a:solidFill>
                  <a:schemeClr val="tx1"/>
                </a:solidFill>
                <a:effectLst/>
                <a:latin typeface="+mn-lt"/>
                <a:ea typeface="+mn-ea"/>
                <a:cs typeface="+mn-cs"/>
              </a:rPr>
              <a:t>. Retrieved 06:02, February 22, 2020, from </a:t>
            </a:r>
            <a:r>
              <a:rPr lang="en-US" sz="1200" b="0" i="0" u="none" strike="noStrike" kern="1200" dirty="0">
                <a:solidFill>
                  <a:schemeClr val="tx1"/>
                </a:solidFill>
                <a:effectLst/>
                <a:latin typeface="+mn-lt"/>
                <a:ea typeface="+mn-ea"/>
                <a:cs typeface="+mn-cs"/>
                <a:hlinkClick r:id="rId3"/>
              </a:rPr>
              <a:t>https://en.wikipedia.org/w/index.php?title=Bleb_(cell_biology)&amp;oldid=920436337</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ED13A92-1542-4DD8-9582-4F65BF3293BF}" type="slidenum">
              <a:rPr lang="en-US" smtClean="0"/>
              <a:t>4</a:t>
            </a:fld>
            <a:endParaRPr lang="en-US"/>
          </a:p>
        </p:txBody>
      </p:sp>
    </p:spTree>
    <p:extLst>
      <p:ext uri="{BB962C8B-B14F-4D97-AF65-F5344CB8AC3E}">
        <p14:creationId xmlns:p14="http://schemas.microsoft.com/office/powerpoint/2010/main" val="34532083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Another key feature of the apoptotic cascade is that the DNA of apoptotic cells is cleaved in a uniform manner between histones to create a ‘ladder’ when separated on an agarose gel. In contrast, the DNA is cleaved haphazardly during necrosis, producing a ‘smear’. Overall, apoptosis is an orderly process of cellular destruction.</a:t>
            </a:r>
            <a:endParaRPr lang="en-US" dirty="0"/>
          </a:p>
        </p:txBody>
      </p:sp>
      <p:sp>
        <p:nvSpPr>
          <p:cNvPr id="4" name="Slide Number Placeholder 3"/>
          <p:cNvSpPr>
            <a:spLocks noGrp="1"/>
          </p:cNvSpPr>
          <p:nvPr>
            <p:ph type="sldNum" sz="quarter" idx="5"/>
          </p:nvPr>
        </p:nvSpPr>
        <p:spPr/>
        <p:txBody>
          <a:bodyPr/>
          <a:lstStyle/>
          <a:p>
            <a:fld id="{2ED13A92-1542-4DD8-9582-4F65BF3293BF}" type="slidenum">
              <a:rPr lang="en-US" smtClean="0"/>
              <a:t>5</a:t>
            </a:fld>
            <a:endParaRPr lang="en-US"/>
          </a:p>
        </p:txBody>
      </p:sp>
    </p:spTree>
    <p:extLst>
      <p:ext uri="{BB962C8B-B14F-4D97-AF65-F5344CB8AC3E}">
        <p14:creationId xmlns:p14="http://schemas.microsoft.com/office/powerpoint/2010/main" val="4262330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 time-lapse series using digital holographic microscopy presented as a movie. The movie shows living human prostate cancer cells (DU 145) induced to undergo of apoptosis following treatment with etoposide. The images were created by Phase Holographic Imaging AB (PHIAB), Lund, Sweden.</a:t>
            </a:r>
            <a:endParaRPr lang="en-US" dirty="0"/>
          </a:p>
        </p:txBody>
      </p:sp>
      <p:sp>
        <p:nvSpPr>
          <p:cNvPr id="4" name="Slide Number Placeholder 3"/>
          <p:cNvSpPr>
            <a:spLocks noGrp="1"/>
          </p:cNvSpPr>
          <p:nvPr>
            <p:ph type="sldNum" sz="quarter" idx="5"/>
          </p:nvPr>
        </p:nvSpPr>
        <p:spPr/>
        <p:txBody>
          <a:bodyPr/>
          <a:lstStyle/>
          <a:p>
            <a:fld id="{2ED13A92-1542-4DD8-9582-4F65BF3293BF}" type="slidenum">
              <a:rPr lang="en-US" smtClean="0"/>
              <a:t>6</a:t>
            </a:fld>
            <a:endParaRPr lang="en-US"/>
          </a:p>
        </p:txBody>
      </p:sp>
    </p:spTree>
    <p:extLst>
      <p:ext uri="{BB962C8B-B14F-4D97-AF65-F5344CB8AC3E}">
        <p14:creationId xmlns:p14="http://schemas.microsoft.com/office/powerpoint/2010/main" val="2943986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There are two major apoptotic signaling pathways: the extrinsic pathway and the mitochondria (intrinsic) pathway. In the </a:t>
            </a:r>
            <a:r>
              <a:rPr lang="en-US" sz="1200" b="1" i="0" kern="1200" dirty="0">
                <a:solidFill>
                  <a:schemeClr val="tx1"/>
                </a:solidFill>
                <a:effectLst/>
                <a:latin typeface="+mn-lt"/>
                <a:ea typeface="+mn-ea"/>
                <a:cs typeface="+mn-cs"/>
              </a:rPr>
              <a:t>Mitochondrial pathway </a:t>
            </a:r>
            <a:r>
              <a:rPr lang="en-US" sz="1200" b="0" i="0" kern="1200" dirty="0">
                <a:solidFill>
                  <a:schemeClr val="tx1"/>
                </a:solidFill>
                <a:effectLst/>
                <a:latin typeface="+mn-lt"/>
                <a:ea typeface="+mn-ea"/>
                <a:cs typeface="+mn-cs"/>
              </a:rPr>
              <a:t>a cell receives signals from all elements of the extracellular environment – other cells, extracellular matrix and soluble factors. Under homeostatic conditions, these signals lead to the balance of intracellular protein Bcl-2 family members favoring ‘pro-survival’ factors, and the maintenance of intact mitochondrial membranes. If these ‘survival’ signals are withdrawn, the Bcl-2 family member balance shifts and pro-apoptotic family members become dominant. This leads to release of Cytochrome c from the mitochondria, leading to activation of caspase 9 and then the final common pathway mediated by effector caspases.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 the </a:t>
            </a:r>
            <a:r>
              <a:rPr lang="en-US" sz="1200" b="1" i="0" kern="1200" dirty="0">
                <a:solidFill>
                  <a:schemeClr val="tx1"/>
                </a:solidFill>
                <a:effectLst/>
                <a:latin typeface="+mn-lt"/>
                <a:ea typeface="+mn-ea"/>
                <a:cs typeface="+mn-cs"/>
              </a:rPr>
              <a:t>Extrinsic (death-receptor mediated) pathway </a:t>
            </a:r>
            <a:r>
              <a:rPr lang="en-US" sz="1200" b="0" i="0" kern="1200" dirty="0">
                <a:solidFill>
                  <a:schemeClr val="tx1"/>
                </a:solidFill>
                <a:effectLst/>
                <a:latin typeface="+mn-lt"/>
                <a:ea typeface="+mn-ea"/>
                <a:cs typeface="+mn-cs"/>
              </a:rPr>
              <a:t>death receptors are activated. Many cells have cell surface receptors that contain intracellular ‘death domains’ for example the </a:t>
            </a:r>
            <a:r>
              <a:rPr lang="en-US" sz="1200" b="0" i="0" kern="1200" dirty="0" err="1">
                <a:solidFill>
                  <a:schemeClr val="tx1"/>
                </a:solidFill>
                <a:effectLst/>
                <a:latin typeface="+mn-lt"/>
                <a:ea typeface="+mn-ea"/>
                <a:cs typeface="+mn-cs"/>
              </a:rPr>
              <a:t>Fas</a:t>
            </a:r>
            <a:r>
              <a:rPr lang="en-US" sz="1200" b="0" i="0" kern="1200" dirty="0">
                <a:solidFill>
                  <a:schemeClr val="tx1"/>
                </a:solidFill>
                <a:effectLst/>
                <a:latin typeface="+mn-lt"/>
                <a:ea typeface="+mn-ea"/>
                <a:cs typeface="+mn-cs"/>
              </a:rPr>
              <a:t> receptor. Binding of an appropriate ligand with the receptor, for example, </a:t>
            </a:r>
            <a:r>
              <a:rPr lang="en-US" sz="1200" b="0" i="0" kern="1200" dirty="0" err="1">
                <a:solidFill>
                  <a:schemeClr val="tx1"/>
                </a:solidFill>
                <a:effectLst/>
                <a:latin typeface="+mn-lt"/>
                <a:ea typeface="+mn-ea"/>
                <a:cs typeface="+mn-cs"/>
              </a:rPr>
              <a:t>FasL</a:t>
            </a:r>
            <a:r>
              <a:rPr lang="en-US" sz="1200" b="0" i="0" kern="1200" dirty="0">
                <a:solidFill>
                  <a:schemeClr val="tx1"/>
                </a:solidFill>
                <a:effectLst/>
                <a:latin typeface="+mn-lt"/>
                <a:ea typeface="+mn-ea"/>
                <a:cs typeface="+mn-cs"/>
              </a:rPr>
              <a:t>, can lead to activation of the effector pathway by a route independent of mitochondrial factors. Receptor ligation activates </a:t>
            </a:r>
            <a:r>
              <a:rPr lang="en-US" sz="1200" b="0" i="0" kern="1200" dirty="0" err="1">
                <a:solidFill>
                  <a:schemeClr val="tx1"/>
                </a:solidFill>
                <a:effectLst/>
                <a:latin typeface="+mn-lt"/>
                <a:ea typeface="+mn-ea"/>
                <a:cs typeface="+mn-cs"/>
              </a:rPr>
              <a:t>signalling</a:t>
            </a:r>
            <a:r>
              <a:rPr lang="en-US" sz="1200" b="0" i="0" kern="1200" dirty="0">
                <a:solidFill>
                  <a:schemeClr val="tx1"/>
                </a:solidFill>
                <a:effectLst/>
                <a:latin typeface="+mn-lt"/>
                <a:ea typeface="+mn-ea"/>
                <a:cs typeface="+mn-cs"/>
              </a:rPr>
              <a:t> through a death-associated signaling complex (DISC). The DISC is a complex of the ligand, receptor, and associated </a:t>
            </a:r>
            <a:r>
              <a:rPr lang="en-US" sz="1200" b="0" i="0" kern="1200" dirty="0" err="1">
                <a:solidFill>
                  <a:schemeClr val="tx1"/>
                </a:solidFill>
                <a:effectLst/>
                <a:latin typeface="+mn-lt"/>
                <a:ea typeface="+mn-ea"/>
                <a:cs typeface="+mn-cs"/>
              </a:rPr>
              <a:t>signalling</a:t>
            </a:r>
            <a:r>
              <a:rPr lang="en-US" sz="1200" b="0" i="0" kern="1200" dirty="0">
                <a:solidFill>
                  <a:schemeClr val="tx1"/>
                </a:solidFill>
                <a:effectLst/>
                <a:latin typeface="+mn-lt"/>
                <a:ea typeface="+mn-ea"/>
                <a:cs typeface="+mn-cs"/>
              </a:rPr>
              <a:t> proteins such as FAS-associated death domain protein (FADD), and leads to the activation of caspase 8 and the final common executioner pathway.</a:t>
            </a: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ED13A92-1542-4DD8-9582-4F65BF3293BF}" type="slidenum">
              <a:rPr lang="en-US" smtClean="0"/>
              <a:t>7</a:t>
            </a:fld>
            <a:endParaRPr lang="en-US"/>
          </a:p>
        </p:txBody>
      </p:sp>
    </p:spTree>
    <p:extLst>
      <p:ext uri="{BB962C8B-B14F-4D97-AF65-F5344CB8AC3E}">
        <p14:creationId xmlns:p14="http://schemas.microsoft.com/office/powerpoint/2010/main" val="24803860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Caspases are the executioners of apoptosis. Once activated by gatekeeper molecules such as </a:t>
            </a:r>
            <a:r>
              <a:rPr lang="en-US" sz="1200" b="0" i="0" u="none" strike="noStrike" kern="1200" dirty="0" err="1">
                <a:solidFill>
                  <a:schemeClr val="tx1"/>
                </a:solidFill>
                <a:effectLst/>
                <a:latin typeface="+mn-lt"/>
                <a:ea typeface="+mn-ea"/>
                <a:cs typeface="+mn-cs"/>
              </a:rPr>
              <a:t>apoptosomes</a:t>
            </a:r>
            <a:r>
              <a:rPr lang="en-US" sz="1200" b="0" i="0" kern="1200" dirty="0">
                <a:solidFill>
                  <a:schemeClr val="tx1"/>
                </a:solidFill>
                <a:effectLst/>
                <a:latin typeface="+mn-lt"/>
                <a:ea typeface="+mn-ea"/>
                <a:cs typeface="+mn-cs"/>
              </a:rPr>
              <a:t>, they chop up strategic proteins in the cell. The name refers to two properties of these enzymes. First, they are cysteine proteases that use the sulfur atom in cysteine to perform the cleavage reaction (The C in </a:t>
            </a:r>
            <a:r>
              <a:rPr lang="en-US" sz="1200" b="1" i="0" u="sng" kern="1200" dirty="0">
                <a:solidFill>
                  <a:schemeClr val="tx1"/>
                </a:solidFill>
                <a:effectLst/>
                <a:latin typeface="+mn-lt"/>
                <a:ea typeface="+mn-ea"/>
                <a:cs typeface="+mn-cs"/>
              </a:rPr>
              <a:t>c</a:t>
            </a:r>
            <a:r>
              <a:rPr lang="en-US" sz="1200" b="0" i="0" kern="1200" dirty="0">
                <a:solidFill>
                  <a:schemeClr val="tx1"/>
                </a:solidFill>
                <a:effectLst/>
                <a:latin typeface="+mn-lt"/>
                <a:ea typeface="+mn-ea"/>
                <a:cs typeface="+mn-cs"/>
              </a:rPr>
              <a:t>aspases). Second, they cut proteins next to aspartate amino acids in their chains (the ASP is C</a:t>
            </a:r>
            <a:r>
              <a:rPr lang="en-US" sz="1200" b="1" i="0" u="sng" kern="1200" dirty="0">
                <a:solidFill>
                  <a:schemeClr val="tx1"/>
                </a:solidFill>
                <a:effectLst/>
                <a:latin typeface="+mn-lt"/>
                <a:ea typeface="+mn-ea"/>
                <a:cs typeface="+mn-cs"/>
              </a:rPr>
              <a:t>asp</a:t>
            </a:r>
            <a:r>
              <a:rPr lang="en-US" sz="1200" b="0" i="0" kern="1200" dirty="0">
                <a:solidFill>
                  <a:schemeClr val="tx1"/>
                </a:solidFill>
                <a:effectLst/>
                <a:latin typeface="+mn-lt"/>
                <a:ea typeface="+mn-ea"/>
                <a:cs typeface="+mn-cs"/>
              </a:rPr>
              <a:t>ases.) They do not cut indiscriminately--instead, they are designed to make exactly the right cuts needed to disassemble the cell in an orderly manner. Almost a dozen caspases have been discovered in human cells, each with a slightly different task. Caspase-1 (also known as interleukin-1beta-converting enzyme) was the first one discovered. It is not involved directly in apoptosis, but instead processes a cell signaling molecule in white blood cells. Caspase-9 is an initiator caspase--one that begins the process of apoptosis. It receives the message to begin work, becomes activated, and then makes a cut in the effector caspases, such as caspase-3. The effector caspases are also known as the Executioners within the apoptotic pathway that mediate the disassembly of the cell.</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Text modified from : </a:t>
            </a:r>
            <a:r>
              <a:rPr lang="en-US" sz="1200" dirty="0" err="1">
                <a:hlinkClick r:id="rId3"/>
              </a:rPr>
              <a:t>Goodsell</a:t>
            </a:r>
            <a:r>
              <a:rPr lang="en-US" sz="1200" dirty="0">
                <a:hlinkClick r:id="rId3"/>
              </a:rPr>
              <a:t>, D. (2012) Molecule of the Month, Protein Database</a:t>
            </a:r>
            <a:endParaRPr lang="en-US" sz="1200" i="1" dirty="0"/>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ED13A92-1542-4DD8-9582-4F65BF3293BF}" type="slidenum">
              <a:rPr lang="en-US" smtClean="0"/>
              <a:t>8</a:t>
            </a:fld>
            <a:endParaRPr lang="en-US"/>
          </a:p>
        </p:txBody>
      </p:sp>
    </p:spTree>
    <p:extLst>
      <p:ext uri="{BB962C8B-B14F-4D97-AF65-F5344CB8AC3E}">
        <p14:creationId xmlns:p14="http://schemas.microsoft.com/office/powerpoint/2010/main" val="34215579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table of some of the common caspase enzymes involved in the apoptotic cascade. Caspase 9 is predominantly involved with the intrinsic apoptotic cascade whereas caspase 2 and 8 are predominantly extrinsic initiators.</a:t>
            </a:r>
          </a:p>
        </p:txBody>
      </p:sp>
      <p:sp>
        <p:nvSpPr>
          <p:cNvPr id="4" name="Slide Number Placeholder 3"/>
          <p:cNvSpPr>
            <a:spLocks noGrp="1"/>
          </p:cNvSpPr>
          <p:nvPr>
            <p:ph type="sldNum" sz="quarter" idx="5"/>
          </p:nvPr>
        </p:nvSpPr>
        <p:spPr/>
        <p:txBody>
          <a:bodyPr/>
          <a:lstStyle/>
          <a:p>
            <a:fld id="{2ED13A92-1542-4DD8-9582-4F65BF3293BF}" type="slidenum">
              <a:rPr lang="en-US" smtClean="0"/>
              <a:t>9</a:t>
            </a:fld>
            <a:endParaRPr lang="en-US"/>
          </a:p>
        </p:txBody>
      </p:sp>
    </p:spTree>
    <p:extLst>
      <p:ext uri="{BB962C8B-B14F-4D97-AF65-F5344CB8AC3E}">
        <p14:creationId xmlns:p14="http://schemas.microsoft.com/office/powerpoint/2010/main" val="23403317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iochemistry Backgroun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096000"/>
          </a:xfrm>
          <a:prstGeom prst="rect">
            <a:avLst/>
          </a:prstGeom>
        </p:spPr>
      </p:pic>
      <p:sp>
        <p:nvSpPr>
          <p:cNvPr id="2" name="Title 1"/>
          <p:cNvSpPr>
            <a:spLocks noGrp="1"/>
          </p:cNvSpPr>
          <p:nvPr>
            <p:ph type="ctrTitle"/>
          </p:nvPr>
        </p:nvSpPr>
        <p:spPr>
          <a:xfrm>
            <a:off x="577516" y="1431922"/>
            <a:ext cx="7772400" cy="1849437"/>
          </a:xfrm>
          <a:solidFill>
            <a:schemeClr val="accent6">
              <a:lumMod val="60000"/>
              <a:lumOff val="40000"/>
              <a:alpha val="68000"/>
            </a:schemeClr>
          </a:solidFill>
        </p:spPr>
        <p:txBody>
          <a:bodyPr anchor="b"/>
          <a:lstStyle>
            <a:lvl1pPr algn="ctr">
              <a:defRPr sz="6000" b="1">
                <a:solidFill>
                  <a:schemeClr val="tx1"/>
                </a:solidFill>
                <a:latin typeface="+mn-lt"/>
              </a:defRPr>
            </a:lvl1pPr>
          </a:lstStyle>
          <a:p>
            <a:r>
              <a:rPr lang="en-US"/>
              <a:t>Click to edit Master title style</a:t>
            </a:r>
            <a:endParaRPr lang="en-US" dirty="0"/>
          </a:p>
        </p:txBody>
      </p:sp>
      <p:sp>
        <p:nvSpPr>
          <p:cNvPr id="3" name="Subtitle 2"/>
          <p:cNvSpPr>
            <a:spLocks noGrp="1"/>
          </p:cNvSpPr>
          <p:nvPr>
            <p:ph type="subTitle" idx="1"/>
          </p:nvPr>
        </p:nvSpPr>
        <p:spPr>
          <a:xfrm>
            <a:off x="1106904" y="3891270"/>
            <a:ext cx="6858000" cy="999293"/>
          </a:xfrm>
          <a:solidFill>
            <a:schemeClr val="accent6">
              <a:lumMod val="60000"/>
              <a:lumOff val="40000"/>
              <a:alpha val="68000"/>
            </a:schemeClr>
          </a:solidFill>
        </p:spPr>
        <p:txBody>
          <a:bodyPr>
            <a:normAutofit/>
          </a:bodyPr>
          <a:lstStyle>
            <a:lvl1pPr marL="0" indent="0" algn="ctr">
              <a:buNone/>
              <a:defRPr sz="32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68849"/>
            <a:ext cx="9144000" cy="1089151"/>
          </a:xfrm>
          <a:prstGeom prst="rect">
            <a:avLst/>
          </a:prstGeom>
        </p:spPr>
      </p:pic>
    </p:spTree>
    <p:extLst>
      <p:ext uri="{BB962C8B-B14F-4D97-AF65-F5344CB8AC3E}">
        <p14:creationId xmlns:p14="http://schemas.microsoft.com/office/powerpoint/2010/main" val="180376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iochem Title content">
    <p:spTree>
      <p:nvGrpSpPr>
        <p:cNvPr id="1" name=""/>
        <p:cNvGrpSpPr/>
        <p:nvPr/>
      </p:nvGrpSpPr>
      <p:grpSpPr>
        <a:xfrm>
          <a:off x="0" y="0"/>
          <a:ext cx="0" cy="0"/>
          <a:chOff x="0" y="0"/>
          <a:chExt cx="0" cy="0"/>
        </a:xfrm>
      </p:grpSpPr>
      <p:sp>
        <p:nvSpPr>
          <p:cNvPr id="2" name="Title 1"/>
          <p:cNvSpPr>
            <a:spLocks noGrp="1"/>
          </p:cNvSpPr>
          <p:nvPr>
            <p:ph type="title"/>
          </p:nvPr>
        </p:nvSpPr>
        <p:spPr>
          <a:xfrm>
            <a:off x="1305018" y="222349"/>
            <a:ext cx="7210332" cy="779462"/>
          </a:xfrm>
        </p:spPr>
        <p:txBody>
          <a:bodyPr/>
          <a:lstStyle/>
          <a:p>
            <a:r>
              <a:rPr lang="en-US"/>
              <a:t>Click to edit Master title style</a:t>
            </a:r>
            <a:endParaRPr lang="en-US" dirty="0"/>
          </a:p>
        </p:txBody>
      </p:sp>
      <p:sp>
        <p:nvSpPr>
          <p:cNvPr id="3" name="Content Placeholder 2"/>
          <p:cNvSpPr>
            <a:spLocks noGrp="1"/>
          </p:cNvSpPr>
          <p:nvPr>
            <p:ph idx="1"/>
          </p:nvPr>
        </p:nvSpPr>
        <p:spPr>
          <a:xfrm>
            <a:off x="319596" y="1278384"/>
            <a:ext cx="8460420" cy="451135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68849"/>
            <a:ext cx="9144000" cy="1089151"/>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002"/>
            <a:ext cx="1305018" cy="1182157"/>
          </a:xfrm>
          <a:prstGeom prst="rect">
            <a:avLst/>
          </a:prstGeom>
          <a:effectLst>
            <a:softEdge rad="0"/>
          </a:effectLst>
        </p:spPr>
      </p:pic>
    </p:spTree>
    <p:extLst>
      <p:ext uri="{BB962C8B-B14F-4D97-AF65-F5344CB8AC3E}">
        <p14:creationId xmlns:p14="http://schemas.microsoft.com/office/powerpoint/2010/main" val="3763824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Biochem 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07363" y="193064"/>
            <a:ext cx="7307987" cy="8380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257452" y="1203159"/>
            <a:ext cx="4257398" cy="46802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49" y="1203159"/>
            <a:ext cx="4230765" cy="46802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68849"/>
            <a:ext cx="9144000" cy="1089151"/>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002"/>
            <a:ext cx="1305018" cy="1182157"/>
          </a:xfrm>
          <a:prstGeom prst="rect">
            <a:avLst/>
          </a:prstGeom>
          <a:effectLst>
            <a:softEdge rad="0"/>
          </a:effectLst>
        </p:spPr>
      </p:pic>
    </p:spTree>
    <p:extLst>
      <p:ext uri="{BB962C8B-B14F-4D97-AF65-F5344CB8AC3E}">
        <p14:creationId xmlns:p14="http://schemas.microsoft.com/office/powerpoint/2010/main" val="108763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Biochem 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25117" y="98796"/>
            <a:ext cx="7661430" cy="850063"/>
          </a:xfrm>
        </p:spPr>
        <p:txBody>
          <a:bodyPr/>
          <a:lstStyle/>
          <a:p>
            <a:r>
              <a:rPr lang="en-US"/>
              <a:t>Click to edit Master title style</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68849"/>
            <a:ext cx="9144000" cy="1089151"/>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002"/>
            <a:ext cx="1305018" cy="1182157"/>
          </a:xfrm>
          <a:prstGeom prst="rect">
            <a:avLst/>
          </a:prstGeom>
          <a:effectLst>
            <a:softEdge rad="0"/>
          </a:effectLst>
        </p:spPr>
      </p:pic>
    </p:spTree>
    <p:extLst>
      <p:ext uri="{BB962C8B-B14F-4D97-AF65-F5344CB8AC3E}">
        <p14:creationId xmlns:p14="http://schemas.microsoft.com/office/powerpoint/2010/main" val="37097388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biochem 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987426"/>
            <a:ext cx="2949178" cy="1069974"/>
          </a:xfrm>
        </p:spPr>
        <p:txBody>
          <a:bodyPr anchor="b"/>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68849"/>
            <a:ext cx="9144000" cy="1089151"/>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7379" b="37476"/>
          <a:stretch/>
        </p:blipFill>
        <p:spPr>
          <a:xfrm>
            <a:off x="-97654" y="-64655"/>
            <a:ext cx="9352490" cy="1079790"/>
          </a:xfrm>
          <a:prstGeom prst="rect">
            <a:avLst/>
          </a:prstGeom>
          <a:ln>
            <a:noFill/>
          </a:ln>
          <a:effectLst>
            <a:softEdge rad="112500"/>
          </a:effectLst>
        </p:spPr>
      </p:pic>
    </p:spTree>
    <p:extLst>
      <p:ext uri="{BB962C8B-B14F-4D97-AF65-F5344CB8AC3E}">
        <p14:creationId xmlns:p14="http://schemas.microsoft.com/office/powerpoint/2010/main" val="2961420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biochem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1015134"/>
            <a:ext cx="2949178" cy="1042265"/>
          </a:xfrm>
        </p:spPr>
        <p:txBody>
          <a:bodyPr anchor="b"/>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68849"/>
            <a:ext cx="9144000" cy="1089151"/>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7379" b="37476"/>
          <a:stretch/>
        </p:blipFill>
        <p:spPr>
          <a:xfrm>
            <a:off x="-97654" y="-64655"/>
            <a:ext cx="9352490" cy="1079790"/>
          </a:xfrm>
          <a:prstGeom prst="rect">
            <a:avLst/>
          </a:prstGeom>
          <a:ln>
            <a:noFill/>
          </a:ln>
          <a:effectLst>
            <a:softEdge rad="112500"/>
          </a:effectLst>
        </p:spPr>
      </p:pic>
    </p:spTree>
    <p:extLst>
      <p:ext uri="{BB962C8B-B14F-4D97-AF65-F5344CB8AC3E}">
        <p14:creationId xmlns:p14="http://schemas.microsoft.com/office/powerpoint/2010/main" val="421665002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30CD00-9995-4470-B1CF-DB9B98189CB1}" type="datetimeFigureOut">
              <a:rPr lang="en-US" smtClean="0"/>
              <a:t>2/21/2020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5CB677-C75E-4884-8358-F53262ACFD19}" type="slidenum">
              <a:rPr lang="en-US" smtClean="0"/>
              <a:t>‹#›</a:t>
            </a:fld>
            <a:endParaRPr lang="en-US"/>
          </a:p>
        </p:txBody>
      </p:sp>
    </p:spTree>
    <p:extLst>
      <p:ext uri="{BB962C8B-B14F-4D97-AF65-F5344CB8AC3E}">
        <p14:creationId xmlns:p14="http://schemas.microsoft.com/office/powerpoint/2010/main" val="28917289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6" r:id="rId4"/>
    <p:sldLayoutId id="2147483668" r:id="rId5"/>
    <p:sldLayoutId id="2147483669"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pdb101.rcsb.org/motm/56"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commons.wikimedia.org/wiki/File:BCL2_Crystal_Structure.rsh.pn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commons.wikimedia.org/wiki/File:Bcl-2_Family.jp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www.researchgate.net/publication/323284103_Wnt_Signaling_and_Its_Impact_on_Mitochondrial_and_Cell_Cycle_Dynamics_in_Pluripotent_Stem_Cells"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pdb101.rcsb.org/motm/177" TargetMode="External"/><Relationship Id="rId5" Type="http://schemas.openxmlformats.org/officeDocument/2006/relationships/image" Target="../media/image17.jpeg"/><Relationship Id="rId4" Type="http://schemas.openxmlformats.org/officeDocument/2006/relationships/hyperlink" Target="https://commons.wikimedia.org/wiki/File:Model_%E2%84%96_2_of_apoptosome_formation_and_activation_of_caspase-9_and_caspase-3_(ru).svg"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reading.ac.uk/nitricoxide/intro/apoptosis/caspases.htm"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commons.wikimedia.org/wiki/File:Model_%E2%84%96_2_of_apoptosome_formation_and_activation_of_caspase-9_and_caspase-3_(ru).svg" TargetMode="External"/><Relationship Id="rId5" Type="http://schemas.openxmlformats.org/officeDocument/2006/relationships/image" Target="../media/image16.png"/><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pdb101.rcsb.org/motm/177"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en.wikipedia.org/wiki/Death-inducing_signaling_complex#/media/File:Fas_signaling.jp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pathologia.ed.ac.uk/topic/apoptosi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en.wikipedia.org/wiki/Webbed_toes#/media/File:Celldeath.jp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en.wikipedia.org/wiki/Bleb_(cell_biology)#/media/File:Apoptotic_cell_disassembly.pn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pathologia.ed.ac.uk/topic/apoptosis/"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www.cellimagelibrary.org/images/43705" TargetMode="External"/><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hyperlink" Target="https://pathologia.ed.ac.uk/topic/apoptosis/"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pdb101.rcsb.org/motm/56"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en.wikipedia.org/wiki/Caspase_6" TargetMode="External"/><Relationship Id="rId3" Type="http://schemas.openxmlformats.org/officeDocument/2006/relationships/hyperlink" Target="https://en.wikipedia.org/wiki/Caspase_2" TargetMode="External"/><Relationship Id="rId7" Type="http://schemas.openxmlformats.org/officeDocument/2006/relationships/hyperlink" Target="https://en.wikipedia.org/wiki/Caspase_3"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en.wikipedia.org/wiki/Caspase_10" TargetMode="External"/><Relationship Id="rId5" Type="http://schemas.openxmlformats.org/officeDocument/2006/relationships/hyperlink" Target="https://en.wikipedia.org/wiki/Caspase_9" TargetMode="External"/><Relationship Id="rId10" Type="http://schemas.openxmlformats.org/officeDocument/2006/relationships/hyperlink" Target="https://en.wikipedia.org/w/index.php?title=Special:CiteThisPage&amp;page=Caspase&amp;id=930031488" TargetMode="External"/><Relationship Id="rId4" Type="http://schemas.openxmlformats.org/officeDocument/2006/relationships/hyperlink" Target="https://en.wikipedia.org/wiki/Caspase_8" TargetMode="External"/><Relationship Id="rId9" Type="http://schemas.openxmlformats.org/officeDocument/2006/relationships/hyperlink" Target="https://en.wikipedia.org/wiki/Caspase_7"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7F54E7-DD40-49F8-9248-2F3252A89CC0}"/>
              </a:ext>
            </a:extLst>
          </p:cNvPr>
          <p:cNvSpPr>
            <a:spLocks noGrp="1"/>
          </p:cNvSpPr>
          <p:nvPr>
            <p:ph type="ctrTitle"/>
          </p:nvPr>
        </p:nvSpPr>
        <p:spPr>
          <a:xfrm>
            <a:off x="609266" y="2140062"/>
            <a:ext cx="7772400" cy="1217307"/>
          </a:xfrm>
        </p:spPr>
        <p:txBody>
          <a:bodyPr>
            <a:normAutofit/>
          </a:bodyPr>
          <a:lstStyle/>
          <a:p>
            <a:r>
              <a:rPr lang="en-US" dirty="0"/>
              <a:t>Apoptosis</a:t>
            </a:r>
          </a:p>
        </p:txBody>
      </p:sp>
      <p:sp>
        <p:nvSpPr>
          <p:cNvPr id="5" name="Subtitle 4">
            <a:extLst>
              <a:ext uri="{FF2B5EF4-FFF2-40B4-BE49-F238E27FC236}">
                <a16:creationId xmlns:a16="http://schemas.microsoft.com/office/drawing/2014/main" id="{CCDE68B7-E00F-4C9D-928B-A533FAD8714B}"/>
              </a:ext>
            </a:extLst>
          </p:cNvPr>
          <p:cNvSpPr>
            <a:spLocks noGrp="1"/>
          </p:cNvSpPr>
          <p:nvPr>
            <p:ph type="subTitle" idx="1"/>
          </p:nvPr>
        </p:nvSpPr>
        <p:spPr>
          <a:xfrm>
            <a:off x="1130300" y="3357369"/>
            <a:ext cx="6858000" cy="999293"/>
          </a:xfrm>
        </p:spPr>
        <p:txBody>
          <a:bodyPr>
            <a:normAutofit fontScale="92500" lnSpcReduction="10000"/>
          </a:bodyPr>
          <a:lstStyle/>
          <a:p>
            <a:r>
              <a:rPr lang="en-US" dirty="0"/>
              <a:t>And Other Regulated Pathways of </a:t>
            </a:r>
          </a:p>
          <a:p>
            <a:r>
              <a:rPr lang="en-US" dirty="0"/>
              <a:t>Cell Death</a:t>
            </a:r>
          </a:p>
        </p:txBody>
      </p:sp>
    </p:spTree>
    <p:extLst>
      <p:ext uri="{BB962C8B-B14F-4D97-AF65-F5344CB8AC3E}">
        <p14:creationId xmlns:p14="http://schemas.microsoft.com/office/powerpoint/2010/main" val="7086440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D8EB9-7443-4F99-A743-D6FDE00639EA}"/>
              </a:ext>
            </a:extLst>
          </p:cNvPr>
          <p:cNvSpPr>
            <a:spLocks noGrp="1"/>
          </p:cNvSpPr>
          <p:nvPr>
            <p:ph type="title"/>
          </p:nvPr>
        </p:nvSpPr>
        <p:spPr>
          <a:xfrm>
            <a:off x="1462464" y="288801"/>
            <a:ext cx="7210332" cy="779462"/>
          </a:xfrm>
        </p:spPr>
        <p:txBody>
          <a:bodyPr/>
          <a:lstStyle/>
          <a:p>
            <a:r>
              <a:rPr lang="en-US" dirty="0"/>
              <a:t>Caspases are Zymogens</a:t>
            </a:r>
          </a:p>
        </p:txBody>
      </p:sp>
      <p:pic>
        <p:nvPicPr>
          <p:cNvPr id="14338" name="Picture 2">
            <a:extLst>
              <a:ext uri="{FF2B5EF4-FFF2-40B4-BE49-F238E27FC236}">
                <a16:creationId xmlns:a16="http://schemas.microsoft.com/office/drawing/2014/main" id="{8A95D2C0-6631-4003-974A-14BF51B9650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99585" y="1385608"/>
            <a:ext cx="7544830" cy="408678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0268D60-0FD8-404C-A5BB-ABF35B59A304}"/>
              </a:ext>
            </a:extLst>
          </p:cNvPr>
          <p:cNvSpPr txBox="1"/>
          <p:nvPr/>
        </p:nvSpPr>
        <p:spPr>
          <a:xfrm>
            <a:off x="90223" y="5676337"/>
            <a:ext cx="6395244" cy="307777"/>
          </a:xfrm>
          <a:prstGeom prst="rect">
            <a:avLst/>
          </a:prstGeom>
          <a:noFill/>
        </p:spPr>
        <p:txBody>
          <a:bodyPr wrap="square" rtlCol="0">
            <a:spAutoFit/>
          </a:bodyPr>
          <a:lstStyle/>
          <a:p>
            <a:r>
              <a:rPr lang="en-US" sz="1400" dirty="0"/>
              <a:t>Image from : </a:t>
            </a:r>
            <a:r>
              <a:rPr lang="en-US" sz="1400" dirty="0" err="1">
                <a:hlinkClick r:id="rId4"/>
              </a:rPr>
              <a:t>Goodsell</a:t>
            </a:r>
            <a:r>
              <a:rPr lang="en-US" sz="1400" dirty="0">
                <a:hlinkClick r:id="rId4"/>
              </a:rPr>
              <a:t>, D. (2012) Molecule of the Month, Protein Database</a:t>
            </a:r>
            <a:endParaRPr lang="en-US" sz="1400" i="1" dirty="0"/>
          </a:p>
        </p:txBody>
      </p:sp>
    </p:spTree>
    <p:extLst>
      <p:ext uri="{BB962C8B-B14F-4D97-AF65-F5344CB8AC3E}">
        <p14:creationId xmlns:p14="http://schemas.microsoft.com/office/powerpoint/2010/main" val="28857163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6323B-FEE0-4060-BC1F-966EDFA9820F}"/>
              </a:ext>
            </a:extLst>
          </p:cNvPr>
          <p:cNvSpPr>
            <a:spLocks noGrp="1"/>
          </p:cNvSpPr>
          <p:nvPr>
            <p:ph type="title"/>
          </p:nvPr>
        </p:nvSpPr>
        <p:spPr>
          <a:xfrm>
            <a:off x="1498798" y="288801"/>
            <a:ext cx="7210332" cy="779462"/>
          </a:xfrm>
        </p:spPr>
        <p:txBody>
          <a:bodyPr/>
          <a:lstStyle/>
          <a:p>
            <a:r>
              <a:rPr lang="en-US" dirty="0"/>
              <a:t>Bcl-2 and The Intrinsic Pathway</a:t>
            </a:r>
          </a:p>
        </p:txBody>
      </p:sp>
      <p:pic>
        <p:nvPicPr>
          <p:cNvPr id="10242" name="Picture 2">
            <a:extLst>
              <a:ext uri="{FF2B5EF4-FFF2-40B4-BE49-F238E27FC236}">
                <a16:creationId xmlns:a16="http://schemas.microsoft.com/office/drawing/2014/main" id="{0DF6954A-A76A-4357-93C7-129D9B19EF80}"/>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3575" r="11938"/>
          <a:stretch/>
        </p:blipFill>
        <p:spPr bwMode="auto">
          <a:xfrm>
            <a:off x="2924868" y="1205491"/>
            <a:ext cx="3379042" cy="378034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7AE78BA-9F69-471E-8BC0-F48DC5A205E6}"/>
              </a:ext>
            </a:extLst>
          </p:cNvPr>
          <p:cNvSpPr txBox="1"/>
          <p:nvPr/>
        </p:nvSpPr>
        <p:spPr>
          <a:xfrm>
            <a:off x="3736323" y="5292620"/>
            <a:ext cx="2063322" cy="307777"/>
          </a:xfrm>
          <a:prstGeom prst="rect">
            <a:avLst/>
          </a:prstGeom>
          <a:noFill/>
        </p:spPr>
        <p:txBody>
          <a:bodyPr wrap="none" rtlCol="0">
            <a:spAutoFit/>
          </a:bodyPr>
          <a:lstStyle/>
          <a:p>
            <a:r>
              <a:rPr lang="en-US" sz="1400" dirty="0"/>
              <a:t>Image from: </a:t>
            </a:r>
            <a:r>
              <a:rPr lang="en-US" sz="1400" dirty="0" err="1">
                <a:hlinkClick r:id="rId4"/>
              </a:rPr>
              <a:t>Ramin</a:t>
            </a:r>
            <a:r>
              <a:rPr lang="en-US" sz="1400" dirty="0">
                <a:hlinkClick r:id="rId4"/>
              </a:rPr>
              <a:t> </a:t>
            </a:r>
            <a:r>
              <a:rPr lang="en-US" sz="1400" dirty="0" err="1">
                <a:hlinkClick r:id="rId4"/>
              </a:rPr>
              <a:t>Herati</a:t>
            </a:r>
            <a:endParaRPr lang="en-US" sz="1400" dirty="0"/>
          </a:p>
        </p:txBody>
      </p:sp>
    </p:spTree>
    <p:extLst>
      <p:ext uri="{BB962C8B-B14F-4D97-AF65-F5344CB8AC3E}">
        <p14:creationId xmlns:p14="http://schemas.microsoft.com/office/powerpoint/2010/main" val="34467071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Image result for bcl2 creative commons">
            <a:extLst>
              <a:ext uri="{FF2B5EF4-FFF2-40B4-BE49-F238E27FC236}">
                <a16:creationId xmlns:a16="http://schemas.microsoft.com/office/drawing/2014/main" id="{6A1DA4C1-1698-48F8-9B14-4C329099E1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7980" y="42390"/>
            <a:ext cx="6953334" cy="584973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68AD41B-D4D2-48D2-857F-39A4CCD0A1AF}"/>
              </a:ext>
            </a:extLst>
          </p:cNvPr>
          <p:cNvSpPr txBox="1"/>
          <p:nvPr/>
        </p:nvSpPr>
        <p:spPr>
          <a:xfrm>
            <a:off x="7115364" y="5584350"/>
            <a:ext cx="1739964" cy="307777"/>
          </a:xfrm>
          <a:prstGeom prst="rect">
            <a:avLst/>
          </a:prstGeom>
          <a:noFill/>
        </p:spPr>
        <p:txBody>
          <a:bodyPr wrap="none" rtlCol="0">
            <a:spAutoFit/>
          </a:bodyPr>
          <a:lstStyle/>
          <a:p>
            <a:r>
              <a:rPr lang="en-US" sz="1400" dirty="0"/>
              <a:t>Image from: </a:t>
            </a:r>
            <a:r>
              <a:rPr lang="en-US" sz="1400" dirty="0" err="1">
                <a:hlinkClick r:id="rId4"/>
              </a:rPr>
              <a:t>Kosigrim</a:t>
            </a:r>
            <a:endParaRPr lang="en-US" sz="1400" dirty="0"/>
          </a:p>
        </p:txBody>
      </p:sp>
    </p:spTree>
    <p:extLst>
      <p:ext uri="{BB962C8B-B14F-4D97-AF65-F5344CB8AC3E}">
        <p14:creationId xmlns:p14="http://schemas.microsoft.com/office/powerpoint/2010/main" val="7671193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EA147-34F5-4380-873A-80DC2D5E37F6}"/>
              </a:ext>
            </a:extLst>
          </p:cNvPr>
          <p:cNvSpPr>
            <a:spLocks noGrp="1"/>
          </p:cNvSpPr>
          <p:nvPr>
            <p:ph type="title"/>
          </p:nvPr>
        </p:nvSpPr>
        <p:spPr>
          <a:xfrm>
            <a:off x="1305018" y="222349"/>
            <a:ext cx="8093318" cy="779462"/>
          </a:xfrm>
        </p:spPr>
        <p:txBody>
          <a:bodyPr>
            <a:noAutofit/>
          </a:bodyPr>
          <a:lstStyle/>
          <a:p>
            <a:pPr algn="ctr"/>
            <a:r>
              <a:rPr lang="en-US" sz="4000" b="1" dirty="0"/>
              <a:t>MOMP </a:t>
            </a:r>
            <a:br>
              <a:rPr lang="en-US" sz="2800" dirty="0"/>
            </a:br>
            <a:r>
              <a:rPr lang="en-US" sz="2800" dirty="0"/>
              <a:t>Mitochondrial Outer Membrane Permeability</a:t>
            </a:r>
          </a:p>
        </p:txBody>
      </p:sp>
      <p:pic>
        <p:nvPicPr>
          <p:cNvPr id="12290" name="Picture 2" descr="The BCL-2 family of proteins regulate mitochondrial-mediated apoptosis. After apoptotic stimuli, BH3-only proteins activate BCL-2-associated X protein (BAX) and Bcl-2 homologous antagonist/killer (BAK), which undergo a conformational change and insert into the mitochondrial outer membrane (OMM). BAK/BAX oligomerize and form pores, releasing cytochrome c from the intermembrane space (IMS) into the cytosol. When cells are not undergoing apoptosis, the antiapoptotic BCL-2 members prevent mitochondrial outer membrane permeabilization (MOMP) by sequestering the BH3-only proteins or by inhibiting BAK/BAX oligomerization (figure modified from Walensky L. and Gaviathotis E., 2011). BCL-XL: B-cell lymphoma extra-large; MCL-1: myeloid cell leukemia 1; BID: BH3-interacting domain death agonist; BIM: BCL-2 interacting mediator of cell death; PUMA: p53-upregulated modulator of apoptosis ">
            <a:extLst>
              <a:ext uri="{FF2B5EF4-FFF2-40B4-BE49-F238E27FC236}">
                <a16:creationId xmlns:a16="http://schemas.microsoft.com/office/drawing/2014/main" id="{FCEF8AE7-5A68-49DE-AA8D-190B9E2A2D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5557" y="1148046"/>
            <a:ext cx="6968986" cy="432499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7BFC27C-282E-4490-9BAD-E6FE89BCEE92}"/>
              </a:ext>
            </a:extLst>
          </p:cNvPr>
          <p:cNvSpPr txBox="1"/>
          <p:nvPr/>
        </p:nvSpPr>
        <p:spPr>
          <a:xfrm>
            <a:off x="90223" y="5676337"/>
            <a:ext cx="6395244" cy="307777"/>
          </a:xfrm>
          <a:prstGeom prst="rect">
            <a:avLst/>
          </a:prstGeom>
          <a:noFill/>
        </p:spPr>
        <p:txBody>
          <a:bodyPr wrap="square" rtlCol="0">
            <a:spAutoFit/>
          </a:bodyPr>
          <a:lstStyle/>
          <a:p>
            <a:r>
              <a:rPr lang="en-US" sz="1400" dirty="0"/>
              <a:t>Figure from : </a:t>
            </a:r>
            <a:r>
              <a:rPr lang="en-US" sz="1400" dirty="0">
                <a:hlinkClick r:id="rId4"/>
              </a:rPr>
              <a:t>Rasmussen, M.L., et al (2018) Genes 9(2):109</a:t>
            </a:r>
            <a:endParaRPr lang="en-US" sz="1400" i="1" dirty="0"/>
          </a:p>
        </p:txBody>
      </p:sp>
    </p:spTree>
    <p:extLst>
      <p:ext uri="{BB962C8B-B14F-4D97-AF65-F5344CB8AC3E}">
        <p14:creationId xmlns:p14="http://schemas.microsoft.com/office/powerpoint/2010/main" val="2390906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62B88-1806-4C39-9732-C1678803B1DB}"/>
              </a:ext>
            </a:extLst>
          </p:cNvPr>
          <p:cNvSpPr>
            <a:spLocks noGrp="1"/>
          </p:cNvSpPr>
          <p:nvPr>
            <p:ph type="title"/>
          </p:nvPr>
        </p:nvSpPr>
        <p:spPr>
          <a:xfrm>
            <a:off x="1451374" y="350213"/>
            <a:ext cx="3975491" cy="779462"/>
          </a:xfrm>
        </p:spPr>
        <p:txBody>
          <a:bodyPr>
            <a:normAutofit fontScale="90000"/>
          </a:bodyPr>
          <a:lstStyle/>
          <a:p>
            <a:r>
              <a:rPr lang="en-US" dirty="0"/>
              <a:t>Assembly of the </a:t>
            </a:r>
            <a:r>
              <a:rPr lang="en-US" dirty="0" err="1"/>
              <a:t>Apoptosome</a:t>
            </a:r>
            <a:endParaRPr lang="en-US" dirty="0"/>
          </a:p>
        </p:txBody>
      </p:sp>
      <p:pic>
        <p:nvPicPr>
          <p:cNvPr id="7170" name="Picture 2">
            <a:extLst>
              <a:ext uri="{FF2B5EF4-FFF2-40B4-BE49-F238E27FC236}">
                <a16:creationId xmlns:a16="http://schemas.microsoft.com/office/drawing/2014/main" id="{488CF1F8-08D3-43E1-8B90-9D72D096A0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8116" b="44642"/>
          <a:stretch/>
        </p:blipFill>
        <p:spPr bwMode="auto">
          <a:xfrm>
            <a:off x="4490275" y="169662"/>
            <a:ext cx="3975490" cy="544167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ACB3C7D-CE9D-4744-9EB3-BB0BD9F3BB05}"/>
              </a:ext>
            </a:extLst>
          </p:cNvPr>
          <p:cNvSpPr txBox="1"/>
          <p:nvPr/>
        </p:nvSpPr>
        <p:spPr>
          <a:xfrm>
            <a:off x="5830703" y="5607588"/>
            <a:ext cx="2456313" cy="307777"/>
          </a:xfrm>
          <a:prstGeom prst="rect">
            <a:avLst/>
          </a:prstGeom>
          <a:noFill/>
        </p:spPr>
        <p:txBody>
          <a:bodyPr wrap="none" rtlCol="0">
            <a:spAutoFit/>
          </a:bodyPr>
          <a:lstStyle/>
          <a:p>
            <a:r>
              <a:rPr lang="en-US" sz="1400" dirty="0"/>
              <a:t>Figure modified from: </a:t>
            </a:r>
            <a:r>
              <a:rPr lang="en-US" sz="1400" dirty="0">
                <a:hlinkClick r:id="rId4"/>
              </a:rPr>
              <a:t>Brat Ural</a:t>
            </a:r>
            <a:endParaRPr lang="en-US" sz="1400" dirty="0"/>
          </a:p>
        </p:txBody>
      </p:sp>
      <p:pic>
        <p:nvPicPr>
          <p:cNvPr id="7172" name="Picture 4">
            <a:extLst>
              <a:ext uri="{FF2B5EF4-FFF2-40B4-BE49-F238E27FC236}">
                <a16:creationId xmlns:a16="http://schemas.microsoft.com/office/drawing/2014/main" id="{19956773-A5B6-4024-A96D-CA3938E82C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075" y="1753747"/>
            <a:ext cx="4330217" cy="335050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837F13F-80AD-482E-950D-5225AE6772F1}"/>
              </a:ext>
            </a:extLst>
          </p:cNvPr>
          <p:cNvSpPr txBox="1"/>
          <p:nvPr/>
        </p:nvSpPr>
        <p:spPr>
          <a:xfrm>
            <a:off x="5831565" y="284615"/>
            <a:ext cx="823565" cy="369332"/>
          </a:xfrm>
          <a:prstGeom prst="rect">
            <a:avLst/>
          </a:prstGeom>
          <a:solidFill>
            <a:schemeClr val="bg1"/>
          </a:solidFill>
        </p:spPr>
        <p:txBody>
          <a:bodyPr wrap="square" rtlCol="0">
            <a:spAutoFit/>
          </a:bodyPr>
          <a:lstStyle/>
          <a:p>
            <a:r>
              <a:rPr lang="en-US" b="1" dirty="0"/>
              <a:t>Apaf-1</a:t>
            </a:r>
          </a:p>
        </p:txBody>
      </p:sp>
      <p:sp>
        <p:nvSpPr>
          <p:cNvPr id="9" name="TextBox 8">
            <a:extLst>
              <a:ext uri="{FF2B5EF4-FFF2-40B4-BE49-F238E27FC236}">
                <a16:creationId xmlns:a16="http://schemas.microsoft.com/office/drawing/2014/main" id="{D4A3AB78-9E9C-4A7E-A3B1-F8F2AF2BED5D}"/>
              </a:ext>
            </a:extLst>
          </p:cNvPr>
          <p:cNvSpPr txBox="1"/>
          <p:nvPr/>
        </p:nvSpPr>
        <p:spPr>
          <a:xfrm>
            <a:off x="5172510" y="1474136"/>
            <a:ext cx="1579510" cy="369332"/>
          </a:xfrm>
          <a:prstGeom prst="rect">
            <a:avLst/>
          </a:prstGeom>
          <a:solidFill>
            <a:schemeClr val="bg1"/>
          </a:solidFill>
        </p:spPr>
        <p:txBody>
          <a:bodyPr wrap="square" rtlCol="0">
            <a:spAutoFit/>
          </a:bodyPr>
          <a:lstStyle/>
          <a:p>
            <a:r>
              <a:rPr lang="en-US" b="1" dirty="0"/>
              <a:t>Cytochrome </a:t>
            </a:r>
            <a:r>
              <a:rPr lang="en-US" b="1" i="1" dirty="0"/>
              <a:t>c</a:t>
            </a:r>
          </a:p>
        </p:txBody>
      </p:sp>
      <p:sp>
        <p:nvSpPr>
          <p:cNvPr id="11" name="TextBox 10">
            <a:extLst>
              <a:ext uri="{FF2B5EF4-FFF2-40B4-BE49-F238E27FC236}">
                <a16:creationId xmlns:a16="http://schemas.microsoft.com/office/drawing/2014/main" id="{877E1C9C-ADDE-4B35-BAF5-B76F51085719}"/>
              </a:ext>
            </a:extLst>
          </p:cNvPr>
          <p:cNvSpPr txBox="1"/>
          <p:nvPr/>
        </p:nvSpPr>
        <p:spPr>
          <a:xfrm>
            <a:off x="7156238" y="784994"/>
            <a:ext cx="1579510" cy="923330"/>
          </a:xfrm>
          <a:prstGeom prst="rect">
            <a:avLst/>
          </a:prstGeom>
          <a:solidFill>
            <a:schemeClr val="bg1"/>
          </a:solidFill>
        </p:spPr>
        <p:txBody>
          <a:bodyPr wrap="square" rtlCol="0">
            <a:spAutoFit/>
          </a:bodyPr>
          <a:lstStyle/>
          <a:p>
            <a:pPr algn="ctr"/>
            <a:r>
              <a:rPr lang="en-US" b="1" dirty="0"/>
              <a:t>Cytochrome </a:t>
            </a:r>
            <a:r>
              <a:rPr lang="en-US" b="1" i="1" dirty="0"/>
              <a:t>c</a:t>
            </a:r>
          </a:p>
          <a:p>
            <a:pPr algn="ctr"/>
            <a:r>
              <a:rPr lang="en-US" b="1" dirty="0"/>
              <a:t>Binding with Apaf-1</a:t>
            </a:r>
          </a:p>
        </p:txBody>
      </p:sp>
      <p:sp>
        <p:nvSpPr>
          <p:cNvPr id="12" name="TextBox 11">
            <a:extLst>
              <a:ext uri="{FF2B5EF4-FFF2-40B4-BE49-F238E27FC236}">
                <a16:creationId xmlns:a16="http://schemas.microsoft.com/office/drawing/2014/main" id="{D263C9AB-E10A-4BFC-A772-1F76E2E5E8F6}"/>
              </a:ext>
            </a:extLst>
          </p:cNvPr>
          <p:cNvSpPr txBox="1"/>
          <p:nvPr/>
        </p:nvSpPr>
        <p:spPr>
          <a:xfrm>
            <a:off x="7560456" y="1658802"/>
            <a:ext cx="1579510" cy="369332"/>
          </a:xfrm>
          <a:prstGeom prst="rect">
            <a:avLst/>
          </a:prstGeom>
          <a:solidFill>
            <a:schemeClr val="bg1"/>
          </a:solidFill>
        </p:spPr>
        <p:txBody>
          <a:bodyPr wrap="square" rtlCol="0">
            <a:spAutoFit/>
          </a:bodyPr>
          <a:lstStyle/>
          <a:p>
            <a:r>
              <a:rPr lang="en-US" b="1" dirty="0"/>
              <a:t>CARD-domain</a:t>
            </a:r>
            <a:endParaRPr lang="en-US" b="1" i="1" dirty="0"/>
          </a:p>
        </p:txBody>
      </p:sp>
      <p:sp>
        <p:nvSpPr>
          <p:cNvPr id="8" name="Rectangle 7">
            <a:extLst>
              <a:ext uri="{FF2B5EF4-FFF2-40B4-BE49-F238E27FC236}">
                <a16:creationId xmlns:a16="http://schemas.microsoft.com/office/drawing/2014/main" id="{010322F9-A46F-49FB-9AE5-36CF072EAC78}"/>
              </a:ext>
            </a:extLst>
          </p:cNvPr>
          <p:cNvSpPr/>
          <p:nvPr/>
        </p:nvSpPr>
        <p:spPr>
          <a:xfrm>
            <a:off x="7156238" y="2585754"/>
            <a:ext cx="1482871" cy="7448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A8153E5-3999-4BC0-ADD7-F742A70D42A9}"/>
              </a:ext>
            </a:extLst>
          </p:cNvPr>
          <p:cNvSpPr txBox="1"/>
          <p:nvPr/>
        </p:nvSpPr>
        <p:spPr>
          <a:xfrm>
            <a:off x="7156238" y="2578776"/>
            <a:ext cx="1873204" cy="646331"/>
          </a:xfrm>
          <a:prstGeom prst="rect">
            <a:avLst/>
          </a:prstGeom>
          <a:solidFill>
            <a:schemeClr val="bg1"/>
          </a:solidFill>
        </p:spPr>
        <p:txBody>
          <a:bodyPr wrap="square" rtlCol="0">
            <a:spAutoFit/>
          </a:bodyPr>
          <a:lstStyle/>
          <a:p>
            <a:r>
              <a:rPr lang="en-US" b="1" dirty="0"/>
              <a:t>Early Assembly of the </a:t>
            </a:r>
            <a:r>
              <a:rPr lang="en-US" b="1" dirty="0" err="1"/>
              <a:t>Apoptosome</a:t>
            </a:r>
            <a:endParaRPr lang="en-US" b="1" i="1" dirty="0"/>
          </a:p>
        </p:txBody>
      </p:sp>
      <p:sp>
        <p:nvSpPr>
          <p:cNvPr id="15" name="Rectangle 14">
            <a:extLst>
              <a:ext uri="{FF2B5EF4-FFF2-40B4-BE49-F238E27FC236}">
                <a16:creationId xmlns:a16="http://schemas.microsoft.com/office/drawing/2014/main" id="{78F61F67-CE61-4FF2-85AD-A879FE7F8C90}"/>
              </a:ext>
            </a:extLst>
          </p:cNvPr>
          <p:cNvSpPr/>
          <p:nvPr/>
        </p:nvSpPr>
        <p:spPr>
          <a:xfrm>
            <a:off x="5089268" y="5392144"/>
            <a:ext cx="1482871" cy="3077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DAA6F188-CC43-496E-B33B-4E26E841E723}"/>
              </a:ext>
            </a:extLst>
          </p:cNvPr>
          <p:cNvSpPr txBox="1"/>
          <p:nvPr/>
        </p:nvSpPr>
        <p:spPr>
          <a:xfrm>
            <a:off x="4992629" y="3358072"/>
            <a:ext cx="1579510" cy="369332"/>
          </a:xfrm>
          <a:prstGeom prst="rect">
            <a:avLst/>
          </a:prstGeom>
          <a:solidFill>
            <a:schemeClr val="bg1"/>
          </a:solidFill>
        </p:spPr>
        <p:txBody>
          <a:bodyPr wrap="square" rtlCol="0">
            <a:spAutoFit/>
          </a:bodyPr>
          <a:lstStyle/>
          <a:p>
            <a:r>
              <a:rPr lang="en-US" b="1" dirty="0" err="1"/>
              <a:t>Apoptosome</a:t>
            </a:r>
            <a:endParaRPr lang="en-US" b="1" i="1" dirty="0"/>
          </a:p>
        </p:txBody>
      </p:sp>
      <p:sp>
        <p:nvSpPr>
          <p:cNvPr id="7" name="TextBox 6">
            <a:extLst>
              <a:ext uri="{FF2B5EF4-FFF2-40B4-BE49-F238E27FC236}">
                <a16:creationId xmlns:a16="http://schemas.microsoft.com/office/drawing/2014/main" id="{75CAC58B-7FE5-40C1-909D-30199197DB8B}"/>
              </a:ext>
            </a:extLst>
          </p:cNvPr>
          <p:cNvSpPr txBox="1"/>
          <p:nvPr/>
        </p:nvSpPr>
        <p:spPr>
          <a:xfrm>
            <a:off x="82776" y="5242008"/>
            <a:ext cx="6395244" cy="307777"/>
          </a:xfrm>
          <a:prstGeom prst="rect">
            <a:avLst/>
          </a:prstGeom>
          <a:noFill/>
        </p:spPr>
        <p:txBody>
          <a:bodyPr wrap="square" rtlCol="0">
            <a:spAutoFit/>
          </a:bodyPr>
          <a:lstStyle/>
          <a:p>
            <a:r>
              <a:rPr lang="en-US" sz="1400" dirty="0"/>
              <a:t>Image from : </a:t>
            </a:r>
            <a:r>
              <a:rPr lang="en-US" sz="1400" dirty="0" err="1">
                <a:hlinkClick r:id="rId6"/>
              </a:rPr>
              <a:t>Goodsell</a:t>
            </a:r>
            <a:r>
              <a:rPr lang="en-US" sz="1400" dirty="0">
                <a:hlinkClick r:id="rId6"/>
              </a:rPr>
              <a:t>, D. (2012) Molecule of the Month, Protein Database</a:t>
            </a:r>
            <a:endParaRPr lang="en-US" sz="1400" i="1" dirty="0"/>
          </a:p>
        </p:txBody>
      </p:sp>
    </p:spTree>
    <p:extLst>
      <p:ext uri="{BB962C8B-B14F-4D97-AF65-F5344CB8AC3E}">
        <p14:creationId xmlns:p14="http://schemas.microsoft.com/office/powerpoint/2010/main" val="6296707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CC201-5723-442A-B7B2-3D20D6321110}"/>
              </a:ext>
            </a:extLst>
          </p:cNvPr>
          <p:cNvSpPr>
            <a:spLocks noGrp="1"/>
          </p:cNvSpPr>
          <p:nvPr>
            <p:ph type="title"/>
          </p:nvPr>
        </p:nvSpPr>
        <p:spPr>
          <a:xfrm>
            <a:off x="1305018" y="222349"/>
            <a:ext cx="5338007" cy="779462"/>
          </a:xfrm>
        </p:spPr>
        <p:txBody>
          <a:bodyPr>
            <a:normAutofit fontScale="90000"/>
          </a:bodyPr>
          <a:lstStyle/>
          <a:p>
            <a:r>
              <a:rPr lang="en-US" dirty="0"/>
              <a:t>Assembly of the </a:t>
            </a:r>
            <a:r>
              <a:rPr lang="en-US" dirty="0" err="1"/>
              <a:t>Apoptosome</a:t>
            </a:r>
            <a:endParaRPr lang="en-US" dirty="0"/>
          </a:p>
        </p:txBody>
      </p:sp>
      <p:sp>
        <p:nvSpPr>
          <p:cNvPr id="4" name="TextBox 3">
            <a:extLst>
              <a:ext uri="{FF2B5EF4-FFF2-40B4-BE49-F238E27FC236}">
                <a16:creationId xmlns:a16="http://schemas.microsoft.com/office/drawing/2014/main" id="{815CD61F-81C9-4FF9-9C69-EBCAE676FF2E}"/>
              </a:ext>
            </a:extLst>
          </p:cNvPr>
          <p:cNvSpPr txBox="1"/>
          <p:nvPr/>
        </p:nvSpPr>
        <p:spPr>
          <a:xfrm>
            <a:off x="4777891" y="5444009"/>
            <a:ext cx="4002771" cy="523220"/>
          </a:xfrm>
          <a:prstGeom prst="rect">
            <a:avLst/>
          </a:prstGeom>
          <a:noFill/>
        </p:spPr>
        <p:txBody>
          <a:bodyPr wrap="square" rtlCol="0">
            <a:spAutoFit/>
          </a:bodyPr>
          <a:lstStyle/>
          <a:p>
            <a:pPr algn="ctr"/>
            <a:r>
              <a:rPr lang="en-US" sz="1400" dirty="0"/>
              <a:t>Figure from : </a:t>
            </a:r>
            <a:r>
              <a:rPr lang="en-US" sz="1400" dirty="0">
                <a:hlinkClick r:id="rId3"/>
              </a:rPr>
              <a:t>Phil Dash, Nitric Oxide Research Group </a:t>
            </a:r>
          </a:p>
          <a:p>
            <a:pPr algn="ctr"/>
            <a:r>
              <a:rPr lang="en-US" sz="1400" dirty="0">
                <a:hlinkClick r:id="rId3"/>
              </a:rPr>
              <a:t>– University of Reading</a:t>
            </a:r>
            <a:endParaRPr lang="en-US" sz="1400" i="1" dirty="0"/>
          </a:p>
        </p:txBody>
      </p:sp>
      <p:pic>
        <p:nvPicPr>
          <p:cNvPr id="13314" name="Picture 2" descr="The Apoptosome">
            <a:extLst>
              <a:ext uri="{FF2B5EF4-FFF2-40B4-BE49-F238E27FC236}">
                <a16:creationId xmlns:a16="http://schemas.microsoft.com/office/drawing/2014/main" id="{E6279B2C-4A7A-430F-B28D-A1D9151F43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5116" y="137569"/>
            <a:ext cx="3931357" cy="536094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9CDBBF3E-89FD-4BF9-9538-F278CA1C24B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4531"/>
          <a:stretch/>
        </p:blipFill>
        <p:spPr bwMode="auto">
          <a:xfrm>
            <a:off x="151390" y="1386735"/>
            <a:ext cx="4793726" cy="38742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6E6CC44-FF10-47CF-A11F-5403DDA7F8BB}"/>
              </a:ext>
            </a:extLst>
          </p:cNvPr>
          <p:cNvSpPr txBox="1"/>
          <p:nvPr/>
        </p:nvSpPr>
        <p:spPr>
          <a:xfrm>
            <a:off x="132845" y="5647339"/>
            <a:ext cx="2456313" cy="307777"/>
          </a:xfrm>
          <a:prstGeom prst="rect">
            <a:avLst/>
          </a:prstGeom>
          <a:noFill/>
        </p:spPr>
        <p:txBody>
          <a:bodyPr wrap="none" rtlCol="0">
            <a:spAutoFit/>
          </a:bodyPr>
          <a:lstStyle/>
          <a:p>
            <a:r>
              <a:rPr lang="en-US" sz="1400" dirty="0"/>
              <a:t>Figure modified from: </a:t>
            </a:r>
            <a:r>
              <a:rPr lang="en-US" sz="1400" dirty="0">
                <a:hlinkClick r:id="rId6"/>
              </a:rPr>
              <a:t>Brat Ural</a:t>
            </a:r>
            <a:endParaRPr lang="en-US" sz="1400" dirty="0"/>
          </a:p>
        </p:txBody>
      </p:sp>
      <p:sp>
        <p:nvSpPr>
          <p:cNvPr id="8" name="TextBox 7">
            <a:extLst>
              <a:ext uri="{FF2B5EF4-FFF2-40B4-BE49-F238E27FC236}">
                <a16:creationId xmlns:a16="http://schemas.microsoft.com/office/drawing/2014/main" id="{E4E8238A-11BC-4F94-82D8-3FB1BBB5A4F4}"/>
              </a:ext>
            </a:extLst>
          </p:cNvPr>
          <p:cNvSpPr txBox="1"/>
          <p:nvPr/>
        </p:nvSpPr>
        <p:spPr>
          <a:xfrm>
            <a:off x="656407" y="1221548"/>
            <a:ext cx="1579510" cy="369332"/>
          </a:xfrm>
          <a:prstGeom prst="rect">
            <a:avLst/>
          </a:prstGeom>
          <a:solidFill>
            <a:schemeClr val="bg1"/>
          </a:solidFill>
        </p:spPr>
        <p:txBody>
          <a:bodyPr wrap="square" rtlCol="0">
            <a:spAutoFit/>
          </a:bodyPr>
          <a:lstStyle/>
          <a:p>
            <a:r>
              <a:rPr lang="en-US" b="1" dirty="0"/>
              <a:t>Procaspase-9</a:t>
            </a:r>
            <a:endParaRPr lang="en-US" b="1" i="1" dirty="0"/>
          </a:p>
        </p:txBody>
      </p:sp>
      <p:sp>
        <p:nvSpPr>
          <p:cNvPr id="9" name="TextBox 8">
            <a:extLst>
              <a:ext uri="{FF2B5EF4-FFF2-40B4-BE49-F238E27FC236}">
                <a16:creationId xmlns:a16="http://schemas.microsoft.com/office/drawing/2014/main" id="{D6DEA925-373E-4C0A-B35C-D8A8957BB0CF}"/>
              </a:ext>
            </a:extLst>
          </p:cNvPr>
          <p:cNvSpPr txBox="1"/>
          <p:nvPr/>
        </p:nvSpPr>
        <p:spPr>
          <a:xfrm>
            <a:off x="2403142" y="1221548"/>
            <a:ext cx="1863918" cy="923330"/>
          </a:xfrm>
          <a:prstGeom prst="rect">
            <a:avLst/>
          </a:prstGeom>
          <a:solidFill>
            <a:schemeClr val="bg1"/>
          </a:solidFill>
        </p:spPr>
        <p:txBody>
          <a:bodyPr wrap="square" rtlCol="0">
            <a:spAutoFit/>
          </a:bodyPr>
          <a:lstStyle/>
          <a:p>
            <a:r>
              <a:rPr lang="en-US" b="1" dirty="0"/>
              <a:t>Procaspase-9</a:t>
            </a:r>
          </a:p>
          <a:p>
            <a:r>
              <a:rPr lang="en-US" b="1" dirty="0"/>
              <a:t>Binds to the  </a:t>
            </a:r>
            <a:r>
              <a:rPr lang="en-US" b="1" dirty="0" err="1"/>
              <a:t>apoptosome</a:t>
            </a:r>
            <a:endParaRPr lang="en-US" b="1" dirty="0"/>
          </a:p>
        </p:txBody>
      </p:sp>
      <p:sp>
        <p:nvSpPr>
          <p:cNvPr id="10" name="TextBox 9">
            <a:extLst>
              <a:ext uri="{FF2B5EF4-FFF2-40B4-BE49-F238E27FC236}">
                <a16:creationId xmlns:a16="http://schemas.microsoft.com/office/drawing/2014/main" id="{1D8F3BEA-0DCD-40FC-A65A-122AABBDC6DF}"/>
              </a:ext>
            </a:extLst>
          </p:cNvPr>
          <p:cNvSpPr txBox="1"/>
          <p:nvPr/>
        </p:nvSpPr>
        <p:spPr>
          <a:xfrm>
            <a:off x="140283" y="4782289"/>
            <a:ext cx="4414554" cy="923330"/>
          </a:xfrm>
          <a:prstGeom prst="rect">
            <a:avLst/>
          </a:prstGeom>
          <a:solidFill>
            <a:schemeClr val="bg1"/>
          </a:solidFill>
        </p:spPr>
        <p:txBody>
          <a:bodyPr wrap="square" rtlCol="0">
            <a:spAutoFit/>
          </a:bodyPr>
          <a:lstStyle/>
          <a:p>
            <a:pPr algn="ctr"/>
            <a:r>
              <a:rPr lang="en-US" b="1" dirty="0"/>
              <a:t>Caspase-9 is activated and causes the cleavage and activation of executioner caspases that begin the disassembly process</a:t>
            </a:r>
          </a:p>
        </p:txBody>
      </p:sp>
      <p:sp>
        <p:nvSpPr>
          <p:cNvPr id="11" name="TextBox 10">
            <a:extLst>
              <a:ext uri="{FF2B5EF4-FFF2-40B4-BE49-F238E27FC236}">
                <a16:creationId xmlns:a16="http://schemas.microsoft.com/office/drawing/2014/main" id="{2B0E02C5-A626-4B5A-A767-38925BACED8A}"/>
              </a:ext>
            </a:extLst>
          </p:cNvPr>
          <p:cNvSpPr txBox="1"/>
          <p:nvPr/>
        </p:nvSpPr>
        <p:spPr>
          <a:xfrm>
            <a:off x="423894" y="1906434"/>
            <a:ext cx="1579510" cy="338554"/>
          </a:xfrm>
          <a:prstGeom prst="rect">
            <a:avLst/>
          </a:prstGeom>
          <a:solidFill>
            <a:schemeClr val="bg1"/>
          </a:solidFill>
        </p:spPr>
        <p:txBody>
          <a:bodyPr wrap="square" rtlCol="0">
            <a:spAutoFit/>
          </a:bodyPr>
          <a:lstStyle/>
          <a:p>
            <a:r>
              <a:rPr lang="en-US" sz="1600" b="1" dirty="0"/>
              <a:t>CARD-domain</a:t>
            </a:r>
            <a:endParaRPr lang="en-US" sz="1600" b="1" i="1" dirty="0"/>
          </a:p>
        </p:txBody>
      </p:sp>
      <p:sp>
        <p:nvSpPr>
          <p:cNvPr id="12" name="TextBox 11">
            <a:extLst>
              <a:ext uri="{FF2B5EF4-FFF2-40B4-BE49-F238E27FC236}">
                <a16:creationId xmlns:a16="http://schemas.microsoft.com/office/drawing/2014/main" id="{80C7130E-A292-4CC8-B5E7-A08DEF89D382}"/>
              </a:ext>
            </a:extLst>
          </p:cNvPr>
          <p:cNvSpPr txBox="1"/>
          <p:nvPr/>
        </p:nvSpPr>
        <p:spPr>
          <a:xfrm>
            <a:off x="5989520" y="5100548"/>
            <a:ext cx="2040243" cy="338554"/>
          </a:xfrm>
          <a:prstGeom prst="rect">
            <a:avLst/>
          </a:prstGeom>
          <a:solidFill>
            <a:schemeClr val="bg1"/>
          </a:solidFill>
        </p:spPr>
        <p:txBody>
          <a:bodyPr wrap="square" rtlCol="0">
            <a:spAutoFit/>
          </a:bodyPr>
          <a:lstStyle/>
          <a:p>
            <a:r>
              <a:rPr lang="en-US" sz="1600" b="1" dirty="0"/>
              <a:t>Caspase Activation</a:t>
            </a:r>
            <a:endParaRPr lang="en-US" sz="1600" b="1" i="1" dirty="0"/>
          </a:p>
        </p:txBody>
      </p:sp>
    </p:spTree>
    <p:extLst>
      <p:ext uri="{BB962C8B-B14F-4D97-AF65-F5344CB8AC3E}">
        <p14:creationId xmlns:p14="http://schemas.microsoft.com/office/powerpoint/2010/main" val="29883053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D43B2-E738-460D-BFBD-07BE05E61F49}"/>
              </a:ext>
            </a:extLst>
          </p:cNvPr>
          <p:cNvSpPr>
            <a:spLocks noGrp="1"/>
          </p:cNvSpPr>
          <p:nvPr>
            <p:ph type="title"/>
          </p:nvPr>
        </p:nvSpPr>
        <p:spPr/>
        <p:txBody>
          <a:bodyPr/>
          <a:lstStyle/>
          <a:p>
            <a:r>
              <a:rPr lang="en-US" dirty="0"/>
              <a:t>Helpers in Apoptosis</a:t>
            </a:r>
          </a:p>
        </p:txBody>
      </p:sp>
      <p:sp>
        <p:nvSpPr>
          <p:cNvPr id="3" name="Content Placeholder 2">
            <a:extLst>
              <a:ext uri="{FF2B5EF4-FFF2-40B4-BE49-F238E27FC236}">
                <a16:creationId xmlns:a16="http://schemas.microsoft.com/office/drawing/2014/main" id="{281D97A4-77BE-4626-8F38-0DE15F662EAD}"/>
              </a:ext>
            </a:extLst>
          </p:cNvPr>
          <p:cNvSpPr>
            <a:spLocks noGrp="1"/>
          </p:cNvSpPr>
          <p:nvPr>
            <p:ph idx="1"/>
          </p:nvPr>
        </p:nvSpPr>
        <p:spPr>
          <a:xfrm>
            <a:off x="682935" y="2447120"/>
            <a:ext cx="4022290" cy="1507205"/>
          </a:xfrm>
        </p:spPr>
        <p:txBody>
          <a:bodyPr/>
          <a:lstStyle/>
          <a:p>
            <a:r>
              <a:rPr lang="en-US" dirty="0"/>
              <a:t>DNA nucleases are activated during the apoptotic cascade</a:t>
            </a:r>
          </a:p>
        </p:txBody>
      </p:sp>
      <p:pic>
        <p:nvPicPr>
          <p:cNvPr id="15362" name="Picture 2">
            <a:extLst>
              <a:ext uri="{FF2B5EF4-FFF2-40B4-BE49-F238E27FC236}">
                <a16:creationId xmlns:a16="http://schemas.microsoft.com/office/drawing/2014/main" id="{1F68A0E6-E203-4CD8-8BD2-9E8DE65FD1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8679" y="1001811"/>
            <a:ext cx="3566671" cy="465454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52D617C-2E2E-4202-9EF2-120AC7EB50AD}"/>
              </a:ext>
            </a:extLst>
          </p:cNvPr>
          <p:cNvSpPr txBox="1"/>
          <p:nvPr/>
        </p:nvSpPr>
        <p:spPr>
          <a:xfrm>
            <a:off x="76721" y="5625152"/>
            <a:ext cx="6395244" cy="307777"/>
          </a:xfrm>
          <a:prstGeom prst="rect">
            <a:avLst/>
          </a:prstGeom>
          <a:noFill/>
        </p:spPr>
        <p:txBody>
          <a:bodyPr wrap="square" rtlCol="0">
            <a:spAutoFit/>
          </a:bodyPr>
          <a:lstStyle/>
          <a:p>
            <a:r>
              <a:rPr lang="en-US" sz="1400" dirty="0"/>
              <a:t>Image from : </a:t>
            </a:r>
            <a:r>
              <a:rPr lang="en-US" sz="1400" dirty="0" err="1">
                <a:hlinkClick r:id="rId4"/>
              </a:rPr>
              <a:t>Goodsell</a:t>
            </a:r>
            <a:r>
              <a:rPr lang="en-US" sz="1400" dirty="0">
                <a:hlinkClick r:id="rId4"/>
              </a:rPr>
              <a:t>, D. (2012) Molecule of the Month, Protein Database</a:t>
            </a:r>
            <a:endParaRPr lang="en-US" sz="1400" i="1" dirty="0"/>
          </a:p>
        </p:txBody>
      </p:sp>
    </p:spTree>
    <p:extLst>
      <p:ext uri="{BB962C8B-B14F-4D97-AF65-F5344CB8AC3E}">
        <p14:creationId xmlns:p14="http://schemas.microsoft.com/office/powerpoint/2010/main" val="20586188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1277C-AAC8-40DC-A668-BC85A0B0A08B}"/>
              </a:ext>
            </a:extLst>
          </p:cNvPr>
          <p:cNvSpPr>
            <a:spLocks noGrp="1"/>
          </p:cNvSpPr>
          <p:nvPr>
            <p:ph type="title"/>
          </p:nvPr>
        </p:nvSpPr>
        <p:spPr/>
        <p:txBody>
          <a:bodyPr/>
          <a:lstStyle/>
          <a:p>
            <a:r>
              <a:rPr lang="en-US" dirty="0"/>
              <a:t>Extrinsic Apoptotic Pathway</a:t>
            </a:r>
          </a:p>
        </p:txBody>
      </p:sp>
      <p:pic>
        <p:nvPicPr>
          <p:cNvPr id="16386" name="Picture 2">
            <a:extLst>
              <a:ext uri="{FF2B5EF4-FFF2-40B4-BE49-F238E27FC236}">
                <a16:creationId xmlns:a16="http://schemas.microsoft.com/office/drawing/2014/main" id="{C00987B7-D1C1-4FDD-A06E-3DD85FF777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1339" y="1001811"/>
            <a:ext cx="6497690" cy="48732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2BCDFB8-BCC1-405F-953C-F464C2E7EB71}"/>
              </a:ext>
            </a:extLst>
          </p:cNvPr>
          <p:cNvSpPr txBox="1"/>
          <p:nvPr/>
        </p:nvSpPr>
        <p:spPr>
          <a:xfrm>
            <a:off x="129063" y="5567302"/>
            <a:ext cx="1711815" cy="307777"/>
          </a:xfrm>
          <a:prstGeom prst="rect">
            <a:avLst/>
          </a:prstGeom>
          <a:noFill/>
        </p:spPr>
        <p:txBody>
          <a:bodyPr wrap="none" rtlCol="0">
            <a:spAutoFit/>
          </a:bodyPr>
          <a:lstStyle/>
          <a:p>
            <a:r>
              <a:rPr lang="en-US" sz="1400" dirty="0"/>
              <a:t>Image by: </a:t>
            </a:r>
            <a:r>
              <a:rPr lang="en-US" sz="1400" dirty="0">
                <a:hlinkClick r:id="rId4"/>
              </a:rPr>
              <a:t>Subclavian</a:t>
            </a:r>
            <a:endParaRPr lang="en-US" sz="1400" dirty="0"/>
          </a:p>
        </p:txBody>
      </p:sp>
    </p:spTree>
    <p:extLst>
      <p:ext uri="{BB962C8B-B14F-4D97-AF65-F5344CB8AC3E}">
        <p14:creationId xmlns:p14="http://schemas.microsoft.com/office/powerpoint/2010/main" val="17663737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1E7D0-D848-49BE-B7E3-B9DA88CAE93F}"/>
              </a:ext>
            </a:extLst>
          </p:cNvPr>
          <p:cNvSpPr>
            <a:spLocks noGrp="1"/>
          </p:cNvSpPr>
          <p:nvPr>
            <p:ph type="title"/>
          </p:nvPr>
        </p:nvSpPr>
        <p:spPr>
          <a:xfrm>
            <a:off x="1414019" y="0"/>
            <a:ext cx="7210332" cy="779462"/>
          </a:xfrm>
        </p:spPr>
        <p:txBody>
          <a:bodyPr/>
          <a:lstStyle/>
          <a:p>
            <a:r>
              <a:rPr lang="en-US" dirty="0"/>
              <a:t>Cleaning up the Mess</a:t>
            </a:r>
          </a:p>
        </p:txBody>
      </p:sp>
      <p:pic>
        <p:nvPicPr>
          <p:cNvPr id="5122" name="Picture 2">
            <a:extLst>
              <a:ext uri="{FF2B5EF4-FFF2-40B4-BE49-F238E27FC236}">
                <a16:creationId xmlns:a16="http://schemas.microsoft.com/office/drawing/2014/main" id="{90043602-4561-4704-BB01-4029E37E2D2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380747" y="832253"/>
            <a:ext cx="6955754" cy="462992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B31CD43-A29E-4783-B490-216B7B6A4A1A}"/>
              </a:ext>
            </a:extLst>
          </p:cNvPr>
          <p:cNvSpPr txBox="1"/>
          <p:nvPr/>
        </p:nvSpPr>
        <p:spPr>
          <a:xfrm>
            <a:off x="60291" y="5684676"/>
            <a:ext cx="2966133" cy="307777"/>
          </a:xfrm>
          <a:prstGeom prst="rect">
            <a:avLst/>
          </a:prstGeom>
          <a:noFill/>
        </p:spPr>
        <p:txBody>
          <a:bodyPr wrap="none" rtlCol="0">
            <a:spAutoFit/>
          </a:bodyPr>
          <a:lstStyle/>
          <a:p>
            <a:r>
              <a:rPr lang="en-US" sz="1400"/>
              <a:t>Figure from: </a:t>
            </a:r>
            <a:r>
              <a:rPr lang="en-US" sz="1400">
                <a:hlinkClick r:id="rId4"/>
              </a:rPr>
              <a:t>Ravichandran, Pathologia</a:t>
            </a:r>
            <a:endParaRPr lang="en-US" sz="1400" dirty="0"/>
          </a:p>
        </p:txBody>
      </p:sp>
    </p:spTree>
    <p:extLst>
      <p:ext uri="{BB962C8B-B14F-4D97-AF65-F5344CB8AC3E}">
        <p14:creationId xmlns:p14="http://schemas.microsoft.com/office/powerpoint/2010/main" val="1730757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9074019-4AE6-43BC-9C23-9403555B86FE}"/>
              </a:ext>
            </a:extLst>
          </p:cNvPr>
          <p:cNvGrpSpPr/>
          <p:nvPr/>
        </p:nvGrpSpPr>
        <p:grpSpPr>
          <a:xfrm>
            <a:off x="1371630" y="690803"/>
            <a:ext cx="6954859" cy="5216144"/>
            <a:chOff x="1371630" y="690803"/>
            <a:chExt cx="6954859" cy="5216144"/>
          </a:xfrm>
        </p:grpSpPr>
        <p:pic>
          <p:nvPicPr>
            <p:cNvPr id="5" name="Picture 4" descr="A close up of a logo&#10;&#10;Description automatically generated">
              <a:extLst>
                <a:ext uri="{FF2B5EF4-FFF2-40B4-BE49-F238E27FC236}">
                  <a16:creationId xmlns:a16="http://schemas.microsoft.com/office/drawing/2014/main" id="{8C0B641F-7C28-4254-86D2-09A245F8CC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30" y="690803"/>
              <a:ext cx="6954859" cy="5216144"/>
            </a:xfrm>
            <a:prstGeom prst="rect">
              <a:avLst/>
            </a:prstGeom>
          </p:spPr>
        </p:pic>
        <p:sp>
          <p:nvSpPr>
            <p:cNvPr id="6" name="Rectangle: Rounded Corners 5">
              <a:extLst>
                <a:ext uri="{FF2B5EF4-FFF2-40B4-BE49-F238E27FC236}">
                  <a16:creationId xmlns:a16="http://schemas.microsoft.com/office/drawing/2014/main" id="{5AC5FEA0-ECDF-4EBD-BF96-6F7B96DCD44C}"/>
                </a:ext>
              </a:extLst>
            </p:cNvPr>
            <p:cNvSpPr/>
            <p:nvPr/>
          </p:nvSpPr>
          <p:spPr>
            <a:xfrm>
              <a:off x="2077081" y="1001811"/>
              <a:ext cx="2252694" cy="144466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17C5B294-9261-4BC2-9FB3-ABE35A25201E}"/>
              </a:ext>
            </a:extLst>
          </p:cNvPr>
          <p:cNvSpPr>
            <a:spLocks noGrp="1"/>
          </p:cNvSpPr>
          <p:nvPr>
            <p:ph type="title"/>
          </p:nvPr>
        </p:nvSpPr>
        <p:spPr>
          <a:xfrm>
            <a:off x="1569684" y="105139"/>
            <a:ext cx="7210332" cy="779462"/>
          </a:xfrm>
        </p:spPr>
        <p:txBody>
          <a:bodyPr/>
          <a:lstStyle/>
          <a:p>
            <a:r>
              <a:rPr lang="en-US" dirty="0"/>
              <a:t>Main Types of Cell Death</a:t>
            </a:r>
          </a:p>
        </p:txBody>
      </p:sp>
      <p:sp>
        <p:nvSpPr>
          <p:cNvPr id="3" name="Content Placeholder 2">
            <a:extLst>
              <a:ext uri="{FF2B5EF4-FFF2-40B4-BE49-F238E27FC236}">
                <a16:creationId xmlns:a16="http://schemas.microsoft.com/office/drawing/2014/main" id="{FF13A7B6-D1DE-410F-AAE7-81886D36889E}"/>
              </a:ext>
            </a:extLst>
          </p:cNvPr>
          <p:cNvSpPr>
            <a:spLocks noGrp="1"/>
          </p:cNvSpPr>
          <p:nvPr>
            <p:ph idx="1"/>
          </p:nvPr>
        </p:nvSpPr>
        <p:spPr/>
        <p:txBody>
          <a:bodyPr/>
          <a:lstStyle/>
          <a:p>
            <a:r>
              <a:rPr lang="en-US" dirty="0"/>
              <a:t>Necrotic (catastrophic)</a:t>
            </a:r>
          </a:p>
          <a:p>
            <a:r>
              <a:rPr lang="en-US" dirty="0"/>
              <a:t>Apoptotic (programmed)</a:t>
            </a:r>
          </a:p>
        </p:txBody>
      </p:sp>
    </p:spTree>
    <p:extLst>
      <p:ext uri="{BB962C8B-B14F-4D97-AF65-F5344CB8AC3E}">
        <p14:creationId xmlns:p14="http://schemas.microsoft.com/office/powerpoint/2010/main" val="35631654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37E74-D192-44E0-8E01-F4CA1E997ACE}"/>
              </a:ext>
            </a:extLst>
          </p:cNvPr>
          <p:cNvSpPr>
            <a:spLocks noGrp="1"/>
          </p:cNvSpPr>
          <p:nvPr>
            <p:ph type="title"/>
          </p:nvPr>
        </p:nvSpPr>
        <p:spPr/>
        <p:txBody>
          <a:bodyPr/>
          <a:lstStyle/>
          <a:p>
            <a:r>
              <a:rPr lang="en-US" dirty="0"/>
              <a:t>Why Programmed Cell Death?</a:t>
            </a:r>
          </a:p>
        </p:txBody>
      </p:sp>
      <p:pic>
        <p:nvPicPr>
          <p:cNvPr id="6148" name="Picture 4">
            <a:extLst>
              <a:ext uri="{FF2B5EF4-FFF2-40B4-BE49-F238E27FC236}">
                <a16:creationId xmlns:a16="http://schemas.microsoft.com/office/drawing/2014/main" id="{6DD09E72-36DB-4CF0-A81F-1B980DB8F37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487094" y="1001811"/>
            <a:ext cx="6169811" cy="451167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C3B5604E-D108-4F2C-84F5-3312C7878C99}"/>
              </a:ext>
            </a:extLst>
          </p:cNvPr>
          <p:cNvSpPr/>
          <p:nvPr/>
        </p:nvSpPr>
        <p:spPr>
          <a:xfrm>
            <a:off x="118085" y="5565199"/>
            <a:ext cx="2382890" cy="307777"/>
          </a:xfrm>
          <a:prstGeom prst="rect">
            <a:avLst/>
          </a:prstGeom>
        </p:spPr>
        <p:txBody>
          <a:bodyPr wrap="square">
            <a:spAutoFit/>
          </a:bodyPr>
          <a:lstStyle/>
          <a:p>
            <a:r>
              <a:rPr lang="en-US" sz="1400" dirty="0">
                <a:solidFill>
                  <a:srgbClr val="54595D"/>
                </a:solidFill>
                <a:latin typeface="Arial" panose="020B0604020202020204" pitchFamily="34" charset="0"/>
              </a:rPr>
              <a:t>Image from: </a:t>
            </a:r>
            <a:r>
              <a:rPr lang="en-US" sz="1400" dirty="0" err="1">
                <a:solidFill>
                  <a:srgbClr val="54595D"/>
                </a:solidFill>
                <a:latin typeface="Arial" panose="020B0604020202020204" pitchFamily="34" charset="0"/>
                <a:hlinkClick r:id="rId4"/>
              </a:rPr>
              <a:t>pschemp</a:t>
            </a:r>
            <a:endParaRPr lang="en-US" sz="1400" dirty="0"/>
          </a:p>
        </p:txBody>
      </p:sp>
    </p:spTree>
    <p:extLst>
      <p:ext uri="{BB962C8B-B14F-4D97-AF65-F5344CB8AC3E}">
        <p14:creationId xmlns:p14="http://schemas.microsoft.com/office/powerpoint/2010/main" val="27789506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5CBDC-AB08-4294-8B53-5B8DB287F546}"/>
              </a:ext>
            </a:extLst>
          </p:cNvPr>
          <p:cNvSpPr>
            <a:spLocks noGrp="1"/>
          </p:cNvSpPr>
          <p:nvPr>
            <p:ph type="title"/>
          </p:nvPr>
        </p:nvSpPr>
        <p:spPr/>
        <p:txBody>
          <a:bodyPr/>
          <a:lstStyle/>
          <a:p>
            <a:r>
              <a:rPr lang="en-US" dirty="0"/>
              <a:t>Morphology of Apoptosis</a:t>
            </a:r>
          </a:p>
        </p:txBody>
      </p:sp>
      <p:pic>
        <p:nvPicPr>
          <p:cNvPr id="2050" name="Picture 2">
            <a:extLst>
              <a:ext uri="{FF2B5EF4-FFF2-40B4-BE49-F238E27FC236}">
                <a16:creationId xmlns:a16="http://schemas.microsoft.com/office/drawing/2014/main" id="{33B1B27A-4529-4257-A2B8-95D19CBB2D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11036"/>
            <a:ext cx="9144000" cy="394493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E065869-1547-40B1-BE32-59EB3B251D1C}"/>
              </a:ext>
            </a:extLst>
          </p:cNvPr>
          <p:cNvSpPr/>
          <p:nvPr/>
        </p:nvSpPr>
        <p:spPr>
          <a:xfrm>
            <a:off x="118085" y="5565199"/>
            <a:ext cx="8583854" cy="307777"/>
          </a:xfrm>
          <a:prstGeom prst="rect">
            <a:avLst/>
          </a:prstGeom>
        </p:spPr>
        <p:txBody>
          <a:bodyPr wrap="square">
            <a:spAutoFit/>
          </a:bodyPr>
          <a:lstStyle/>
          <a:p>
            <a:r>
              <a:rPr lang="en-US" sz="1400" dirty="0">
                <a:solidFill>
                  <a:srgbClr val="54595D"/>
                </a:solidFill>
                <a:latin typeface="Arial" panose="020B0604020202020204" pitchFamily="34" charset="0"/>
              </a:rPr>
              <a:t>Image from: </a:t>
            </a:r>
            <a:r>
              <a:rPr lang="en-US" sz="1400" dirty="0">
                <a:solidFill>
                  <a:srgbClr val="54595D"/>
                </a:solidFill>
                <a:latin typeface="Arial" panose="020B0604020202020204" pitchFamily="34" charset="0"/>
                <a:hlinkClick r:id="rId4"/>
              </a:rPr>
              <a:t>Aaron Smith, Michael AF Parkes, Georgia K Atkin-Smith, Rochelle </a:t>
            </a:r>
            <a:r>
              <a:rPr lang="en-US" sz="1400" dirty="0" err="1">
                <a:solidFill>
                  <a:srgbClr val="54595D"/>
                </a:solidFill>
                <a:latin typeface="Arial" panose="020B0604020202020204" pitchFamily="34" charset="0"/>
                <a:hlinkClick r:id="rId4"/>
              </a:rPr>
              <a:t>Tixeira</a:t>
            </a:r>
            <a:r>
              <a:rPr lang="en-US" sz="1400" dirty="0">
                <a:solidFill>
                  <a:srgbClr val="54595D"/>
                </a:solidFill>
                <a:latin typeface="Arial" panose="020B0604020202020204" pitchFamily="34" charset="0"/>
                <a:hlinkClick r:id="rId4"/>
              </a:rPr>
              <a:t>, Ivan KH Poon </a:t>
            </a:r>
            <a:endParaRPr lang="en-US" sz="1400" dirty="0"/>
          </a:p>
        </p:txBody>
      </p:sp>
    </p:spTree>
    <p:extLst>
      <p:ext uri="{BB962C8B-B14F-4D97-AF65-F5344CB8AC3E}">
        <p14:creationId xmlns:p14="http://schemas.microsoft.com/office/powerpoint/2010/main" val="25759036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01C28-C7DA-4DC4-A0AE-053145DC02F0}"/>
              </a:ext>
            </a:extLst>
          </p:cNvPr>
          <p:cNvSpPr>
            <a:spLocks noGrp="1"/>
          </p:cNvSpPr>
          <p:nvPr>
            <p:ph type="title"/>
          </p:nvPr>
        </p:nvSpPr>
        <p:spPr>
          <a:xfrm>
            <a:off x="1444297" y="0"/>
            <a:ext cx="7210332" cy="779462"/>
          </a:xfrm>
        </p:spPr>
        <p:txBody>
          <a:bodyPr/>
          <a:lstStyle/>
          <a:p>
            <a:r>
              <a:rPr lang="en-US" dirty="0"/>
              <a:t>Morphology of Apoptosis</a:t>
            </a:r>
          </a:p>
        </p:txBody>
      </p:sp>
      <p:sp>
        <p:nvSpPr>
          <p:cNvPr id="3" name="Content Placeholder 2">
            <a:extLst>
              <a:ext uri="{FF2B5EF4-FFF2-40B4-BE49-F238E27FC236}">
                <a16:creationId xmlns:a16="http://schemas.microsoft.com/office/drawing/2014/main" id="{243DCEF2-29D8-453D-A734-25707F55B020}"/>
              </a:ext>
            </a:extLst>
          </p:cNvPr>
          <p:cNvSpPr>
            <a:spLocks noGrp="1"/>
          </p:cNvSpPr>
          <p:nvPr>
            <p:ph idx="1"/>
          </p:nvPr>
        </p:nvSpPr>
        <p:spPr>
          <a:xfrm>
            <a:off x="401891" y="1490331"/>
            <a:ext cx="3283503" cy="2150616"/>
          </a:xfrm>
        </p:spPr>
        <p:txBody>
          <a:bodyPr>
            <a:normAutofit/>
          </a:bodyPr>
          <a:lstStyle/>
          <a:p>
            <a:r>
              <a:rPr lang="en-US" dirty="0"/>
              <a:t>DNA is cleaved in a uniform manner during apoptosis</a:t>
            </a:r>
          </a:p>
        </p:txBody>
      </p:sp>
      <p:pic>
        <p:nvPicPr>
          <p:cNvPr id="4098" name="Picture 2">
            <a:extLst>
              <a:ext uri="{FF2B5EF4-FFF2-40B4-BE49-F238E27FC236}">
                <a16:creationId xmlns:a16="http://schemas.microsoft.com/office/drawing/2014/main" id="{A6DB1097-F84A-4105-A503-5A4913620A0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26994" y="832253"/>
            <a:ext cx="4523556" cy="503783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FDB0EB4-6C6A-4138-A4C3-32D104BDD6EA}"/>
              </a:ext>
            </a:extLst>
          </p:cNvPr>
          <p:cNvSpPr txBox="1"/>
          <p:nvPr/>
        </p:nvSpPr>
        <p:spPr>
          <a:xfrm>
            <a:off x="60291" y="5684676"/>
            <a:ext cx="4851136" cy="307777"/>
          </a:xfrm>
          <a:prstGeom prst="rect">
            <a:avLst/>
          </a:prstGeom>
          <a:noFill/>
        </p:spPr>
        <p:txBody>
          <a:bodyPr wrap="none" rtlCol="0">
            <a:spAutoFit/>
          </a:bodyPr>
          <a:lstStyle/>
          <a:p>
            <a:r>
              <a:rPr lang="en-US" sz="1400" dirty="0"/>
              <a:t>Figure from: </a:t>
            </a:r>
            <a:r>
              <a:rPr lang="en-US" sz="1400" dirty="0">
                <a:hlinkClick r:id="rId4"/>
              </a:rPr>
              <a:t>Tim Kendall, University of Edinburgh, on  </a:t>
            </a:r>
            <a:r>
              <a:rPr lang="en-US" sz="1400" dirty="0" err="1">
                <a:hlinkClick r:id="rId4"/>
              </a:rPr>
              <a:t>Pathologia</a:t>
            </a:r>
            <a:endParaRPr lang="en-US" sz="1400" dirty="0"/>
          </a:p>
        </p:txBody>
      </p:sp>
    </p:spTree>
    <p:extLst>
      <p:ext uri="{BB962C8B-B14F-4D97-AF65-F5344CB8AC3E}">
        <p14:creationId xmlns:p14="http://schemas.microsoft.com/office/powerpoint/2010/main" val="2239179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55FF4-4AEF-40DD-8B9A-42F4F9601708}"/>
              </a:ext>
            </a:extLst>
          </p:cNvPr>
          <p:cNvSpPr>
            <a:spLocks noGrp="1"/>
          </p:cNvSpPr>
          <p:nvPr>
            <p:ph type="title"/>
          </p:nvPr>
        </p:nvSpPr>
        <p:spPr/>
        <p:txBody>
          <a:bodyPr/>
          <a:lstStyle/>
          <a:p>
            <a:r>
              <a:rPr lang="en-US" dirty="0"/>
              <a:t>The Morphology of Apoptosis</a:t>
            </a:r>
          </a:p>
        </p:txBody>
      </p:sp>
      <p:pic>
        <p:nvPicPr>
          <p:cNvPr id="4" name="apoptosis video">
            <a:hlinkClick r:id="" action="ppaction://media"/>
            <a:extLst>
              <a:ext uri="{FF2B5EF4-FFF2-40B4-BE49-F238E27FC236}">
                <a16:creationId xmlns:a16="http://schemas.microsoft.com/office/drawing/2014/main" id="{26C0B895-0ED9-492B-BA53-341F12963D4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102519" y="1065991"/>
            <a:ext cx="6938962" cy="4511675"/>
          </a:xfrm>
        </p:spPr>
      </p:pic>
      <p:sp>
        <p:nvSpPr>
          <p:cNvPr id="5" name="TextBox 4">
            <a:extLst>
              <a:ext uri="{FF2B5EF4-FFF2-40B4-BE49-F238E27FC236}">
                <a16:creationId xmlns:a16="http://schemas.microsoft.com/office/drawing/2014/main" id="{37C35553-F614-421B-85DB-A671662AA5DF}"/>
              </a:ext>
            </a:extLst>
          </p:cNvPr>
          <p:cNvSpPr txBox="1"/>
          <p:nvPr/>
        </p:nvSpPr>
        <p:spPr>
          <a:xfrm>
            <a:off x="60291" y="5684676"/>
            <a:ext cx="8334013" cy="307777"/>
          </a:xfrm>
          <a:prstGeom prst="rect">
            <a:avLst/>
          </a:prstGeom>
          <a:noFill/>
        </p:spPr>
        <p:txBody>
          <a:bodyPr wrap="none" rtlCol="0">
            <a:spAutoFit/>
          </a:bodyPr>
          <a:lstStyle/>
          <a:p>
            <a:r>
              <a:rPr lang="en-US" sz="1400" dirty="0"/>
              <a:t>Video from </a:t>
            </a:r>
            <a:r>
              <a:rPr lang="en-US" sz="1400" dirty="0">
                <a:hlinkClick r:id="rId6"/>
              </a:rPr>
              <a:t>Birgit </a:t>
            </a:r>
            <a:r>
              <a:rPr lang="en-US" sz="1400" dirty="0" err="1">
                <a:hlinkClick r:id="rId6"/>
              </a:rPr>
              <a:t>Janicke</a:t>
            </a:r>
            <a:r>
              <a:rPr lang="en-US" sz="1400" dirty="0">
                <a:hlinkClick r:id="rId6"/>
              </a:rPr>
              <a:t> , Phase Holographic Imaging AB (PHIAB), Lund, Sweden displayed on </a:t>
            </a:r>
            <a:r>
              <a:rPr lang="en-US" sz="1400" dirty="0">
                <a:hlinkClick r:id="rId6"/>
              </a:rPr>
              <a:t>Cell Image Library</a:t>
            </a:r>
            <a:endParaRPr lang="en-US" sz="1400" dirty="0"/>
          </a:p>
        </p:txBody>
      </p:sp>
    </p:spTree>
    <p:extLst>
      <p:ext uri="{BB962C8B-B14F-4D97-AF65-F5344CB8AC3E}">
        <p14:creationId xmlns:p14="http://schemas.microsoft.com/office/powerpoint/2010/main" val="209429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6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87358A4-C8BB-473C-9914-9556D6A91DE9}"/>
              </a:ext>
            </a:extLst>
          </p:cNvPr>
          <p:cNvSpPr txBox="1"/>
          <p:nvPr/>
        </p:nvSpPr>
        <p:spPr>
          <a:xfrm>
            <a:off x="60291" y="5684676"/>
            <a:ext cx="2624565" cy="307777"/>
          </a:xfrm>
          <a:prstGeom prst="rect">
            <a:avLst/>
          </a:prstGeom>
          <a:noFill/>
        </p:spPr>
        <p:txBody>
          <a:bodyPr wrap="none" rtlCol="0">
            <a:spAutoFit/>
          </a:bodyPr>
          <a:lstStyle/>
          <a:p>
            <a:r>
              <a:rPr lang="en-US" sz="1400" dirty="0"/>
              <a:t>Figure from: </a:t>
            </a:r>
            <a:r>
              <a:rPr lang="en-US" sz="1400" dirty="0" err="1">
                <a:hlinkClick r:id="rId3"/>
              </a:rPr>
              <a:t>Tsgupta</a:t>
            </a:r>
            <a:r>
              <a:rPr lang="en-US" sz="1400" dirty="0">
                <a:hlinkClick r:id="rId3"/>
              </a:rPr>
              <a:t>. , </a:t>
            </a:r>
            <a:r>
              <a:rPr lang="en-US" sz="1400" dirty="0" err="1">
                <a:hlinkClick r:id="rId3"/>
              </a:rPr>
              <a:t>Pathologia</a:t>
            </a:r>
            <a:endParaRPr lang="en-US" sz="1400" dirty="0"/>
          </a:p>
        </p:txBody>
      </p:sp>
      <p:pic>
        <p:nvPicPr>
          <p:cNvPr id="1028" name="Picture 4">
            <a:extLst>
              <a:ext uri="{FF2B5EF4-FFF2-40B4-BE49-F238E27FC236}">
                <a16:creationId xmlns:a16="http://schemas.microsoft.com/office/drawing/2014/main" id="{495A36C0-3206-4021-B90A-9D03F2BC17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9869" y="505674"/>
            <a:ext cx="7004131" cy="500627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53880E4C-C4E6-4F04-97CC-0C6300CD249F}"/>
              </a:ext>
            </a:extLst>
          </p:cNvPr>
          <p:cNvSpPr>
            <a:spLocks noGrp="1"/>
          </p:cNvSpPr>
          <p:nvPr>
            <p:ph idx="1"/>
          </p:nvPr>
        </p:nvSpPr>
        <p:spPr>
          <a:xfrm>
            <a:off x="119693" y="1653833"/>
            <a:ext cx="2120890" cy="2978724"/>
          </a:xfrm>
        </p:spPr>
        <p:txBody>
          <a:bodyPr/>
          <a:lstStyle/>
          <a:p>
            <a:pPr marL="0" indent="0" algn="ctr">
              <a:buNone/>
            </a:pPr>
            <a:r>
              <a:rPr lang="en-US" sz="3200" b="1" i="1" dirty="0"/>
              <a:t>The Two Pathways of Apoptosis</a:t>
            </a:r>
          </a:p>
          <a:p>
            <a:r>
              <a:rPr lang="en-US" dirty="0"/>
              <a:t>Intrinsic</a:t>
            </a:r>
          </a:p>
          <a:p>
            <a:r>
              <a:rPr lang="en-US" dirty="0"/>
              <a:t>Extrinsic</a:t>
            </a:r>
          </a:p>
        </p:txBody>
      </p:sp>
    </p:spTree>
    <p:extLst>
      <p:ext uri="{BB962C8B-B14F-4D97-AF65-F5344CB8AC3E}">
        <p14:creationId xmlns:p14="http://schemas.microsoft.com/office/powerpoint/2010/main" val="41865488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F0410-A534-4655-A871-D4EAF1E615D9}"/>
              </a:ext>
            </a:extLst>
          </p:cNvPr>
          <p:cNvSpPr>
            <a:spLocks noGrp="1"/>
          </p:cNvSpPr>
          <p:nvPr>
            <p:ph type="title"/>
          </p:nvPr>
        </p:nvSpPr>
        <p:spPr/>
        <p:txBody>
          <a:bodyPr/>
          <a:lstStyle/>
          <a:p>
            <a:r>
              <a:rPr lang="en-US" dirty="0"/>
              <a:t>The Caspase Family</a:t>
            </a:r>
          </a:p>
        </p:txBody>
      </p:sp>
      <p:pic>
        <p:nvPicPr>
          <p:cNvPr id="6" name="Picture 2">
            <a:extLst>
              <a:ext uri="{FF2B5EF4-FFF2-40B4-BE49-F238E27FC236}">
                <a16:creationId xmlns:a16="http://schemas.microsoft.com/office/drawing/2014/main" id="{BDE48B42-EB75-4CBE-8538-7260540ECA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3048493" y="-1449468"/>
            <a:ext cx="2901677" cy="839039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2FE19DB-B36E-4D69-A34B-0721358CB637}"/>
              </a:ext>
            </a:extLst>
          </p:cNvPr>
          <p:cNvSpPr txBox="1"/>
          <p:nvPr/>
        </p:nvSpPr>
        <p:spPr>
          <a:xfrm>
            <a:off x="90223" y="5676337"/>
            <a:ext cx="6395244" cy="307777"/>
          </a:xfrm>
          <a:prstGeom prst="rect">
            <a:avLst/>
          </a:prstGeom>
          <a:noFill/>
        </p:spPr>
        <p:txBody>
          <a:bodyPr wrap="square" rtlCol="0">
            <a:spAutoFit/>
          </a:bodyPr>
          <a:lstStyle/>
          <a:p>
            <a:r>
              <a:rPr lang="en-US" sz="1400" dirty="0"/>
              <a:t>Image from : </a:t>
            </a:r>
            <a:r>
              <a:rPr lang="en-US" sz="1400" dirty="0" err="1">
                <a:hlinkClick r:id="rId4"/>
              </a:rPr>
              <a:t>Goodsell</a:t>
            </a:r>
            <a:r>
              <a:rPr lang="en-US" sz="1400" dirty="0">
                <a:hlinkClick r:id="rId4"/>
              </a:rPr>
              <a:t>, D. (2012) Molecule of the Month, Protein Database</a:t>
            </a:r>
            <a:endParaRPr lang="en-US" sz="1400" i="1" dirty="0"/>
          </a:p>
        </p:txBody>
      </p:sp>
      <p:sp>
        <p:nvSpPr>
          <p:cNvPr id="4" name="TextBox 3">
            <a:extLst>
              <a:ext uri="{FF2B5EF4-FFF2-40B4-BE49-F238E27FC236}">
                <a16:creationId xmlns:a16="http://schemas.microsoft.com/office/drawing/2014/main" id="{FE8D6D75-15B5-422C-922D-E4970F439EF8}"/>
              </a:ext>
            </a:extLst>
          </p:cNvPr>
          <p:cNvSpPr txBox="1"/>
          <p:nvPr/>
        </p:nvSpPr>
        <p:spPr>
          <a:xfrm>
            <a:off x="394970" y="4196567"/>
            <a:ext cx="2735791" cy="923330"/>
          </a:xfrm>
          <a:prstGeom prst="rect">
            <a:avLst/>
          </a:prstGeom>
          <a:noFill/>
        </p:spPr>
        <p:txBody>
          <a:bodyPr wrap="square" rtlCol="0">
            <a:spAutoFit/>
          </a:bodyPr>
          <a:lstStyle/>
          <a:p>
            <a:pPr algn="ctr"/>
            <a:r>
              <a:rPr lang="en-US" b="1" dirty="0"/>
              <a:t>Caspase 1</a:t>
            </a:r>
          </a:p>
          <a:p>
            <a:pPr algn="ctr"/>
            <a:r>
              <a:rPr lang="en-US" dirty="0"/>
              <a:t>(shown here with small inhibitors bound in green)</a:t>
            </a:r>
          </a:p>
        </p:txBody>
      </p:sp>
      <p:sp>
        <p:nvSpPr>
          <p:cNvPr id="10" name="TextBox 9">
            <a:extLst>
              <a:ext uri="{FF2B5EF4-FFF2-40B4-BE49-F238E27FC236}">
                <a16:creationId xmlns:a16="http://schemas.microsoft.com/office/drawing/2014/main" id="{FA51F2DC-86B1-472E-A77D-BD0C079376B6}"/>
              </a:ext>
            </a:extLst>
          </p:cNvPr>
          <p:cNvSpPr txBox="1"/>
          <p:nvPr/>
        </p:nvSpPr>
        <p:spPr>
          <a:xfrm>
            <a:off x="3625590" y="4196567"/>
            <a:ext cx="2251001" cy="923330"/>
          </a:xfrm>
          <a:prstGeom prst="rect">
            <a:avLst/>
          </a:prstGeom>
          <a:noFill/>
        </p:spPr>
        <p:txBody>
          <a:bodyPr wrap="none" rtlCol="0">
            <a:spAutoFit/>
          </a:bodyPr>
          <a:lstStyle/>
          <a:p>
            <a:pPr algn="ctr"/>
            <a:r>
              <a:rPr lang="en-US" b="1" dirty="0"/>
              <a:t>Caspase 9</a:t>
            </a:r>
          </a:p>
          <a:p>
            <a:pPr algn="ctr"/>
            <a:r>
              <a:rPr lang="en-US" dirty="0"/>
              <a:t>(shown with inhibitor </a:t>
            </a:r>
          </a:p>
          <a:p>
            <a:pPr algn="ctr"/>
            <a:r>
              <a:rPr lang="en-US" dirty="0"/>
              <a:t>XAIP-BIR3 in blue)</a:t>
            </a:r>
          </a:p>
        </p:txBody>
      </p:sp>
      <p:sp>
        <p:nvSpPr>
          <p:cNvPr id="11" name="TextBox 10">
            <a:extLst>
              <a:ext uri="{FF2B5EF4-FFF2-40B4-BE49-F238E27FC236}">
                <a16:creationId xmlns:a16="http://schemas.microsoft.com/office/drawing/2014/main" id="{028F81B4-2E4D-48F7-B17A-F8C96E3FB375}"/>
              </a:ext>
            </a:extLst>
          </p:cNvPr>
          <p:cNvSpPr txBox="1"/>
          <p:nvPr/>
        </p:nvSpPr>
        <p:spPr>
          <a:xfrm>
            <a:off x="6013241" y="4202639"/>
            <a:ext cx="2735790" cy="1200329"/>
          </a:xfrm>
          <a:prstGeom prst="rect">
            <a:avLst/>
          </a:prstGeom>
          <a:noFill/>
        </p:spPr>
        <p:txBody>
          <a:bodyPr wrap="square" rtlCol="0">
            <a:spAutoFit/>
          </a:bodyPr>
          <a:lstStyle/>
          <a:p>
            <a:pPr algn="ctr"/>
            <a:r>
              <a:rPr lang="en-US" b="1" dirty="0"/>
              <a:t>Caspase 3</a:t>
            </a:r>
          </a:p>
          <a:p>
            <a:pPr algn="ctr"/>
            <a:r>
              <a:rPr lang="en-US" dirty="0"/>
              <a:t>(shown here with small inhibitors bound in green)</a:t>
            </a:r>
          </a:p>
          <a:p>
            <a:pPr algn="ctr"/>
            <a:endParaRPr lang="en-US" b="1" dirty="0"/>
          </a:p>
        </p:txBody>
      </p:sp>
    </p:spTree>
    <p:extLst>
      <p:ext uri="{BB962C8B-B14F-4D97-AF65-F5344CB8AC3E}">
        <p14:creationId xmlns:p14="http://schemas.microsoft.com/office/powerpoint/2010/main" val="9178170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5F503-8541-463B-9FAF-121A92EC838D}"/>
              </a:ext>
            </a:extLst>
          </p:cNvPr>
          <p:cNvSpPr>
            <a:spLocks noGrp="1"/>
          </p:cNvSpPr>
          <p:nvPr>
            <p:ph type="title"/>
          </p:nvPr>
        </p:nvSpPr>
        <p:spPr>
          <a:xfrm>
            <a:off x="1492741" y="167849"/>
            <a:ext cx="7474999" cy="779462"/>
          </a:xfrm>
        </p:spPr>
        <p:txBody>
          <a:bodyPr>
            <a:normAutofit/>
          </a:bodyPr>
          <a:lstStyle/>
          <a:p>
            <a:r>
              <a:rPr lang="en-US" sz="3600" dirty="0"/>
              <a:t>The Caspase Family</a:t>
            </a:r>
          </a:p>
        </p:txBody>
      </p:sp>
      <p:graphicFrame>
        <p:nvGraphicFramePr>
          <p:cNvPr id="4" name="Content Placeholder 3">
            <a:extLst>
              <a:ext uri="{FF2B5EF4-FFF2-40B4-BE49-F238E27FC236}">
                <a16:creationId xmlns:a16="http://schemas.microsoft.com/office/drawing/2014/main" id="{B0093EE8-74FE-466B-83F4-5F4F06601444}"/>
              </a:ext>
            </a:extLst>
          </p:cNvPr>
          <p:cNvGraphicFramePr>
            <a:graphicFrameLocks noGrp="1"/>
          </p:cNvGraphicFramePr>
          <p:nvPr>
            <p:ph idx="1"/>
            <p:extLst>
              <p:ext uri="{D42A27DB-BD31-4B8C-83A1-F6EECF244321}">
                <p14:modId xmlns:p14="http://schemas.microsoft.com/office/powerpoint/2010/main" val="3855950706"/>
              </p:ext>
            </p:extLst>
          </p:nvPr>
        </p:nvGraphicFramePr>
        <p:xfrm>
          <a:off x="914400" y="1992501"/>
          <a:ext cx="7206199" cy="2877257"/>
        </p:xfrm>
        <a:graphic>
          <a:graphicData uri="http://schemas.openxmlformats.org/drawingml/2006/table">
            <a:tbl>
              <a:tblPr/>
              <a:tblGrid>
                <a:gridCol w="2542106">
                  <a:extLst>
                    <a:ext uri="{9D8B030D-6E8A-4147-A177-3AD203B41FA5}">
                      <a16:colId xmlns:a16="http://schemas.microsoft.com/office/drawing/2014/main" val="3957701608"/>
                    </a:ext>
                  </a:extLst>
                </a:gridCol>
                <a:gridCol w="2257990">
                  <a:extLst>
                    <a:ext uri="{9D8B030D-6E8A-4147-A177-3AD203B41FA5}">
                      <a16:colId xmlns:a16="http://schemas.microsoft.com/office/drawing/2014/main" val="2649359213"/>
                    </a:ext>
                  </a:extLst>
                </a:gridCol>
                <a:gridCol w="2406103">
                  <a:extLst>
                    <a:ext uri="{9D8B030D-6E8A-4147-A177-3AD203B41FA5}">
                      <a16:colId xmlns:a16="http://schemas.microsoft.com/office/drawing/2014/main" val="4176287399"/>
                    </a:ext>
                  </a:extLst>
                </a:gridCol>
              </a:tblGrid>
              <a:tr h="478511">
                <a:tc>
                  <a:txBody>
                    <a:bodyPr/>
                    <a:lstStyle/>
                    <a:p>
                      <a:pPr algn="ctr"/>
                      <a:r>
                        <a:rPr lang="en-US" sz="1800" b="1" dirty="0">
                          <a:effectLst/>
                        </a:rPr>
                        <a:t>Programmed Cell Death</a:t>
                      </a:r>
                    </a:p>
                  </a:txBody>
                  <a:tcPr marL="68359" marR="68359" marT="34179" marB="34179" anchor="ctr">
                    <a:lnL w="4763" cap="flat" cmpd="sng" algn="ctr">
                      <a:solidFill>
                        <a:srgbClr val="A2A9B1"/>
                      </a:solidFill>
                      <a:prstDash val="solid"/>
                      <a:round/>
                      <a:headEnd type="none" w="med" len="med"/>
                      <a:tailEnd type="none" w="med" len="med"/>
                    </a:lnL>
                    <a:lnR w="4763" cap="flat" cmpd="sng" algn="ctr">
                      <a:solidFill>
                        <a:srgbClr val="A2A9B1"/>
                      </a:solidFill>
                      <a:prstDash val="solid"/>
                      <a:round/>
                      <a:headEnd type="none" w="med" len="med"/>
                      <a:tailEnd type="none" w="med" len="med"/>
                    </a:lnR>
                    <a:lnT w="4763" cap="flat" cmpd="sng" algn="ctr">
                      <a:solidFill>
                        <a:srgbClr val="A2A9B1"/>
                      </a:solidFill>
                      <a:prstDash val="solid"/>
                      <a:round/>
                      <a:headEnd type="none" w="med" len="med"/>
                      <a:tailEnd type="none" w="med" len="med"/>
                    </a:lnT>
                    <a:lnB w="4763" cap="flat" cmpd="sng" algn="ctr">
                      <a:solidFill>
                        <a:srgbClr val="A2A9B1"/>
                      </a:solidFill>
                      <a:prstDash val="solid"/>
                      <a:round/>
                      <a:headEnd type="none" w="med" len="med"/>
                      <a:tailEnd type="none" w="med" len="med"/>
                    </a:lnB>
                    <a:solidFill>
                      <a:srgbClr val="EAECF0"/>
                    </a:solidFill>
                  </a:tcPr>
                </a:tc>
                <a:tc>
                  <a:txBody>
                    <a:bodyPr/>
                    <a:lstStyle/>
                    <a:p>
                      <a:pPr algn="ctr"/>
                      <a:r>
                        <a:rPr lang="en-US" sz="1800" b="1" dirty="0">
                          <a:effectLst/>
                        </a:rPr>
                        <a:t>Type of Caspase</a:t>
                      </a:r>
                    </a:p>
                  </a:txBody>
                  <a:tcPr marL="68359" marR="68359" marT="34179" marB="34179" anchor="ctr">
                    <a:lnL w="4763" cap="flat" cmpd="sng" algn="ctr">
                      <a:solidFill>
                        <a:srgbClr val="A2A9B1"/>
                      </a:solidFill>
                      <a:prstDash val="solid"/>
                      <a:round/>
                      <a:headEnd type="none" w="med" len="med"/>
                      <a:tailEnd type="none" w="med" len="med"/>
                    </a:lnL>
                    <a:lnR w="4763" cap="flat" cmpd="sng" algn="ctr">
                      <a:solidFill>
                        <a:srgbClr val="A2A9B1"/>
                      </a:solidFill>
                      <a:prstDash val="solid"/>
                      <a:round/>
                      <a:headEnd type="none" w="med" len="med"/>
                      <a:tailEnd type="none" w="med" len="med"/>
                    </a:lnR>
                    <a:lnT w="4763" cap="flat" cmpd="sng" algn="ctr">
                      <a:solidFill>
                        <a:srgbClr val="A2A9B1"/>
                      </a:solidFill>
                      <a:prstDash val="solid"/>
                      <a:round/>
                      <a:headEnd type="none" w="med" len="med"/>
                      <a:tailEnd type="none" w="med" len="med"/>
                    </a:lnT>
                    <a:lnB w="4763" cap="flat" cmpd="sng" algn="ctr">
                      <a:solidFill>
                        <a:srgbClr val="A2A9B1"/>
                      </a:solidFill>
                      <a:prstDash val="solid"/>
                      <a:round/>
                      <a:headEnd type="none" w="med" len="med"/>
                      <a:tailEnd type="none" w="med" len="med"/>
                    </a:lnB>
                    <a:solidFill>
                      <a:srgbClr val="EAECF0"/>
                    </a:solidFill>
                  </a:tcPr>
                </a:tc>
                <a:tc>
                  <a:txBody>
                    <a:bodyPr/>
                    <a:lstStyle/>
                    <a:p>
                      <a:pPr algn="ctr"/>
                      <a:r>
                        <a:rPr lang="en-US" sz="1800" b="1" dirty="0">
                          <a:effectLst/>
                        </a:rPr>
                        <a:t>Enzyme</a:t>
                      </a:r>
                    </a:p>
                  </a:txBody>
                  <a:tcPr marL="68359" marR="68359" marT="34179" marB="34179" anchor="ctr">
                    <a:lnL w="4763" cap="flat" cmpd="sng" algn="ctr">
                      <a:solidFill>
                        <a:srgbClr val="A2A9B1"/>
                      </a:solidFill>
                      <a:prstDash val="solid"/>
                      <a:round/>
                      <a:headEnd type="none" w="med" len="med"/>
                      <a:tailEnd type="none" w="med" len="med"/>
                    </a:lnL>
                    <a:lnR w="4763" cap="flat" cmpd="sng" algn="ctr">
                      <a:solidFill>
                        <a:srgbClr val="A2A9B1"/>
                      </a:solidFill>
                      <a:prstDash val="solid"/>
                      <a:round/>
                      <a:headEnd type="none" w="med" len="med"/>
                      <a:tailEnd type="none" w="med" len="med"/>
                    </a:lnR>
                    <a:lnT w="4763" cap="flat" cmpd="sng" algn="ctr">
                      <a:solidFill>
                        <a:srgbClr val="A2A9B1"/>
                      </a:solidFill>
                      <a:prstDash val="solid"/>
                      <a:round/>
                      <a:headEnd type="none" w="med" len="med"/>
                      <a:tailEnd type="none" w="med" len="med"/>
                    </a:lnT>
                    <a:lnB w="4763" cap="flat" cmpd="sng" algn="ctr">
                      <a:solidFill>
                        <a:srgbClr val="A2A9B1"/>
                      </a:solidFill>
                      <a:prstDash val="solid"/>
                      <a:round/>
                      <a:headEnd type="none" w="med" len="med"/>
                      <a:tailEnd type="none" w="med" len="med"/>
                    </a:lnB>
                    <a:solidFill>
                      <a:srgbClr val="EAECF0"/>
                    </a:solidFill>
                  </a:tcPr>
                </a:tc>
                <a:extLst>
                  <a:ext uri="{0D108BD9-81ED-4DB2-BD59-A6C34878D82A}">
                    <a16:rowId xmlns:a16="http://schemas.microsoft.com/office/drawing/2014/main" val="4164608011"/>
                  </a:ext>
                </a:extLst>
              </a:tr>
              <a:tr h="273435">
                <a:tc rowSpan="7">
                  <a:txBody>
                    <a:bodyPr/>
                    <a:lstStyle/>
                    <a:p>
                      <a:pPr algn="ctr"/>
                      <a:r>
                        <a:rPr lang="en-US" sz="2400" b="1" dirty="0">
                          <a:effectLst/>
                        </a:rPr>
                        <a:t>Apoptosis</a:t>
                      </a:r>
                    </a:p>
                  </a:txBody>
                  <a:tcPr marL="68359" marR="68359" marT="34179" marB="34179" anchor="ctr">
                    <a:lnL w="4763" cap="flat" cmpd="sng" algn="ctr">
                      <a:solidFill>
                        <a:srgbClr val="A2A9B1"/>
                      </a:solidFill>
                      <a:prstDash val="solid"/>
                      <a:round/>
                      <a:headEnd type="none" w="med" len="med"/>
                      <a:tailEnd type="none" w="med" len="med"/>
                    </a:lnL>
                    <a:lnR w="4763" cap="flat" cmpd="sng" algn="ctr">
                      <a:solidFill>
                        <a:srgbClr val="A2A9B1"/>
                      </a:solidFill>
                      <a:prstDash val="solid"/>
                      <a:round/>
                      <a:headEnd type="none" w="med" len="med"/>
                      <a:tailEnd type="none" w="med" len="med"/>
                    </a:lnR>
                    <a:lnT w="4763" cap="flat" cmpd="sng" algn="ctr">
                      <a:solidFill>
                        <a:srgbClr val="A2A9B1"/>
                      </a:solidFill>
                      <a:prstDash val="solid"/>
                      <a:round/>
                      <a:headEnd type="none" w="med" len="med"/>
                      <a:tailEnd type="none" w="med" len="med"/>
                    </a:lnT>
                    <a:lnB w="4763" cap="flat" cmpd="sng" algn="ctr">
                      <a:solidFill>
                        <a:srgbClr val="A2A9B1"/>
                      </a:solidFill>
                      <a:prstDash val="solid"/>
                      <a:round/>
                      <a:headEnd type="none" w="med" len="med"/>
                      <a:tailEnd type="none" w="med" len="med"/>
                    </a:lnB>
                    <a:solidFill>
                      <a:srgbClr val="EAECF0"/>
                    </a:solidFill>
                  </a:tcPr>
                </a:tc>
                <a:tc rowSpan="4">
                  <a:txBody>
                    <a:bodyPr/>
                    <a:lstStyle/>
                    <a:p>
                      <a:pPr algn="ctr"/>
                      <a:r>
                        <a:rPr lang="en-US" sz="2000" b="1" dirty="0">
                          <a:effectLst/>
                        </a:rPr>
                        <a:t>Initiator</a:t>
                      </a:r>
                    </a:p>
                  </a:txBody>
                  <a:tcPr marL="68359" marR="68359" marT="34179" marB="34179" anchor="ctr">
                    <a:lnL w="4763" cap="flat" cmpd="sng" algn="ctr">
                      <a:solidFill>
                        <a:srgbClr val="A2A9B1"/>
                      </a:solidFill>
                      <a:prstDash val="solid"/>
                      <a:round/>
                      <a:headEnd type="none" w="med" len="med"/>
                      <a:tailEnd type="none" w="med" len="med"/>
                    </a:lnL>
                    <a:lnR w="4763" cap="flat" cmpd="sng" algn="ctr">
                      <a:solidFill>
                        <a:srgbClr val="A2A9B1"/>
                      </a:solidFill>
                      <a:prstDash val="solid"/>
                      <a:round/>
                      <a:headEnd type="none" w="med" len="med"/>
                      <a:tailEnd type="none" w="med" len="med"/>
                    </a:lnR>
                    <a:lnT w="4763" cap="flat" cmpd="sng" algn="ctr">
                      <a:solidFill>
                        <a:srgbClr val="A2A9B1"/>
                      </a:solidFill>
                      <a:prstDash val="solid"/>
                      <a:round/>
                      <a:headEnd type="none" w="med" len="med"/>
                      <a:tailEnd type="none" w="med" len="med"/>
                    </a:lnT>
                    <a:lnB w="4763" cap="flat" cmpd="sng" algn="ctr">
                      <a:solidFill>
                        <a:srgbClr val="A2A9B1"/>
                      </a:solidFill>
                      <a:prstDash val="solid"/>
                      <a:round/>
                      <a:headEnd type="none" w="med" len="med"/>
                      <a:tailEnd type="none" w="med" len="med"/>
                    </a:lnB>
                    <a:solidFill>
                      <a:srgbClr val="F8F9FA"/>
                    </a:solidFill>
                  </a:tcPr>
                </a:tc>
                <a:tc>
                  <a:txBody>
                    <a:bodyPr/>
                    <a:lstStyle/>
                    <a:p>
                      <a:r>
                        <a:rPr lang="en-US" sz="1800" u="none" strike="noStrike" dirty="0">
                          <a:solidFill>
                            <a:srgbClr val="0B0080"/>
                          </a:solidFill>
                          <a:effectLst/>
                          <a:hlinkClick r:id="rId3" tooltip="Caspase 2"/>
                        </a:rPr>
                        <a:t>Caspase 2</a:t>
                      </a:r>
                      <a:endParaRPr lang="en-US" sz="1800" dirty="0">
                        <a:effectLst/>
                      </a:endParaRPr>
                    </a:p>
                  </a:txBody>
                  <a:tcPr marL="68359" marR="68359" marT="34179" marB="34179" anchor="ctr">
                    <a:lnL w="4763" cap="flat" cmpd="sng" algn="ctr">
                      <a:solidFill>
                        <a:srgbClr val="A2A9B1"/>
                      </a:solidFill>
                      <a:prstDash val="solid"/>
                      <a:round/>
                      <a:headEnd type="none" w="med" len="med"/>
                      <a:tailEnd type="none" w="med" len="med"/>
                    </a:lnL>
                    <a:lnR w="4763" cap="flat" cmpd="sng" algn="ctr">
                      <a:solidFill>
                        <a:srgbClr val="A2A9B1"/>
                      </a:solidFill>
                      <a:prstDash val="solid"/>
                      <a:round/>
                      <a:headEnd type="none" w="med" len="med"/>
                      <a:tailEnd type="none" w="med" len="med"/>
                    </a:lnR>
                    <a:lnT w="4763" cap="flat" cmpd="sng" algn="ctr">
                      <a:solidFill>
                        <a:srgbClr val="A2A9B1"/>
                      </a:solidFill>
                      <a:prstDash val="solid"/>
                      <a:round/>
                      <a:headEnd type="none" w="med" len="med"/>
                      <a:tailEnd type="none" w="med" len="med"/>
                    </a:lnT>
                    <a:lnB w="4763"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131063490"/>
                  </a:ext>
                </a:extLst>
              </a:tr>
              <a:tr h="273435">
                <a:tc vMerge="1">
                  <a:txBody>
                    <a:bodyPr/>
                    <a:lstStyle/>
                    <a:p>
                      <a:endParaRPr lang="en-US"/>
                    </a:p>
                  </a:txBody>
                  <a:tcPr/>
                </a:tc>
                <a:tc vMerge="1">
                  <a:txBody>
                    <a:bodyPr/>
                    <a:lstStyle/>
                    <a:p>
                      <a:endParaRPr lang="en-US"/>
                    </a:p>
                  </a:txBody>
                  <a:tcPr/>
                </a:tc>
                <a:tc>
                  <a:txBody>
                    <a:bodyPr/>
                    <a:lstStyle/>
                    <a:p>
                      <a:r>
                        <a:rPr lang="en-US" sz="1800" u="none" strike="noStrike" dirty="0">
                          <a:solidFill>
                            <a:srgbClr val="0B0080"/>
                          </a:solidFill>
                          <a:effectLst/>
                          <a:hlinkClick r:id="rId4" tooltip="Caspase 8"/>
                        </a:rPr>
                        <a:t>Caspase 8</a:t>
                      </a:r>
                      <a:endParaRPr lang="en-US" sz="1800" dirty="0">
                        <a:effectLst/>
                      </a:endParaRPr>
                    </a:p>
                  </a:txBody>
                  <a:tcPr marL="68359" marR="68359" marT="34179" marB="34179" anchor="ctr">
                    <a:lnL w="4763" cap="flat" cmpd="sng" algn="ctr">
                      <a:solidFill>
                        <a:srgbClr val="A2A9B1"/>
                      </a:solidFill>
                      <a:prstDash val="solid"/>
                      <a:round/>
                      <a:headEnd type="none" w="med" len="med"/>
                      <a:tailEnd type="none" w="med" len="med"/>
                    </a:lnL>
                    <a:lnR w="4763" cap="flat" cmpd="sng" algn="ctr">
                      <a:solidFill>
                        <a:srgbClr val="A2A9B1"/>
                      </a:solidFill>
                      <a:prstDash val="solid"/>
                      <a:round/>
                      <a:headEnd type="none" w="med" len="med"/>
                      <a:tailEnd type="none" w="med" len="med"/>
                    </a:lnR>
                    <a:lnT w="4763" cap="flat" cmpd="sng" algn="ctr">
                      <a:solidFill>
                        <a:srgbClr val="A2A9B1"/>
                      </a:solidFill>
                      <a:prstDash val="solid"/>
                      <a:round/>
                      <a:headEnd type="none" w="med" len="med"/>
                      <a:tailEnd type="none" w="med" len="med"/>
                    </a:lnT>
                    <a:lnB w="4763"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146742704"/>
                  </a:ext>
                </a:extLst>
              </a:tr>
              <a:tr h="273435">
                <a:tc vMerge="1">
                  <a:txBody>
                    <a:bodyPr/>
                    <a:lstStyle/>
                    <a:p>
                      <a:endParaRPr lang="en-US"/>
                    </a:p>
                  </a:txBody>
                  <a:tcPr/>
                </a:tc>
                <a:tc vMerge="1">
                  <a:txBody>
                    <a:bodyPr/>
                    <a:lstStyle/>
                    <a:p>
                      <a:endParaRPr lang="en-US"/>
                    </a:p>
                  </a:txBody>
                  <a:tcPr/>
                </a:tc>
                <a:tc>
                  <a:txBody>
                    <a:bodyPr/>
                    <a:lstStyle/>
                    <a:p>
                      <a:r>
                        <a:rPr lang="en-US" sz="1800" u="none" strike="noStrike" dirty="0">
                          <a:solidFill>
                            <a:srgbClr val="0B0080"/>
                          </a:solidFill>
                          <a:effectLst/>
                          <a:hlinkClick r:id="rId5" tooltip="Caspase 9"/>
                        </a:rPr>
                        <a:t>Caspase 9</a:t>
                      </a:r>
                      <a:endParaRPr lang="en-US" sz="1800" dirty="0">
                        <a:effectLst/>
                      </a:endParaRPr>
                    </a:p>
                  </a:txBody>
                  <a:tcPr marL="68359" marR="68359" marT="34179" marB="34179" anchor="ctr">
                    <a:lnL w="4763" cap="flat" cmpd="sng" algn="ctr">
                      <a:solidFill>
                        <a:srgbClr val="A2A9B1"/>
                      </a:solidFill>
                      <a:prstDash val="solid"/>
                      <a:round/>
                      <a:headEnd type="none" w="med" len="med"/>
                      <a:tailEnd type="none" w="med" len="med"/>
                    </a:lnL>
                    <a:lnR w="4763" cap="flat" cmpd="sng" algn="ctr">
                      <a:solidFill>
                        <a:srgbClr val="A2A9B1"/>
                      </a:solidFill>
                      <a:prstDash val="solid"/>
                      <a:round/>
                      <a:headEnd type="none" w="med" len="med"/>
                      <a:tailEnd type="none" w="med" len="med"/>
                    </a:lnR>
                    <a:lnT w="4763" cap="flat" cmpd="sng" algn="ctr">
                      <a:solidFill>
                        <a:srgbClr val="A2A9B1"/>
                      </a:solidFill>
                      <a:prstDash val="solid"/>
                      <a:round/>
                      <a:headEnd type="none" w="med" len="med"/>
                      <a:tailEnd type="none" w="med" len="med"/>
                    </a:lnT>
                    <a:lnB w="4763"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842508871"/>
                  </a:ext>
                </a:extLst>
              </a:tr>
              <a:tr h="273435">
                <a:tc vMerge="1">
                  <a:txBody>
                    <a:bodyPr/>
                    <a:lstStyle/>
                    <a:p>
                      <a:endParaRPr lang="en-US"/>
                    </a:p>
                  </a:txBody>
                  <a:tcPr/>
                </a:tc>
                <a:tc vMerge="1">
                  <a:txBody>
                    <a:bodyPr/>
                    <a:lstStyle/>
                    <a:p>
                      <a:endParaRPr lang="en-US"/>
                    </a:p>
                  </a:txBody>
                  <a:tcPr/>
                </a:tc>
                <a:tc>
                  <a:txBody>
                    <a:bodyPr/>
                    <a:lstStyle/>
                    <a:p>
                      <a:r>
                        <a:rPr lang="en-US" sz="1800" u="none" strike="noStrike" dirty="0">
                          <a:solidFill>
                            <a:srgbClr val="0B0080"/>
                          </a:solidFill>
                          <a:effectLst/>
                          <a:hlinkClick r:id="rId6" tooltip="Caspase 10"/>
                        </a:rPr>
                        <a:t>Caspase 10</a:t>
                      </a:r>
                      <a:endParaRPr lang="en-US" sz="1800" dirty="0">
                        <a:effectLst/>
                      </a:endParaRPr>
                    </a:p>
                  </a:txBody>
                  <a:tcPr marL="68359" marR="68359" marT="34179" marB="34179" anchor="ctr">
                    <a:lnL w="4763" cap="flat" cmpd="sng" algn="ctr">
                      <a:solidFill>
                        <a:srgbClr val="A2A9B1"/>
                      </a:solidFill>
                      <a:prstDash val="solid"/>
                      <a:round/>
                      <a:headEnd type="none" w="med" len="med"/>
                      <a:tailEnd type="none" w="med" len="med"/>
                    </a:lnL>
                    <a:lnR w="4763" cap="flat" cmpd="sng" algn="ctr">
                      <a:solidFill>
                        <a:srgbClr val="A2A9B1"/>
                      </a:solidFill>
                      <a:prstDash val="solid"/>
                      <a:round/>
                      <a:headEnd type="none" w="med" len="med"/>
                      <a:tailEnd type="none" w="med" len="med"/>
                    </a:lnR>
                    <a:lnT w="4763" cap="flat" cmpd="sng" algn="ctr">
                      <a:solidFill>
                        <a:srgbClr val="A2A9B1"/>
                      </a:solidFill>
                      <a:prstDash val="solid"/>
                      <a:round/>
                      <a:headEnd type="none" w="med" len="med"/>
                      <a:tailEnd type="none" w="med" len="med"/>
                    </a:lnT>
                    <a:lnB w="4763"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634950116"/>
                  </a:ext>
                </a:extLst>
              </a:tr>
              <a:tr h="273435">
                <a:tc vMerge="1">
                  <a:txBody>
                    <a:bodyPr/>
                    <a:lstStyle/>
                    <a:p>
                      <a:endParaRPr lang="en-US"/>
                    </a:p>
                  </a:txBody>
                  <a:tcPr/>
                </a:tc>
                <a:tc rowSpan="3">
                  <a:txBody>
                    <a:bodyPr/>
                    <a:lstStyle/>
                    <a:p>
                      <a:pPr algn="ctr"/>
                      <a:r>
                        <a:rPr lang="en-US" sz="2000" b="1" dirty="0">
                          <a:effectLst/>
                        </a:rPr>
                        <a:t>Executioner</a:t>
                      </a:r>
                    </a:p>
                  </a:txBody>
                  <a:tcPr marL="68359" marR="68359" marT="34179" marB="34179" anchor="ctr">
                    <a:lnL w="4763" cap="flat" cmpd="sng" algn="ctr">
                      <a:solidFill>
                        <a:srgbClr val="A2A9B1"/>
                      </a:solidFill>
                      <a:prstDash val="solid"/>
                      <a:round/>
                      <a:headEnd type="none" w="med" len="med"/>
                      <a:tailEnd type="none" w="med" len="med"/>
                    </a:lnL>
                    <a:lnR w="4763" cap="flat" cmpd="sng" algn="ctr">
                      <a:solidFill>
                        <a:srgbClr val="A2A9B1"/>
                      </a:solidFill>
                      <a:prstDash val="solid"/>
                      <a:round/>
                      <a:headEnd type="none" w="med" len="med"/>
                      <a:tailEnd type="none" w="med" len="med"/>
                    </a:lnR>
                    <a:lnT w="4763" cap="flat" cmpd="sng" algn="ctr">
                      <a:solidFill>
                        <a:srgbClr val="A2A9B1"/>
                      </a:solidFill>
                      <a:prstDash val="solid"/>
                      <a:round/>
                      <a:headEnd type="none" w="med" len="med"/>
                      <a:tailEnd type="none" w="med" len="med"/>
                    </a:lnT>
                    <a:lnB w="4763" cap="flat" cmpd="sng" algn="ctr">
                      <a:solidFill>
                        <a:srgbClr val="A2A9B1"/>
                      </a:solidFill>
                      <a:prstDash val="solid"/>
                      <a:round/>
                      <a:headEnd type="none" w="med" len="med"/>
                      <a:tailEnd type="none" w="med" len="med"/>
                    </a:lnB>
                    <a:solidFill>
                      <a:srgbClr val="F8F9FA"/>
                    </a:solidFill>
                  </a:tcPr>
                </a:tc>
                <a:tc>
                  <a:txBody>
                    <a:bodyPr/>
                    <a:lstStyle/>
                    <a:p>
                      <a:r>
                        <a:rPr lang="en-US" sz="1800" u="none" strike="noStrike" dirty="0">
                          <a:solidFill>
                            <a:srgbClr val="0B0080"/>
                          </a:solidFill>
                          <a:effectLst/>
                          <a:hlinkClick r:id="rId7" tooltip="Caspase 3"/>
                        </a:rPr>
                        <a:t>Caspase 3</a:t>
                      </a:r>
                      <a:endParaRPr lang="en-US" sz="1800" dirty="0">
                        <a:effectLst/>
                      </a:endParaRPr>
                    </a:p>
                  </a:txBody>
                  <a:tcPr marL="68359" marR="68359" marT="34179" marB="34179" anchor="ctr">
                    <a:lnL w="4763" cap="flat" cmpd="sng" algn="ctr">
                      <a:solidFill>
                        <a:srgbClr val="A2A9B1"/>
                      </a:solidFill>
                      <a:prstDash val="solid"/>
                      <a:round/>
                      <a:headEnd type="none" w="med" len="med"/>
                      <a:tailEnd type="none" w="med" len="med"/>
                    </a:lnL>
                    <a:lnR w="4763" cap="flat" cmpd="sng" algn="ctr">
                      <a:solidFill>
                        <a:srgbClr val="A2A9B1"/>
                      </a:solidFill>
                      <a:prstDash val="solid"/>
                      <a:round/>
                      <a:headEnd type="none" w="med" len="med"/>
                      <a:tailEnd type="none" w="med" len="med"/>
                    </a:lnR>
                    <a:lnT w="4763" cap="flat" cmpd="sng" algn="ctr">
                      <a:solidFill>
                        <a:srgbClr val="A2A9B1"/>
                      </a:solidFill>
                      <a:prstDash val="solid"/>
                      <a:round/>
                      <a:headEnd type="none" w="med" len="med"/>
                      <a:tailEnd type="none" w="med" len="med"/>
                    </a:lnT>
                    <a:lnB w="4763"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3843722925"/>
                  </a:ext>
                </a:extLst>
              </a:tr>
              <a:tr h="273435">
                <a:tc vMerge="1">
                  <a:txBody>
                    <a:bodyPr/>
                    <a:lstStyle/>
                    <a:p>
                      <a:endParaRPr lang="en-US"/>
                    </a:p>
                  </a:txBody>
                  <a:tcPr/>
                </a:tc>
                <a:tc vMerge="1">
                  <a:txBody>
                    <a:bodyPr/>
                    <a:lstStyle/>
                    <a:p>
                      <a:endParaRPr lang="en-US"/>
                    </a:p>
                  </a:txBody>
                  <a:tcPr/>
                </a:tc>
                <a:tc>
                  <a:txBody>
                    <a:bodyPr/>
                    <a:lstStyle/>
                    <a:p>
                      <a:r>
                        <a:rPr lang="en-US" sz="1800" u="none" strike="noStrike" dirty="0">
                          <a:solidFill>
                            <a:srgbClr val="0B0080"/>
                          </a:solidFill>
                          <a:effectLst/>
                          <a:hlinkClick r:id="rId8" tooltip="Caspase 6"/>
                        </a:rPr>
                        <a:t>Caspase 6</a:t>
                      </a:r>
                      <a:endParaRPr lang="en-US" sz="1800" dirty="0">
                        <a:effectLst/>
                      </a:endParaRPr>
                    </a:p>
                  </a:txBody>
                  <a:tcPr marL="68359" marR="68359" marT="34179" marB="34179" anchor="ctr">
                    <a:lnL w="4763" cap="flat" cmpd="sng" algn="ctr">
                      <a:solidFill>
                        <a:srgbClr val="A2A9B1"/>
                      </a:solidFill>
                      <a:prstDash val="solid"/>
                      <a:round/>
                      <a:headEnd type="none" w="med" len="med"/>
                      <a:tailEnd type="none" w="med" len="med"/>
                    </a:lnL>
                    <a:lnR w="4763" cap="flat" cmpd="sng" algn="ctr">
                      <a:solidFill>
                        <a:srgbClr val="A2A9B1"/>
                      </a:solidFill>
                      <a:prstDash val="solid"/>
                      <a:round/>
                      <a:headEnd type="none" w="med" len="med"/>
                      <a:tailEnd type="none" w="med" len="med"/>
                    </a:lnR>
                    <a:lnT w="4763" cap="flat" cmpd="sng" algn="ctr">
                      <a:solidFill>
                        <a:srgbClr val="A2A9B1"/>
                      </a:solidFill>
                      <a:prstDash val="solid"/>
                      <a:round/>
                      <a:headEnd type="none" w="med" len="med"/>
                      <a:tailEnd type="none" w="med" len="med"/>
                    </a:lnT>
                    <a:lnB w="4763"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958884831"/>
                  </a:ext>
                </a:extLst>
              </a:tr>
              <a:tr h="273435">
                <a:tc vMerge="1">
                  <a:txBody>
                    <a:bodyPr/>
                    <a:lstStyle/>
                    <a:p>
                      <a:endParaRPr lang="en-US"/>
                    </a:p>
                  </a:txBody>
                  <a:tcPr/>
                </a:tc>
                <a:tc vMerge="1">
                  <a:txBody>
                    <a:bodyPr/>
                    <a:lstStyle/>
                    <a:p>
                      <a:endParaRPr lang="en-US"/>
                    </a:p>
                  </a:txBody>
                  <a:tcPr/>
                </a:tc>
                <a:tc>
                  <a:txBody>
                    <a:bodyPr/>
                    <a:lstStyle/>
                    <a:p>
                      <a:r>
                        <a:rPr lang="en-US" sz="1800" u="none" strike="noStrike" dirty="0">
                          <a:solidFill>
                            <a:srgbClr val="0B0080"/>
                          </a:solidFill>
                          <a:effectLst/>
                          <a:hlinkClick r:id="rId9" tooltip="Caspase 7"/>
                        </a:rPr>
                        <a:t>Caspase 7</a:t>
                      </a:r>
                      <a:endParaRPr lang="en-US" sz="1800" dirty="0">
                        <a:effectLst/>
                      </a:endParaRPr>
                    </a:p>
                  </a:txBody>
                  <a:tcPr marL="68359" marR="68359" marT="34179" marB="34179" anchor="ctr">
                    <a:lnL w="4763" cap="flat" cmpd="sng" algn="ctr">
                      <a:solidFill>
                        <a:srgbClr val="A2A9B1"/>
                      </a:solidFill>
                      <a:prstDash val="solid"/>
                      <a:round/>
                      <a:headEnd type="none" w="med" len="med"/>
                      <a:tailEnd type="none" w="med" len="med"/>
                    </a:lnL>
                    <a:lnR w="4763" cap="flat" cmpd="sng" algn="ctr">
                      <a:solidFill>
                        <a:srgbClr val="A2A9B1"/>
                      </a:solidFill>
                      <a:prstDash val="solid"/>
                      <a:round/>
                      <a:headEnd type="none" w="med" len="med"/>
                      <a:tailEnd type="none" w="med" len="med"/>
                    </a:lnR>
                    <a:lnT w="4763" cap="flat" cmpd="sng" algn="ctr">
                      <a:solidFill>
                        <a:srgbClr val="A2A9B1"/>
                      </a:solidFill>
                      <a:prstDash val="solid"/>
                      <a:round/>
                      <a:headEnd type="none" w="med" len="med"/>
                      <a:tailEnd type="none" w="med" len="med"/>
                    </a:lnT>
                    <a:lnB w="4763"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391741946"/>
                  </a:ext>
                </a:extLst>
              </a:tr>
            </a:tbl>
          </a:graphicData>
        </a:graphic>
      </p:graphicFrame>
      <p:sp>
        <p:nvSpPr>
          <p:cNvPr id="5" name="TextBox 4">
            <a:extLst>
              <a:ext uri="{FF2B5EF4-FFF2-40B4-BE49-F238E27FC236}">
                <a16:creationId xmlns:a16="http://schemas.microsoft.com/office/drawing/2014/main" id="{78B32CBD-F922-4516-9EE7-E11175DCE94B}"/>
              </a:ext>
            </a:extLst>
          </p:cNvPr>
          <p:cNvSpPr txBox="1"/>
          <p:nvPr/>
        </p:nvSpPr>
        <p:spPr>
          <a:xfrm>
            <a:off x="60291" y="5684676"/>
            <a:ext cx="1783565" cy="307777"/>
          </a:xfrm>
          <a:prstGeom prst="rect">
            <a:avLst/>
          </a:prstGeom>
          <a:noFill/>
        </p:spPr>
        <p:txBody>
          <a:bodyPr wrap="none" rtlCol="0">
            <a:spAutoFit/>
          </a:bodyPr>
          <a:lstStyle/>
          <a:p>
            <a:r>
              <a:rPr lang="en-US" sz="1400" dirty="0"/>
              <a:t>Table from: </a:t>
            </a:r>
            <a:r>
              <a:rPr lang="en-US" sz="1400" dirty="0">
                <a:hlinkClick r:id="rId10"/>
              </a:rPr>
              <a:t>Wikipedia</a:t>
            </a:r>
            <a:endParaRPr lang="en-US" sz="1400" dirty="0"/>
          </a:p>
        </p:txBody>
      </p:sp>
    </p:spTree>
    <p:extLst>
      <p:ext uri="{BB962C8B-B14F-4D97-AF65-F5344CB8AC3E}">
        <p14:creationId xmlns:p14="http://schemas.microsoft.com/office/powerpoint/2010/main" val="559579083"/>
      </p:ext>
    </p:extLst>
  </p:cSld>
  <p:clrMapOvr>
    <a:masterClrMapping/>
  </p:clrMapOvr>
</p:sld>
</file>

<file path=ppt/theme/theme1.xml><?xml version="1.0" encoding="utf-8"?>
<a:theme xmlns:a="http://schemas.openxmlformats.org/drawingml/2006/main" name="Biochemistry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iochemistry" id="{5E58785F-E02B-492D-8FD4-47CBF078E2C5}" vid="{A455487B-C78E-41D4-8232-334E6B94BBB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1639</TotalTime>
  <Words>2612</Words>
  <Application>Microsoft Office PowerPoint</Application>
  <PresentationFormat>On-screen Show (4:3)</PresentationFormat>
  <Paragraphs>123</Paragraphs>
  <Slides>18</Slides>
  <Notes>18</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Calibri Light</vt:lpstr>
      <vt:lpstr>Biochemistry Theme</vt:lpstr>
      <vt:lpstr>Apoptosis</vt:lpstr>
      <vt:lpstr>Main Types of Cell Death</vt:lpstr>
      <vt:lpstr>Why Programmed Cell Death?</vt:lpstr>
      <vt:lpstr>Morphology of Apoptosis</vt:lpstr>
      <vt:lpstr>Morphology of Apoptosis</vt:lpstr>
      <vt:lpstr>The Morphology of Apoptosis</vt:lpstr>
      <vt:lpstr>PowerPoint Presentation</vt:lpstr>
      <vt:lpstr>The Caspase Family</vt:lpstr>
      <vt:lpstr>The Caspase Family</vt:lpstr>
      <vt:lpstr>Caspases are Zymogens</vt:lpstr>
      <vt:lpstr>Bcl-2 and The Intrinsic Pathway</vt:lpstr>
      <vt:lpstr>PowerPoint Presentation</vt:lpstr>
      <vt:lpstr>MOMP  Mitochondrial Outer Membrane Permeability</vt:lpstr>
      <vt:lpstr>Assembly of the Apoptosome</vt:lpstr>
      <vt:lpstr>Assembly of the Apoptosome</vt:lpstr>
      <vt:lpstr>Helpers in Apoptosis</vt:lpstr>
      <vt:lpstr>Extrinsic Apoptotic Pathway</vt:lpstr>
      <vt:lpstr>Cleaning up the Mess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Autophagy</dc:title>
  <dc:creator>Patricia Flatt</dc:creator>
  <cp:lastModifiedBy>Patricia Flatt</cp:lastModifiedBy>
  <cp:revision>48</cp:revision>
  <dcterms:created xsi:type="dcterms:W3CDTF">2020-02-20T15:25:56Z</dcterms:created>
  <dcterms:modified xsi:type="dcterms:W3CDTF">2020-02-22T17:51:23Z</dcterms:modified>
</cp:coreProperties>
</file>