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420" r:id="rId2"/>
    <p:sldId id="422" r:id="rId3"/>
    <p:sldId id="423" r:id="rId4"/>
    <p:sldId id="421" r:id="rId5"/>
    <p:sldId id="438" r:id="rId6"/>
    <p:sldId id="431" r:id="rId7"/>
    <p:sldId id="433" r:id="rId8"/>
    <p:sldId id="432" r:id="rId9"/>
    <p:sldId id="434" r:id="rId10"/>
    <p:sldId id="435" r:id="rId11"/>
    <p:sldId id="436" r:id="rId12"/>
    <p:sldId id="437" r:id="rId13"/>
    <p:sldId id="430" r:id="rId14"/>
    <p:sldId id="428" r:id="rId15"/>
    <p:sldId id="429" r:id="rId16"/>
    <p:sldId id="427" r:id="rId17"/>
    <p:sldId id="439" r:id="rId18"/>
    <p:sldId id="424" r:id="rId19"/>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800080"/>
    <a:srgbClr val="B163CD"/>
    <a:srgbClr val="54C2DC"/>
    <a:srgbClr val="E6B0CE"/>
    <a:srgbClr val="D35617"/>
    <a:srgbClr val="FFD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60326" autoAdjust="0"/>
  </p:normalViewPr>
  <p:slideViewPr>
    <p:cSldViewPr snapToGrid="0" showGuides="1">
      <p:cViewPr varScale="1">
        <p:scale>
          <a:sx n="65" d="100"/>
          <a:sy n="65" d="100"/>
        </p:scale>
        <p:origin x="2970" y="72"/>
      </p:cViewPr>
      <p:guideLst>
        <p:guide orient="horz" pos="2184"/>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8EB9FD24-5F17-4DC0-8DB8-BA44608A6F77}" type="datetimeFigureOut">
              <a:rPr lang="en-US" smtClean="0"/>
              <a:t>2/7/2020</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2ED13A92-1542-4DD8-9582-4F65BF3293BF}" type="slidenum">
              <a:rPr lang="en-US" smtClean="0"/>
              <a:t>‹#›</a:t>
            </a:fld>
            <a:endParaRPr lang="en-US"/>
          </a:p>
        </p:txBody>
      </p:sp>
    </p:spTree>
    <p:extLst>
      <p:ext uri="{BB962C8B-B14F-4D97-AF65-F5344CB8AC3E}">
        <p14:creationId xmlns:p14="http://schemas.microsoft.com/office/powerpoint/2010/main" val="1431060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rcsb.org/pdb/explore/explore.do?structureId=6b8h"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pdb101.rcsb.org/motm/72"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db101.rcsb.org/motm/72"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db101.rcsb.org/motm/219"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pdb101.rcsb.org/motm/72"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part 1 of our lecture on ATP Synthesis in the Mitochondria. Here we will explore the structure and function of this ATP Synthase Enzyme</a:t>
            </a:r>
          </a:p>
        </p:txBody>
      </p:sp>
      <p:sp>
        <p:nvSpPr>
          <p:cNvPr id="4" name="Slide Number Placeholder 3"/>
          <p:cNvSpPr>
            <a:spLocks noGrp="1"/>
          </p:cNvSpPr>
          <p:nvPr>
            <p:ph type="sldNum" sz="quarter" idx="5"/>
          </p:nvPr>
        </p:nvSpPr>
        <p:spPr/>
        <p:txBody>
          <a:bodyPr/>
          <a:lstStyle/>
          <a:p>
            <a:fld id="{2ED13A92-1542-4DD8-9582-4F65BF3293BF}" type="slidenum">
              <a:rPr lang="en-US" smtClean="0"/>
              <a:t>1</a:t>
            </a:fld>
            <a:endParaRPr lang="en-US"/>
          </a:p>
        </p:txBody>
      </p:sp>
    </p:spTree>
    <p:extLst>
      <p:ext uri="{BB962C8B-B14F-4D97-AF65-F5344CB8AC3E}">
        <p14:creationId xmlns:p14="http://schemas.microsoft.com/office/powerpoint/2010/main" val="53317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Until the loaded c-subunit reaches the other side of the ‘a’ subunit, the c-subunit changes conformation to open up a half channel to the matrix side, causing the proton to flow out of the channel and into the matrix. This flow utilizes the proton motive force to drive the rotation of the F0 domain, which alters the catalytic activity of the beta subunits that leads the production and release of the ATP molecules from the synthase.</a:t>
            </a:r>
          </a:p>
        </p:txBody>
      </p:sp>
      <p:sp>
        <p:nvSpPr>
          <p:cNvPr id="4" name="Slide Number Placeholder 3"/>
          <p:cNvSpPr>
            <a:spLocks noGrp="1"/>
          </p:cNvSpPr>
          <p:nvPr>
            <p:ph type="sldNum" sz="quarter" idx="5"/>
          </p:nvPr>
        </p:nvSpPr>
        <p:spPr/>
        <p:txBody>
          <a:bodyPr/>
          <a:lstStyle/>
          <a:p>
            <a:fld id="{2ED13A92-1542-4DD8-9582-4F65BF3293BF}" type="slidenum">
              <a:rPr lang="en-US" smtClean="0"/>
              <a:t>10</a:t>
            </a:fld>
            <a:endParaRPr lang="en-US"/>
          </a:p>
        </p:txBody>
      </p:sp>
    </p:spTree>
    <p:extLst>
      <p:ext uri="{BB962C8B-B14F-4D97-AF65-F5344CB8AC3E}">
        <p14:creationId xmlns:p14="http://schemas.microsoft.com/office/powerpoint/2010/main" val="976037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all of the c-subunits are active and working in concert with one another to drive the rotation of the c-subunit motor.  It  is a bit like a water wheel that uses the force of water to generate the movement of the rotational motor. So, you are essentially pouring in protons at the top, which generates movement of the c-subunits until the proton can be off loaded on the opposite side of the membrane. That subunit is now empty and can be filled again when the c-subunits shift positions, generating a rotational motor that is driven by the proton motive force. If the proton gradient is depleted, then the motor will shut off.</a:t>
            </a:r>
          </a:p>
        </p:txBody>
      </p:sp>
      <p:sp>
        <p:nvSpPr>
          <p:cNvPr id="4" name="Slide Number Placeholder 3"/>
          <p:cNvSpPr>
            <a:spLocks noGrp="1"/>
          </p:cNvSpPr>
          <p:nvPr>
            <p:ph type="sldNum" sz="quarter" idx="5"/>
          </p:nvPr>
        </p:nvSpPr>
        <p:spPr/>
        <p:txBody>
          <a:bodyPr/>
          <a:lstStyle/>
          <a:p>
            <a:fld id="{2ED13A92-1542-4DD8-9582-4F65BF3293BF}" type="slidenum">
              <a:rPr lang="en-US" smtClean="0"/>
              <a:t>11</a:t>
            </a:fld>
            <a:endParaRPr lang="en-US"/>
          </a:p>
        </p:txBody>
      </p:sp>
    </p:spTree>
    <p:extLst>
      <p:ext uri="{BB962C8B-B14F-4D97-AF65-F5344CB8AC3E}">
        <p14:creationId xmlns:p14="http://schemas.microsoft.com/office/powerpoint/2010/main" val="2980176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image is the ATP Synthase from mitochondria in the yeast, </a:t>
            </a:r>
            <a:r>
              <a:rPr lang="en-US" i="1" dirty="0"/>
              <a:t>Y. </a:t>
            </a:r>
            <a:r>
              <a:rPr lang="en-US" i="1" dirty="0" err="1"/>
              <a:t>lipolytica</a:t>
            </a:r>
            <a:r>
              <a:rPr lang="en-US" i="1" dirty="0"/>
              <a:t>. </a:t>
            </a:r>
            <a:r>
              <a:rPr lang="en-US" i="0" dirty="0"/>
              <a:t>This figure shows the alignment of the ‘a’ subunit alpha helices in relation to the c-subunit proton (H+) transporters in the F0 domain. The figure on the left is a side view of the alpha helices with the Intermembrane space (IMS) on the bottom of the diagram and the matrix on the top. You can see that alpha helices 5 and 6 span the </a:t>
            </a:r>
            <a:r>
              <a:rPr lang="en-US" i="0" dirty="0" err="1"/>
              <a:t>innermembrane</a:t>
            </a:r>
            <a:r>
              <a:rPr lang="en-US" i="0" dirty="0"/>
              <a:t> of the mitochondria in a diagonal pattern.  The c-subunits would be stacked like tall pillars in front of the ‘a’ subunit. The figure on the right is a cross sectional view looking down on the ‘a’ and ‘c’ subunits from the matrix side. The IMS would be extending into the plane of the paper on the opposite side. Ultimately, alpha helices 5 and 6 from subunit ‘a’ guide the protons into the c-subunits from the </a:t>
            </a:r>
            <a:r>
              <a:rPr lang="en-US" i="0" dirty="0" err="1"/>
              <a:t>intermitochondrial</a:t>
            </a:r>
            <a:r>
              <a:rPr lang="en-US" i="0" dirty="0"/>
              <a:t> space (IMS). Once the H+ are loaded into the c-subunits, the c-subunits will spin in a counterclockwise motion until the loaded c-subunit comes into contact with alpha helix 5 and 6 on the other side.  Contact with the ‘a’ subunit causes the c-subunit to change shape, opening up the transporter to the matrix side and releasing the proton.</a:t>
            </a:r>
            <a:endParaRPr lang="en-US" i="1" dirty="0"/>
          </a:p>
        </p:txBody>
      </p:sp>
      <p:sp>
        <p:nvSpPr>
          <p:cNvPr id="4" name="Slide Number Placeholder 3"/>
          <p:cNvSpPr>
            <a:spLocks noGrp="1"/>
          </p:cNvSpPr>
          <p:nvPr>
            <p:ph type="sldNum" sz="quarter" idx="5"/>
          </p:nvPr>
        </p:nvSpPr>
        <p:spPr/>
        <p:txBody>
          <a:bodyPr/>
          <a:lstStyle/>
          <a:p>
            <a:fld id="{2ED13A92-1542-4DD8-9582-4F65BF3293BF}" type="slidenum">
              <a:rPr lang="en-US" smtClean="0"/>
              <a:t>12</a:t>
            </a:fld>
            <a:endParaRPr lang="en-US"/>
          </a:p>
        </p:txBody>
      </p:sp>
    </p:spTree>
    <p:extLst>
      <p:ext uri="{BB962C8B-B14F-4D97-AF65-F5344CB8AC3E}">
        <p14:creationId xmlns:p14="http://schemas.microsoft.com/office/powerpoint/2010/main" val="3433281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going on inside the matrix? How does the proton motive force lead to the production of ATP? For this, we will look to the simpler structure of the bacterial ATP synthase. This structure is from a strain of </a:t>
            </a:r>
            <a:r>
              <a:rPr lang="en-US" i="1" dirty="0"/>
              <a:t>Bacillus</a:t>
            </a:r>
            <a:r>
              <a:rPr lang="en-US" dirty="0"/>
              <a:t>. Within this structure, you can see the familiar F</a:t>
            </a:r>
            <a:r>
              <a:rPr lang="en-US" baseline="-25000" dirty="0"/>
              <a:t>0</a:t>
            </a:r>
            <a:r>
              <a:rPr lang="en-US" dirty="0"/>
              <a:t> structure with the ‘a’ and ‘c’ subunits. Now we want to focus on the activities going on in the F</a:t>
            </a:r>
            <a:r>
              <a:rPr lang="en-US" baseline="-25000" dirty="0"/>
              <a:t>1 </a:t>
            </a:r>
            <a:r>
              <a:rPr lang="en-US" dirty="0"/>
              <a:t>domain.</a:t>
            </a:r>
          </a:p>
        </p:txBody>
      </p:sp>
      <p:sp>
        <p:nvSpPr>
          <p:cNvPr id="4" name="Slide Number Placeholder 3"/>
          <p:cNvSpPr>
            <a:spLocks noGrp="1"/>
          </p:cNvSpPr>
          <p:nvPr>
            <p:ph type="sldNum" sz="quarter" idx="5"/>
          </p:nvPr>
        </p:nvSpPr>
        <p:spPr/>
        <p:txBody>
          <a:bodyPr/>
          <a:lstStyle/>
          <a:p>
            <a:fld id="{2ED13A92-1542-4DD8-9582-4F65BF3293BF}" type="slidenum">
              <a:rPr lang="en-US" smtClean="0"/>
              <a:t>13</a:t>
            </a:fld>
            <a:endParaRPr lang="en-US"/>
          </a:p>
        </p:txBody>
      </p:sp>
    </p:spTree>
    <p:extLst>
      <p:ext uri="{BB962C8B-B14F-4D97-AF65-F5344CB8AC3E}">
        <p14:creationId xmlns:p14="http://schemas.microsoft.com/office/powerpoint/2010/main" val="770268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small video demonstrates how the turning of the c-subunits can mediate the turning of the alpha and beta subunits in the F1 domain through the axle structure of the gamma subunit</a:t>
            </a:r>
          </a:p>
        </p:txBody>
      </p:sp>
      <p:sp>
        <p:nvSpPr>
          <p:cNvPr id="4" name="Slide Number Placeholder 3"/>
          <p:cNvSpPr>
            <a:spLocks noGrp="1"/>
          </p:cNvSpPr>
          <p:nvPr>
            <p:ph type="sldNum" sz="quarter" idx="5"/>
          </p:nvPr>
        </p:nvSpPr>
        <p:spPr/>
        <p:txBody>
          <a:bodyPr/>
          <a:lstStyle/>
          <a:p>
            <a:fld id="{2ED13A92-1542-4DD8-9582-4F65BF3293BF}" type="slidenum">
              <a:rPr lang="en-US" smtClean="0"/>
              <a:t>14</a:t>
            </a:fld>
            <a:endParaRPr lang="en-US"/>
          </a:p>
        </p:txBody>
      </p:sp>
    </p:spTree>
    <p:extLst>
      <p:ext uri="{BB962C8B-B14F-4D97-AF65-F5344CB8AC3E}">
        <p14:creationId xmlns:p14="http://schemas.microsoft.com/office/powerpoint/2010/main" val="4087672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diagram, you can see how the rotation of the F0 subunit causes conformational changes in the yellow or beta subunit.</a:t>
            </a:r>
          </a:p>
        </p:txBody>
      </p:sp>
      <p:sp>
        <p:nvSpPr>
          <p:cNvPr id="4" name="Slide Number Placeholder 3"/>
          <p:cNvSpPr>
            <a:spLocks noGrp="1"/>
          </p:cNvSpPr>
          <p:nvPr>
            <p:ph type="sldNum" sz="quarter" idx="5"/>
          </p:nvPr>
        </p:nvSpPr>
        <p:spPr/>
        <p:txBody>
          <a:bodyPr/>
          <a:lstStyle/>
          <a:p>
            <a:fld id="{2ED13A92-1542-4DD8-9582-4F65BF3293BF}" type="slidenum">
              <a:rPr lang="en-US" smtClean="0"/>
              <a:t>15</a:t>
            </a:fld>
            <a:endParaRPr lang="en-US"/>
          </a:p>
        </p:txBody>
      </p:sp>
    </p:spTree>
    <p:extLst>
      <p:ext uri="{BB962C8B-B14F-4D97-AF65-F5344CB8AC3E}">
        <p14:creationId xmlns:p14="http://schemas.microsoft.com/office/powerpoint/2010/main" val="2414274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look at a cross section of the F1 Domain, one thing that becomes immediately apparent is that the conformation of the different beta subunits varies quite a bit. If you look at the beta-E domain, it has the most flexibility and space for movement in relation to both the axle proteins and the alpha subunits, whereas the beta-TP containing the newly formed ATP is the most constrained.  Movement of the axel proteins (gamma and epsilon) in the counterclockwise direction will cause the position of the epsilon unit to shift in the direction of the beta-DP domain (which is bound to ADP + Pi).  This will cause a conformational change in the beta-DP domain to the beta-TP conformation and induce that catalytic activity of that subunit to form ATP. The former beta domain that was in the TP conformation, shifts to the beta-E conformation and releases the ATP from the synthase. Interestingly, the ATP synthase protein CAN work in the opposite direction. If there is a lot of ATP around, ATP can be hydrolyzed by that ATP synthase causing the axle to rotate in the clockwise direction.  This would, subsequently, turn the c-subunits in the clockwise direction as well and promote the movement of protons (H+) into the intermembrane space. This reverse mechanism is highly used in the vacuole of plants where an ATP Synthase homolog, is used to pump protons across the membrane at the expense of ATP.</a:t>
            </a:r>
          </a:p>
        </p:txBody>
      </p:sp>
      <p:sp>
        <p:nvSpPr>
          <p:cNvPr id="4" name="Slide Number Placeholder 3"/>
          <p:cNvSpPr>
            <a:spLocks noGrp="1"/>
          </p:cNvSpPr>
          <p:nvPr>
            <p:ph type="sldNum" sz="quarter" idx="5"/>
          </p:nvPr>
        </p:nvSpPr>
        <p:spPr/>
        <p:txBody>
          <a:bodyPr/>
          <a:lstStyle/>
          <a:p>
            <a:fld id="{2ED13A92-1542-4DD8-9582-4F65BF3293BF}" type="slidenum">
              <a:rPr lang="en-US" smtClean="0"/>
              <a:t>16</a:t>
            </a:fld>
            <a:endParaRPr lang="en-US"/>
          </a:p>
        </p:txBody>
      </p:sp>
    </p:spTree>
    <p:extLst>
      <p:ext uri="{BB962C8B-B14F-4D97-AF65-F5344CB8AC3E}">
        <p14:creationId xmlns:p14="http://schemas.microsoft.com/office/powerpoint/2010/main" val="1207153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let’s go back to this video and watch in a little more detail. You will see that the c-subunits make a complete rotation. This is most easily seen by focusing on the pink </a:t>
            </a:r>
            <a:r>
              <a:rPr lang="en-US" dirty="0" err="1"/>
              <a:t>episilon</a:t>
            </a:r>
            <a:r>
              <a:rPr lang="en-US" dirty="0"/>
              <a:t> subunit in the axle portion of the synthase.  While the axle rotates fully, the stator holds the F1 subunit in place so that it does not rotate.  It does have flexibility and significantly changes shape, but you can see that the forward facing beta subunit shown in yellow still remains in the front while the c-subunits complete a full rotation. This allows the beta subunits to move through the different conformational states, first at beta-E (empty) where ADP and Pi are recruited to the subunit. This transitions to the beta-DP state, where the ADP and Pi are locked into the structure and cannot be removed. Further rotation of the axle causes the beta subunit to shift into the beta-TP state that mediates the catalytic activity of the subunit to form ATP. The ATP is then released from the molecule as it transitions from the beta TP state, back into the beta-E state. </a:t>
            </a:r>
          </a:p>
        </p:txBody>
      </p:sp>
      <p:sp>
        <p:nvSpPr>
          <p:cNvPr id="4" name="Slide Number Placeholder 3"/>
          <p:cNvSpPr>
            <a:spLocks noGrp="1"/>
          </p:cNvSpPr>
          <p:nvPr>
            <p:ph type="sldNum" sz="quarter" idx="5"/>
          </p:nvPr>
        </p:nvSpPr>
        <p:spPr/>
        <p:txBody>
          <a:bodyPr/>
          <a:lstStyle/>
          <a:p>
            <a:fld id="{2ED13A92-1542-4DD8-9582-4F65BF3293BF}" type="slidenum">
              <a:rPr lang="en-US" smtClean="0"/>
              <a:t>17</a:t>
            </a:fld>
            <a:endParaRPr lang="en-US"/>
          </a:p>
        </p:txBody>
      </p:sp>
    </p:spTree>
    <p:extLst>
      <p:ext uri="{BB962C8B-B14F-4D97-AF65-F5344CB8AC3E}">
        <p14:creationId xmlns:p14="http://schemas.microsoft.com/office/powerpoint/2010/main" val="36483143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err="1">
                <a:solidFill>
                  <a:schemeClr val="tx1"/>
                </a:solidFill>
                <a:effectLst/>
                <a:latin typeface="+mn-lt"/>
                <a:ea typeface="+mn-ea"/>
                <a:cs typeface="+mn-cs"/>
              </a:rPr>
              <a:t>Cryoelectron</a:t>
            </a:r>
            <a:r>
              <a:rPr lang="en-US" sz="1200" b="0" i="0" u="none" strike="noStrike" kern="1200" dirty="0">
                <a:solidFill>
                  <a:schemeClr val="tx1"/>
                </a:solidFill>
                <a:effectLst/>
                <a:latin typeface="+mn-lt"/>
                <a:ea typeface="+mn-ea"/>
                <a:cs typeface="+mn-cs"/>
              </a:rPr>
              <a:t> microscopy has been used to determine the entire structure of ATP synthase. The resolution of these studies is not quite enough to see individual atoms, but it allows us to arrange all the subunits in their proper places. One of the surprises from this work is that the ATP synthase in our mitochondria forms a dimer, and the dimer is sharply bent. This is thought to help shape the extensively folded inner membrane of the mitochondrion. The structure shown here is from yeast mitochondria (PDB entry </a:t>
            </a:r>
            <a:r>
              <a:rPr lang="en-US" sz="1200" b="0" i="0" u="none" strike="noStrike" kern="1200" dirty="0">
                <a:solidFill>
                  <a:schemeClr val="tx1"/>
                </a:solidFill>
                <a:effectLst/>
                <a:latin typeface="+mn-lt"/>
                <a:ea typeface="+mn-ea"/>
                <a:cs typeface="+mn-cs"/>
                <a:hlinkClick r:id="rId3"/>
              </a:rPr>
              <a:t>6b8h</a:t>
            </a:r>
            <a:r>
              <a:rPr lang="en-US" sz="1200" b="0" i="0" u="none" strike="noStrike" kern="1200" dirty="0">
                <a:solidFill>
                  <a:schemeClr val="tx1"/>
                </a:solidFill>
                <a:effectLst/>
                <a:latin typeface="+mn-lt"/>
                <a:ea typeface="+mn-ea"/>
                <a:cs typeface="+mn-cs"/>
              </a:rPr>
              <a:t>). In a later lecture, we will discuss how ATP is transported out of the matrix of the mitochondria. </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Text from : </a:t>
            </a:r>
            <a:r>
              <a:rPr lang="en-US" sz="1200" dirty="0" err="1">
                <a:hlinkClick r:id="rId4"/>
              </a:rPr>
              <a:t>Goodsell</a:t>
            </a:r>
            <a:r>
              <a:rPr lang="en-US" sz="1200" dirty="0">
                <a:hlinkClick r:id="rId4"/>
              </a:rPr>
              <a:t>, D. (2012) Molecule of the Month, Protein Database</a:t>
            </a:r>
            <a:endParaRPr lang="en-US" sz="1200" i="1" dirty="0"/>
          </a:p>
          <a:p>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18</a:t>
            </a:fld>
            <a:endParaRPr lang="en-US"/>
          </a:p>
        </p:txBody>
      </p:sp>
    </p:spTree>
    <p:extLst>
      <p:ext uri="{BB962C8B-B14F-4D97-AF65-F5344CB8AC3E}">
        <p14:creationId xmlns:p14="http://schemas.microsoft.com/office/powerpoint/2010/main" val="4275695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ATP synthase is one of the wonders of the molecular world. ATP synthase is an enzyme, a molecular motor, an ion pump, and another molecular motor all wrapped together in one amazing nanoscale machine. It plays an indispensable role in our cells, building most of the ATP that powers our cellular processes. ATP synthesis is composed of two rotary motors, each powered by a different fuel. The motor at the top, termed F0, an electric motor. It is embedded in a membrane (shown schematically as a gray stripe here), and is powered by the flow of hydrogen ions across the membrane. As the protons flow through the motor, they turn a circular rotor (shown in blue). This rotor is connected to the second motor, termed F1. The F1 motor is a chemical motor, powered by ATP. The two motors are connected together by a stator, shown on the right.</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Text from : </a:t>
            </a:r>
            <a:r>
              <a:rPr lang="en-US" sz="1200" dirty="0" err="1">
                <a:hlinkClick r:id="rId3"/>
              </a:rPr>
              <a:t>Goodsell</a:t>
            </a:r>
            <a:r>
              <a:rPr lang="en-US" sz="1200" dirty="0">
                <a:hlinkClick r:id="rId3"/>
              </a:rPr>
              <a:t>, D. (2012) Molecule of the Month, Protein Database</a:t>
            </a:r>
            <a:endParaRPr lang="en-US" sz="1200" i="1" dirty="0"/>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2</a:t>
            </a:fld>
            <a:endParaRPr lang="en-US"/>
          </a:p>
        </p:txBody>
      </p:sp>
    </p:spTree>
    <p:extLst>
      <p:ext uri="{BB962C8B-B14F-4D97-AF65-F5344CB8AC3E}">
        <p14:creationId xmlns:p14="http://schemas.microsoft.com/office/powerpoint/2010/main" val="540215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So why have two motors connected together? The trick is that one motor can force the other motor to turn, and in this way, change the motor into a generator. This is what happens in our cells: the F0 motor uses the power from a proton gradient to force the F1 motor to generate ATP. In our cells, food is broken down and used to pump hydrogen ions across the mitochondrial membrane. The F0 portion of ATP synthase allows these ions to flow back, turning the rotor in the process. As the rotor turns, it turns the axle and the F1 motor becomes a generator, creating ATP as the F0 domain turns. Remarkably, cells build similar molecular machines, such as the </a:t>
            </a:r>
            <a:r>
              <a:rPr lang="en-US" sz="1200" b="0" i="0" u="none" strike="noStrike" kern="1200" dirty="0">
                <a:solidFill>
                  <a:schemeClr val="tx1"/>
                </a:solidFill>
                <a:effectLst/>
                <a:latin typeface="+mn-lt"/>
                <a:ea typeface="+mn-ea"/>
                <a:cs typeface="+mn-cs"/>
                <a:hlinkClick r:id="rId3"/>
              </a:rPr>
              <a:t>vacuolar ATPase</a:t>
            </a:r>
            <a:r>
              <a:rPr lang="en-US" sz="1200" b="0" i="0" u="none" strike="noStrike" kern="1200" dirty="0">
                <a:solidFill>
                  <a:schemeClr val="tx1"/>
                </a:solidFill>
                <a:effectLst/>
                <a:latin typeface="+mn-lt"/>
                <a:ea typeface="+mn-ea"/>
                <a:cs typeface="+mn-cs"/>
              </a:rPr>
              <a:t>, that work in reverse, using an ATP-driven motor to pump protons across a membrane.</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Text from : </a:t>
            </a:r>
            <a:r>
              <a:rPr lang="en-US" sz="1200" dirty="0" err="1">
                <a:hlinkClick r:id="rId4"/>
              </a:rPr>
              <a:t>Goodsell</a:t>
            </a:r>
            <a:r>
              <a:rPr lang="en-US" sz="1200" dirty="0">
                <a:hlinkClick r:id="rId4"/>
              </a:rPr>
              <a:t>, D. (2012) Molecule of the Month, Protein Database</a:t>
            </a:r>
            <a:endParaRPr lang="en-US" sz="1200" i="1" dirty="0"/>
          </a:p>
          <a:p>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3</a:t>
            </a:fld>
            <a:endParaRPr lang="en-US"/>
          </a:p>
        </p:txBody>
      </p:sp>
    </p:spTree>
    <p:extLst>
      <p:ext uri="{BB962C8B-B14F-4D97-AF65-F5344CB8AC3E}">
        <p14:creationId xmlns:p14="http://schemas.microsoft.com/office/powerpoint/2010/main" val="653570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F0 domain and the stator are given English letter designations for each of the subunits. The ‘b’ subunit of the ATP Synthase is known as the stator, or the portion of the protein motor that does not move. It also connects the both the F0 and F1 domains, through linker subunits. The ‘a’ subunit is an important subunit that links the stator with the ‘c’-subunits and it is also critical for helping the c-subunits adopt the correct conformation for harvesting H+ from the </a:t>
            </a:r>
            <a:r>
              <a:rPr lang="en-US" dirty="0" err="1"/>
              <a:t>intermitochondrial</a:t>
            </a:r>
            <a:r>
              <a:rPr lang="en-US" dirty="0"/>
              <a:t> space and then changing shape to release them into the matrix. We will visualize this process more fully over the next several slides, but before we get there, let’s talk about structure of the F1 domain.</a:t>
            </a:r>
          </a:p>
        </p:txBody>
      </p:sp>
      <p:sp>
        <p:nvSpPr>
          <p:cNvPr id="4" name="Slide Number Placeholder 3"/>
          <p:cNvSpPr>
            <a:spLocks noGrp="1"/>
          </p:cNvSpPr>
          <p:nvPr>
            <p:ph type="sldNum" sz="quarter" idx="5"/>
          </p:nvPr>
        </p:nvSpPr>
        <p:spPr/>
        <p:txBody>
          <a:bodyPr/>
          <a:lstStyle/>
          <a:p>
            <a:fld id="{2ED13A92-1542-4DD8-9582-4F65BF3293BF}" type="slidenum">
              <a:rPr lang="en-US" smtClean="0"/>
              <a:t>4</a:t>
            </a:fld>
            <a:endParaRPr lang="en-US"/>
          </a:p>
        </p:txBody>
      </p:sp>
    </p:spTree>
    <p:extLst>
      <p:ext uri="{BB962C8B-B14F-4D97-AF65-F5344CB8AC3E}">
        <p14:creationId xmlns:p14="http://schemas.microsoft.com/office/powerpoint/2010/main" val="1223279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stator attaches to the F1 domain through the delta subunit. Recall that the stator (subunit bb) is immobile.  The F0 and F1 domains are also connected together by the gamma and epsilon subunits of the protein that functions like an axle that can be used to connect and rotate the F</a:t>
            </a:r>
            <a:r>
              <a:rPr lang="en-US" baseline="-25000" dirty="0"/>
              <a:t>0</a:t>
            </a:r>
            <a:r>
              <a:rPr lang="en-US" dirty="0"/>
              <a:t> motor domains. The alpha subunits are not catalytically active, but can bind to ATP or ADP and Mg2+. The beta subunits are the catalytically active subunits that produce the ATP from ADP + Pi. While the stator remains still, the F0 domain can spin in a counterclockwise direction due to the proton motive force. The axle subunits (gamma and epsilon) also spin in a counter clockwise direction and cause changes in the conformation of the beta subunits in the F1 domain that lead to the synthesis of ATP.</a:t>
            </a:r>
          </a:p>
        </p:txBody>
      </p:sp>
      <p:sp>
        <p:nvSpPr>
          <p:cNvPr id="4" name="Slide Number Placeholder 3"/>
          <p:cNvSpPr>
            <a:spLocks noGrp="1"/>
          </p:cNvSpPr>
          <p:nvPr>
            <p:ph type="sldNum" sz="quarter" idx="5"/>
          </p:nvPr>
        </p:nvSpPr>
        <p:spPr/>
        <p:txBody>
          <a:bodyPr/>
          <a:lstStyle/>
          <a:p>
            <a:fld id="{2ED13A92-1542-4DD8-9582-4F65BF3293BF}" type="slidenum">
              <a:rPr lang="en-US" smtClean="0"/>
              <a:t>5</a:t>
            </a:fld>
            <a:endParaRPr lang="en-US"/>
          </a:p>
        </p:txBody>
      </p:sp>
    </p:spTree>
    <p:extLst>
      <p:ext uri="{BB962C8B-B14F-4D97-AF65-F5344CB8AC3E}">
        <p14:creationId xmlns:p14="http://schemas.microsoft.com/office/powerpoint/2010/main" val="877294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first step within the F0 domain, the interaction of the c1 subunit with the ‘a’ subunit causes the conformational change of the c1 subunit that opens a half-channel that is open to the intermembrane space (IMS). A H+ flows in and coordinates with a negatively charged glutamate residue. The c-subunits rotate in a counterclockwise direction relative to the stationary stator and linker proteins (‘a’ and delta subunits)</a:t>
            </a:r>
          </a:p>
        </p:txBody>
      </p:sp>
      <p:sp>
        <p:nvSpPr>
          <p:cNvPr id="4" name="Slide Number Placeholder 3"/>
          <p:cNvSpPr>
            <a:spLocks noGrp="1"/>
          </p:cNvSpPr>
          <p:nvPr>
            <p:ph type="sldNum" sz="quarter" idx="5"/>
          </p:nvPr>
        </p:nvSpPr>
        <p:spPr/>
        <p:txBody>
          <a:bodyPr/>
          <a:lstStyle/>
          <a:p>
            <a:fld id="{2ED13A92-1542-4DD8-9582-4F65BF3293BF}" type="slidenum">
              <a:rPr lang="en-US" smtClean="0"/>
              <a:t>6</a:t>
            </a:fld>
            <a:endParaRPr lang="en-US"/>
          </a:p>
        </p:txBody>
      </p:sp>
    </p:spTree>
    <p:extLst>
      <p:ext uri="{BB962C8B-B14F-4D97-AF65-F5344CB8AC3E}">
        <p14:creationId xmlns:p14="http://schemas.microsoft.com/office/powerpoint/2010/main" val="1854716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 subunits continue to rotate until they reach the other side of the ‘a’ subunit. Note that rotation of the c-subunits also moves the gamma axle subunit. Once the loaded c-subunit shifts away from the ‘a’ subunit, the half channel closes. Locking the proton inside the channel until it reaches the other side of the ‘a’ subunit.</a:t>
            </a:r>
          </a:p>
        </p:txBody>
      </p:sp>
      <p:sp>
        <p:nvSpPr>
          <p:cNvPr id="4" name="Slide Number Placeholder 3"/>
          <p:cNvSpPr>
            <a:spLocks noGrp="1"/>
          </p:cNvSpPr>
          <p:nvPr>
            <p:ph type="sldNum" sz="quarter" idx="5"/>
          </p:nvPr>
        </p:nvSpPr>
        <p:spPr/>
        <p:txBody>
          <a:bodyPr/>
          <a:lstStyle/>
          <a:p>
            <a:fld id="{2ED13A92-1542-4DD8-9582-4F65BF3293BF}" type="slidenum">
              <a:rPr lang="en-US" smtClean="0"/>
              <a:t>7</a:t>
            </a:fld>
            <a:endParaRPr lang="en-US"/>
          </a:p>
        </p:txBody>
      </p:sp>
    </p:spTree>
    <p:extLst>
      <p:ext uri="{BB962C8B-B14F-4D97-AF65-F5344CB8AC3E}">
        <p14:creationId xmlns:p14="http://schemas.microsoft.com/office/powerpoint/2010/main" val="1802442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keeps rotating and…</a:t>
            </a:r>
          </a:p>
        </p:txBody>
      </p:sp>
      <p:sp>
        <p:nvSpPr>
          <p:cNvPr id="4" name="Slide Number Placeholder 3"/>
          <p:cNvSpPr>
            <a:spLocks noGrp="1"/>
          </p:cNvSpPr>
          <p:nvPr>
            <p:ph type="sldNum" sz="quarter" idx="5"/>
          </p:nvPr>
        </p:nvSpPr>
        <p:spPr/>
        <p:txBody>
          <a:bodyPr/>
          <a:lstStyle/>
          <a:p>
            <a:fld id="{2ED13A92-1542-4DD8-9582-4F65BF3293BF}" type="slidenum">
              <a:rPr lang="en-US" smtClean="0"/>
              <a:t>8</a:t>
            </a:fld>
            <a:endParaRPr lang="en-US"/>
          </a:p>
        </p:txBody>
      </p:sp>
    </p:spTree>
    <p:extLst>
      <p:ext uri="{BB962C8B-B14F-4D97-AF65-F5344CB8AC3E}">
        <p14:creationId xmlns:p14="http://schemas.microsoft.com/office/powerpoint/2010/main" val="2940673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Rotating…</a:t>
            </a:r>
          </a:p>
        </p:txBody>
      </p:sp>
      <p:sp>
        <p:nvSpPr>
          <p:cNvPr id="4" name="Slide Number Placeholder 3"/>
          <p:cNvSpPr>
            <a:spLocks noGrp="1"/>
          </p:cNvSpPr>
          <p:nvPr>
            <p:ph type="sldNum" sz="quarter" idx="5"/>
          </p:nvPr>
        </p:nvSpPr>
        <p:spPr/>
        <p:txBody>
          <a:bodyPr/>
          <a:lstStyle/>
          <a:p>
            <a:fld id="{2ED13A92-1542-4DD8-9582-4F65BF3293BF}" type="slidenum">
              <a:rPr lang="en-US" smtClean="0"/>
              <a:t>9</a:t>
            </a:fld>
            <a:endParaRPr lang="en-US"/>
          </a:p>
        </p:txBody>
      </p:sp>
    </p:spTree>
    <p:extLst>
      <p:ext uri="{BB962C8B-B14F-4D97-AF65-F5344CB8AC3E}">
        <p14:creationId xmlns:p14="http://schemas.microsoft.com/office/powerpoint/2010/main" val="1367321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iochemistry Backgroun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
        <p:nvSpPr>
          <p:cNvPr id="2" name="Title 1"/>
          <p:cNvSpPr>
            <a:spLocks noGrp="1"/>
          </p:cNvSpPr>
          <p:nvPr>
            <p:ph type="ctrTitle"/>
          </p:nvPr>
        </p:nvSpPr>
        <p:spPr>
          <a:xfrm>
            <a:off x="577516" y="1431922"/>
            <a:ext cx="7772400" cy="1849437"/>
          </a:xfrm>
          <a:solidFill>
            <a:schemeClr val="accent6">
              <a:lumMod val="60000"/>
              <a:lumOff val="40000"/>
              <a:alpha val="68000"/>
            </a:schemeClr>
          </a:solidFill>
        </p:spPr>
        <p:txBody>
          <a:bodyPr anchor="b"/>
          <a:lstStyle>
            <a:lvl1pPr algn="ctr">
              <a:defRPr sz="6000" b="1">
                <a:solidFill>
                  <a:schemeClr val="tx1"/>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1106904" y="3891270"/>
            <a:ext cx="6858000" cy="999293"/>
          </a:xfrm>
          <a:solidFill>
            <a:schemeClr val="accent6">
              <a:lumMod val="60000"/>
              <a:lumOff val="40000"/>
              <a:alpha val="68000"/>
            </a:schemeClr>
          </a:solidFill>
        </p:spPr>
        <p:txBody>
          <a:bodyPr>
            <a:normAutofit/>
          </a:bodyPr>
          <a:lstStyle>
            <a:lvl1pPr marL="0" indent="0" algn="ctr">
              <a:buNone/>
              <a:defRPr sz="32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68849"/>
            <a:ext cx="9144000" cy="1089151"/>
          </a:xfrm>
          <a:prstGeom prst="rect">
            <a:avLst/>
          </a:prstGeom>
        </p:spPr>
      </p:pic>
    </p:spTree>
    <p:extLst>
      <p:ext uri="{BB962C8B-B14F-4D97-AF65-F5344CB8AC3E}">
        <p14:creationId xmlns:p14="http://schemas.microsoft.com/office/powerpoint/2010/main" val="180376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iochem 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1305018" y="222349"/>
            <a:ext cx="7210332" cy="779462"/>
          </a:xfrm>
        </p:spPr>
        <p:txBody>
          <a:bodyPr/>
          <a:lstStyle/>
          <a:p>
            <a:r>
              <a:rPr lang="en-US"/>
              <a:t>Click to edit Master title style</a:t>
            </a:r>
            <a:endParaRPr lang="en-US" dirty="0"/>
          </a:p>
        </p:txBody>
      </p:sp>
      <p:sp>
        <p:nvSpPr>
          <p:cNvPr id="3" name="Content Placeholder 2"/>
          <p:cNvSpPr>
            <a:spLocks noGrp="1"/>
          </p:cNvSpPr>
          <p:nvPr>
            <p:ph idx="1"/>
          </p:nvPr>
        </p:nvSpPr>
        <p:spPr>
          <a:xfrm>
            <a:off x="319596" y="1278384"/>
            <a:ext cx="8460420" cy="45113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68849"/>
            <a:ext cx="9144000" cy="1089151"/>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002"/>
            <a:ext cx="1305018" cy="1182157"/>
          </a:xfrm>
          <a:prstGeom prst="rect">
            <a:avLst/>
          </a:prstGeom>
          <a:effectLst>
            <a:softEdge rad="0"/>
          </a:effectLst>
        </p:spPr>
      </p:pic>
    </p:spTree>
    <p:extLst>
      <p:ext uri="{BB962C8B-B14F-4D97-AF65-F5344CB8AC3E}">
        <p14:creationId xmlns:p14="http://schemas.microsoft.com/office/powerpoint/2010/main" val="3763824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Biochem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07363" y="193064"/>
            <a:ext cx="7307987" cy="8380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57452" y="1203159"/>
            <a:ext cx="4257398" cy="46802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49" y="1203159"/>
            <a:ext cx="4230765" cy="46802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68849"/>
            <a:ext cx="9144000" cy="1089151"/>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002"/>
            <a:ext cx="1305018" cy="1182157"/>
          </a:xfrm>
          <a:prstGeom prst="rect">
            <a:avLst/>
          </a:prstGeom>
          <a:effectLst>
            <a:softEdge rad="0"/>
          </a:effectLst>
        </p:spPr>
      </p:pic>
    </p:spTree>
    <p:extLst>
      <p:ext uri="{BB962C8B-B14F-4D97-AF65-F5344CB8AC3E}">
        <p14:creationId xmlns:p14="http://schemas.microsoft.com/office/powerpoint/2010/main" val="108763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Biochem 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25117" y="98796"/>
            <a:ext cx="7661430" cy="850063"/>
          </a:xfrm>
        </p:spPr>
        <p:txBody>
          <a:bodyPr/>
          <a:lstStyle/>
          <a:p>
            <a:r>
              <a:rPr lang="en-US"/>
              <a:t>Click to edit Master title style</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68849"/>
            <a:ext cx="9144000" cy="108915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002"/>
            <a:ext cx="1305018" cy="1182157"/>
          </a:xfrm>
          <a:prstGeom prst="rect">
            <a:avLst/>
          </a:prstGeom>
          <a:effectLst>
            <a:softEdge rad="0"/>
          </a:effectLst>
        </p:spPr>
      </p:pic>
    </p:spTree>
    <p:extLst>
      <p:ext uri="{BB962C8B-B14F-4D97-AF65-F5344CB8AC3E}">
        <p14:creationId xmlns:p14="http://schemas.microsoft.com/office/powerpoint/2010/main" val="3709738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biochem 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87426"/>
            <a:ext cx="2949178" cy="1069974"/>
          </a:xfrm>
        </p:spPr>
        <p:txBody>
          <a:bodyPr anchor="b"/>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68849"/>
            <a:ext cx="9144000" cy="1089151"/>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7379" b="37476"/>
          <a:stretch/>
        </p:blipFill>
        <p:spPr>
          <a:xfrm>
            <a:off x="-97654" y="-64655"/>
            <a:ext cx="9352490" cy="1079790"/>
          </a:xfrm>
          <a:prstGeom prst="rect">
            <a:avLst/>
          </a:prstGeom>
          <a:ln>
            <a:noFill/>
          </a:ln>
          <a:effectLst>
            <a:softEdge rad="112500"/>
          </a:effectLst>
        </p:spPr>
      </p:pic>
    </p:spTree>
    <p:extLst>
      <p:ext uri="{BB962C8B-B14F-4D97-AF65-F5344CB8AC3E}">
        <p14:creationId xmlns:p14="http://schemas.microsoft.com/office/powerpoint/2010/main" val="2961420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biochem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015134"/>
            <a:ext cx="2949178" cy="1042265"/>
          </a:xfrm>
        </p:spPr>
        <p:txBody>
          <a:bodyPr anchor="b"/>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68849"/>
            <a:ext cx="9144000" cy="1089151"/>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7379" b="37476"/>
          <a:stretch/>
        </p:blipFill>
        <p:spPr>
          <a:xfrm>
            <a:off x="-97654" y="-64655"/>
            <a:ext cx="9352490" cy="1079790"/>
          </a:xfrm>
          <a:prstGeom prst="rect">
            <a:avLst/>
          </a:prstGeom>
          <a:ln>
            <a:noFill/>
          </a:ln>
          <a:effectLst>
            <a:softEdge rad="112500"/>
          </a:effectLst>
        </p:spPr>
      </p:pic>
    </p:spTree>
    <p:extLst>
      <p:ext uri="{BB962C8B-B14F-4D97-AF65-F5344CB8AC3E}">
        <p14:creationId xmlns:p14="http://schemas.microsoft.com/office/powerpoint/2010/main" val="42166500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0CD00-9995-4470-B1CF-DB9B98189CB1}" type="datetimeFigureOut">
              <a:rPr lang="en-US" smtClean="0"/>
              <a:t>2/7/2020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5CB677-C75E-4884-8358-F53262ACFD19}" type="slidenum">
              <a:rPr lang="en-US" smtClean="0"/>
              <a:t>‹#›</a:t>
            </a:fld>
            <a:endParaRPr lang="en-US"/>
          </a:p>
        </p:txBody>
      </p:sp>
    </p:spTree>
    <p:extLst>
      <p:ext uri="{BB962C8B-B14F-4D97-AF65-F5344CB8AC3E}">
        <p14:creationId xmlns:p14="http://schemas.microsoft.com/office/powerpoint/2010/main" val="2891728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6" r:id="rId4"/>
    <p:sldLayoutId id="2147483668" r:id="rId5"/>
    <p:sldLayoutId id="214748366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en.wikipedia.org/wiki/Water_wheel#/media/File:Overshot_waterwheel_simple.sv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www.sciencedirect.com/science/article/pii/S1097276516302234" TargetMode="Externa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doi.org/10.7554/eLife.43128"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hyperlink" Target="https://doi.org/10.7554/eLife.43128"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doi.org/10.7554/eLife.43128"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doi.org/10.7554/eLife.43128"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hyperlink" Target="https://doi.org/10.7554/eLife.43128" TargetMode="Externa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pdb101.rcsb.org/motm/72"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pdb101.rcsb.org/motm/72"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pdb101.rcsb.org/motm/72"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7F54E7-DD40-49F8-9248-2F3252A89CC0}"/>
              </a:ext>
            </a:extLst>
          </p:cNvPr>
          <p:cNvSpPr>
            <a:spLocks noGrp="1"/>
          </p:cNvSpPr>
          <p:nvPr>
            <p:ph type="ctrTitle"/>
          </p:nvPr>
        </p:nvSpPr>
        <p:spPr>
          <a:xfrm>
            <a:off x="609266" y="2140062"/>
            <a:ext cx="7772400" cy="1217307"/>
          </a:xfrm>
        </p:spPr>
        <p:txBody>
          <a:bodyPr/>
          <a:lstStyle/>
          <a:p>
            <a:r>
              <a:rPr lang="en-US" dirty="0"/>
              <a:t>ATP Synthesis</a:t>
            </a:r>
          </a:p>
        </p:txBody>
      </p:sp>
      <p:sp>
        <p:nvSpPr>
          <p:cNvPr id="5" name="Subtitle 4">
            <a:extLst>
              <a:ext uri="{FF2B5EF4-FFF2-40B4-BE49-F238E27FC236}">
                <a16:creationId xmlns:a16="http://schemas.microsoft.com/office/drawing/2014/main" id="{CCDE68B7-E00F-4C9D-928B-A533FAD8714B}"/>
              </a:ext>
            </a:extLst>
          </p:cNvPr>
          <p:cNvSpPr>
            <a:spLocks noGrp="1"/>
          </p:cNvSpPr>
          <p:nvPr>
            <p:ph type="subTitle" idx="1"/>
          </p:nvPr>
        </p:nvSpPr>
        <p:spPr>
          <a:xfrm>
            <a:off x="1130300" y="3357369"/>
            <a:ext cx="6858000" cy="999293"/>
          </a:xfrm>
        </p:spPr>
        <p:txBody>
          <a:bodyPr/>
          <a:lstStyle/>
          <a:p>
            <a:r>
              <a:rPr lang="en-US" dirty="0"/>
              <a:t>The ATP Synthase Enzyme</a:t>
            </a:r>
          </a:p>
        </p:txBody>
      </p:sp>
    </p:spTree>
    <p:extLst>
      <p:ext uri="{BB962C8B-B14F-4D97-AF65-F5344CB8AC3E}">
        <p14:creationId xmlns:p14="http://schemas.microsoft.com/office/powerpoint/2010/main" val="708644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7EA677E4-7918-4C51-AE54-F5F8516179A2}"/>
              </a:ext>
            </a:extLst>
          </p:cNvPr>
          <p:cNvSpPr/>
          <p:nvPr/>
        </p:nvSpPr>
        <p:spPr>
          <a:xfrm>
            <a:off x="4450886" y="1606855"/>
            <a:ext cx="4469055" cy="104756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1" name="Group 60">
            <a:extLst>
              <a:ext uri="{FF2B5EF4-FFF2-40B4-BE49-F238E27FC236}">
                <a16:creationId xmlns:a16="http://schemas.microsoft.com/office/drawing/2014/main" id="{60510E1F-D12B-4CE7-88B7-2ECD91CA0CE0}"/>
              </a:ext>
            </a:extLst>
          </p:cNvPr>
          <p:cNvGrpSpPr/>
          <p:nvPr/>
        </p:nvGrpSpPr>
        <p:grpSpPr>
          <a:xfrm>
            <a:off x="5579558" y="1250171"/>
            <a:ext cx="2590621" cy="3794168"/>
            <a:chOff x="4476298" y="1692232"/>
            <a:chExt cx="2078616" cy="3473536"/>
          </a:xfrm>
        </p:grpSpPr>
        <p:sp>
          <p:nvSpPr>
            <p:cNvPr id="39" name="Rectangle: Rounded Corners 38">
              <a:extLst>
                <a:ext uri="{FF2B5EF4-FFF2-40B4-BE49-F238E27FC236}">
                  <a16:creationId xmlns:a16="http://schemas.microsoft.com/office/drawing/2014/main" id="{390ED606-0F42-4A2F-9E84-09550B1DA1F0}"/>
                </a:ext>
              </a:extLst>
            </p:cNvPr>
            <p:cNvSpPr/>
            <p:nvPr/>
          </p:nvSpPr>
          <p:spPr>
            <a:xfrm rot="10800000">
              <a:off x="6229780" y="1993249"/>
              <a:ext cx="164593" cy="3172519"/>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844EE00F-D934-4316-876A-E308A7E29590}"/>
                </a:ext>
              </a:extLst>
            </p:cNvPr>
            <p:cNvGrpSpPr/>
            <p:nvPr/>
          </p:nvGrpSpPr>
          <p:grpSpPr>
            <a:xfrm rot="10800000">
              <a:off x="5466450" y="1944803"/>
              <a:ext cx="272505" cy="1286822"/>
              <a:chOff x="3827156" y="4187467"/>
              <a:chExt cx="272505" cy="1286822"/>
            </a:xfrm>
          </p:grpSpPr>
          <p:sp>
            <p:nvSpPr>
              <p:cNvPr id="5" name="Rectangle: Rounded Corners 4">
                <a:extLst>
                  <a:ext uri="{FF2B5EF4-FFF2-40B4-BE49-F238E27FC236}">
                    <a16:creationId xmlns:a16="http://schemas.microsoft.com/office/drawing/2014/main" id="{AFC7755A-B30D-4758-B36E-793CEB702F73}"/>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15C5C6B-780A-43F3-A322-1A97F96207FC}"/>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F095C13F-FDAE-41DF-A74E-3973E2A3F535}"/>
                </a:ext>
              </a:extLst>
            </p:cNvPr>
            <p:cNvGrpSpPr/>
            <p:nvPr/>
          </p:nvGrpSpPr>
          <p:grpSpPr>
            <a:xfrm rot="10800000">
              <a:off x="4660992" y="1993248"/>
              <a:ext cx="272505" cy="1286822"/>
              <a:chOff x="3827156" y="4187467"/>
              <a:chExt cx="272505" cy="1286822"/>
            </a:xfrm>
          </p:grpSpPr>
          <p:sp>
            <p:nvSpPr>
              <p:cNvPr id="25" name="Rectangle: Rounded Corners 24">
                <a:extLst>
                  <a:ext uri="{FF2B5EF4-FFF2-40B4-BE49-F238E27FC236}">
                    <a16:creationId xmlns:a16="http://schemas.microsoft.com/office/drawing/2014/main" id="{2DE15C8E-BE7F-4668-81A6-2825C7C446AE}"/>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07300D2-5C05-479E-B753-B453C5A28AFC}"/>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Rounded Corners 30">
              <a:extLst>
                <a:ext uri="{FF2B5EF4-FFF2-40B4-BE49-F238E27FC236}">
                  <a16:creationId xmlns:a16="http://schemas.microsoft.com/office/drawing/2014/main" id="{85D935F7-1A7C-4E7E-8C96-3229C728F4B1}"/>
                </a:ext>
              </a:extLst>
            </p:cNvPr>
            <p:cNvSpPr/>
            <p:nvPr/>
          </p:nvSpPr>
          <p:spPr>
            <a:xfrm rot="10800000">
              <a:off x="4863083" y="2055383"/>
              <a:ext cx="641897" cy="203366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9798DB35-ED5E-4ED7-A069-E68E51AB8A47}"/>
                </a:ext>
              </a:extLst>
            </p:cNvPr>
            <p:cNvSpPr/>
            <p:nvPr/>
          </p:nvSpPr>
          <p:spPr>
            <a:xfrm rot="10800000">
              <a:off x="5057974" y="2752572"/>
              <a:ext cx="381505" cy="1037423"/>
            </a:xfrm>
            <a:prstGeom prst="ellipse">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17BAB1C6-A488-44A0-BF0D-39B8A1BD68BE}"/>
                </a:ext>
              </a:extLst>
            </p:cNvPr>
            <p:cNvGrpSpPr/>
            <p:nvPr/>
          </p:nvGrpSpPr>
          <p:grpSpPr>
            <a:xfrm rot="10800000">
              <a:off x="4564127" y="1826214"/>
              <a:ext cx="272505" cy="1286822"/>
              <a:chOff x="3827156" y="4187467"/>
              <a:chExt cx="272505" cy="1286822"/>
            </a:xfrm>
          </p:grpSpPr>
          <p:sp>
            <p:nvSpPr>
              <p:cNvPr id="28" name="Rectangle: Rounded Corners 27">
                <a:extLst>
                  <a:ext uri="{FF2B5EF4-FFF2-40B4-BE49-F238E27FC236}">
                    <a16:creationId xmlns:a16="http://schemas.microsoft.com/office/drawing/2014/main" id="{8624109A-6ED0-4B31-8527-D022EB2D0C44}"/>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19E9F7AC-12E1-44CC-9D1B-4150DF43A260}"/>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D73340C3-A36A-4888-BDB8-43B71FE996E0}"/>
                </a:ext>
              </a:extLst>
            </p:cNvPr>
            <p:cNvGrpSpPr/>
            <p:nvPr/>
          </p:nvGrpSpPr>
          <p:grpSpPr>
            <a:xfrm rot="10800000">
              <a:off x="4750757" y="1736893"/>
              <a:ext cx="272505" cy="1286822"/>
              <a:chOff x="3827156" y="4187467"/>
              <a:chExt cx="272505" cy="1286822"/>
            </a:xfrm>
          </p:grpSpPr>
          <p:sp>
            <p:nvSpPr>
              <p:cNvPr id="22" name="Rectangle: Rounded Corners 21">
                <a:extLst>
                  <a:ext uri="{FF2B5EF4-FFF2-40B4-BE49-F238E27FC236}">
                    <a16:creationId xmlns:a16="http://schemas.microsoft.com/office/drawing/2014/main" id="{2BAF613C-A8B2-4752-91FA-B767E17A5C78}"/>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B4C8F3D-E2F4-42D7-9D6F-6829012BCD27}"/>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Oval 34">
              <a:extLst>
                <a:ext uri="{FF2B5EF4-FFF2-40B4-BE49-F238E27FC236}">
                  <a16:creationId xmlns:a16="http://schemas.microsoft.com/office/drawing/2014/main" id="{ACFA680F-A1A0-44D2-8A48-4F60917E5A40}"/>
                </a:ext>
              </a:extLst>
            </p:cNvPr>
            <p:cNvSpPr/>
            <p:nvPr/>
          </p:nvSpPr>
          <p:spPr>
            <a:xfrm rot="10800000">
              <a:off x="4863902" y="3860877"/>
              <a:ext cx="641897" cy="1253515"/>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F44F0E4-C101-4880-A408-04084265241B}"/>
                </a:ext>
              </a:extLst>
            </p:cNvPr>
            <p:cNvSpPr/>
            <p:nvPr/>
          </p:nvSpPr>
          <p:spPr>
            <a:xfrm rot="10800000">
              <a:off x="5127308" y="3801618"/>
              <a:ext cx="641897" cy="1253515"/>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944F50FF-B64D-4A1B-997B-B6E96C66513C}"/>
                </a:ext>
              </a:extLst>
            </p:cNvPr>
            <p:cNvSpPr/>
            <p:nvPr/>
          </p:nvSpPr>
          <p:spPr>
            <a:xfrm rot="10800000">
              <a:off x="4591383" y="3823821"/>
              <a:ext cx="641897" cy="1253515"/>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98F25D1-1081-4414-A51D-38CF5360A7A8}"/>
                </a:ext>
              </a:extLst>
            </p:cNvPr>
            <p:cNvSpPr/>
            <p:nvPr/>
          </p:nvSpPr>
          <p:spPr>
            <a:xfrm rot="10800000">
              <a:off x="4476298" y="3665148"/>
              <a:ext cx="641897" cy="1253515"/>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72766213-8D36-4D62-9A25-75EF979FD572}"/>
                </a:ext>
              </a:extLst>
            </p:cNvPr>
            <p:cNvSpPr/>
            <p:nvPr/>
          </p:nvSpPr>
          <p:spPr>
            <a:xfrm rot="10800000">
              <a:off x="6142739" y="1993248"/>
              <a:ext cx="138960" cy="2969822"/>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E8D69085-5B4F-47DB-A003-44AC1FC151F3}"/>
                </a:ext>
              </a:extLst>
            </p:cNvPr>
            <p:cNvSpPr/>
            <p:nvPr/>
          </p:nvSpPr>
          <p:spPr>
            <a:xfrm rot="10800000">
              <a:off x="5629623" y="1948841"/>
              <a:ext cx="578639" cy="110818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5034DA84-E0FB-46C8-814E-F71A3022322A}"/>
                </a:ext>
              </a:extLst>
            </p:cNvPr>
            <p:cNvGrpSpPr/>
            <p:nvPr/>
          </p:nvGrpSpPr>
          <p:grpSpPr>
            <a:xfrm rot="10800000">
              <a:off x="5505797" y="1791394"/>
              <a:ext cx="272505" cy="1286822"/>
              <a:chOff x="3827156" y="4187467"/>
              <a:chExt cx="272505" cy="1286822"/>
            </a:xfrm>
          </p:grpSpPr>
          <p:sp>
            <p:nvSpPr>
              <p:cNvPr id="10" name="Rectangle: Rounded Corners 9">
                <a:extLst>
                  <a:ext uri="{FF2B5EF4-FFF2-40B4-BE49-F238E27FC236}">
                    <a16:creationId xmlns:a16="http://schemas.microsoft.com/office/drawing/2014/main" id="{6528382B-742F-41BB-BFC9-9C6CF08D028F}"/>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58D4CC7-EBB9-4B51-B6CA-37E3FE84D594}"/>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7054AA51-FC5B-40AC-98DE-6E27E51C9B28}"/>
                </a:ext>
              </a:extLst>
            </p:cNvPr>
            <p:cNvGrpSpPr/>
            <p:nvPr/>
          </p:nvGrpSpPr>
          <p:grpSpPr>
            <a:xfrm rot="10800000">
              <a:off x="5283683" y="1716202"/>
              <a:ext cx="272505" cy="1286822"/>
              <a:chOff x="3827156" y="4187467"/>
              <a:chExt cx="272505" cy="1286822"/>
            </a:xfrm>
          </p:grpSpPr>
          <p:sp>
            <p:nvSpPr>
              <p:cNvPr id="13" name="Rectangle: Rounded Corners 12">
                <a:extLst>
                  <a:ext uri="{FF2B5EF4-FFF2-40B4-BE49-F238E27FC236}">
                    <a16:creationId xmlns:a16="http://schemas.microsoft.com/office/drawing/2014/main" id="{2CDBB605-75BC-4FE5-8057-4F4E7FAEFE08}"/>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A105EBE-22DB-45CA-AB59-C24FE63A4A71}"/>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D7AD4CB0-4D9E-42DF-A2FD-7C26D0E5E44F}"/>
                </a:ext>
              </a:extLst>
            </p:cNvPr>
            <p:cNvGrpSpPr/>
            <p:nvPr/>
          </p:nvGrpSpPr>
          <p:grpSpPr>
            <a:xfrm rot="10800000">
              <a:off x="5017220" y="1692232"/>
              <a:ext cx="272505" cy="1286822"/>
              <a:chOff x="3827156" y="4187467"/>
              <a:chExt cx="272505" cy="1286822"/>
            </a:xfrm>
          </p:grpSpPr>
          <p:sp>
            <p:nvSpPr>
              <p:cNvPr id="16" name="Rectangle: Rounded Corners 15">
                <a:extLst>
                  <a:ext uri="{FF2B5EF4-FFF2-40B4-BE49-F238E27FC236}">
                    <a16:creationId xmlns:a16="http://schemas.microsoft.com/office/drawing/2014/main" id="{89DA0F9B-2543-42D2-B3C2-92B3EF291524}"/>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1E23E9F-A584-4F33-B68F-93A9DA484A06}"/>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Oval 41">
              <a:extLst>
                <a:ext uri="{FF2B5EF4-FFF2-40B4-BE49-F238E27FC236}">
                  <a16:creationId xmlns:a16="http://schemas.microsoft.com/office/drawing/2014/main" id="{FC574922-5079-4E68-9E72-A4154208F258}"/>
                </a:ext>
              </a:extLst>
            </p:cNvPr>
            <p:cNvSpPr/>
            <p:nvPr/>
          </p:nvSpPr>
          <p:spPr>
            <a:xfrm rot="12701702">
              <a:off x="5707747" y="4241613"/>
              <a:ext cx="511655" cy="91086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1E54ACE1-09BB-456F-A13B-37F8991652B9}"/>
                </a:ext>
              </a:extLst>
            </p:cNvPr>
            <p:cNvSpPr/>
            <p:nvPr/>
          </p:nvSpPr>
          <p:spPr>
            <a:xfrm rot="10800000">
              <a:off x="5276695" y="3633058"/>
              <a:ext cx="641897" cy="1253515"/>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6F2BD34-4EB5-40FB-90EA-AA8D0BB70423}"/>
                </a:ext>
              </a:extLst>
            </p:cNvPr>
            <p:cNvSpPr/>
            <p:nvPr/>
          </p:nvSpPr>
          <p:spPr>
            <a:xfrm rot="10800000">
              <a:off x="4863902" y="3576726"/>
              <a:ext cx="641897" cy="1253515"/>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14AC965D-9993-48CA-954C-F7F52779CFD0}"/>
                </a:ext>
              </a:extLst>
            </p:cNvPr>
            <p:cNvSpPr txBox="1"/>
            <p:nvPr/>
          </p:nvSpPr>
          <p:spPr>
            <a:xfrm>
              <a:off x="6060851" y="3719714"/>
              <a:ext cx="363338" cy="369332"/>
            </a:xfrm>
            <a:prstGeom prst="rect">
              <a:avLst/>
            </a:prstGeom>
            <a:noFill/>
          </p:spPr>
          <p:txBody>
            <a:bodyPr wrap="square" rtlCol="0">
              <a:spAutoFit/>
            </a:bodyPr>
            <a:lstStyle/>
            <a:p>
              <a:r>
                <a:rPr lang="en-US" b="1" dirty="0">
                  <a:solidFill>
                    <a:schemeClr val="bg1"/>
                  </a:solidFill>
                </a:rPr>
                <a:t>b</a:t>
              </a:r>
            </a:p>
          </p:txBody>
        </p:sp>
        <p:sp>
          <p:nvSpPr>
            <p:cNvPr id="44" name="TextBox 43">
              <a:extLst>
                <a:ext uri="{FF2B5EF4-FFF2-40B4-BE49-F238E27FC236}">
                  <a16:creationId xmlns:a16="http://schemas.microsoft.com/office/drawing/2014/main" id="{94971645-EEE8-4C73-BE22-9008CA28FD7F}"/>
                </a:ext>
              </a:extLst>
            </p:cNvPr>
            <p:cNvSpPr txBox="1"/>
            <p:nvPr/>
          </p:nvSpPr>
          <p:spPr>
            <a:xfrm>
              <a:off x="6191576" y="3723752"/>
              <a:ext cx="363338" cy="369332"/>
            </a:xfrm>
            <a:prstGeom prst="rect">
              <a:avLst/>
            </a:prstGeom>
            <a:noFill/>
          </p:spPr>
          <p:txBody>
            <a:bodyPr wrap="square" rtlCol="0">
              <a:spAutoFit/>
            </a:bodyPr>
            <a:lstStyle/>
            <a:p>
              <a:r>
                <a:rPr lang="en-US" b="1" dirty="0">
                  <a:solidFill>
                    <a:schemeClr val="bg1"/>
                  </a:solidFill>
                </a:rPr>
                <a:t>b</a:t>
              </a:r>
            </a:p>
          </p:txBody>
        </p:sp>
        <p:sp>
          <p:nvSpPr>
            <p:cNvPr id="45" name="TextBox 44">
              <a:extLst>
                <a:ext uri="{FF2B5EF4-FFF2-40B4-BE49-F238E27FC236}">
                  <a16:creationId xmlns:a16="http://schemas.microsoft.com/office/drawing/2014/main" id="{3767173E-6F71-4CD4-AD77-3E3C6E31AA73}"/>
                </a:ext>
              </a:extLst>
            </p:cNvPr>
            <p:cNvSpPr txBox="1"/>
            <p:nvPr/>
          </p:nvSpPr>
          <p:spPr>
            <a:xfrm>
              <a:off x="5840919" y="2267408"/>
              <a:ext cx="363338" cy="369332"/>
            </a:xfrm>
            <a:prstGeom prst="rect">
              <a:avLst/>
            </a:prstGeom>
            <a:noFill/>
          </p:spPr>
          <p:txBody>
            <a:bodyPr wrap="square" rtlCol="0">
              <a:spAutoFit/>
            </a:bodyPr>
            <a:lstStyle/>
            <a:p>
              <a:r>
                <a:rPr lang="en-US" b="1" dirty="0">
                  <a:solidFill>
                    <a:schemeClr val="bg1"/>
                  </a:solidFill>
                </a:rPr>
                <a:t>a</a:t>
              </a:r>
            </a:p>
          </p:txBody>
        </p:sp>
        <p:sp>
          <p:nvSpPr>
            <p:cNvPr id="52" name="TextBox 51">
              <a:extLst>
                <a:ext uri="{FF2B5EF4-FFF2-40B4-BE49-F238E27FC236}">
                  <a16:creationId xmlns:a16="http://schemas.microsoft.com/office/drawing/2014/main" id="{9F19AA66-1E3F-4BC7-88C7-900BDFD73339}"/>
                </a:ext>
              </a:extLst>
            </p:cNvPr>
            <p:cNvSpPr txBox="1"/>
            <p:nvPr/>
          </p:nvSpPr>
          <p:spPr>
            <a:xfrm>
              <a:off x="5026155" y="3948671"/>
              <a:ext cx="363338" cy="369332"/>
            </a:xfrm>
            <a:prstGeom prst="rect">
              <a:avLst/>
            </a:prstGeom>
            <a:noFill/>
          </p:spPr>
          <p:txBody>
            <a:bodyPr wrap="square" rtlCol="0">
              <a:spAutoFit/>
            </a:bodyPr>
            <a:lstStyle/>
            <a:p>
              <a:r>
                <a:rPr lang="en-US" b="1" dirty="0">
                  <a:latin typeface="Symbol" panose="05050102010706020507" pitchFamily="18" charset="2"/>
                </a:rPr>
                <a:t>a</a:t>
              </a:r>
            </a:p>
          </p:txBody>
        </p:sp>
        <p:sp>
          <p:nvSpPr>
            <p:cNvPr id="53" name="TextBox 52">
              <a:extLst>
                <a:ext uri="{FF2B5EF4-FFF2-40B4-BE49-F238E27FC236}">
                  <a16:creationId xmlns:a16="http://schemas.microsoft.com/office/drawing/2014/main" id="{0549BF88-0716-49F2-B1D8-A4148C668577}"/>
                </a:ext>
              </a:extLst>
            </p:cNvPr>
            <p:cNvSpPr txBox="1"/>
            <p:nvPr/>
          </p:nvSpPr>
          <p:spPr>
            <a:xfrm>
              <a:off x="5257672" y="4701080"/>
              <a:ext cx="363338" cy="369332"/>
            </a:xfrm>
            <a:prstGeom prst="rect">
              <a:avLst/>
            </a:prstGeom>
            <a:noFill/>
          </p:spPr>
          <p:txBody>
            <a:bodyPr wrap="square" rtlCol="0">
              <a:spAutoFit/>
            </a:bodyPr>
            <a:lstStyle/>
            <a:p>
              <a:r>
                <a:rPr lang="en-US" b="1" dirty="0">
                  <a:latin typeface="Symbol" panose="05050102010706020507" pitchFamily="18" charset="2"/>
                </a:rPr>
                <a:t>a</a:t>
              </a:r>
            </a:p>
          </p:txBody>
        </p:sp>
        <p:sp>
          <p:nvSpPr>
            <p:cNvPr id="54" name="TextBox 53">
              <a:extLst>
                <a:ext uri="{FF2B5EF4-FFF2-40B4-BE49-F238E27FC236}">
                  <a16:creationId xmlns:a16="http://schemas.microsoft.com/office/drawing/2014/main" id="{77803D59-CC84-4B2D-870F-01A9CD8B3BBB}"/>
                </a:ext>
              </a:extLst>
            </p:cNvPr>
            <p:cNvSpPr txBox="1"/>
            <p:nvPr/>
          </p:nvSpPr>
          <p:spPr>
            <a:xfrm>
              <a:off x="4802769" y="4717891"/>
              <a:ext cx="363338" cy="369332"/>
            </a:xfrm>
            <a:prstGeom prst="rect">
              <a:avLst/>
            </a:prstGeom>
            <a:noFill/>
          </p:spPr>
          <p:txBody>
            <a:bodyPr wrap="square" rtlCol="0">
              <a:spAutoFit/>
            </a:bodyPr>
            <a:lstStyle/>
            <a:p>
              <a:r>
                <a:rPr lang="en-US" b="1" dirty="0">
                  <a:latin typeface="Symbol" panose="05050102010706020507" pitchFamily="18" charset="2"/>
                </a:rPr>
                <a:t>a</a:t>
              </a:r>
            </a:p>
          </p:txBody>
        </p:sp>
        <p:sp>
          <p:nvSpPr>
            <p:cNvPr id="55" name="TextBox 54">
              <a:extLst>
                <a:ext uri="{FF2B5EF4-FFF2-40B4-BE49-F238E27FC236}">
                  <a16:creationId xmlns:a16="http://schemas.microsoft.com/office/drawing/2014/main" id="{94513687-53B9-471A-BF6C-4682058AF25E}"/>
                </a:ext>
              </a:extLst>
            </p:cNvPr>
            <p:cNvSpPr txBox="1"/>
            <p:nvPr/>
          </p:nvSpPr>
          <p:spPr>
            <a:xfrm>
              <a:off x="5854503" y="4519961"/>
              <a:ext cx="363338" cy="369332"/>
            </a:xfrm>
            <a:prstGeom prst="rect">
              <a:avLst/>
            </a:prstGeom>
            <a:noFill/>
          </p:spPr>
          <p:txBody>
            <a:bodyPr wrap="square" rtlCol="0">
              <a:spAutoFit/>
            </a:bodyPr>
            <a:lstStyle/>
            <a:p>
              <a:r>
                <a:rPr lang="en-US" b="1" dirty="0">
                  <a:solidFill>
                    <a:schemeClr val="bg1"/>
                  </a:solidFill>
                  <a:latin typeface="Symbol" panose="05050102010706020507" pitchFamily="18" charset="2"/>
                </a:rPr>
                <a:t>d</a:t>
              </a:r>
            </a:p>
          </p:txBody>
        </p:sp>
        <p:sp>
          <p:nvSpPr>
            <p:cNvPr id="56" name="TextBox 55">
              <a:extLst>
                <a:ext uri="{FF2B5EF4-FFF2-40B4-BE49-F238E27FC236}">
                  <a16:creationId xmlns:a16="http://schemas.microsoft.com/office/drawing/2014/main" id="{F6F32290-86FA-41F9-8A70-FD05D5B4510D}"/>
                </a:ext>
              </a:extLst>
            </p:cNvPr>
            <p:cNvSpPr txBox="1"/>
            <p:nvPr/>
          </p:nvSpPr>
          <p:spPr>
            <a:xfrm>
              <a:off x="5035895" y="4763626"/>
              <a:ext cx="363338" cy="369332"/>
            </a:xfrm>
            <a:prstGeom prst="rect">
              <a:avLst/>
            </a:prstGeom>
            <a:noFill/>
          </p:spPr>
          <p:txBody>
            <a:bodyPr wrap="square" rtlCol="0">
              <a:spAutoFit/>
            </a:bodyPr>
            <a:lstStyle/>
            <a:p>
              <a:r>
                <a:rPr lang="en-US" b="1" dirty="0">
                  <a:latin typeface="Symbol" panose="05050102010706020507" pitchFamily="18" charset="2"/>
                </a:rPr>
                <a:t>b</a:t>
              </a:r>
            </a:p>
          </p:txBody>
        </p:sp>
        <p:sp>
          <p:nvSpPr>
            <p:cNvPr id="57" name="TextBox 56">
              <a:extLst>
                <a:ext uri="{FF2B5EF4-FFF2-40B4-BE49-F238E27FC236}">
                  <a16:creationId xmlns:a16="http://schemas.microsoft.com/office/drawing/2014/main" id="{3F31146C-19F2-406F-A9C6-24D016520C70}"/>
                </a:ext>
              </a:extLst>
            </p:cNvPr>
            <p:cNvSpPr txBox="1"/>
            <p:nvPr/>
          </p:nvSpPr>
          <p:spPr>
            <a:xfrm>
              <a:off x="5515465" y="4039978"/>
              <a:ext cx="363338" cy="369332"/>
            </a:xfrm>
            <a:prstGeom prst="rect">
              <a:avLst/>
            </a:prstGeom>
            <a:noFill/>
          </p:spPr>
          <p:txBody>
            <a:bodyPr wrap="square" rtlCol="0">
              <a:spAutoFit/>
            </a:bodyPr>
            <a:lstStyle/>
            <a:p>
              <a:r>
                <a:rPr lang="en-US" b="1" dirty="0">
                  <a:latin typeface="Symbol" panose="05050102010706020507" pitchFamily="18" charset="2"/>
                </a:rPr>
                <a:t>b</a:t>
              </a:r>
            </a:p>
          </p:txBody>
        </p:sp>
        <p:sp>
          <p:nvSpPr>
            <p:cNvPr id="58" name="TextBox 57">
              <a:extLst>
                <a:ext uri="{FF2B5EF4-FFF2-40B4-BE49-F238E27FC236}">
                  <a16:creationId xmlns:a16="http://schemas.microsoft.com/office/drawing/2014/main" id="{F3A55FBE-0429-46A3-8A01-B6DB5D8242F1}"/>
                </a:ext>
              </a:extLst>
            </p:cNvPr>
            <p:cNvSpPr txBox="1"/>
            <p:nvPr/>
          </p:nvSpPr>
          <p:spPr>
            <a:xfrm>
              <a:off x="4533253" y="4039258"/>
              <a:ext cx="363338" cy="369332"/>
            </a:xfrm>
            <a:prstGeom prst="rect">
              <a:avLst/>
            </a:prstGeom>
            <a:noFill/>
          </p:spPr>
          <p:txBody>
            <a:bodyPr wrap="square" rtlCol="0">
              <a:spAutoFit/>
            </a:bodyPr>
            <a:lstStyle/>
            <a:p>
              <a:r>
                <a:rPr lang="en-US" b="1" dirty="0">
                  <a:latin typeface="Symbol" panose="05050102010706020507" pitchFamily="18" charset="2"/>
                </a:rPr>
                <a:t>b</a:t>
              </a:r>
            </a:p>
          </p:txBody>
        </p:sp>
      </p:grpSp>
      <p:sp>
        <p:nvSpPr>
          <p:cNvPr id="63" name="TextBox 62">
            <a:extLst>
              <a:ext uri="{FF2B5EF4-FFF2-40B4-BE49-F238E27FC236}">
                <a16:creationId xmlns:a16="http://schemas.microsoft.com/office/drawing/2014/main" id="{A6B4CD6C-B557-4FD3-876B-28B12EA454B9}"/>
              </a:ext>
            </a:extLst>
          </p:cNvPr>
          <p:cNvSpPr txBox="1"/>
          <p:nvPr/>
        </p:nvSpPr>
        <p:spPr>
          <a:xfrm>
            <a:off x="4459222" y="1739860"/>
            <a:ext cx="1216477" cy="646331"/>
          </a:xfrm>
          <a:prstGeom prst="rect">
            <a:avLst/>
          </a:prstGeom>
          <a:noFill/>
        </p:spPr>
        <p:txBody>
          <a:bodyPr wrap="square" rtlCol="0">
            <a:spAutoFit/>
          </a:bodyPr>
          <a:lstStyle/>
          <a:p>
            <a:r>
              <a:rPr lang="en-US" dirty="0"/>
              <a:t>Inner</a:t>
            </a:r>
          </a:p>
          <a:p>
            <a:r>
              <a:rPr lang="en-US" dirty="0"/>
              <a:t>membrane</a:t>
            </a:r>
          </a:p>
        </p:txBody>
      </p:sp>
      <p:sp>
        <p:nvSpPr>
          <p:cNvPr id="64" name="TextBox 63">
            <a:extLst>
              <a:ext uri="{FF2B5EF4-FFF2-40B4-BE49-F238E27FC236}">
                <a16:creationId xmlns:a16="http://schemas.microsoft.com/office/drawing/2014/main" id="{C4410510-54B9-4D60-8190-41C8FDAC6E3A}"/>
              </a:ext>
            </a:extLst>
          </p:cNvPr>
          <p:cNvSpPr txBox="1"/>
          <p:nvPr/>
        </p:nvSpPr>
        <p:spPr>
          <a:xfrm>
            <a:off x="4423714" y="2704696"/>
            <a:ext cx="1049971" cy="369332"/>
          </a:xfrm>
          <a:prstGeom prst="rect">
            <a:avLst/>
          </a:prstGeom>
          <a:noFill/>
        </p:spPr>
        <p:txBody>
          <a:bodyPr wrap="square" rtlCol="0">
            <a:spAutoFit/>
          </a:bodyPr>
          <a:lstStyle/>
          <a:p>
            <a:r>
              <a:rPr lang="en-US" dirty="0"/>
              <a:t>Matrix</a:t>
            </a:r>
          </a:p>
        </p:txBody>
      </p:sp>
      <p:sp>
        <p:nvSpPr>
          <p:cNvPr id="65" name="TextBox 64">
            <a:extLst>
              <a:ext uri="{FF2B5EF4-FFF2-40B4-BE49-F238E27FC236}">
                <a16:creationId xmlns:a16="http://schemas.microsoft.com/office/drawing/2014/main" id="{055ED71A-0614-492A-818D-A063C88B2AA4}"/>
              </a:ext>
            </a:extLst>
          </p:cNvPr>
          <p:cNvSpPr txBox="1"/>
          <p:nvPr/>
        </p:nvSpPr>
        <p:spPr>
          <a:xfrm>
            <a:off x="4420567" y="857611"/>
            <a:ext cx="2041506" cy="646331"/>
          </a:xfrm>
          <a:prstGeom prst="rect">
            <a:avLst/>
          </a:prstGeom>
          <a:noFill/>
        </p:spPr>
        <p:txBody>
          <a:bodyPr wrap="square" rtlCol="0">
            <a:spAutoFit/>
          </a:bodyPr>
          <a:lstStyle/>
          <a:p>
            <a:r>
              <a:rPr lang="en-US" dirty="0"/>
              <a:t>Intermembrane</a:t>
            </a:r>
          </a:p>
          <a:p>
            <a:r>
              <a:rPr lang="en-US" dirty="0"/>
              <a:t>Space</a:t>
            </a:r>
          </a:p>
        </p:txBody>
      </p:sp>
      <p:cxnSp>
        <p:nvCxnSpPr>
          <p:cNvPr id="67" name="Straight Connector 66">
            <a:extLst>
              <a:ext uri="{FF2B5EF4-FFF2-40B4-BE49-F238E27FC236}">
                <a16:creationId xmlns:a16="http://schemas.microsoft.com/office/drawing/2014/main" id="{438C0BDB-BAF4-4DB5-AC2E-FEAF6DED6B73}"/>
              </a:ext>
            </a:extLst>
          </p:cNvPr>
          <p:cNvCxnSpPr/>
          <p:nvPr/>
        </p:nvCxnSpPr>
        <p:spPr>
          <a:xfrm>
            <a:off x="4099661" y="1437042"/>
            <a:ext cx="0" cy="445971"/>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430CBF92-351C-406C-9A98-3EE333A9565B}"/>
              </a:ext>
            </a:extLst>
          </p:cNvPr>
          <p:cNvCxnSpPr/>
          <p:nvPr/>
        </p:nvCxnSpPr>
        <p:spPr>
          <a:xfrm>
            <a:off x="4099661" y="2243741"/>
            <a:ext cx="0" cy="445971"/>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6C813382-121F-49AC-8A81-1805BBDEA933}"/>
              </a:ext>
            </a:extLst>
          </p:cNvPr>
          <p:cNvSpPr txBox="1"/>
          <p:nvPr/>
        </p:nvSpPr>
        <p:spPr>
          <a:xfrm>
            <a:off x="3949010" y="1820199"/>
            <a:ext cx="452835" cy="461665"/>
          </a:xfrm>
          <a:prstGeom prst="rect">
            <a:avLst/>
          </a:prstGeom>
          <a:noFill/>
        </p:spPr>
        <p:txBody>
          <a:bodyPr wrap="square" rtlCol="0">
            <a:spAutoFit/>
          </a:bodyPr>
          <a:lstStyle/>
          <a:p>
            <a:r>
              <a:rPr lang="en-US" sz="2400" b="1" dirty="0"/>
              <a:t>F</a:t>
            </a:r>
            <a:r>
              <a:rPr lang="en-US" sz="2400" b="1" baseline="-25000" dirty="0"/>
              <a:t>0</a:t>
            </a:r>
          </a:p>
        </p:txBody>
      </p:sp>
      <p:cxnSp>
        <p:nvCxnSpPr>
          <p:cNvPr id="70" name="Straight Connector 69">
            <a:extLst>
              <a:ext uri="{FF2B5EF4-FFF2-40B4-BE49-F238E27FC236}">
                <a16:creationId xmlns:a16="http://schemas.microsoft.com/office/drawing/2014/main" id="{3DF5B2BD-6B11-4079-8971-55B7107A801C}"/>
              </a:ext>
            </a:extLst>
          </p:cNvPr>
          <p:cNvCxnSpPr/>
          <p:nvPr/>
        </p:nvCxnSpPr>
        <p:spPr>
          <a:xfrm>
            <a:off x="4099661" y="3546452"/>
            <a:ext cx="0" cy="445971"/>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03E1FD7-E143-4545-83F1-F7F6119674F8}"/>
              </a:ext>
            </a:extLst>
          </p:cNvPr>
          <p:cNvCxnSpPr/>
          <p:nvPr/>
        </p:nvCxnSpPr>
        <p:spPr>
          <a:xfrm>
            <a:off x="4099661" y="4353151"/>
            <a:ext cx="0" cy="445971"/>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7BC7BC81-5A8B-4EDB-8EBB-A30729BD724D}"/>
              </a:ext>
            </a:extLst>
          </p:cNvPr>
          <p:cNvSpPr txBox="1"/>
          <p:nvPr/>
        </p:nvSpPr>
        <p:spPr>
          <a:xfrm>
            <a:off x="3949010" y="3929609"/>
            <a:ext cx="452835" cy="461665"/>
          </a:xfrm>
          <a:prstGeom prst="rect">
            <a:avLst/>
          </a:prstGeom>
          <a:noFill/>
        </p:spPr>
        <p:txBody>
          <a:bodyPr wrap="square" rtlCol="0">
            <a:spAutoFit/>
          </a:bodyPr>
          <a:lstStyle/>
          <a:p>
            <a:r>
              <a:rPr lang="en-US" sz="2400" b="1" dirty="0"/>
              <a:t>F</a:t>
            </a:r>
            <a:r>
              <a:rPr lang="en-US" sz="2400" b="1" baseline="-25000" dirty="0"/>
              <a:t>1</a:t>
            </a:r>
          </a:p>
        </p:txBody>
      </p:sp>
      <p:sp>
        <p:nvSpPr>
          <p:cNvPr id="19" name="TextBox 18">
            <a:extLst>
              <a:ext uri="{FF2B5EF4-FFF2-40B4-BE49-F238E27FC236}">
                <a16:creationId xmlns:a16="http://schemas.microsoft.com/office/drawing/2014/main" id="{29A55637-9C55-46B8-BB22-5945FDDCFE71}"/>
              </a:ext>
            </a:extLst>
          </p:cNvPr>
          <p:cNvSpPr txBox="1"/>
          <p:nvPr/>
        </p:nvSpPr>
        <p:spPr>
          <a:xfrm>
            <a:off x="4745759" y="462139"/>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74" name="TextBox 73">
            <a:extLst>
              <a:ext uri="{FF2B5EF4-FFF2-40B4-BE49-F238E27FC236}">
                <a16:creationId xmlns:a16="http://schemas.microsoft.com/office/drawing/2014/main" id="{C2B9DDB5-9B66-4A9A-B697-BB19112E7B51}"/>
              </a:ext>
            </a:extLst>
          </p:cNvPr>
          <p:cNvSpPr txBox="1"/>
          <p:nvPr/>
        </p:nvSpPr>
        <p:spPr>
          <a:xfrm>
            <a:off x="6273540" y="803803"/>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75" name="TextBox 74">
            <a:extLst>
              <a:ext uri="{FF2B5EF4-FFF2-40B4-BE49-F238E27FC236}">
                <a16:creationId xmlns:a16="http://schemas.microsoft.com/office/drawing/2014/main" id="{20B6580D-1197-4DAD-97E4-2D0D7D9D2A77}"/>
              </a:ext>
            </a:extLst>
          </p:cNvPr>
          <p:cNvSpPr txBox="1"/>
          <p:nvPr/>
        </p:nvSpPr>
        <p:spPr>
          <a:xfrm>
            <a:off x="7656476" y="440984"/>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76" name="TextBox 75">
            <a:extLst>
              <a:ext uri="{FF2B5EF4-FFF2-40B4-BE49-F238E27FC236}">
                <a16:creationId xmlns:a16="http://schemas.microsoft.com/office/drawing/2014/main" id="{F1B5D73C-29EA-400A-9A16-80D441ADB830}"/>
              </a:ext>
            </a:extLst>
          </p:cNvPr>
          <p:cNvSpPr txBox="1"/>
          <p:nvPr/>
        </p:nvSpPr>
        <p:spPr>
          <a:xfrm>
            <a:off x="8296182" y="930939"/>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77" name="TextBox 76">
            <a:extLst>
              <a:ext uri="{FF2B5EF4-FFF2-40B4-BE49-F238E27FC236}">
                <a16:creationId xmlns:a16="http://schemas.microsoft.com/office/drawing/2014/main" id="{1D02B09B-099D-4807-BEE3-5A0EDBAD359E}"/>
              </a:ext>
            </a:extLst>
          </p:cNvPr>
          <p:cNvSpPr txBox="1"/>
          <p:nvPr/>
        </p:nvSpPr>
        <p:spPr>
          <a:xfrm>
            <a:off x="7018303" y="432860"/>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78" name="TextBox 77">
            <a:extLst>
              <a:ext uri="{FF2B5EF4-FFF2-40B4-BE49-F238E27FC236}">
                <a16:creationId xmlns:a16="http://schemas.microsoft.com/office/drawing/2014/main" id="{301D172D-84A4-4B70-BB80-CD63069DE42E}"/>
              </a:ext>
            </a:extLst>
          </p:cNvPr>
          <p:cNvSpPr txBox="1"/>
          <p:nvPr/>
        </p:nvSpPr>
        <p:spPr>
          <a:xfrm>
            <a:off x="6269155" y="302364"/>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80" name="TextBox 79">
            <a:extLst>
              <a:ext uri="{FF2B5EF4-FFF2-40B4-BE49-F238E27FC236}">
                <a16:creationId xmlns:a16="http://schemas.microsoft.com/office/drawing/2014/main" id="{969560C6-E914-457A-857D-96860EDC230E}"/>
              </a:ext>
            </a:extLst>
          </p:cNvPr>
          <p:cNvSpPr txBox="1"/>
          <p:nvPr/>
        </p:nvSpPr>
        <p:spPr>
          <a:xfrm>
            <a:off x="5131450" y="579988"/>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81" name="TextBox 80">
            <a:extLst>
              <a:ext uri="{FF2B5EF4-FFF2-40B4-BE49-F238E27FC236}">
                <a16:creationId xmlns:a16="http://schemas.microsoft.com/office/drawing/2014/main" id="{CB51CDD2-0ADB-49CA-94B9-9C73238054DF}"/>
              </a:ext>
            </a:extLst>
          </p:cNvPr>
          <p:cNvSpPr txBox="1"/>
          <p:nvPr/>
        </p:nvSpPr>
        <p:spPr>
          <a:xfrm>
            <a:off x="6697580" y="258886"/>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82" name="TextBox 81">
            <a:extLst>
              <a:ext uri="{FF2B5EF4-FFF2-40B4-BE49-F238E27FC236}">
                <a16:creationId xmlns:a16="http://schemas.microsoft.com/office/drawing/2014/main" id="{D5D1EC42-FA43-49EF-B199-85AF8F8D2427}"/>
              </a:ext>
            </a:extLst>
          </p:cNvPr>
          <p:cNvSpPr txBox="1"/>
          <p:nvPr/>
        </p:nvSpPr>
        <p:spPr>
          <a:xfrm>
            <a:off x="5541011" y="419060"/>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83" name="TextBox 82">
            <a:extLst>
              <a:ext uri="{FF2B5EF4-FFF2-40B4-BE49-F238E27FC236}">
                <a16:creationId xmlns:a16="http://schemas.microsoft.com/office/drawing/2014/main" id="{A06846E0-C9AE-4827-A209-8DB76D887F37}"/>
              </a:ext>
            </a:extLst>
          </p:cNvPr>
          <p:cNvSpPr txBox="1"/>
          <p:nvPr/>
        </p:nvSpPr>
        <p:spPr>
          <a:xfrm>
            <a:off x="7939309" y="638558"/>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66" name="Rectangle: Rounded Corners 65">
            <a:extLst>
              <a:ext uri="{FF2B5EF4-FFF2-40B4-BE49-F238E27FC236}">
                <a16:creationId xmlns:a16="http://schemas.microsoft.com/office/drawing/2014/main" id="{6CCA4B70-705D-4951-93DB-0B0563C78B5F}"/>
              </a:ext>
            </a:extLst>
          </p:cNvPr>
          <p:cNvSpPr/>
          <p:nvPr/>
        </p:nvSpPr>
        <p:spPr>
          <a:xfrm>
            <a:off x="6941303" y="1601150"/>
            <a:ext cx="254271" cy="1022307"/>
          </a:xfrm>
          <a:prstGeom prst="roundRect">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814DCCCD-7B2C-4484-A0B5-2B6D01B6D0FF}"/>
              </a:ext>
            </a:extLst>
          </p:cNvPr>
          <p:cNvSpPr txBox="1"/>
          <p:nvPr/>
        </p:nvSpPr>
        <p:spPr>
          <a:xfrm>
            <a:off x="6874113" y="1633476"/>
            <a:ext cx="409675" cy="369332"/>
          </a:xfrm>
          <a:prstGeom prst="rect">
            <a:avLst/>
          </a:prstGeom>
          <a:noFill/>
        </p:spPr>
        <p:txBody>
          <a:bodyPr wrap="square" rtlCol="0">
            <a:spAutoFit/>
          </a:bodyPr>
          <a:lstStyle/>
          <a:p>
            <a:r>
              <a:rPr lang="en-US" b="1" dirty="0">
                <a:solidFill>
                  <a:srgbClr val="C00000"/>
                </a:solidFill>
              </a:rPr>
              <a:t>H</a:t>
            </a:r>
            <a:r>
              <a:rPr lang="en-US" b="1" baseline="30000" dirty="0">
                <a:solidFill>
                  <a:srgbClr val="C00000"/>
                </a:solidFill>
              </a:rPr>
              <a:t>+</a:t>
            </a:r>
          </a:p>
        </p:txBody>
      </p:sp>
      <p:sp>
        <p:nvSpPr>
          <p:cNvPr id="51" name="TextBox 50">
            <a:extLst>
              <a:ext uri="{FF2B5EF4-FFF2-40B4-BE49-F238E27FC236}">
                <a16:creationId xmlns:a16="http://schemas.microsoft.com/office/drawing/2014/main" id="{A4FC7638-227F-4FD2-9D09-074010F106CD}"/>
              </a:ext>
            </a:extLst>
          </p:cNvPr>
          <p:cNvSpPr txBox="1"/>
          <p:nvPr/>
        </p:nvSpPr>
        <p:spPr>
          <a:xfrm>
            <a:off x="6940637" y="1807032"/>
            <a:ext cx="343364" cy="369332"/>
          </a:xfrm>
          <a:prstGeom prst="rect">
            <a:avLst/>
          </a:prstGeom>
          <a:noFill/>
        </p:spPr>
        <p:txBody>
          <a:bodyPr wrap="none" rtlCol="0">
            <a:spAutoFit/>
          </a:bodyPr>
          <a:lstStyle/>
          <a:p>
            <a:r>
              <a:rPr lang="en-US" b="1" dirty="0"/>
              <a:t>E</a:t>
            </a:r>
            <a:r>
              <a:rPr lang="en-US" b="1" baseline="30000" dirty="0"/>
              <a:t>-</a:t>
            </a:r>
          </a:p>
        </p:txBody>
      </p:sp>
      <p:sp>
        <p:nvSpPr>
          <p:cNvPr id="84" name="TextBox 83">
            <a:extLst>
              <a:ext uri="{FF2B5EF4-FFF2-40B4-BE49-F238E27FC236}">
                <a16:creationId xmlns:a16="http://schemas.microsoft.com/office/drawing/2014/main" id="{B964E374-E211-483E-829C-94A97E3F1358}"/>
              </a:ext>
            </a:extLst>
          </p:cNvPr>
          <p:cNvSpPr txBox="1"/>
          <p:nvPr/>
        </p:nvSpPr>
        <p:spPr>
          <a:xfrm>
            <a:off x="6874554" y="2110739"/>
            <a:ext cx="452835" cy="369332"/>
          </a:xfrm>
          <a:prstGeom prst="rect">
            <a:avLst/>
          </a:prstGeom>
          <a:noFill/>
        </p:spPr>
        <p:txBody>
          <a:bodyPr wrap="square" rtlCol="0">
            <a:spAutoFit/>
          </a:bodyPr>
          <a:lstStyle/>
          <a:p>
            <a:r>
              <a:rPr lang="en-US" b="1" dirty="0"/>
              <a:t>c1</a:t>
            </a:r>
          </a:p>
        </p:txBody>
      </p:sp>
      <p:sp>
        <p:nvSpPr>
          <p:cNvPr id="3" name="Oval 2">
            <a:extLst>
              <a:ext uri="{FF2B5EF4-FFF2-40B4-BE49-F238E27FC236}">
                <a16:creationId xmlns:a16="http://schemas.microsoft.com/office/drawing/2014/main" id="{A4F1D59F-CE25-4BEE-B4E0-CA0786C496E8}"/>
              </a:ext>
            </a:extLst>
          </p:cNvPr>
          <p:cNvSpPr/>
          <p:nvPr/>
        </p:nvSpPr>
        <p:spPr>
          <a:xfrm>
            <a:off x="6859239" y="2555473"/>
            <a:ext cx="377343" cy="2243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F72D3C38-8FEC-4B50-B572-6D1CA4E675F1}"/>
              </a:ext>
            </a:extLst>
          </p:cNvPr>
          <p:cNvCxnSpPr>
            <a:cxnSpLocks/>
          </p:cNvCxnSpPr>
          <p:nvPr/>
        </p:nvCxnSpPr>
        <p:spPr>
          <a:xfrm>
            <a:off x="7088869" y="1955968"/>
            <a:ext cx="0" cy="96227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CB7F8739-11E3-4D31-A813-52A5BDB5B7DE}"/>
              </a:ext>
            </a:extLst>
          </p:cNvPr>
          <p:cNvSpPr txBox="1"/>
          <p:nvPr/>
        </p:nvSpPr>
        <p:spPr>
          <a:xfrm>
            <a:off x="7018745" y="2870084"/>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cxnSp>
        <p:nvCxnSpPr>
          <p:cNvPr id="86" name="Straight Arrow Connector 85">
            <a:extLst>
              <a:ext uri="{FF2B5EF4-FFF2-40B4-BE49-F238E27FC236}">
                <a16:creationId xmlns:a16="http://schemas.microsoft.com/office/drawing/2014/main" id="{EF84C25D-A27D-48E0-A37D-FDA40527F52C}"/>
              </a:ext>
            </a:extLst>
          </p:cNvPr>
          <p:cNvCxnSpPr>
            <a:cxnSpLocks/>
          </p:cNvCxnSpPr>
          <p:nvPr/>
        </p:nvCxnSpPr>
        <p:spPr>
          <a:xfrm>
            <a:off x="7412075" y="3168975"/>
            <a:ext cx="933114" cy="77257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2276439B-C386-461D-89FA-AEBA9DF23FEA}"/>
              </a:ext>
            </a:extLst>
          </p:cNvPr>
          <p:cNvSpPr txBox="1"/>
          <p:nvPr/>
        </p:nvSpPr>
        <p:spPr>
          <a:xfrm>
            <a:off x="8393766" y="3813844"/>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88" name="Freeform: Shape 87">
            <a:extLst>
              <a:ext uri="{FF2B5EF4-FFF2-40B4-BE49-F238E27FC236}">
                <a16:creationId xmlns:a16="http://schemas.microsoft.com/office/drawing/2014/main" id="{5CC5A1D0-9990-44C4-80D6-D5650342B5E5}"/>
              </a:ext>
            </a:extLst>
          </p:cNvPr>
          <p:cNvSpPr/>
          <p:nvPr/>
        </p:nvSpPr>
        <p:spPr>
          <a:xfrm rot="3438540">
            <a:off x="5069205" y="4333136"/>
            <a:ext cx="526648" cy="618042"/>
          </a:xfrm>
          <a:custGeom>
            <a:avLst/>
            <a:gdLst>
              <a:gd name="connsiteX0" fmla="*/ 0 w 526648"/>
              <a:gd name="connsiteY0" fmla="*/ 618042 h 618042"/>
              <a:gd name="connsiteX1" fmla="*/ 144683 w 526648"/>
              <a:gd name="connsiteY1" fmla="*/ 74031 h 618042"/>
              <a:gd name="connsiteX2" fmla="*/ 289367 w 526648"/>
              <a:gd name="connsiteY2" fmla="*/ 56669 h 618042"/>
              <a:gd name="connsiteX3" fmla="*/ 526648 w 526648"/>
              <a:gd name="connsiteY3" fmla="*/ 554381 h 618042"/>
              <a:gd name="connsiteX4" fmla="*/ 526648 w 526648"/>
              <a:gd name="connsiteY4" fmla="*/ 554381 h 618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648" h="618042">
                <a:moveTo>
                  <a:pt x="0" y="618042"/>
                </a:moveTo>
                <a:cubicBezTo>
                  <a:pt x="48227" y="392817"/>
                  <a:pt x="96455" y="167593"/>
                  <a:pt x="144683" y="74031"/>
                </a:cubicBezTo>
                <a:cubicBezTo>
                  <a:pt x="192911" y="-19531"/>
                  <a:pt x="225706" y="-23389"/>
                  <a:pt x="289367" y="56669"/>
                </a:cubicBezTo>
                <a:cubicBezTo>
                  <a:pt x="353028" y="136727"/>
                  <a:pt x="526648" y="554381"/>
                  <a:pt x="526648" y="554381"/>
                </a:cubicBezTo>
                <a:lnTo>
                  <a:pt x="526648" y="554381"/>
                </a:lnTo>
              </a:path>
            </a:pathLst>
          </a:custGeom>
          <a:noFill/>
          <a:ln w="57150">
            <a:solidFill>
              <a:schemeClr val="accent1">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333B59CB-538C-4FFA-9BD2-F092B093ADE8}"/>
              </a:ext>
            </a:extLst>
          </p:cNvPr>
          <p:cNvSpPr txBox="1"/>
          <p:nvPr/>
        </p:nvSpPr>
        <p:spPr>
          <a:xfrm>
            <a:off x="4133387" y="4576136"/>
            <a:ext cx="994183" cy="369332"/>
          </a:xfrm>
          <a:prstGeom prst="rect">
            <a:avLst/>
          </a:prstGeom>
          <a:noFill/>
        </p:spPr>
        <p:txBody>
          <a:bodyPr wrap="none" rtlCol="0">
            <a:spAutoFit/>
          </a:bodyPr>
          <a:lstStyle/>
          <a:p>
            <a:r>
              <a:rPr lang="en-US" b="1" dirty="0"/>
              <a:t>ADP + Pi</a:t>
            </a:r>
          </a:p>
        </p:txBody>
      </p:sp>
      <p:sp>
        <p:nvSpPr>
          <p:cNvPr id="90" name="TextBox 89">
            <a:extLst>
              <a:ext uri="{FF2B5EF4-FFF2-40B4-BE49-F238E27FC236}">
                <a16:creationId xmlns:a16="http://schemas.microsoft.com/office/drawing/2014/main" id="{203FA94B-9B29-4333-A108-F77E86767088}"/>
              </a:ext>
            </a:extLst>
          </p:cNvPr>
          <p:cNvSpPr txBox="1"/>
          <p:nvPr/>
        </p:nvSpPr>
        <p:spPr>
          <a:xfrm>
            <a:off x="4977760" y="5008500"/>
            <a:ext cx="543354" cy="369332"/>
          </a:xfrm>
          <a:prstGeom prst="rect">
            <a:avLst/>
          </a:prstGeom>
          <a:noFill/>
        </p:spPr>
        <p:txBody>
          <a:bodyPr wrap="none" rtlCol="0">
            <a:spAutoFit/>
          </a:bodyPr>
          <a:lstStyle/>
          <a:p>
            <a:r>
              <a:rPr lang="en-US" b="1" dirty="0"/>
              <a:t>ATP</a:t>
            </a:r>
          </a:p>
        </p:txBody>
      </p:sp>
      <p:sp>
        <p:nvSpPr>
          <p:cNvPr id="91" name="Title 1">
            <a:extLst>
              <a:ext uri="{FF2B5EF4-FFF2-40B4-BE49-F238E27FC236}">
                <a16:creationId xmlns:a16="http://schemas.microsoft.com/office/drawing/2014/main" id="{7BF96770-799A-4BC6-A3E7-C196E55A86D5}"/>
              </a:ext>
            </a:extLst>
          </p:cNvPr>
          <p:cNvSpPr>
            <a:spLocks noGrp="1"/>
          </p:cNvSpPr>
          <p:nvPr>
            <p:ph type="title"/>
          </p:nvPr>
        </p:nvSpPr>
        <p:spPr>
          <a:xfrm>
            <a:off x="1305018" y="222349"/>
            <a:ext cx="2832714" cy="779462"/>
          </a:xfrm>
        </p:spPr>
        <p:txBody>
          <a:bodyPr>
            <a:normAutofit fontScale="90000"/>
          </a:bodyPr>
          <a:lstStyle/>
          <a:p>
            <a:r>
              <a:rPr lang="en-US" dirty="0"/>
              <a:t>The Proton Motor</a:t>
            </a:r>
          </a:p>
        </p:txBody>
      </p:sp>
      <p:grpSp>
        <p:nvGrpSpPr>
          <p:cNvPr id="92" name="Group 91">
            <a:extLst>
              <a:ext uri="{FF2B5EF4-FFF2-40B4-BE49-F238E27FC236}">
                <a16:creationId xmlns:a16="http://schemas.microsoft.com/office/drawing/2014/main" id="{234B62FF-1B24-43B7-B818-EE53D73EFB11}"/>
              </a:ext>
            </a:extLst>
          </p:cNvPr>
          <p:cNvGrpSpPr/>
          <p:nvPr/>
        </p:nvGrpSpPr>
        <p:grpSpPr>
          <a:xfrm>
            <a:off x="5805110" y="2536299"/>
            <a:ext cx="1268340" cy="579336"/>
            <a:chOff x="974224" y="4013940"/>
            <a:chExt cx="1268340" cy="579336"/>
          </a:xfrm>
        </p:grpSpPr>
        <p:sp>
          <p:nvSpPr>
            <p:cNvPr id="93" name="Arc 92">
              <a:extLst>
                <a:ext uri="{FF2B5EF4-FFF2-40B4-BE49-F238E27FC236}">
                  <a16:creationId xmlns:a16="http://schemas.microsoft.com/office/drawing/2014/main" id="{410C5686-CA1E-43EF-B9EF-5083599A52AB}"/>
                </a:ext>
              </a:extLst>
            </p:cNvPr>
            <p:cNvSpPr/>
            <p:nvPr/>
          </p:nvSpPr>
          <p:spPr>
            <a:xfrm>
              <a:off x="974224" y="4013940"/>
              <a:ext cx="1238131" cy="579335"/>
            </a:xfrm>
            <a:prstGeom prst="arc">
              <a:avLst/>
            </a:prstGeom>
            <a:ln w="57150">
              <a:solidFill>
                <a:schemeClr val="bg2">
                  <a:lumMod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Arc 93">
              <a:extLst>
                <a:ext uri="{FF2B5EF4-FFF2-40B4-BE49-F238E27FC236}">
                  <a16:creationId xmlns:a16="http://schemas.microsoft.com/office/drawing/2014/main" id="{924C72FD-BFFF-463F-9786-9C8E2955C2F3}"/>
                </a:ext>
              </a:extLst>
            </p:cNvPr>
            <p:cNvSpPr/>
            <p:nvPr/>
          </p:nvSpPr>
          <p:spPr>
            <a:xfrm flipH="1">
              <a:off x="1004433" y="4013941"/>
              <a:ext cx="1238131" cy="579335"/>
            </a:xfrm>
            <a:prstGeom prst="arc">
              <a:avLst/>
            </a:prstGeom>
            <a:ln w="57150">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5" name="TextBox 94">
            <a:extLst>
              <a:ext uri="{FF2B5EF4-FFF2-40B4-BE49-F238E27FC236}">
                <a16:creationId xmlns:a16="http://schemas.microsoft.com/office/drawing/2014/main" id="{3795FB56-767E-4BD0-B7F8-1FC9194BD87E}"/>
              </a:ext>
            </a:extLst>
          </p:cNvPr>
          <p:cNvSpPr txBox="1"/>
          <p:nvPr/>
        </p:nvSpPr>
        <p:spPr>
          <a:xfrm>
            <a:off x="418620" y="2081794"/>
            <a:ext cx="3359700" cy="2246769"/>
          </a:xfrm>
          <a:prstGeom prst="rect">
            <a:avLst/>
          </a:prstGeom>
          <a:noFill/>
        </p:spPr>
        <p:txBody>
          <a:bodyPr wrap="square" rtlCol="0">
            <a:spAutoFit/>
          </a:bodyPr>
          <a:lstStyle/>
          <a:p>
            <a:r>
              <a:rPr lang="en-US" sz="2800" dirty="0"/>
              <a:t>Loading of the c-subunits causes the F</a:t>
            </a:r>
            <a:r>
              <a:rPr lang="en-US" sz="2800" baseline="-25000" dirty="0"/>
              <a:t>0 </a:t>
            </a:r>
            <a:r>
              <a:rPr lang="en-US" sz="2800" dirty="0"/>
              <a:t>motor to move in the counterclockwise direction</a:t>
            </a:r>
          </a:p>
        </p:txBody>
      </p:sp>
    </p:spTree>
    <p:extLst>
      <p:ext uri="{BB962C8B-B14F-4D97-AF65-F5344CB8AC3E}">
        <p14:creationId xmlns:p14="http://schemas.microsoft.com/office/powerpoint/2010/main" val="140672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7EA677E4-7918-4C51-AE54-F5F8516179A2}"/>
              </a:ext>
            </a:extLst>
          </p:cNvPr>
          <p:cNvSpPr/>
          <p:nvPr/>
        </p:nvSpPr>
        <p:spPr>
          <a:xfrm>
            <a:off x="4450886" y="1606855"/>
            <a:ext cx="4469055" cy="104756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1" name="Group 60">
            <a:extLst>
              <a:ext uri="{FF2B5EF4-FFF2-40B4-BE49-F238E27FC236}">
                <a16:creationId xmlns:a16="http://schemas.microsoft.com/office/drawing/2014/main" id="{60510E1F-D12B-4CE7-88B7-2ECD91CA0CE0}"/>
              </a:ext>
            </a:extLst>
          </p:cNvPr>
          <p:cNvGrpSpPr/>
          <p:nvPr/>
        </p:nvGrpSpPr>
        <p:grpSpPr>
          <a:xfrm>
            <a:off x="5579558" y="1250171"/>
            <a:ext cx="2590621" cy="3794168"/>
            <a:chOff x="4476298" y="1692232"/>
            <a:chExt cx="2078616" cy="3473536"/>
          </a:xfrm>
        </p:grpSpPr>
        <p:sp>
          <p:nvSpPr>
            <p:cNvPr id="39" name="Rectangle: Rounded Corners 38">
              <a:extLst>
                <a:ext uri="{FF2B5EF4-FFF2-40B4-BE49-F238E27FC236}">
                  <a16:creationId xmlns:a16="http://schemas.microsoft.com/office/drawing/2014/main" id="{390ED606-0F42-4A2F-9E84-09550B1DA1F0}"/>
                </a:ext>
              </a:extLst>
            </p:cNvPr>
            <p:cNvSpPr/>
            <p:nvPr/>
          </p:nvSpPr>
          <p:spPr>
            <a:xfrm rot="10800000">
              <a:off x="6229780" y="1993249"/>
              <a:ext cx="164593" cy="3172519"/>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844EE00F-D934-4316-876A-E308A7E29590}"/>
                </a:ext>
              </a:extLst>
            </p:cNvPr>
            <p:cNvGrpSpPr/>
            <p:nvPr/>
          </p:nvGrpSpPr>
          <p:grpSpPr>
            <a:xfrm rot="10800000">
              <a:off x="5466450" y="1944803"/>
              <a:ext cx="272505" cy="1286822"/>
              <a:chOff x="3827156" y="4187467"/>
              <a:chExt cx="272505" cy="1286822"/>
            </a:xfrm>
          </p:grpSpPr>
          <p:sp>
            <p:nvSpPr>
              <p:cNvPr id="5" name="Rectangle: Rounded Corners 4">
                <a:extLst>
                  <a:ext uri="{FF2B5EF4-FFF2-40B4-BE49-F238E27FC236}">
                    <a16:creationId xmlns:a16="http://schemas.microsoft.com/office/drawing/2014/main" id="{AFC7755A-B30D-4758-B36E-793CEB702F73}"/>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15C5C6B-780A-43F3-A322-1A97F96207FC}"/>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F095C13F-FDAE-41DF-A74E-3973E2A3F535}"/>
                </a:ext>
              </a:extLst>
            </p:cNvPr>
            <p:cNvGrpSpPr/>
            <p:nvPr/>
          </p:nvGrpSpPr>
          <p:grpSpPr>
            <a:xfrm rot="10800000">
              <a:off x="4660992" y="1993248"/>
              <a:ext cx="272505" cy="1286822"/>
              <a:chOff x="3827156" y="4187467"/>
              <a:chExt cx="272505" cy="1286822"/>
            </a:xfrm>
          </p:grpSpPr>
          <p:sp>
            <p:nvSpPr>
              <p:cNvPr id="25" name="Rectangle: Rounded Corners 24">
                <a:extLst>
                  <a:ext uri="{FF2B5EF4-FFF2-40B4-BE49-F238E27FC236}">
                    <a16:creationId xmlns:a16="http://schemas.microsoft.com/office/drawing/2014/main" id="{2DE15C8E-BE7F-4668-81A6-2825C7C446AE}"/>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07300D2-5C05-479E-B753-B453C5A28AFC}"/>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Rounded Corners 30">
              <a:extLst>
                <a:ext uri="{FF2B5EF4-FFF2-40B4-BE49-F238E27FC236}">
                  <a16:creationId xmlns:a16="http://schemas.microsoft.com/office/drawing/2014/main" id="{85D935F7-1A7C-4E7E-8C96-3229C728F4B1}"/>
                </a:ext>
              </a:extLst>
            </p:cNvPr>
            <p:cNvSpPr/>
            <p:nvPr/>
          </p:nvSpPr>
          <p:spPr>
            <a:xfrm rot="10800000">
              <a:off x="4863083" y="2055383"/>
              <a:ext cx="641897" cy="203366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9798DB35-ED5E-4ED7-A069-E68E51AB8A47}"/>
                </a:ext>
              </a:extLst>
            </p:cNvPr>
            <p:cNvSpPr/>
            <p:nvPr/>
          </p:nvSpPr>
          <p:spPr>
            <a:xfrm rot="10800000">
              <a:off x="4766217" y="2752572"/>
              <a:ext cx="381505" cy="1093025"/>
            </a:xfrm>
            <a:prstGeom prst="ellipse">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17BAB1C6-A488-44A0-BF0D-39B8A1BD68BE}"/>
                </a:ext>
              </a:extLst>
            </p:cNvPr>
            <p:cNvGrpSpPr/>
            <p:nvPr/>
          </p:nvGrpSpPr>
          <p:grpSpPr>
            <a:xfrm rot="10800000">
              <a:off x="4564127" y="1826214"/>
              <a:ext cx="272505" cy="1286822"/>
              <a:chOff x="3827156" y="4187467"/>
              <a:chExt cx="272505" cy="1286822"/>
            </a:xfrm>
          </p:grpSpPr>
          <p:sp>
            <p:nvSpPr>
              <p:cNvPr id="28" name="Rectangle: Rounded Corners 27">
                <a:extLst>
                  <a:ext uri="{FF2B5EF4-FFF2-40B4-BE49-F238E27FC236}">
                    <a16:creationId xmlns:a16="http://schemas.microsoft.com/office/drawing/2014/main" id="{8624109A-6ED0-4B31-8527-D022EB2D0C44}"/>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19E9F7AC-12E1-44CC-9D1B-4150DF43A260}"/>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D73340C3-A36A-4888-BDB8-43B71FE996E0}"/>
                </a:ext>
              </a:extLst>
            </p:cNvPr>
            <p:cNvGrpSpPr/>
            <p:nvPr/>
          </p:nvGrpSpPr>
          <p:grpSpPr>
            <a:xfrm rot="10800000">
              <a:off x="4750757" y="1736893"/>
              <a:ext cx="272505" cy="1286822"/>
              <a:chOff x="3827156" y="4187467"/>
              <a:chExt cx="272505" cy="1286822"/>
            </a:xfrm>
          </p:grpSpPr>
          <p:sp>
            <p:nvSpPr>
              <p:cNvPr id="22" name="Rectangle: Rounded Corners 21">
                <a:extLst>
                  <a:ext uri="{FF2B5EF4-FFF2-40B4-BE49-F238E27FC236}">
                    <a16:creationId xmlns:a16="http://schemas.microsoft.com/office/drawing/2014/main" id="{2BAF613C-A8B2-4752-91FA-B767E17A5C78}"/>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B4C8F3D-E2F4-42D7-9D6F-6829012BCD27}"/>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Oval 34">
              <a:extLst>
                <a:ext uri="{FF2B5EF4-FFF2-40B4-BE49-F238E27FC236}">
                  <a16:creationId xmlns:a16="http://schemas.microsoft.com/office/drawing/2014/main" id="{ACFA680F-A1A0-44D2-8A48-4F60917E5A40}"/>
                </a:ext>
              </a:extLst>
            </p:cNvPr>
            <p:cNvSpPr/>
            <p:nvPr/>
          </p:nvSpPr>
          <p:spPr>
            <a:xfrm rot="10800000">
              <a:off x="4863902" y="3860877"/>
              <a:ext cx="641897" cy="1253515"/>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F44F0E4-C101-4880-A408-04084265241B}"/>
                </a:ext>
              </a:extLst>
            </p:cNvPr>
            <p:cNvSpPr/>
            <p:nvPr/>
          </p:nvSpPr>
          <p:spPr>
            <a:xfrm rot="10800000">
              <a:off x="5127308" y="3801618"/>
              <a:ext cx="641897" cy="1253515"/>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944F50FF-B64D-4A1B-997B-B6E96C66513C}"/>
                </a:ext>
              </a:extLst>
            </p:cNvPr>
            <p:cNvSpPr/>
            <p:nvPr/>
          </p:nvSpPr>
          <p:spPr>
            <a:xfrm rot="10800000">
              <a:off x="4591383" y="3823821"/>
              <a:ext cx="641897" cy="1253515"/>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98F25D1-1081-4414-A51D-38CF5360A7A8}"/>
                </a:ext>
              </a:extLst>
            </p:cNvPr>
            <p:cNvSpPr/>
            <p:nvPr/>
          </p:nvSpPr>
          <p:spPr>
            <a:xfrm rot="10800000">
              <a:off x="4476298" y="3665148"/>
              <a:ext cx="641897" cy="1253515"/>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72766213-8D36-4D62-9A25-75EF979FD572}"/>
                </a:ext>
              </a:extLst>
            </p:cNvPr>
            <p:cNvSpPr/>
            <p:nvPr/>
          </p:nvSpPr>
          <p:spPr>
            <a:xfrm rot="10800000">
              <a:off x="6142739" y="1993248"/>
              <a:ext cx="138960" cy="2969822"/>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E8D69085-5B4F-47DB-A003-44AC1FC151F3}"/>
                </a:ext>
              </a:extLst>
            </p:cNvPr>
            <p:cNvSpPr/>
            <p:nvPr/>
          </p:nvSpPr>
          <p:spPr>
            <a:xfrm rot="10800000">
              <a:off x="5629623" y="1948841"/>
              <a:ext cx="578639" cy="110818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5034DA84-E0FB-46C8-814E-F71A3022322A}"/>
                </a:ext>
              </a:extLst>
            </p:cNvPr>
            <p:cNvGrpSpPr/>
            <p:nvPr/>
          </p:nvGrpSpPr>
          <p:grpSpPr>
            <a:xfrm rot="10800000">
              <a:off x="5505797" y="1791394"/>
              <a:ext cx="272505" cy="1286822"/>
              <a:chOff x="3827156" y="4187467"/>
              <a:chExt cx="272505" cy="1286822"/>
            </a:xfrm>
          </p:grpSpPr>
          <p:sp>
            <p:nvSpPr>
              <p:cNvPr id="10" name="Rectangle: Rounded Corners 9">
                <a:extLst>
                  <a:ext uri="{FF2B5EF4-FFF2-40B4-BE49-F238E27FC236}">
                    <a16:creationId xmlns:a16="http://schemas.microsoft.com/office/drawing/2014/main" id="{6528382B-742F-41BB-BFC9-9C6CF08D028F}"/>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58D4CC7-EBB9-4B51-B6CA-37E3FE84D594}"/>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7054AA51-FC5B-40AC-98DE-6E27E51C9B28}"/>
                </a:ext>
              </a:extLst>
            </p:cNvPr>
            <p:cNvGrpSpPr/>
            <p:nvPr/>
          </p:nvGrpSpPr>
          <p:grpSpPr>
            <a:xfrm rot="10800000">
              <a:off x="5283683" y="1716202"/>
              <a:ext cx="272505" cy="1286822"/>
              <a:chOff x="3827156" y="4187467"/>
              <a:chExt cx="272505" cy="1286822"/>
            </a:xfrm>
          </p:grpSpPr>
          <p:sp>
            <p:nvSpPr>
              <p:cNvPr id="13" name="Rectangle: Rounded Corners 12">
                <a:extLst>
                  <a:ext uri="{FF2B5EF4-FFF2-40B4-BE49-F238E27FC236}">
                    <a16:creationId xmlns:a16="http://schemas.microsoft.com/office/drawing/2014/main" id="{2CDBB605-75BC-4FE5-8057-4F4E7FAEFE08}"/>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A105EBE-22DB-45CA-AB59-C24FE63A4A71}"/>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D7AD4CB0-4D9E-42DF-A2FD-7C26D0E5E44F}"/>
                </a:ext>
              </a:extLst>
            </p:cNvPr>
            <p:cNvGrpSpPr/>
            <p:nvPr/>
          </p:nvGrpSpPr>
          <p:grpSpPr>
            <a:xfrm rot="10800000">
              <a:off x="5017220" y="1692232"/>
              <a:ext cx="272505" cy="1286822"/>
              <a:chOff x="3827156" y="4187467"/>
              <a:chExt cx="272505" cy="1286822"/>
            </a:xfrm>
          </p:grpSpPr>
          <p:sp>
            <p:nvSpPr>
              <p:cNvPr id="16" name="Rectangle: Rounded Corners 15">
                <a:extLst>
                  <a:ext uri="{FF2B5EF4-FFF2-40B4-BE49-F238E27FC236}">
                    <a16:creationId xmlns:a16="http://schemas.microsoft.com/office/drawing/2014/main" id="{89DA0F9B-2543-42D2-B3C2-92B3EF291524}"/>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1E23E9F-A584-4F33-B68F-93A9DA484A06}"/>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Oval 41">
              <a:extLst>
                <a:ext uri="{FF2B5EF4-FFF2-40B4-BE49-F238E27FC236}">
                  <a16:creationId xmlns:a16="http://schemas.microsoft.com/office/drawing/2014/main" id="{FC574922-5079-4E68-9E72-A4154208F258}"/>
                </a:ext>
              </a:extLst>
            </p:cNvPr>
            <p:cNvSpPr/>
            <p:nvPr/>
          </p:nvSpPr>
          <p:spPr>
            <a:xfrm rot="12701702">
              <a:off x="5707747" y="4241613"/>
              <a:ext cx="511655" cy="91086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1E54ACE1-09BB-456F-A13B-37F8991652B9}"/>
                </a:ext>
              </a:extLst>
            </p:cNvPr>
            <p:cNvSpPr/>
            <p:nvPr/>
          </p:nvSpPr>
          <p:spPr>
            <a:xfrm rot="10800000">
              <a:off x="5276695" y="3633058"/>
              <a:ext cx="641897" cy="1253515"/>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6F2BD34-4EB5-40FB-90EA-AA8D0BB70423}"/>
                </a:ext>
              </a:extLst>
            </p:cNvPr>
            <p:cNvSpPr/>
            <p:nvPr/>
          </p:nvSpPr>
          <p:spPr>
            <a:xfrm rot="10800000">
              <a:off x="4863902" y="3576726"/>
              <a:ext cx="641897" cy="1253515"/>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14AC965D-9993-48CA-954C-F7F52779CFD0}"/>
                </a:ext>
              </a:extLst>
            </p:cNvPr>
            <p:cNvSpPr txBox="1"/>
            <p:nvPr/>
          </p:nvSpPr>
          <p:spPr>
            <a:xfrm>
              <a:off x="6060851" y="3719714"/>
              <a:ext cx="363338" cy="369332"/>
            </a:xfrm>
            <a:prstGeom prst="rect">
              <a:avLst/>
            </a:prstGeom>
            <a:noFill/>
          </p:spPr>
          <p:txBody>
            <a:bodyPr wrap="square" rtlCol="0">
              <a:spAutoFit/>
            </a:bodyPr>
            <a:lstStyle/>
            <a:p>
              <a:r>
                <a:rPr lang="en-US" b="1" dirty="0">
                  <a:solidFill>
                    <a:schemeClr val="bg1"/>
                  </a:solidFill>
                </a:rPr>
                <a:t>b</a:t>
              </a:r>
            </a:p>
          </p:txBody>
        </p:sp>
        <p:sp>
          <p:nvSpPr>
            <p:cNvPr id="44" name="TextBox 43">
              <a:extLst>
                <a:ext uri="{FF2B5EF4-FFF2-40B4-BE49-F238E27FC236}">
                  <a16:creationId xmlns:a16="http://schemas.microsoft.com/office/drawing/2014/main" id="{94971645-EEE8-4C73-BE22-9008CA28FD7F}"/>
                </a:ext>
              </a:extLst>
            </p:cNvPr>
            <p:cNvSpPr txBox="1"/>
            <p:nvPr/>
          </p:nvSpPr>
          <p:spPr>
            <a:xfrm>
              <a:off x="6191576" y="3723752"/>
              <a:ext cx="363338" cy="369332"/>
            </a:xfrm>
            <a:prstGeom prst="rect">
              <a:avLst/>
            </a:prstGeom>
            <a:noFill/>
          </p:spPr>
          <p:txBody>
            <a:bodyPr wrap="square" rtlCol="0">
              <a:spAutoFit/>
            </a:bodyPr>
            <a:lstStyle/>
            <a:p>
              <a:r>
                <a:rPr lang="en-US" b="1" dirty="0">
                  <a:solidFill>
                    <a:schemeClr val="bg1"/>
                  </a:solidFill>
                </a:rPr>
                <a:t>b</a:t>
              </a:r>
            </a:p>
          </p:txBody>
        </p:sp>
        <p:sp>
          <p:nvSpPr>
            <p:cNvPr id="45" name="TextBox 44">
              <a:extLst>
                <a:ext uri="{FF2B5EF4-FFF2-40B4-BE49-F238E27FC236}">
                  <a16:creationId xmlns:a16="http://schemas.microsoft.com/office/drawing/2014/main" id="{3767173E-6F71-4CD4-AD77-3E3C6E31AA73}"/>
                </a:ext>
              </a:extLst>
            </p:cNvPr>
            <p:cNvSpPr txBox="1"/>
            <p:nvPr/>
          </p:nvSpPr>
          <p:spPr>
            <a:xfrm>
              <a:off x="5840919" y="2267408"/>
              <a:ext cx="363338" cy="369332"/>
            </a:xfrm>
            <a:prstGeom prst="rect">
              <a:avLst/>
            </a:prstGeom>
            <a:noFill/>
          </p:spPr>
          <p:txBody>
            <a:bodyPr wrap="square" rtlCol="0">
              <a:spAutoFit/>
            </a:bodyPr>
            <a:lstStyle/>
            <a:p>
              <a:r>
                <a:rPr lang="en-US" b="1" dirty="0">
                  <a:solidFill>
                    <a:schemeClr val="bg1"/>
                  </a:solidFill>
                </a:rPr>
                <a:t>a</a:t>
              </a:r>
            </a:p>
          </p:txBody>
        </p:sp>
        <p:sp>
          <p:nvSpPr>
            <p:cNvPr id="52" name="TextBox 51">
              <a:extLst>
                <a:ext uri="{FF2B5EF4-FFF2-40B4-BE49-F238E27FC236}">
                  <a16:creationId xmlns:a16="http://schemas.microsoft.com/office/drawing/2014/main" id="{9F19AA66-1E3F-4BC7-88C7-900BDFD73339}"/>
                </a:ext>
              </a:extLst>
            </p:cNvPr>
            <p:cNvSpPr txBox="1"/>
            <p:nvPr/>
          </p:nvSpPr>
          <p:spPr>
            <a:xfrm>
              <a:off x="5026155" y="3948671"/>
              <a:ext cx="363338" cy="369332"/>
            </a:xfrm>
            <a:prstGeom prst="rect">
              <a:avLst/>
            </a:prstGeom>
            <a:noFill/>
          </p:spPr>
          <p:txBody>
            <a:bodyPr wrap="square" rtlCol="0">
              <a:spAutoFit/>
            </a:bodyPr>
            <a:lstStyle/>
            <a:p>
              <a:r>
                <a:rPr lang="en-US" b="1" dirty="0">
                  <a:latin typeface="Symbol" panose="05050102010706020507" pitchFamily="18" charset="2"/>
                </a:rPr>
                <a:t>a</a:t>
              </a:r>
            </a:p>
          </p:txBody>
        </p:sp>
        <p:sp>
          <p:nvSpPr>
            <p:cNvPr id="53" name="TextBox 52">
              <a:extLst>
                <a:ext uri="{FF2B5EF4-FFF2-40B4-BE49-F238E27FC236}">
                  <a16:creationId xmlns:a16="http://schemas.microsoft.com/office/drawing/2014/main" id="{0549BF88-0716-49F2-B1D8-A4148C668577}"/>
                </a:ext>
              </a:extLst>
            </p:cNvPr>
            <p:cNvSpPr txBox="1"/>
            <p:nvPr/>
          </p:nvSpPr>
          <p:spPr>
            <a:xfrm>
              <a:off x="5257672" y="4701080"/>
              <a:ext cx="363338" cy="369332"/>
            </a:xfrm>
            <a:prstGeom prst="rect">
              <a:avLst/>
            </a:prstGeom>
            <a:noFill/>
          </p:spPr>
          <p:txBody>
            <a:bodyPr wrap="square" rtlCol="0">
              <a:spAutoFit/>
            </a:bodyPr>
            <a:lstStyle/>
            <a:p>
              <a:r>
                <a:rPr lang="en-US" b="1" dirty="0">
                  <a:latin typeface="Symbol" panose="05050102010706020507" pitchFamily="18" charset="2"/>
                </a:rPr>
                <a:t>a</a:t>
              </a:r>
            </a:p>
          </p:txBody>
        </p:sp>
        <p:sp>
          <p:nvSpPr>
            <p:cNvPr id="54" name="TextBox 53">
              <a:extLst>
                <a:ext uri="{FF2B5EF4-FFF2-40B4-BE49-F238E27FC236}">
                  <a16:creationId xmlns:a16="http://schemas.microsoft.com/office/drawing/2014/main" id="{77803D59-CC84-4B2D-870F-01A9CD8B3BBB}"/>
                </a:ext>
              </a:extLst>
            </p:cNvPr>
            <p:cNvSpPr txBox="1"/>
            <p:nvPr/>
          </p:nvSpPr>
          <p:spPr>
            <a:xfrm>
              <a:off x="4802769" y="4717891"/>
              <a:ext cx="363338" cy="369332"/>
            </a:xfrm>
            <a:prstGeom prst="rect">
              <a:avLst/>
            </a:prstGeom>
            <a:noFill/>
          </p:spPr>
          <p:txBody>
            <a:bodyPr wrap="square" rtlCol="0">
              <a:spAutoFit/>
            </a:bodyPr>
            <a:lstStyle/>
            <a:p>
              <a:r>
                <a:rPr lang="en-US" b="1" dirty="0">
                  <a:latin typeface="Symbol" panose="05050102010706020507" pitchFamily="18" charset="2"/>
                </a:rPr>
                <a:t>a</a:t>
              </a:r>
            </a:p>
          </p:txBody>
        </p:sp>
        <p:sp>
          <p:nvSpPr>
            <p:cNvPr id="55" name="TextBox 54">
              <a:extLst>
                <a:ext uri="{FF2B5EF4-FFF2-40B4-BE49-F238E27FC236}">
                  <a16:creationId xmlns:a16="http://schemas.microsoft.com/office/drawing/2014/main" id="{94513687-53B9-471A-BF6C-4682058AF25E}"/>
                </a:ext>
              </a:extLst>
            </p:cNvPr>
            <p:cNvSpPr txBox="1"/>
            <p:nvPr/>
          </p:nvSpPr>
          <p:spPr>
            <a:xfrm>
              <a:off x="5854503" y="4519961"/>
              <a:ext cx="363338" cy="369332"/>
            </a:xfrm>
            <a:prstGeom prst="rect">
              <a:avLst/>
            </a:prstGeom>
            <a:noFill/>
          </p:spPr>
          <p:txBody>
            <a:bodyPr wrap="square" rtlCol="0">
              <a:spAutoFit/>
            </a:bodyPr>
            <a:lstStyle/>
            <a:p>
              <a:r>
                <a:rPr lang="en-US" b="1" dirty="0">
                  <a:solidFill>
                    <a:schemeClr val="bg1"/>
                  </a:solidFill>
                  <a:latin typeface="Symbol" panose="05050102010706020507" pitchFamily="18" charset="2"/>
                </a:rPr>
                <a:t>d</a:t>
              </a:r>
            </a:p>
          </p:txBody>
        </p:sp>
        <p:sp>
          <p:nvSpPr>
            <p:cNvPr id="56" name="TextBox 55">
              <a:extLst>
                <a:ext uri="{FF2B5EF4-FFF2-40B4-BE49-F238E27FC236}">
                  <a16:creationId xmlns:a16="http://schemas.microsoft.com/office/drawing/2014/main" id="{F6F32290-86FA-41F9-8A70-FD05D5B4510D}"/>
                </a:ext>
              </a:extLst>
            </p:cNvPr>
            <p:cNvSpPr txBox="1"/>
            <p:nvPr/>
          </p:nvSpPr>
          <p:spPr>
            <a:xfrm>
              <a:off x="5035895" y="4763626"/>
              <a:ext cx="363338" cy="369332"/>
            </a:xfrm>
            <a:prstGeom prst="rect">
              <a:avLst/>
            </a:prstGeom>
            <a:noFill/>
          </p:spPr>
          <p:txBody>
            <a:bodyPr wrap="square" rtlCol="0">
              <a:spAutoFit/>
            </a:bodyPr>
            <a:lstStyle/>
            <a:p>
              <a:r>
                <a:rPr lang="en-US" b="1" dirty="0">
                  <a:latin typeface="Symbol" panose="05050102010706020507" pitchFamily="18" charset="2"/>
                </a:rPr>
                <a:t>b</a:t>
              </a:r>
            </a:p>
          </p:txBody>
        </p:sp>
        <p:sp>
          <p:nvSpPr>
            <p:cNvPr id="57" name="TextBox 56">
              <a:extLst>
                <a:ext uri="{FF2B5EF4-FFF2-40B4-BE49-F238E27FC236}">
                  <a16:creationId xmlns:a16="http://schemas.microsoft.com/office/drawing/2014/main" id="{3F31146C-19F2-406F-A9C6-24D016520C70}"/>
                </a:ext>
              </a:extLst>
            </p:cNvPr>
            <p:cNvSpPr txBox="1"/>
            <p:nvPr/>
          </p:nvSpPr>
          <p:spPr>
            <a:xfrm>
              <a:off x="5515465" y="4039978"/>
              <a:ext cx="363338" cy="369332"/>
            </a:xfrm>
            <a:prstGeom prst="rect">
              <a:avLst/>
            </a:prstGeom>
            <a:noFill/>
          </p:spPr>
          <p:txBody>
            <a:bodyPr wrap="square" rtlCol="0">
              <a:spAutoFit/>
            </a:bodyPr>
            <a:lstStyle/>
            <a:p>
              <a:r>
                <a:rPr lang="en-US" b="1" dirty="0">
                  <a:latin typeface="Symbol" panose="05050102010706020507" pitchFamily="18" charset="2"/>
                </a:rPr>
                <a:t>b</a:t>
              </a:r>
            </a:p>
          </p:txBody>
        </p:sp>
        <p:sp>
          <p:nvSpPr>
            <p:cNvPr id="58" name="TextBox 57">
              <a:extLst>
                <a:ext uri="{FF2B5EF4-FFF2-40B4-BE49-F238E27FC236}">
                  <a16:creationId xmlns:a16="http://schemas.microsoft.com/office/drawing/2014/main" id="{F3A55FBE-0429-46A3-8A01-B6DB5D8242F1}"/>
                </a:ext>
              </a:extLst>
            </p:cNvPr>
            <p:cNvSpPr txBox="1"/>
            <p:nvPr/>
          </p:nvSpPr>
          <p:spPr>
            <a:xfrm>
              <a:off x="4533253" y="4039258"/>
              <a:ext cx="363338" cy="369332"/>
            </a:xfrm>
            <a:prstGeom prst="rect">
              <a:avLst/>
            </a:prstGeom>
            <a:noFill/>
          </p:spPr>
          <p:txBody>
            <a:bodyPr wrap="square" rtlCol="0">
              <a:spAutoFit/>
            </a:bodyPr>
            <a:lstStyle/>
            <a:p>
              <a:r>
                <a:rPr lang="en-US" b="1" dirty="0">
                  <a:latin typeface="Symbol" panose="05050102010706020507" pitchFamily="18" charset="2"/>
                </a:rPr>
                <a:t>b</a:t>
              </a:r>
            </a:p>
          </p:txBody>
        </p:sp>
      </p:grpSp>
      <p:sp>
        <p:nvSpPr>
          <p:cNvPr id="63" name="TextBox 62">
            <a:extLst>
              <a:ext uri="{FF2B5EF4-FFF2-40B4-BE49-F238E27FC236}">
                <a16:creationId xmlns:a16="http://schemas.microsoft.com/office/drawing/2014/main" id="{A6B4CD6C-B557-4FD3-876B-28B12EA454B9}"/>
              </a:ext>
            </a:extLst>
          </p:cNvPr>
          <p:cNvSpPr txBox="1"/>
          <p:nvPr/>
        </p:nvSpPr>
        <p:spPr>
          <a:xfrm>
            <a:off x="4459222" y="1739860"/>
            <a:ext cx="1216477" cy="646331"/>
          </a:xfrm>
          <a:prstGeom prst="rect">
            <a:avLst/>
          </a:prstGeom>
          <a:noFill/>
        </p:spPr>
        <p:txBody>
          <a:bodyPr wrap="square" rtlCol="0">
            <a:spAutoFit/>
          </a:bodyPr>
          <a:lstStyle/>
          <a:p>
            <a:r>
              <a:rPr lang="en-US" dirty="0"/>
              <a:t>Inner</a:t>
            </a:r>
          </a:p>
          <a:p>
            <a:r>
              <a:rPr lang="en-US" dirty="0"/>
              <a:t>membrane</a:t>
            </a:r>
          </a:p>
        </p:txBody>
      </p:sp>
      <p:sp>
        <p:nvSpPr>
          <p:cNvPr id="64" name="TextBox 63">
            <a:extLst>
              <a:ext uri="{FF2B5EF4-FFF2-40B4-BE49-F238E27FC236}">
                <a16:creationId xmlns:a16="http://schemas.microsoft.com/office/drawing/2014/main" id="{C4410510-54B9-4D60-8190-41C8FDAC6E3A}"/>
              </a:ext>
            </a:extLst>
          </p:cNvPr>
          <p:cNvSpPr txBox="1"/>
          <p:nvPr/>
        </p:nvSpPr>
        <p:spPr>
          <a:xfrm>
            <a:off x="4423714" y="2704696"/>
            <a:ext cx="1049971" cy="369332"/>
          </a:xfrm>
          <a:prstGeom prst="rect">
            <a:avLst/>
          </a:prstGeom>
          <a:noFill/>
        </p:spPr>
        <p:txBody>
          <a:bodyPr wrap="square" rtlCol="0">
            <a:spAutoFit/>
          </a:bodyPr>
          <a:lstStyle/>
          <a:p>
            <a:r>
              <a:rPr lang="en-US" dirty="0"/>
              <a:t>Matrix</a:t>
            </a:r>
          </a:p>
        </p:txBody>
      </p:sp>
      <p:sp>
        <p:nvSpPr>
          <p:cNvPr id="65" name="TextBox 64">
            <a:extLst>
              <a:ext uri="{FF2B5EF4-FFF2-40B4-BE49-F238E27FC236}">
                <a16:creationId xmlns:a16="http://schemas.microsoft.com/office/drawing/2014/main" id="{055ED71A-0614-492A-818D-A063C88B2AA4}"/>
              </a:ext>
            </a:extLst>
          </p:cNvPr>
          <p:cNvSpPr txBox="1"/>
          <p:nvPr/>
        </p:nvSpPr>
        <p:spPr>
          <a:xfrm>
            <a:off x="4420567" y="857611"/>
            <a:ext cx="2041506" cy="646331"/>
          </a:xfrm>
          <a:prstGeom prst="rect">
            <a:avLst/>
          </a:prstGeom>
          <a:noFill/>
        </p:spPr>
        <p:txBody>
          <a:bodyPr wrap="square" rtlCol="0">
            <a:spAutoFit/>
          </a:bodyPr>
          <a:lstStyle/>
          <a:p>
            <a:r>
              <a:rPr lang="en-US" dirty="0"/>
              <a:t>Intermembrane</a:t>
            </a:r>
          </a:p>
          <a:p>
            <a:r>
              <a:rPr lang="en-US" dirty="0"/>
              <a:t>Space</a:t>
            </a:r>
          </a:p>
        </p:txBody>
      </p:sp>
      <p:cxnSp>
        <p:nvCxnSpPr>
          <p:cNvPr id="67" name="Straight Connector 66">
            <a:extLst>
              <a:ext uri="{FF2B5EF4-FFF2-40B4-BE49-F238E27FC236}">
                <a16:creationId xmlns:a16="http://schemas.microsoft.com/office/drawing/2014/main" id="{438C0BDB-BAF4-4DB5-AC2E-FEAF6DED6B73}"/>
              </a:ext>
            </a:extLst>
          </p:cNvPr>
          <p:cNvCxnSpPr/>
          <p:nvPr/>
        </p:nvCxnSpPr>
        <p:spPr>
          <a:xfrm>
            <a:off x="4099661" y="1437042"/>
            <a:ext cx="0" cy="445971"/>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430CBF92-351C-406C-9A98-3EE333A9565B}"/>
              </a:ext>
            </a:extLst>
          </p:cNvPr>
          <p:cNvCxnSpPr/>
          <p:nvPr/>
        </p:nvCxnSpPr>
        <p:spPr>
          <a:xfrm>
            <a:off x="4099661" y="2243741"/>
            <a:ext cx="0" cy="445971"/>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6C813382-121F-49AC-8A81-1805BBDEA933}"/>
              </a:ext>
            </a:extLst>
          </p:cNvPr>
          <p:cNvSpPr txBox="1"/>
          <p:nvPr/>
        </p:nvSpPr>
        <p:spPr>
          <a:xfrm>
            <a:off x="3949010" y="1820199"/>
            <a:ext cx="452835" cy="461665"/>
          </a:xfrm>
          <a:prstGeom prst="rect">
            <a:avLst/>
          </a:prstGeom>
          <a:noFill/>
        </p:spPr>
        <p:txBody>
          <a:bodyPr wrap="square" rtlCol="0">
            <a:spAutoFit/>
          </a:bodyPr>
          <a:lstStyle/>
          <a:p>
            <a:r>
              <a:rPr lang="en-US" sz="2400" b="1" dirty="0"/>
              <a:t>F</a:t>
            </a:r>
            <a:r>
              <a:rPr lang="en-US" sz="2400" b="1" baseline="-25000" dirty="0"/>
              <a:t>0</a:t>
            </a:r>
          </a:p>
        </p:txBody>
      </p:sp>
      <p:cxnSp>
        <p:nvCxnSpPr>
          <p:cNvPr id="70" name="Straight Connector 69">
            <a:extLst>
              <a:ext uri="{FF2B5EF4-FFF2-40B4-BE49-F238E27FC236}">
                <a16:creationId xmlns:a16="http://schemas.microsoft.com/office/drawing/2014/main" id="{3DF5B2BD-6B11-4079-8971-55B7107A801C}"/>
              </a:ext>
            </a:extLst>
          </p:cNvPr>
          <p:cNvCxnSpPr/>
          <p:nvPr/>
        </p:nvCxnSpPr>
        <p:spPr>
          <a:xfrm>
            <a:off x="4099661" y="3546452"/>
            <a:ext cx="0" cy="445971"/>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03E1FD7-E143-4545-83F1-F7F6119674F8}"/>
              </a:ext>
            </a:extLst>
          </p:cNvPr>
          <p:cNvCxnSpPr/>
          <p:nvPr/>
        </p:nvCxnSpPr>
        <p:spPr>
          <a:xfrm>
            <a:off x="4099661" y="4353151"/>
            <a:ext cx="0" cy="445971"/>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7BC7BC81-5A8B-4EDB-8EBB-A30729BD724D}"/>
              </a:ext>
            </a:extLst>
          </p:cNvPr>
          <p:cNvSpPr txBox="1"/>
          <p:nvPr/>
        </p:nvSpPr>
        <p:spPr>
          <a:xfrm>
            <a:off x="3949010" y="3929609"/>
            <a:ext cx="452835" cy="461665"/>
          </a:xfrm>
          <a:prstGeom prst="rect">
            <a:avLst/>
          </a:prstGeom>
          <a:noFill/>
        </p:spPr>
        <p:txBody>
          <a:bodyPr wrap="square" rtlCol="0">
            <a:spAutoFit/>
          </a:bodyPr>
          <a:lstStyle/>
          <a:p>
            <a:r>
              <a:rPr lang="en-US" sz="2400" b="1" dirty="0"/>
              <a:t>F</a:t>
            </a:r>
            <a:r>
              <a:rPr lang="en-US" sz="2400" b="1" baseline="-25000" dirty="0"/>
              <a:t>1</a:t>
            </a:r>
          </a:p>
        </p:txBody>
      </p:sp>
      <p:sp>
        <p:nvSpPr>
          <p:cNvPr id="19" name="TextBox 18">
            <a:extLst>
              <a:ext uri="{FF2B5EF4-FFF2-40B4-BE49-F238E27FC236}">
                <a16:creationId xmlns:a16="http://schemas.microsoft.com/office/drawing/2014/main" id="{29A55637-9C55-46B8-BB22-5945FDDCFE71}"/>
              </a:ext>
            </a:extLst>
          </p:cNvPr>
          <p:cNvSpPr txBox="1"/>
          <p:nvPr/>
        </p:nvSpPr>
        <p:spPr>
          <a:xfrm>
            <a:off x="4745759" y="462139"/>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74" name="TextBox 73">
            <a:extLst>
              <a:ext uri="{FF2B5EF4-FFF2-40B4-BE49-F238E27FC236}">
                <a16:creationId xmlns:a16="http://schemas.microsoft.com/office/drawing/2014/main" id="{C2B9DDB5-9B66-4A9A-B697-BB19112E7B51}"/>
              </a:ext>
            </a:extLst>
          </p:cNvPr>
          <p:cNvSpPr txBox="1"/>
          <p:nvPr/>
        </p:nvSpPr>
        <p:spPr>
          <a:xfrm>
            <a:off x="6600355" y="767620"/>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75" name="TextBox 74">
            <a:extLst>
              <a:ext uri="{FF2B5EF4-FFF2-40B4-BE49-F238E27FC236}">
                <a16:creationId xmlns:a16="http://schemas.microsoft.com/office/drawing/2014/main" id="{20B6580D-1197-4DAD-97E4-2D0D7D9D2A77}"/>
              </a:ext>
            </a:extLst>
          </p:cNvPr>
          <p:cNvSpPr txBox="1"/>
          <p:nvPr/>
        </p:nvSpPr>
        <p:spPr>
          <a:xfrm>
            <a:off x="6874693" y="2898127"/>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76" name="TextBox 75">
            <a:extLst>
              <a:ext uri="{FF2B5EF4-FFF2-40B4-BE49-F238E27FC236}">
                <a16:creationId xmlns:a16="http://schemas.microsoft.com/office/drawing/2014/main" id="{F1B5D73C-29EA-400A-9A16-80D441ADB830}"/>
              </a:ext>
            </a:extLst>
          </p:cNvPr>
          <p:cNvSpPr txBox="1"/>
          <p:nvPr/>
        </p:nvSpPr>
        <p:spPr>
          <a:xfrm>
            <a:off x="7506730" y="973246"/>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77" name="TextBox 76">
            <a:extLst>
              <a:ext uri="{FF2B5EF4-FFF2-40B4-BE49-F238E27FC236}">
                <a16:creationId xmlns:a16="http://schemas.microsoft.com/office/drawing/2014/main" id="{1D02B09B-099D-4807-BEE3-5A0EDBAD359E}"/>
              </a:ext>
            </a:extLst>
          </p:cNvPr>
          <p:cNvSpPr txBox="1"/>
          <p:nvPr/>
        </p:nvSpPr>
        <p:spPr>
          <a:xfrm>
            <a:off x="7018303" y="432860"/>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78" name="TextBox 77">
            <a:extLst>
              <a:ext uri="{FF2B5EF4-FFF2-40B4-BE49-F238E27FC236}">
                <a16:creationId xmlns:a16="http://schemas.microsoft.com/office/drawing/2014/main" id="{301D172D-84A4-4B70-BB80-CD63069DE42E}"/>
              </a:ext>
            </a:extLst>
          </p:cNvPr>
          <p:cNvSpPr txBox="1"/>
          <p:nvPr/>
        </p:nvSpPr>
        <p:spPr>
          <a:xfrm>
            <a:off x="6269155" y="302364"/>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80" name="TextBox 79">
            <a:extLst>
              <a:ext uri="{FF2B5EF4-FFF2-40B4-BE49-F238E27FC236}">
                <a16:creationId xmlns:a16="http://schemas.microsoft.com/office/drawing/2014/main" id="{969560C6-E914-457A-857D-96860EDC230E}"/>
              </a:ext>
            </a:extLst>
          </p:cNvPr>
          <p:cNvSpPr txBox="1"/>
          <p:nvPr/>
        </p:nvSpPr>
        <p:spPr>
          <a:xfrm>
            <a:off x="5131450" y="579988"/>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81" name="TextBox 80">
            <a:extLst>
              <a:ext uri="{FF2B5EF4-FFF2-40B4-BE49-F238E27FC236}">
                <a16:creationId xmlns:a16="http://schemas.microsoft.com/office/drawing/2014/main" id="{CB51CDD2-0ADB-49CA-94B9-9C73238054DF}"/>
              </a:ext>
            </a:extLst>
          </p:cNvPr>
          <p:cNvSpPr txBox="1"/>
          <p:nvPr/>
        </p:nvSpPr>
        <p:spPr>
          <a:xfrm>
            <a:off x="6697580" y="258886"/>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82" name="TextBox 81">
            <a:extLst>
              <a:ext uri="{FF2B5EF4-FFF2-40B4-BE49-F238E27FC236}">
                <a16:creationId xmlns:a16="http://schemas.microsoft.com/office/drawing/2014/main" id="{D5D1EC42-FA43-49EF-B199-85AF8F8D2427}"/>
              </a:ext>
            </a:extLst>
          </p:cNvPr>
          <p:cNvSpPr txBox="1"/>
          <p:nvPr/>
        </p:nvSpPr>
        <p:spPr>
          <a:xfrm>
            <a:off x="5541011" y="419060"/>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83" name="TextBox 82">
            <a:extLst>
              <a:ext uri="{FF2B5EF4-FFF2-40B4-BE49-F238E27FC236}">
                <a16:creationId xmlns:a16="http://schemas.microsoft.com/office/drawing/2014/main" id="{A06846E0-C9AE-4827-A209-8DB76D887F37}"/>
              </a:ext>
            </a:extLst>
          </p:cNvPr>
          <p:cNvSpPr txBox="1"/>
          <p:nvPr/>
        </p:nvSpPr>
        <p:spPr>
          <a:xfrm>
            <a:off x="7939309" y="638558"/>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66" name="Rectangle: Rounded Corners 65">
            <a:extLst>
              <a:ext uri="{FF2B5EF4-FFF2-40B4-BE49-F238E27FC236}">
                <a16:creationId xmlns:a16="http://schemas.microsoft.com/office/drawing/2014/main" id="{6CCA4B70-705D-4951-93DB-0B0563C78B5F}"/>
              </a:ext>
            </a:extLst>
          </p:cNvPr>
          <p:cNvSpPr/>
          <p:nvPr/>
        </p:nvSpPr>
        <p:spPr>
          <a:xfrm>
            <a:off x="6637701" y="1284069"/>
            <a:ext cx="237682" cy="8514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814DCCCD-7B2C-4484-A0B5-2B6D01B6D0FF}"/>
              </a:ext>
            </a:extLst>
          </p:cNvPr>
          <p:cNvSpPr txBox="1"/>
          <p:nvPr/>
        </p:nvSpPr>
        <p:spPr>
          <a:xfrm>
            <a:off x="6550784" y="1555390"/>
            <a:ext cx="409675" cy="369332"/>
          </a:xfrm>
          <a:prstGeom prst="rect">
            <a:avLst/>
          </a:prstGeom>
          <a:noFill/>
        </p:spPr>
        <p:txBody>
          <a:bodyPr wrap="square" rtlCol="0">
            <a:spAutoFit/>
          </a:bodyPr>
          <a:lstStyle/>
          <a:p>
            <a:r>
              <a:rPr lang="en-US" b="1" dirty="0">
                <a:solidFill>
                  <a:srgbClr val="C00000"/>
                </a:solidFill>
              </a:rPr>
              <a:t>H</a:t>
            </a:r>
            <a:r>
              <a:rPr lang="en-US" b="1" baseline="30000" dirty="0">
                <a:solidFill>
                  <a:srgbClr val="C00000"/>
                </a:solidFill>
              </a:rPr>
              <a:t>+</a:t>
            </a:r>
          </a:p>
        </p:txBody>
      </p:sp>
      <p:cxnSp>
        <p:nvCxnSpPr>
          <p:cNvPr id="30" name="Straight Arrow Connector 29">
            <a:extLst>
              <a:ext uri="{FF2B5EF4-FFF2-40B4-BE49-F238E27FC236}">
                <a16:creationId xmlns:a16="http://schemas.microsoft.com/office/drawing/2014/main" id="{F72D3C38-8FEC-4B50-B572-6D1CA4E675F1}"/>
              </a:ext>
            </a:extLst>
          </p:cNvPr>
          <p:cNvCxnSpPr/>
          <p:nvPr/>
        </p:nvCxnSpPr>
        <p:spPr>
          <a:xfrm>
            <a:off x="6755622" y="1094137"/>
            <a:ext cx="0" cy="50693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A4FC7638-227F-4FD2-9D09-074010F106CD}"/>
              </a:ext>
            </a:extLst>
          </p:cNvPr>
          <p:cNvSpPr txBox="1"/>
          <p:nvPr/>
        </p:nvSpPr>
        <p:spPr>
          <a:xfrm>
            <a:off x="6606755" y="1764911"/>
            <a:ext cx="343364" cy="369332"/>
          </a:xfrm>
          <a:prstGeom prst="rect">
            <a:avLst/>
          </a:prstGeom>
          <a:noFill/>
        </p:spPr>
        <p:txBody>
          <a:bodyPr wrap="none" rtlCol="0">
            <a:spAutoFit/>
          </a:bodyPr>
          <a:lstStyle/>
          <a:p>
            <a:r>
              <a:rPr lang="en-US" b="1" dirty="0"/>
              <a:t>E</a:t>
            </a:r>
            <a:r>
              <a:rPr lang="en-US" b="1" baseline="30000" dirty="0"/>
              <a:t>-</a:t>
            </a:r>
          </a:p>
        </p:txBody>
      </p:sp>
      <p:sp>
        <p:nvSpPr>
          <p:cNvPr id="84" name="TextBox 83">
            <a:extLst>
              <a:ext uri="{FF2B5EF4-FFF2-40B4-BE49-F238E27FC236}">
                <a16:creationId xmlns:a16="http://schemas.microsoft.com/office/drawing/2014/main" id="{B964E374-E211-483E-829C-94A97E3F1358}"/>
              </a:ext>
            </a:extLst>
          </p:cNvPr>
          <p:cNvSpPr txBox="1"/>
          <p:nvPr/>
        </p:nvSpPr>
        <p:spPr>
          <a:xfrm>
            <a:off x="6550032" y="2190630"/>
            <a:ext cx="452835" cy="369332"/>
          </a:xfrm>
          <a:prstGeom prst="rect">
            <a:avLst/>
          </a:prstGeom>
          <a:noFill/>
        </p:spPr>
        <p:txBody>
          <a:bodyPr wrap="square" rtlCol="0">
            <a:spAutoFit/>
          </a:bodyPr>
          <a:lstStyle/>
          <a:p>
            <a:r>
              <a:rPr lang="en-US" b="1" dirty="0"/>
              <a:t>c1</a:t>
            </a:r>
          </a:p>
        </p:txBody>
      </p:sp>
      <p:sp>
        <p:nvSpPr>
          <p:cNvPr id="85" name="Rectangle: Rounded Corners 84">
            <a:extLst>
              <a:ext uri="{FF2B5EF4-FFF2-40B4-BE49-F238E27FC236}">
                <a16:creationId xmlns:a16="http://schemas.microsoft.com/office/drawing/2014/main" id="{126C74AB-4A34-415F-A7AA-16EFF0A37392}"/>
              </a:ext>
            </a:extLst>
          </p:cNvPr>
          <p:cNvSpPr/>
          <p:nvPr/>
        </p:nvSpPr>
        <p:spPr>
          <a:xfrm>
            <a:off x="6935240" y="1595094"/>
            <a:ext cx="254271" cy="1022307"/>
          </a:xfrm>
          <a:prstGeom prst="roundRect">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0890EAE6-0C12-4927-84E6-43CEFA1CB189}"/>
              </a:ext>
            </a:extLst>
          </p:cNvPr>
          <p:cNvSpPr txBox="1"/>
          <p:nvPr/>
        </p:nvSpPr>
        <p:spPr>
          <a:xfrm>
            <a:off x="6868050" y="1633476"/>
            <a:ext cx="409675" cy="369332"/>
          </a:xfrm>
          <a:prstGeom prst="rect">
            <a:avLst/>
          </a:prstGeom>
          <a:noFill/>
        </p:spPr>
        <p:txBody>
          <a:bodyPr wrap="square" rtlCol="0">
            <a:spAutoFit/>
          </a:bodyPr>
          <a:lstStyle/>
          <a:p>
            <a:r>
              <a:rPr lang="en-US" b="1" dirty="0">
                <a:solidFill>
                  <a:srgbClr val="C00000"/>
                </a:solidFill>
              </a:rPr>
              <a:t>H</a:t>
            </a:r>
            <a:r>
              <a:rPr lang="en-US" b="1" baseline="30000" dirty="0">
                <a:solidFill>
                  <a:srgbClr val="C00000"/>
                </a:solidFill>
              </a:rPr>
              <a:t>+</a:t>
            </a:r>
          </a:p>
        </p:txBody>
      </p:sp>
      <p:sp>
        <p:nvSpPr>
          <p:cNvPr id="87" name="TextBox 86">
            <a:extLst>
              <a:ext uri="{FF2B5EF4-FFF2-40B4-BE49-F238E27FC236}">
                <a16:creationId xmlns:a16="http://schemas.microsoft.com/office/drawing/2014/main" id="{FD6D135F-8FE5-4F45-9325-63B3B3551096}"/>
              </a:ext>
            </a:extLst>
          </p:cNvPr>
          <p:cNvSpPr txBox="1"/>
          <p:nvPr/>
        </p:nvSpPr>
        <p:spPr>
          <a:xfrm>
            <a:off x="6934574" y="1807032"/>
            <a:ext cx="343364" cy="369332"/>
          </a:xfrm>
          <a:prstGeom prst="rect">
            <a:avLst/>
          </a:prstGeom>
          <a:noFill/>
        </p:spPr>
        <p:txBody>
          <a:bodyPr wrap="none" rtlCol="0">
            <a:spAutoFit/>
          </a:bodyPr>
          <a:lstStyle/>
          <a:p>
            <a:r>
              <a:rPr lang="en-US" b="1" dirty="0"/>
              <a:t>E</a:t>
            </a:r>
            <a:r>
              <a:rPr lang="en-US" b="1" baseline="30000" dirty="0"/>
              <a:t>-</a:t>
            </a:r>
          </a:p>
        </p:txBody>
      </p:sp>
      <p:sp>
        <p:nvSpPr>
          <p:cNvPr id="88" name="TextBox 87">
            <a:extLst>
              <a:ext uri="{FF2B5EF4-FFF2-40B4-BE49-F238E27FC236}">
                <a16:creationId xmlns:a16="http://schemas.microsoft.com/office/drawing/2014/main" id="{37C5ABCB-D70D-4DDF-945C-2D2BD8A59C9D}"/>
              </a:ext>
            </a:extLst>
          </p:cNvPr>
          <p:cNvSpPr txBox="1"/>
          <p:nvPr/>
        </p:nvSpPr>
        <p:spPr>
          <a:xfrm>
            <a:off x="6780025" y="2118967"/>
            <a:ext cx="564699" cy="307777"/>
          </a:xfrm>
          <a:prstGeom prst="rect">
            <a:avLst/>
          </a:prstGeom>
          <a:noFill/>
        </p:spPr>
        <p:txBody>
          <a:bodyPr wrap="square" rtlCol="0">
            <a:spAutoFit/>
          </a:bodyPr>
          <a:lstStyle/>
          <a:p>
            <a:pPr algn="ctr"/>
            <a:r>
              <a:rPr lang="en-US" sz="1400" b="1" dirty="0"/>
              <a:t>C10</a:t>
            </a:r>
          </a:p>
        </p:txBody>
      </p:sp>
      <p:sp>
        <p:nvSpPr>
          <p:cNvPr id="89" name="Oval 88">
            <a:extLst>
              <a:ext uri="{FF2B5EF4-FFF2-40B4-BE49-F238E27FC236}">
                <a16:creationId xmlns:a16="http://schemas.microsoft.com/office/drawing/2014/main" id="{95AD5603-6E70-4AF7-90A5-7FB4A9A5A6CA}"/>
              </a:ext>
            </a:extLst>
          </p:cNvPr>
          <p:cNvSpPr/>
          <p:nvPr/>
        </p:nvSpPr>
        <p:spPr>
          <a:xfrm>
            <a:off x="6853176" y="2537313"/>
            <a:ext cx="377343" cy="2243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Arrow Connector 89">
            <a:extLst>
              <a:ext uri="{FF2B5EF4-FFF2-40B4-BE49-F238E27FC236}">
                <a16:creationId xmlns:a16="http://schemas.microsoft.com/office/drawing/2014/main" id="{89B96B35-9440-44A3-83A6-D695B3EA6BDB}"/>
              </a:ext>
            </a:extLst>
          </p:cNvPr>
          <p:cNvCxnSpPr>
            <a:cxnSpLocks/>
          </p:cNvCxnSpPr>
          <p:nvPr/>
        </p:nvCxnSpPr>
        <p:spPr>
          <a:xfrm>
            <a:off x="7076750" y="1955968"/>
            <a:ext cx="0" cy="96227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CF68D924-99EB-4A47-9442-B622F763EF4D}"/>
              </a:ext>
            </a:extLst>
          </p:cNvPr>
          <p:cNvCxnSpPr>
            <a:cxnSpLocks/>
            <a:stCxn id="75" idx="3"/>
          </p:cNvCxnSpPr>
          <p:nvPr/>
        </p:nvCxnSpPr>
        <p:spPr>
          <a:xfrm>
            <a:off x="7280573" y="3082793"/>
            <a:ext cx="1250191" cy="75570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99F27876-46C3-4620-A23D-1BC872776624}"/>
              </a:ext>
            </a:extLst>
          </p:cNvPr>
          <p:cNvSpPr txBox="1"/>
          <p:nvPr/>
        </p:nvSpPr>
        <p:spPr>
          <a:xfrm>
            <a:off x="8393766" y="3813844"/>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93" name="Rectangle: Rounded Corners 92">
            <a:extLst>
              <a:ext uri="{FF2B5EF4-FFF2-40B4-BE49-F238E27FC236}">
                <a16:creationId xmlns:a16="http://schemas.microsoft.com/office/drawing/2014/main" id="{20A47A7E-D4DF-476A-8A30-8BA64863EB0E}"/>
              </a:ext>
            </a:extLst>
          </p:cNvPr>
          <p:cNvSpPr/>
          <p:nvPr/>
        </p:nvSpPr>
        <p:spPr>
          <a:xfrm>
            <a:off x="6305461" y="1576926"/>
            <a:ext cx="217056" cy="6188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a:extLst>
              <a:ext uri="{FF2B5EF4-FFF2-40B4-BE49-F238E27FC236}">
                <a16:creationId xmlns:a16="http://schemas.microsoft.com/office/drawing/2014/main" id="{D840729D-8F00-4A0D-8D01-232B202E7678}"/>
              </a:ext>
            </a:extLst>
          </p:cNvPr>
          <p:cNvSpPr txBox="1"/>
          <p:nvPr/>
        </p:nvSpPr>
        <p:spPr>
          <a:xfrm>
            <a:off x="6214050" y="1651644"/>
            <a:ext cx="409675" cy="369332"/>
          </a:xfrm>
          <a:prstGeom prst="rect">
            <a:avLst/>
          </a:prstGeom>
          <a:noFill/>
        </p:spPr>
        <p:txBody>
          <a:bodyPr wrap="square" rtlCol="0">
            <a:spAutoFit/>
          </a:bodyPr>
          <a:lstStyle/>
          <a:p>
            <a:r>
              <a:rPr lang="en-US" b="1" dirty="0">
                <a:solidFill>
                  <a:srgbClr val="C00000"/>
                </a:solidFill>
              </a:rPr>
              <a:t>H</a:t>
            </a:r>
            <a:r>
              <a:rPr lang="en-US" b="1" baseline="30000" dirty="0">
                <a:solidFill>
                  <a:srgbClr val="C00000"/>
                </a:solidFill>
              </a:rPr>
              <a:t>+</a:t>
            </a:r>
          </a:p>
        </p:txBody>
      </p:sp>
      <p:sp>
        <p:nvSpPr>
          <p:cNvPr id="95" name="TextBox 94">
            <a:extLst>
              <a:ext uri="{FF2B5EF4-FFF2-40B4-BE49-F238E27FC236}">
                <a16:creationId xmlns:a16="http://schemas.microsoft.com/office/drawing/2014/main" id="{E1090CEC-868F-47B8-9C55-2449A1704760}"/>
              </a:ext>
            </a:extLst>
          </p:cNvPr>
          <p:cNvSpPr txBox="1"/>
          <p:nvPr/>
        </p:nvSpPr>
        <p:spPr>
          <a:xfrm>
            <a:off x="6274515" y="1825200"/>
            <a:ext cx="343364" cy="369332"/>
          </a:xfrm>
          <a:prstGeom prst="rect">
            <a:avLst/>
          </a:prstGeom>
          <a:noFill/>
        </p:spPr>
        <p:txBody>
          <a:bodyPr wrap="none" rtlCol="0">
            <a:spAutoFit/>
          </a:bodyPr>
          <a:lstStyle/>
          <a:p>
            <a:r>
              <a:rPr lang="en-US" b="1" dirty="0"/>
              <a:t>E</a:t>
            </a:r>
            <a:r>
              <a:rPr lang="en-US" b="1" baseline="30000" dirty="0"/>
              <a:t>-</a:t>
            </a:r>
          </a:p>
        </p:txBody>
      </p:sp>
      <p:sp>
        <p:nvSpPr>
          <p:cNvPr id="96" name="TextBox 95">
            <a:extLst>
              <a:ext uri="{FF2B5EF4-FFF2-40B4-BE49-F238E27FC236}">
                <a16:creationId xmlns:a16="http://schemas.microsoft.com/office/drawing/2014/main" id="{374E9E02-4204-4FEE-B5BA-6D4FA314002E}"/>
              </a:ext>
            </a:extLst>
          </p:cNvPr>
          <p:cNvSpPr txBox="1"/>
          <p:nvPr/>
        </p:nvSpPr>
        <p:spPr>
          <a:xfrm>
            <a:off x="6214491" y="2128907"/>
            <a:ext cx="452835" cy="369332"/>
          </a:xfrm>
          <a:prstGeom prst="rect">
            <a:avLst/>
          </a:prstGeom>
          <a:noFill/>
        </p:spPr>
        <p:txBody>
          <a:bodyPr wrap="square" rtlCol="0">
            <a:spAutoFit/>
          </a:bodyPr>
          <a:lstStyle/>
          <a:p>
            <a:r>
              <a:rPr lang="en-US" b="1" dirty="0"/>
              <a:t>c2</a:t>
            </a:r>
          </a:p>
        </p:txBody>
      </p:sp>
      <p:sp>
        <p:nvSpPr>
          <p:cNvPr id="97" name="Rectangle: Rounded Corners 96">
            <a:extLst>
              <a:ext uri="{FF2B5EF4-FFF2-40B4-BE49-F238E27FC236}">
                <a16:creationId xmlns:a16="http://schemas.microsoft.com/office/drawing/2014/main" id="{5BFE7A5B-6800-413A-9068-AA96407B0E57}"/>
              </a:ext>
            </a:extLst>
          </p:cNvPr>
          <p:cNvSpPr/>
          <p:nvPr/>
        </p:nvSpPr>
        <p:spPr>
          <a:xfrm>
            <a:off x="5984493" y="1516366"/>
            <a:ext cx="217056" cy="6188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2C84E429-CB03-4D9C-B934-BCE692976020}"/>
              </a:ext>
            </a:extLst>
          </p:cNvPr>
          <p:cNvSpPr txBox="1"/>
          <p:nvPr/>
        </p:nvSpPr>
        <p:spPr>
          <a:xfrm>
            <a:off x="5893082" y="1591084"/>
            <a:ext cx="409675" cy="369332"/>
          </a:xfrm>
          <a:prstGeom prst="rect">
            <a:avLst/>
          </a:prstGeom>
          <a:noFill/>
        </p:spPr>
        <p:txBody>
          <a:bodyPr wrap="square" rtlCol="0">
            <a:spAutoFit/>
          </a:bodyPr>
          <a:lstStyle/>
          <a:p>
            <a:r>
              <a:rPr lang="en-US" b="1" dirty="0">
                <a:solidFill>
                  <a:srgbClr val="C00000"/>
                </a:solidFill>
              </a:rPr>
              <a:t>H</a:t>
            </a:r>
            <a:r>
              <a:rPr lang="en-US" b="1" baseline="30000" dirty="0">
                <a:solidFill>
                  <a:srgbClr val="C00000"/>
                </a:solidFill>
              </a:rPr>
              <a:t>+</a:t>
            </a:r>
          </a:p>
        </p:txBody>
      </p:sp>
      <p:sp>
        <p:nvSpPr>
          <p:cNvPr id="99" name="TextBox 98">
            <a:extLst>
              <a:ext uri="{FF2B5EF4-FFF2-40B4-BE49-F238E27FC236}">
                <a16:creationId xmlns:a16="http://schemas.microsoft.com/office/drawing/2014/main" id="{1DA0490D-675C-43CC-8615-B7E97282C3BE}"/>
              </a:ext>
            </a:extLst>
          </p:cNvPr>
          <p:cNvSpPr txBox="1"/>
          <p:nvPr/>
        </p:nvSpPr>
        <p:spPr>
          <a:xfrm>
            <a:off x="5953547" y="1764640"/>
            <a:ext cx="343364" cy="369332"/>
          </a:xfrm>
          <a:prstGeom prst="rect">
            <a:avLst/>
          </a:prstGeom>
          <a:noFill/>
        </p:spPr>
        <p:txBody>
          <a:bodyPr wrap="none" rtlCol="0">
            <a:spAutoFit/>
          </a:bodyPr>
          <a:lstStyle/>
          <a:p>
            <a:r>
              <a:rPr lang="en-US" b="1" dirty="0"/>
              <a:t>E</a:t>
            </a:r>
            <a:r>
              <a:rPr lang="en-US" b="1" baseline="30000" dirty="0"/>
              <a:t>-</a:t>
            </a:r>
          </a:p>
        </p:txBody>
      </p:sp>
      <p:sp>
        <p:nvSpPr>
          <p:cNvPr id="100" name="TextBox 99">
            <a:extLst>
              <a:ext uri="{FF2B5EF4-FFF2-40B4-BE49-F238E27FC236}">
                <a16:creationId xmlns:a16="http://schemas.microsoft.com/office/drawing/2014/main" id="{6491BC1E-968E-4B21-B89B-D7BD83EA3682}"/>
              </a:ext>
            </a:extLst>
          </p:cNvPr>
          <p:cNvSpPr txBox="1"/>
          <p:nvPr/>
        </p:nvSpPr>
        <p:spPr>
          <a:xfrm>
            <a:off x="5893523" y="2068347"/>
            <a:ext cx="452835" cy="369332"/>
          </a:xfrm>
          <a:prstGeom prst="rect">
            <a:avLst/>
          </a:prstGeom>
          <a:noFill/>
        </p:spPr>
        <p:txBody>
          <a:bodyPr wrap="square" rtlCol="0">
            <a:spAutoFit/>
          </a:bodyPr>
          <a:lstStyle/>
          <a:p>
            <a:r>
              <a:rPr lang="en-US" b="1" dirty="0"/>
              <a:t>c3</a:t>
            </a:r>
          </a:p>
        </p:txBody>
      </p:sp>
      <p:sp>
        <p:nvSpPr>
          <p:cNvPr id="101" name="Rectangle: Rounded Corners 100">
            <a:extLst>
              <a:ext uri="{FF2B5EF4-FFF2-40B4-BE49-F238E27FC236}">
                <a16:creationId xmlns:a16="http://schemas.microsoft.com/office/drawing/2014/main" id="{A65B11AB-0EC2-4425-AC5A-1827C6985648}"/>
              </a:ext>
            </a:extLst>
          </p:cNvPr>
          <p:cNvSpPr/>
          <p:nvPr/>
        </p:nvSpPr>
        <p:spPr>
          <a:xfrm>
            <a:off x="5699878" y="1570870"/>
            <a:ext cx="217056" cy="6188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a:extLst>
              <a:ext uri="{FF2B5EF4-FFF2-40B4-BE49-F238E27FC236}">
                <a16:creationId xmlns:a16="http://schemas.microsoft.com/office/drawing/2014/main" id="{2D39ACC3-420F-4CCC-A1FA-C24C3BD1AD50}"/>
              </a:ext>
            </a:extLst>
          </p:cNvPr>
          <p:cNvSpPr txBox="1"/>
          <p:nvPr/>
        </p:nvSpPr>
        <p:spPr>
          <a:xfrm>
            <a:off x="5608467" y="1645588"/>
            <a:ext cx="409675" cy="369332"/>
          </a:xfrm>
          <a:prstGeom prst="rect">
            <a:avLst/>
          </a:prstGeom>
          <a:noFill/>
        </p:spPr>
        <p:txBody>
          <a:bodyPr wrap="square" rtlCol="0">
            <a:spAutoFit/>
          </a:bodyPr>
          <a:lstStyle/>
          <a:p>
            <a:r>
              <a:rPr lang="en-US" b="1" dirty="0">
                <a:solidFill>
                  <a:srgbClr val="C00000"/>
                </a:solidFill>
              </a:rPr>
              <a:t>H</a:t>
            </a:r>
            <a:r>
              <a:rPr lang="en-US" b="1" baseline="30000" dirty="0">
                <a:solidFill>
                  <a:srgbClr val="C00000"/>
                </a:solidFill>
              </a:rPr>
              <a:t>+</a:t>
            </a:r>
          </a:p>
        </p:txBody>
      </p:sp>
      <p:sp>
        <p:nvSpPr>
          <p:cNvPr id="103" name="TextBox 102">
            <a:extLst>
              <a:ext uri="{FF2B5EF4-FFF2-40B4-BE49-F238E27FC236}">
                <a16:creationId xmlns:a16="http://schemas.microsoft.com/office/drawing/2014/main" id="{FFD18419-D85A-42E9-9445-2797920025EE}"/>
              </a:ext>
            </a:extLst>
          </p:cNvPr>
          <p:cNvSpPr txBox="1"/>
          <p:nvPr/>
        </p:nvSpPr>
        <p:spPr>
          <a:xfrm>
            <a:off x="5668932" y="1819144"/>
            <a:ext cx="343364" cy="369332"/>
          </a:xfrm>
          <a:prstGeom prst="rect">
            <a:avLst/>
          </a:prstGeom>
          <a:noFill/>
        </p:spPr>
        <p:txBody>
          <a:bodyPr wrap="none" rtlCol="0">
            <a:spAutoFit/>
          </a:bodyPr>
          <a:lstStyle/>
          <a:p>
            <a:r>
              <a:rPr lang="en-US" b="1" dirty="0"/>
              <a:t>E</a:t>
            </a:r>
            <a:r>
              <a:rPr lang="en-US" b="1" baseline="30000" dirty="0"/>
              <a:t>-</a:t>
            </a:r>
          </a:p>
        </p:txBody>
      </p:sp>
      <p:sp>
        <p:nvSpPr>
          <p:cNvPr id="104" name="TextBox 103">
            <a:extLst>
              <a:ext uri="{FF2B5EF4-FFF2-40B4-BE49-F238E27FC236}">
                <a16:creationId xmlns:a16="http://schemas.microsoft.com/office/drawing/2014/main" id="{1F495A14-CE0C-414F-B61A-88E53D7E3CEE}"/>
              </a:ext>
            </a:extLst>
          </p:cNvPr>
          <p:cNvSpPr txBox="1"/>
          <p:nvPr/>
        </p:nvSpPr>
        <p:spPr>
          <a:xfrm>
            <a:off x="5608908" y="2122851"/>
            <a:ext cx="452835" cy="369332"/>
          </a:xfrm>
          <a:prstGeom prst="rect">
            <a:avLst/>
          </a:prstGeom>
          <a:noFill/>
        </p:spPr>
        <p:txBody>
          <a:bodyPr wrap="square" rtlCol="0">
            <a:spAutoFit/>
          </a:bodyPr>
          <a:lstStyle/>
          <a:p>
            <a:r>
              <a:rPr lang="en-US" b="1" dirty="0"/>
              <a:t>c4</a:t>
            </a:r>
          </a:p>
        </p:txBody>
      </p:sp>
      <p:sp>
        <p:nvSpPr>
          <p:cNvPr id="105" name="Title 1">
            <a:extLst>
              <a:ext uri="{FF2B5EF4-FFF2-40B4-BE49-F238E27FC236}">
                <a16:creationId xmlns:a16="http://schemas.microsoft.com/office/drawing/2014/main" id="{BE08A4D1-8738-4BCB-ABBD-23BFCA72C753}"/>
              </a:ext>
            </a:extLst>
          </p:cNvPr>
          <p:cNvSpPr>
            <a:spLocks noGrp="1"/>
          </p:cNvSpPr>
          <p:nvPr>
            <p:ph type="title"/>
          </p:nvPr>
        </p:nvSpPr>
        <p:spPr>
          <a:xfrm>
            <a:off x="1305018" y="222349"/>
            <a:ext cx="2832714" cy="779462"/>
          </a:xfrm>
        </p:spPr>
        <p:txBody>
          <a:bodyPr>
            <a:normAutofit fontScale="90000"/>
          </a:bodyPr>
          <a:lstStyle/>
          <a:p>
            <a:r>
              <a:rPr lang="en-US" dirty="0"/>
              <a:t>The Proton Motor</a:t>
            </a:r>
          </a:p>
        </p:txBody>
      </p:sp>
      <p:grpSp>
        <p:nvGrpSpPr>
          <p:cNvPr id="106" name="Group 105">
            <a:extLst>
              <a:ext uri="{FF2B5EF4-FFF2-40B4-BE49-F238E27FC236}">
                <a16:creationId xmlns:a16="http://schemas.microsoft.com/office/drawing/2014/main" id="{C219F194-86B3-498D-9F11-09714A8BBE97}"/>
              </a:ext>
            </a:extLst>
          </p:cNvPr>
          <p:cNvGrpSpPr/>
          <p:nvPr/>
        </p:nvGrpSpPr>
        <p:grpSpPr>
          <a:xfrm>
            <a:off x="5805110" y="2536299"/>
            <a:ext cx="1268340" cy="579336"/>
            <a:chOff x="974224" y="4013940"/>
            <a:chExt cx="1268340" cy="579336"/>
          </a:xfrm>
        </p:grpSpPr>
        <p:sp>
          <p:nvSpPr>
            <p:cNvPr id="107" name="Arc 106">
              <a:extLst>
                <a:ext uri="{FF2B5EF4-FFF2-40B4-BE49-F238E27FC236}">
                  <a16:creationId xmlns:a16="http://schemas.microsoft.com/office/drawing/2014/main" id="{9A9AE922-03A4-42CB-B56D-FC1B97EBD89B}"/>
                </a:ext>
              </a:extLst>
            </p:cNvPr>
            <p:cNvSpPr/>
            <p:nvPr/>
          </p:nvSpPr>
          <p:spPr>
            <a:xfrm>
              <a:off x="974224" y="4013940"/>
              <a:ext cx="1238131" cy="579335"/>
            </a:xfrm>
            <a:prstGeom prst="arc">
              <a:avLst/>
            </a:prstGeom>
            <a:ln w="57150">
              <a:solidFill>
                <a:schemeClr val="bg2">
                  <a:lumMod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Arc 107">
              <a:extLst>
                <a:ext uri="{FF2B5EF4-FFF2-40B4-BE49-F238E27FC236}">
                  <a16:creationId xmlns:a16="http://schemas.microsoft.com/office/drawing/2014/main" id="{FF9B2E5D-1F35-4854-AB34-0461323B4F71}"/>
                </a:ext>
              </a:extLst>
            </p:cNvPr>
            <p:cNvSpPr/>
            <p:nvPr/>
          </p:nvSpPr>
          <p:spPr>
            <a:xfrm flipH="1">
              <a:off x="1004433" y="4013941"/>
              <a:ext cx="1238131" cy="579335"/>
            </a:xfrm>
            <a:prstGeom prst="arc">
              <a:avLst/>
            </a:prstGeom>
            <a:ln w="57150">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46" name="Picture 45" descr="A picture containing window, clock&#10;&#10;Description automatically generated">
            <a:extLst>
              <a:ext uri="{FF2B5EF4-FFF2-40B4-BE49-F238E27FC236}">
                <a16:creationId xmlns:a16="http://schemas.microsoft.com/office/drawing/2014/main" id="{4D41F799-7F64-4A80-9040-42CCD02BC8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128" y="2352895"/>
            <a:ext cx="3087852" cy="3473833"/>
          </a:xfrm>
          <a:prstGeom prst="rect">
            <a:avLst/>
          </a:prstGeom>
        </p:spPr>
      </p:pic>
      <p:sp>
        <p:nvSpPr>
          <p:cNvPr id="47" name="TextBox 46">
            <a:extLst>
              <a:ext uri="{FF2B5EF4-FFF2-40B4-BE49-F238E27FC236}">
                <a16:creationId xmlns:a16="http://schemas.microsoft.com/office/drawing/2014/main" id="{355120E1-0BE5-4AB2-8E1F-7A522CAB6BBD}"/>
              </a:ext>
            </a:extLst>
          </p:cNvPr>
          <p:cNvSpPr txBox="1"/>
          <p:nvPr/>
        </p:nvSpPr>
        <p:spPr>
          <a:xfrm>
            <a:off x="556647" y="5313225"/>
            <a:ext cx="3145348" cy="307777"/>
          </a:xfrm>
          <a:prstGeom prst="rect">
            <a:avLst/>
          </a:prstGeom>
          <a:noFill/>
        </p:spPr>
        <p:txBody>
          <a:bodyPr wrap="none" rtlCol="0">
            <a:spAutoFit/>
          </a:bodyPr>
          <a:lstStyle/>
          <a:p>
            <a:r>
              <a:rPr lang="en-US" sz="1400" dirty="0"/>
              <a:t>Water wheel image from </a:t>
            </a:r>
            <a:r>
              <a:rPr lang="en-US" sz="1400" dirty="0" err="1">
                <a:hlinkClick r:id="rId4"/>
              </a:rPr>
              <a:t>Malcom.Boura</a:t>
            </a:r>
            <a:r>
              <a:rPr lang="en-US" sz="1400" dirty="0">
                <a:hlinkClick r:id="rId4"/>
              </a:rPr>
              <a:t> </a:t>
            </a:r>
            <a:endParaRPr lang="en-US" sz="1400" dirty="0"/>
          </a:p>
        </p:txBody>
      </p:sp>
    </p:spTree>
    <p:extLst>
      <p:ext uri="{BB962C8B-B14F-4D97-AF65-F5344CB8AC3E}">
        <p14:creationId xmlns:p14="http://schemas.microsoft.com/office/powerpoint/2010/main" val="3693375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85E84-BABD-4FC0-A784-D1CA11CADBC7}"/>
              </a:ext>
            </a:extLst>
          </p:cNvPr>
          <p:cNvSpPr>
            <a:spLocks noGrp="1"/>
          </p:cNvSpPr>
          <p:nvPr>
            <p:ph type="title"/>
          </p:nvPr>
        </p:nvSpPr>
        <p:spPr>
          <a:xfrm>
            <a:off x="1305018" y="222349"/>
            <a:ext cx="7711814" cy="779462"/>
          </a:xfrm>
        </p:spPr>
        <p:txBody>
          <a:bodyPr>
            <a:normAutofit fontScale="90000"/>
          </a:bodyPr>
          <a:lstStyle/>
          <a:p>
            <a:r>
              <a:rPr lang="en-US" dirty="0"/>
              <a:t>The ‘a’ subunit is more than a linker</a:t>
            </a:r>
          </a:p>
        </p:txBody>
      </p:sp>
      <p:sp>
        <p:nvSpPr>
          <p:cNvPr id="3" name="Content Placeholder 2">
            <a:extLst>
              <a:ext uri="{FF2B5EF4-FFF2-40B4-BE49-F238E27FC236}">
                <a16:creationId xmlns:a16="http://schemas.microsoft.com/office/drawing/2014/main" id="{55DB9931-399F-47CE-86CF-4A08F6D8BB44}"/>
              </a:ext>
            </a:extLst>
          </p:cNvPr>
          <p:cNvSpPr>
            <a:spLocks noGrp="1"/>
          </p:cNvSpPr>
          <p:nvPr>
            <p:ph idx="1"/>
          </p:nvPr>
        </p:nvSpPr>
        <p:spPr>
          <a:xfrm>
            <a:off x="319596" y="1278384"/>
            <a:ext cx="3011000" cy="4511353"/>
          </a:xfrm>
        </p:spPr>
        <p:txBody>
          <a:bodyPr/>
          <a:lstStyle/>
          <a:p>
            <a:r>
              <a:rPr lang="en-US" dirty="0"/>
              <a:t>feeds H+’s to the c subunits</a:t>
            </a:r>
          </a:p>
        </p:txBody>
      </p:sp>
      <p:pic>
        <p:nvPicPr>
          <p:cNvPr id="6" name="Picture 5" descr="A picture containing text, map&#10;&#10;Description automatically generated">
            <a:extLst>
              <a:ext uri="{FF2B5EF4-FFF2-40B4-BE49-F238E27FC236}">
                <a16:creationId xmlns:a16="http://schemas.microsoft.com/office/drawing/2014/main" id="{408E817F-8D2F-4EFF-998C-4E320F053C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6861"/>
          <a:stretch/>
        </p:blipFill>
        <p:spPr>
          <a:xfrm>
            <a:off x="4458295" y="1583137"/>
            <a:ext cx="4366109" cy="3691725"/>
          </a:xfrm>
          <a:prstGeom prst="rect">
            <a:avLst/>
          </a:prstGeom>
        </p:spPr>
      </p:pic>
      <p:pic>
        <p:nvPicPr>
          <p:cNvPr id="7" name="Picture 6" descr="A picture containing text, map&#10;&#10;Description automatically generated">
            <a:extLst>
              <a:ext uri="{FF2B5EF4-FFF2-40B4-BE49-F238E27FC236}">
                <a16:creationId xmlns:a16="http://schemas.microsoft.com/office/drawing/2014/main" id="{8E94DD23-8926-479C-8B07-BB3B24777E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4613" b="42236"/>
          <a:stretch/>
        </p:blipFill>
        <p:spPr>
          <a:xfrm>
            <a:off x="259038" y="2588576"/>
            <a:ext cx="3979901" cy="2586056"/>
          </a:xfrm>
          <a:prstGeom prst="rect">
            <a:avLst/>
          </a:prstGeom>
        </p:spPr>
      </p:pic>
      <p:sp>
        <p:nvSpPr>
          <p:cNvPr id="8" name="Rectangle 7">
            <a:extLst>
              <a:ext uri="{FF2B5EF4-FFF2-40B4-BE49-F238E27FC236}">
                <a16:creationId xmlns:a16="http://schemas.microsoft.com/office/drawing/2014/main" id="{FE6C86E1-8512-4A9E-80F1-04824626811E}"/>
              </a:ext>
            </a:extLst>
          </p:cNvPr>
          <p:cNvSpPr/>
          <p:nvPr/>
        </p:nvSpPr>
        <p:spPr>
          <a:xfrm>
            <a:off x="78723" y="4953505"/>
            <a:ext cx="666119" cy="6261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B8834EB-4CAC-4460-90BC-1CF0051C2EEE}"/>
              </a:ext>
            </a:extLst>
          </p:cNvPr>
          <p:cNvSpPr txBox="1"/>
          <p:nvPr/>
        </p:nvSpPr>
        <p:spPr>
          <a:xfrm>
            <a:off x="3182011" y="5635848"/>
            <a:ext cx="5592596" cy="316835"/>
          </a:xfrm>
          <a:prstGeom prst="rect">
            <a:avLst/>
          </a:prstGeom>
          <a:noFill/>
        </p:spPr>
        <p:txBody>
          <a:bodyPr wrap="square" rtlCol="0">
            <a:spAutoFit/>
          </a:bodyPr>
          <a:lstStyle/>
          <a:p>
            <a:r>
              <a:rPr lang="en-US" sz="1400" dirty="0"/>
              <a:t>Figure from : </a:t>
            </a:r>
            <a:r>
              <a:rPr lang="en-US" sz="1400" dirty="0">
                <a:hlinkClick r:id="rId5"/>
              </a:rPr>
              <a:t>Hahn, A., et al (2016) Molecular Cell 63(3):445-456</a:t>
            </a:r>
            <a:endParaRPr lang="en-US" sz="1400" i="1" dirty="0"/>
          </a:p>
        </p:txBody>
      </p:sp>
    </p:spTree>
    <p:extLst>
      <p:ext uri="{BB962C8B-B14F-4D97-AF65-F5344CB8AC3E}">
        <p14:creationId xmlns:p14="http://schemas.microsoft.com/office/powerpoint/2010/main" val="712062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D1176-653C-4A03-92D5-11442682A7F2}"/>
              </a:ext>
            </a:extLst>
          </p:cNvPr>
          <p:cNvSpPr>
            <a:spLocks noGrp="1"/>
          </p:cNvSpPr>
          <p:nvPr>
            <p:ph type="title"/>
          </p:nvPr>
        </p:nvSpPr>
        <p:spPr>
          <a:xfrm>
            <a:off x="1570131" y="196949"/>
            <a:ext cx="7210332" cy="779462"/>
          </a:xfrm>
        </p:spPr>
        <p:txBody>
          <a:bodyPr/>
          <a:lstStyle/>
          <a:p>
            <a:r>
              <a:rPr lang="en-US" dirty="0"/>
              <a:t>Bacterial ATP Synthase</a:t>
            </a:r>
          </a:p>
        </p:txBody>
      </p:sp>
      <p:pic>
        <p:nvPicPr>
          <p:cNvPr id="5" name="Content Placeholder 4" descr="A close up of a flower&#10;&#10;Description automatically generated">
            <a:extLst>
              <a:ext uri="{FF2B5EF4-FFF2-40B4-BE49-F238E27FC236}">
                <a16:creationId xmlns:a16="http://schemas.microsoft.com/office/drawing/2014/main" id="{E316F946-D755-4F0D-928B-283C848BEC8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19088" y="1657905"/>
            <a:ext cx="8461375" cy="3751741"/>
          </a:xfrm>
        </p:spPr>
      </p:pic>
      <p:sp>
        <p:nvSpPr>
          <p:cNvPr id="6" name="TextBox 5">
            <a:extLst>
              <a:ext uri="{FF2B5EF4-FFF2-40B4-BE49-F238E27FC236}">
                <a16:creationId xmlns:a16="http://schemas.microsoft.com/office/drawing/2014/main" id="{7402BC66-B913-4B96-B903-801FDBBFEAC0}"/>
              </a:ext>
            </a:extLst>
          </p:cNvPr>
          <p:cNvSpPr txBox="1"/>
          <p:nvPr/>
        </p:nvSpPr>
        <p:spPr>
          <a:xfrm>
            <a:off x="3127024" y="5706948"/>
            <a:ext cx="6918676" cy="307777"/>
          </a:xfrm>
          <a:prstGeom prst="rect">
            <a:avLst/>
          </a:prstGeom>
          <a:noFill/>
        </p:spPr>
        <p:txBody>
          <a:bodyPr wrap="square" rtlCol="0">
            <a:spAutoFit/>
          </a:bodyPr>
          <a:lstStyle/>
          <a:p>
            <a:r>
              <a:rPr lang="en-US" sz="1400" dirty="0"/>
              <a:t>Figure from : Guo, H. (2019) </a:t>
            </a:r>
            <a:r>
              <a:rPr lang="pt-BR" sz="1400" dirty="0"/>
              <a:t>eLife 2019;8:e43128 </a:t>
            </a:r>
            <a:r>
              <a:rPr lang="pt-BR" sz="1400" cap="all" dirty="0"/>
              <a:t>doi: </a:t>
            </a:r>
            <a:r>
              <a:rPr lang="pt-BR" sz="1400" cap="all" dirty="0">
                <a:hlinkClick r:id="rId4"/>
              </a:rPr>
              <a:t>10.7554/eLife.43128</a:t>
            </a:r>
            <a:r>
              <a:rPr lang="en-US" sz="1400" dirty="0"/>
              <a:t> </a:t>
            </a:r>
            <a:endParaRPr lang="en-US" sz="1400" i="1" dirty="0"/>
          </a:p>
        </p:txBody>
      </p:sp>
    </p:spTree>
    <p:extLst>
      <p:ext uri="{BB962C8B-B14F-4D97-AF65-F5344CB8AC3E}">
        <p14:creationId xmlns:p14="http://schemas.microsoft.com/office/powerpoint/2010/main" val="2909161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C2440-BB3F-4567-B733-0B658B226E0A}"/>
              </a:ext>
            </a:extLst>
          </p:cNvPr>
          <p:cNvSpPr>
            <a:spLocks noGrp="1"/>
          </p:cNvSpPr>
          <p:nvPr>
            <p:ph type="title"/>
          </p:nvPr>
        </p:nvSpPr>
        <p:spPr>
          <a:xfrm>
            <a:off x="1347406" y="137570"/>
            <a:ext cx="7960095" cy="779462"/>
          </a:xfrm>
        </p:spPr>
        <p:txBody>
          <a:bodyPr>
            <a:normAutofit fontScale="90000"/>
          </a:bodyPr>
          <a:lstStyle/>
          <a:p>
            <a:r>
              <a:rPr lang="en-US" dirty="0"/>
              <a:t>Proton flow causes motor movement</a:t>
            </a:r>
          </a:p>
        </p:txBody>
      </p:sp>
      <p:sp>
        <p:nvSpPr>
          <p:cNvPr id="4" name="TextBox 3">
            <a:extLst>
              <a:ext uri="{FF2B5EF4-FFF2-40B4-BE49-F238E27FC236}">
                <a16:creationId xmlns:a16="http://schemas.microsoft.com/office/drawing/2014/main" id="{10C76F42-C1DE-4E8E-8F35-FE162169BD0F}"/>
              </a:ext>
            </a:extLst>
          </p:cNvPr>
          <p:cNvSpPr txBox="1"/>
          <p:nvPr/>
        </p:nvSpPr>
        <p:spPr>
          <a:xfrm>
            <a:off x="3127024" y="5706948"/>
            <a:ext cx="6918676" cy="307777"/>
          </a:xfrm>
          <a:prstGeom prst="rect">
            <a:avLst/>
          </a:prstGeom>
          <a:noFill/>
        </p:spPr>
        <p:txBody>
          <a:bodyPr wrap="square" rtlCol="0">
            <a:spAutoFit/>
          </a:bodyPr>
          <a:lstStyle/>
          <a:p>
            <a:r>
              <a:rPr lang="en-US" sz="1400" dirty="0"/>
              <a:t>Figure from : Guo, H. (2019) </a:t>
            </a:r>
            <a:r>
              <a:rPr lang="pt-BR" sz="1400" dirty="0"/>
              <a:t>eLife 2019;8:e43128 </a:t>
            </a:r>
            <a:r>
              <a:rPr lang="pt-BR" sz="1400" cap="all" dirty="0"/>
              <a:t>doi: </a:t>
            </a:r>
            <a:r>
              <a:rPr lang="pt-BR" sz="1400" cap="all" dirty="0">
                <a:hlinkClick r:id="rId5"/>
              </a:rPr>
              <a:t>10.7554/eLife.43128</a:t>
            </a:r>
            <a:r>
              <a:rPr lang="en-US" sz="1400" dirty="0"/>
              <a:t> </a:t>
            </a:r>
            <a:endParaRPr lang="en-US" sz="1400" i="1" dirty="0"/>
          </a:p>
        </p:txBody>
      </p:sp>
      <p:pic>
        <p:nvPicPr>
          <p:cNvPr id="6" name="Download">
            <a:hlinkClick r:id="" action="ppaction://media"/>
            <a:extLst>
              <a:ext uri="{FF2B5EF4-FFF2-40B4-BE49-F238E27FC236}">
                <a16:creationId xmlns:a16="http://schemas.microsoft.com/office/drawing/2014/main" id="{40E09392-19AE-4C85-B3F9-ADF07042CA1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2842419" y="1098542"/>
            <a:ext cx="3459162" cy="4511675"/>
          </a:xfrm>
        </p:spPr>
      </p:pic>
    </p:spTree>
    <p:extLst>
      <p:ext uri="{BB962C8B-B14F-4D97-AF65-F5344CB8AC3E}">
        <p14:creationId xmlns:p14="http://schemas.microsoft.com/office/powerpoint/2010/main" val="359801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76ECE-DF0E-41F0-8FE8-DB785CB829DD}"/>
              </a:ext>
            </a:extLst>
          </p:cNvPr>
          <p:cNvSpPr>
            <a:spLocks noGrp="1"/>
          </p:cNvSpPr>
          <p:nvPr>
            <p:ph type="title"/>
          </p:nvPr>
        </p:nvSpPr>
        <p:spPr>
          <a:xfrm>
            <a:off x="1521886" y="464706"/>
            <a:ext cx="7210332" cy="779462"/>
          </a:xfrm>
        </p:spPr>
        <p:txBody>
          <a:bodyPr>
            <a:normAutofit fontScale="90000"/>
          </a:bodyPr>
          <a:lstStyle/>
          <a:p>
            <a:r>
              <a:rPr lang="en-US" dirty="0"/>
              <a:t>Rotation in F1 causes changes in protein conformation</a:t>
            </a:r>
          </a:p>
        </p:txBody>
      </p:sp>
      <p:pic>
        <p:nvPicPr>
          <p:cNvPr id="5" name="Content Placeholder 4" descr="A close up of a logo&#10;&#10;Description automatically generated">
            <a:extLst>
              <a:ext uri="{FF2B5EF4-FFF2-40B4-BE49-F238E27FC236}">
                <a16:creationId xmlns:a16="http://schemas.microsoft.com/office/drawing/2014/main" id="{0C09F48F-2B0F-4CCF-9156-4AF7CFDB3ECB}"/>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49537"/>
          <a:stretch/>
        </p:blipFill>
        <p:spPr>
          <a:xfrm>
            <a:off x="1464316" y="1695632"/>
            <a:ext cx="6321452" cy="3701568"/>
          </a:xfrm>
        </p:spPr>
      </p:pic>
      <p:sp>
        <p:nvSpPr>
          <p:cNvPr id="6" name="TextBox 5">
            <a:extLst>
              <a:ext uri="{FF2B5EF4-FFF2-40B4-BE49-F238E27FC236}">
                <a16:creationId xmlns:a16="http://schemas.microsoft.com/office/drawing/2014/main" id="{79595368-AB38-46FB-A36F-0D79156710FE}"/>
              </a:ext>
            </a:extLst>
          </p:cNvPr>
          <p:cNvSpPr txBox="1"/>
          <p:nvPr/>
        </p:nvSpPr>
        <p:spPr>
          <a:xfrm>
            <a:off x="3127024" y="5706948"/>
            <a:ext cx="6918676" cy="307777"/>
          </a:xfrm>
          <a:prstGeom prst="rect">
            <a:avLst/>
          </a:prstGeom>
          <a:noFill/>
        </p:spPr>
        <p:txBody>
          <a:bodyPr wrap="square" rtlCol="0">
            <a:spAutoFit/>
          </a:bodyPr>
          <a:lstStyle/>
          <a:p>
            <a:r>
              <a:rPr lang="en-US" sz="1400" dirty="0"/>
              <a:t>Figure from : Guo, H. (2019) </a:t>
            </a:r>
            <a:r>
              <a:rPr lang="pt-BR" sz="1400" dirty="0"/>
              <a:t>eLife 2019;8:e43128 </a:t>
            </a:r>
            <a:r>
              <a:rPr lang="pt-BR" sz="1400" cap="all" dirty="0"/>
              <a:t>doi: </a:t>
            </a:r>
            <a:r>
              <a:rPr lang="pt-BR" sz="1400" cap="all" dirty="0">
                <a:hlinkClick r:id="rId4"/>
              </a:rPr>
              <a:t>10.7554/eLife.43128</a:t>
            </a:r>
            <a:r>
              <a:rPr lang="en-US" sz="1400" dirty="0"/>
              <a:t> </a:t>
            </a:r>
            <a:endParaRPr lang="en-US" sz="1400" i="1" dirty="0"/>
          </a:p>
        </p:txBody>
      </p:sp>
    </p:spTree>
    <p:extLst>
      <p:ext uri="{BB962C8B-B14F-4D97-AF65-F5344CB8AC3E}">
        <p14:creationId xmlns:p14="http://schemas.microsoft.com/office/powerpoint/2010/main" val="2076578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C2440-BB3F-4567-B733-0B658B226E0A}"/>
              </a:ext>
            </a:extLst>
          </p:cNvPr>
          <p:cNvSpPr>
            <a:spLocks noGrp="1"/>
          </p:cNvSpPr>
          <p:nvPr>
            <p:ph type="title"/>
          </p:nvPr>
        </p:nvSpPr>
        <p:spPr/>
        <p:txBody>
          <a:bodyPr/>
          <a:lstStyle/>
          <a:p>
            <a:r>
              <a:rPr lang="en-US" dirty="0"/>
              <a:t>Closer Look at the F</a:t>
            </a:r>
            <a:r>
              <a:rPr lang="en-US" baseline="-25000" dirty="0"/>
              <a:t>1</a:t>
            </a:r>
            <a:r>
              <a:rPr lang="en-US" dirty="0"/>
              <a:t> Domain</a:t>
            </a:r>
          </a:p>
        </p:txBody>
      </p:sp>
      <p:pic>
        <p:nvPicPr>
          <p:cNvPr id="7" name="Content Placeholder 6" descr="A picture containing text, map&#10;&#10;Description automatically generated">
            <a:extLst>
              <a:ext uri="{FF2B5EF4-FFF2-40B4-BE49-F238E27FC236}">
                <a16:creationId xmlns:a16="http://schemas.microsoft.com/office/drawing/2014/main" id="{609811E8-5E52-4FB0-B575-88CD58DB8552}"/>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4224"/>
          <a:stretch/>
        </p:blipFill>
        <p:spPr>
          <a:xfrm>
            <a:off x="2251242" y="1057169"/>
            <a:ext cx="4174606" cy="4511675"/>
          </a:xfrm>
        </p:spPr>
      </p:pic>
      <p:sp>
        <p:nvSpPr>
          <p:cNvPr id="4" name="TextBox 3">
            <a:extLst>
              <a:ext uri="{FF2B5EF4-FFF2-40B4-BE49-F238E27FC236}">
                <a16:creationId xmlns:a16="http://schemas.microsoft.com/office/drawing/2014/main" id="{10C76F42-C1DE-4E8E-8F35-FE162169BD0F}"/>
              </a:ext>
            </a:extLst>
          </p:cNvPr>
          <p:cNvSpPr txBox="1"/>
          <p:nvPr/>
        </p:nvSpPr>
        <p:spPr>
          <a:xfrm>
            <a:off x="3127024" y="5706948"/>
            <a:ext cx="6918676" cy="307777"/>
          </a:xfrm>
          <a:prstGeom prst="rect">
            <a:avLst/>
          </a:prstGeom>
          <a:noFill/>
        </p:spPr>
        <p:txBody>
          <a:bodyPr wrap="square" rtlCol="0">
            <a:spAutoFit/>
          </a:bodyPr>
          <a:lstStyle/>
          <a:p>
            <a:r>
              <a:rPr lang="en-US" sz="1400" dirty="0"/>
              <a:t>Figure from : Guo, H. (2019) </a:t>
            </a:r>
            <a:r>
              <a:rPr lang="pt-BR" sz="1400" dirty="0"/>
              <a:t>eLife 2019;8:e43128 </a:t>
            </a:r>
            <a:r>
              <a:rPr lang="pt-BR" sz="1400" cap="all" dirty="0"/>
              <a:t>doi: </a:t>
            </a:r>
            <a:r>
              <a:rPr lang="pt-BR" sz="1400" cap="all" dirty="0">
                <a:hlinkClick r:id="rId4"/>
              </a:rPr>
              <a:t>10.7554/eLife.43128</a:t>
            </a:r>
            <a:r>
              <a:rPr lang="en-US" sz="1400" dirty="0"/>
              <a:t> </a:t>
            </a:r>
            <a:endParaRPr lang="en-US" sz="1400" i="1" dirty="0"/>
          </a:p>
        </p:txBody>
      </p:sp>
      <p:sp>
        <p:nvSpPr>
          <p:cNvPr id="8" name="Rectangle 7">
            <a:extLst>
              <a:ext uri="{FF2B5EF4-FFF2-40B4-BE49-F238E27FC236}">
                <a16:creationId xmlns:a16="http://schemas.microsoft.com/office/drawing/2014/main" id="{4EEB672C-63BC-4F29-AF89-1C0B1892DC46}"/>
              </a:ext>
            </a:extLst>
          </p:cNvPr>
          <p:cNvSpPr/>
          <p:nvPr/>
        </p:nvSpPr>
        <p:spPr>
          <a:xfrm>
            <a:off x="2026653" y="2454442"/>
            <a:ext cx="342231" cy="8876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6F96C7D-929B-448C-A3D4-CA057CF369C4}"/>
              </a:ext>
            </a:extLst>
          </p:cNvPr>
          <p:cNvSpPr/>
          <p:nvPr/>
        </p:nvSpPr>
        <p:spPr>
          <a:xfrm>
            <a:off x="2179053" y="4447946"/>
            <a:ext cx="342231" cy="8876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4943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C2440-BB3F-4567-B733-0B658B226E0A}"/>
              </a:ext>
            </a:extLst>
          </p:cNvPr>
          <p:cNvSpPr>
            <a:spLocks noGrp="1"/>
          </p:cNvSpPr>
          <p:nvPr>
            <p:ph type="title"/>
          </p:nvPr>
        </p:nvSpPr>
        <p:spPr>
          <a:xfrm>
            <a:off x="1347406" y="137570"/>
            <a:ext cx="7960095" cy="779462"/>
          </a:xfrm>
        </p:spPr>
        <p:txBody>
          <a:bodyPr>
            <a:normAutofit fontScale="90000"/>
          </a:bodyPr>
          <a:lstStyle/>
          <a:p>
            <a:r>
              <a:rPr lang="en-US" dirty="0"/>
              <a:t>Proton flow causes motor movement</a:t>
            </a:r>
          </a:p>
        </p:txBody>
      </p:sp>
      <p:sp>
        <p:nvSpPr>
          <p:cNvPr id="4" name="TextBox 3">
            <a:extLst>
              <a:ext uri="{FF2B5EF4-FFF2-40B4-BE49-F238E27FC236}">
                <a16:creationId xmlns:a16="http://schemas.microsoft.com/office/drawing/2014/main" id="{10C76F42-C1DE-4E8E-8F35-FE162169BD0F}"/>
              </a:ext>
            </a:extLst>
          </p:cNvPr>
          <p:cNvSpPr txBox="1"/>
          <p:nvPr/>
        </p:nvSpPr>
        <p:spPr>
          <a:xfrm>
            <a:off x="3127024" y="5706948"/>
            <a:ext cx="6918676" cy="307777"/>
          </a:xfrm>
          <a:prstGeom prst="rect">
            <a:avLst/>
          </a:prstGeom>
          <a:noFill/>
        </p:spPr>
        <p:txBody>
          <a:bodyPr wrap="square" rtlCol="0">
            <a:spAutoFit/>
          </a:bodyPr>
          <a:lstStyle/>
          <a:p>
            <a:r>
              <a:rPr lang="en-US" sz="1400" dirty="0"/>
              <a:t>Figure from : Guo, H. (2019) </a:t>
            </a:r>
            <a:r>
              <a:rPr lang="pt-BR" sz="1400" dirty="0"/>
              <a:t>eLife 2019;8:e43128 </a:t>
            </a:r>
            <a:r>
              <a:rPr lang="pt-BR" sz="1400" cap="all" dirty="0"/>
              <a:t>doi: </a:t>
            </a:r>
            <a:r>
              <a:rPr lang="pt-BR" sz="1400" cap="all" dirty="0">
                <a:hlinkClick r:id="rId5"/>
              </a:rPr>
              <a:t>10.7554/eLife.43128</a:t>
            </a:r>
            <a:r>
              <a:rPr lang="en-US" sz="1400" dirty="0"/>
              <a:t> </a:t>
            </a:r>
            <a:endParaRPr lang="en-US" sz="1400" i="1" dirty="0"/>
          </a:p>
        </p:txBody>
      </p:sp>
      <p:pic>
        <p:nvPicPr>
          <p:cNvPr id="6" name="Download">
            <a:hlinkClick r:id="" action="ppaction://media"/>
            <a:extLst>
              <a:ext uri="{FF2B5EF4-FFF2-40B4-BE49-F238E27FC236}">
                <a16:creationId xmlns:a16="http://schemas.microsoft.com/office/drawing/2014/main" id="{40E09392-19AE-4C85-B3F9-ADF07042CA1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2842419" y="1098542"/>
            <a:ext cx="3459162" cy="4511675"/>
          </a:xfrm>
        </p:spPr>
      </p:pic>
    </p:spTree>
    <p:extLst>
      <p:ext uri="{BB962C8B-B14F-4D97-AF65-F5344CB8AC3E}">
        <p14:creationId xmlns:p14="http://schemas.microsoft.com/office/powerpoint/2010/main" val="301381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1EDB0-BF0E-4C7E-99C2-AC70EB52793A}"/>
              </a:ext>
            </a:extLst>
          </p:cNvPr>
          <p:cNvSpPr>
            <a:spLocks noGrp="1"/>
          </p:cNvSpPr>
          <p:nvPr>
            <p:ph type="title"/>
          </p:nvPr>
        </p:nvSpPr>
        <p:spPr/>
        <p:txBody>
          <a:bodyPr/>
          <a:lstStyle/>
          <a:p>
            <a:r>
              <a:rPr lang="en-US" dirty="0"/>
              <a:t>Two Heads are Better than One</a:t>
            </a:r>
          </a:p>
        </p:txBody>
      </p:sp>
      <p:pic>
        <p:nvPicPr>
          <p:cNvPr id="7" name="Content Placeholder 6" descr="A picture containing text, map&#10;&#10;Description automatically generated">
            <a:extLst>
              <a:ext uri="{FF2B5EF4-FFF2-40B4-BE49-F238E27FC236}">
                <a16:creationId xmlns:a16="http://schemas.microsoft.com/office/drawing/2014/main" id="{74450FDF-D938-439C-A4D8-CF13F0388306}"/>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25119" y="1563243"/>
            <a:ext cx="7449312" cy="3941064"/>
          </a:xfrm>
        </p:spPr>
      </p:pic>
      <p:sp>
        <p:nvSpPr>
          <p:cNvPr id="8" name="TextBox 7">
            <a:extLst>
              <a:ext uri="{FF2B5EF4-FFF2-40B4-BE49-F238E27FC236}">
                <a16:creationId xmlns:a16="http://schemas.microsoft.com/office/drawing/2014/main" id="{54E0AD6E-A77C-4F6F-9622-5411ED1988BE}"/>
              </a:ext>
            </a:extLst>
          </p:cNvPr>
          <p:cNvSpPr txBox="1"/>
          <p:nvPr/>
        </p:nvSpPr>
        <p:spPr>
          <a:xfrm>
            <a:off x="3127024" y="5706948"/>
            <a:ext cx="6395244" cy="307777"/>
          </a:xfrm>
          <a:prstGeom prst="rect">
            <a:avLst/>
          </a:prstGeom>
          <a:noFill/>
        </p:spPr>
        <p:txBody>
          <a:bodyPr wrap="square" rtlCol="0">
            <a:spAutoFit/>
          </a:bodyPr>
          <a:lstStyle/>
          <a:p>
            <a:r>
              <a:rPr lang="en-US" sz="1400" dirty="0"/>
              <a:t>Image from : </a:t>
            </a:r>
            <a:r>
              <a:rPr lang="en-US" sz="1400" dirty="0" err="1">
                <a:hlinkClick r:id="rId4"/>
              </a:rPr>
              <a:t>Goodsell</a:t>
            </a:r>
            <a:r>
              <a:rPr lang="en-US" sz="1400" dirty="0">
                <a:hlinkClick r:id="rId4"/>
              </a:rPr>
              <a:t>, D. (2012) Molecule of the Month, Protein Database</a:t>
            </a:r>
            <a:endParaRPr lang="en-US" sz="1400" i="1" dirty="0"/>
          </a:p>
        </p:txBody>
      </p:sp>
    </p:spTree>
    <p:extLst>
      <p:ext uri="{BB962C8B-B14F-4D97-AF65-F5344CB8AC3E}">
        <p14:creationId xmlns:p14="http://schemas.microsoft.com/office/powerpoint/2010/main" val="2291267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C682B-1B74-4893-BD89-499A700A76F8}"/>
              </a:ext>
            </a:extLst>
          </p:cNvPr>
          <p:cNvSpPr>
            <a:spLocks noGrp="1"/>
          </p:cNvSpPr>
          <p:nvPr>
            <p:ph type="title"/>
          </p:nvPr>
        </p:nvSpPr>
        <p:spPr/>
        <p:txBody>
          <a:bodyPr/>
          <a:lstStyle/>
          <a:p>
            <a:r>
              <a:rPr lang="en-US" dirty="0"/>
              <a:t>Rotary Motors</a:t>
            </a:r>
          </a:p>
        </p:txBody>
      </p:sp>
      <p:pic>
        <p:nvPicPr>
          <p:cNvPr id="5" name="Content Placeholder 4" descr="A close up of a logo&#10;&#10;Description automatically generated">
            <a:extLst>
              <a:ext uri="{FF2B5EF4-FFF2-40B4-BE49-F238E27FC236}">
                <a16:creationId xmlns:a16="http://schemas.microsoft.com/office/drawing/2014/main" id="{AA0D1EA7-564B-4BBD-9F29-E153985650F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90669" y="1098542"/>
            <a:ext cx="3466470" cy="4511675"/>
          </a:xfrm>
        </p:spPr>
      </p:pic>
      <p:sp>
        <p:nvSpPr>
          <p:cNvPr id="6" name="TextBox 5">
            <a:extLst>
              <a:ext uri="{FF2B5EF4-FFF2-40B4-BE49-F238E27FC236}">
                <a16:creationId xmlns:a16="http://schemas.microsoft.com/office/drawing/2014/main" id="{58655A8B-EA33-4864-8872-9B7AAD5AD462}"/>
              </a:ext>
            </a:extLst>
          </p:cNvPr>
          <p:cNvSpPr txBox="1"/>
          <p:nvPr/>
        </p:nvSpPr>
        <p:spPr>
          <a:xfrm>
            <a:off x="7696697" y="2335297"/>
            <a:ext cx="2041506" cy="369332"/>
          </a:xfrm>
          <a:prstGeom prst="rect">
            <a:avLst/>
          </a:prstGeom>
          <a:noFill/>
        </p:spPr>
        <p:txBody>
          <a:bodyPr wrap="square" rtlCol="0">
            <a:spAutoFit/>
          </a:bodyPr>
          <a:lstStyle/>
          <a:p>
            <a:r>
              <a:rPr lang="en-US" dirty="0"/>
              <a:t>Matrix</a:t>
            </a:r>
          </a:p>
        </p:txBody>
      </p:sp>
      <p:sp>
        <p:nvSpPr>
          <p:cNvPr id="7" name="TextBox 6">
            <a:extLst>
              <a:ext uri="{FF2B5EF4-FFF2-40B4-BE49-F238E27FC236}">
                <a16:creationId xmlns:a16="http://schemas.microsoft.com/office/drawing/2014/main" id="{F44FC91D-FAEC-439E-8956-43DDF28DD868}"/>
              </a:ext>
            </a:extLst>
          </p:cNvPr>
          <p:cNvSpPr txBox="1"/>
          <p:nvPr/>
        </p:nvSpPr>
        <p:spPr>
          <a:xfrm>
            <a:off x="7480762" y="760987"/>
            <a:ext cx="2041506" cy="646331"/>
          </a:xfrm>
          <a:prstGeom prst="rect">
            <a:avLst/>
          </a:prstGeom>
          <a:noFill/>
        </p:spPr>
        <p:txBody>
          <a:bodyPr wrap="square" rtlCol="0">
            <a:spAutoFit/>
          </a:bodyPr>
          <a:lstStyle/>
          <a:p>
            <a:r>
              <a:rPr lang="en-US" dirty="0"/>
              <a:t>Intermembrane</a:t>
            </a:r>
          </a:p>
          <a:p>
            <a:r>
              <a:rPr lang="en-US" dirty="0"/>
              <a:t>Space</a:t>
            </a:r>
          </a:p>
        </p:txBody>
      </p:sp>
      <p:sp>
        <p:nvSpPr>
          <p:cNvPr id="8" name="TextBox 7">
            <a:extLst>
              <a:ext uri="{FF2B5EF4-FFF2-40B4-BE49-F238E27FC236}">
                <a16:creationId xmlns:a16="http://schemas.microsoft.com/office/drawing/2014/main" id="{C6320A53-FACD-4D93-8BBD-02D68CE3027C}"/>
              </a:ext>
            </a:extLst>
          </p:cNvPr>
          <p:cNvSpPr txBox="1"/>
          <p:nvPr/>
        </p:nvSpPr>
        <p:spPr>
          <a:xfrm>
            <a:off x="3127024" y="5706948"/>
            <a:ext cx="6395244" cy="307777"/>
          </a:xfrm>
          <a:prstGeom prst="rect">
            <a:avLst/>
          </a:prstGeom>
          <a:noFill/>
        </p:spPr>
        <p:txBody>
          <a:bodyPr wrap="square" rtlCol="0">
            <a:spAutoFit/>
          </a:bodyPr>
          <a:lstStyle/>
          <a:p>
            <a:r>
              <a:rPr lang="en-US" sz="1400" dirty="0"/>
              <a:t>Image from : </a:t>
            </a:r>
            <a:r>
              <a:rPr lang="en-US" sz="1400" dirty="0" err="1">
                <a:hlinkClick r:id="rId4"/>
              </a:rPr>
              <a:t>Goodsell</a:t>
            </a:r>
            <a:r>
              <a:rPr lang="en-US" sz="1400" dirty="0">
                <a:hlinkClick r:id="rId4"/>
              </a:rPr>
              <a:t>, D. (2012) Molecule of the Month, Protein Database</a:t>
            </a:r>
            <a:endParaRPr lang="en-US" sz="1400" i="1" dirty="0"/>
          </a:p>
        </p:txBody>
      </p:sp>
      <p:sp>
        <p:nvSpPr>
          <p:cNvPr id="11" name="TextBox 10">
            <a:extLst>
              <a:ext uri="{FF2B5EF4-FFF2-40B4-BE49-F238E27FC236}">
                <a16:creationId xmlns:a16="http://schemas.microsoft.com/office/drawing/2014/main" id="{00430073-2461-454B-B5E0-A03E2C15C1AB}"/>
              </a:ext>
            </a:extLst>
          </p:cNvPr>
          <p:cNvSpPr txBox="1"/>
          <p:nvPr/>
        </p:nvSpPr>
        <p:spPr>
          <a:xfrm>
            <a:off x="317285" y="2519963"/>
            <a:ext cx="4036047" cy="1815882"/>
          </a:xfrm>
          <a:prstGeom prst="rect">
            <a:avLst/>
          </a:prstGeom>
          <a:noFill/>
        </p:spPr>
        <p:txBody>
          <a:bodyPr wrap="square" rtlCol="0">
            <a:spAutoFit/>
          </a:bodyPr>
          <a:lstStyle/>
          <a:p>
            <a:r>
              <a:rPr lang="en-US" sz="2800" dirty="0"/>
              <a:t>Is composed of two rotary motors that uses the proton motive force to make ATP </a:t>
            </a:r>
          </a:p>
        </p:txBody>
      </p:sp>
    </p:spTree>
    <p:extLst>
      <p:ext uri="{BB962C8B-B14F-4D97-AF65-F5344CB8AC3E}">
        <p14:creationId xmlns:p14="http://schemas.microsoft.com/office/powerpoint/2010/main" val="4189582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C682B-1B74-4893-BD89-499A700A76F8}"/>
              </a:ext>
            </a:extLst>
          </p:cNvPr>
          <p:cNvSpPr>
            <a:spLocks noGrp="1"/>
          </p:cNvSpPr>
          <p:nvPr>
            <p:ph type="title"/>
          </p:nvPr>
        </p:nvSpPr>
        <p:spPr/>
        <p:txBody>
          <a:bodyPr/>
          <a:lstStyle/>
          <a:p>
            <a:r>
              <a:rPr lang="en-US" dirty="0"/>
              <a:t>Motor to Generator</a:t>
            </a:r>
          </a:p>
        </p:txBody>
      </p:sp>
      <p:pic>
        <p:nvPicPr>
          <p:cNvPr id="5" name="Content Placeholder 4" descr="A close up of a logo&#10;&#10;Description automatically generated">
            <a:extLst>
              <a:ext uri="{FF2B5EF4-FFF2-40B4-BE49-F238E27FC236}">
                <a16:creationId xmlns:a16="http://schemas.microsoft.com/office/drawing/2014/main" id="{AA0D1EA7-564B-4BBD-9F29-E153985650F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78558" y="1132601"/>
            <a:ext cx="3466470" cy="4511675"/>
          </a:xfrm>
        </p:spPr>
      </p:pic>
      <p:sp>
        <p:nvSpPr>
          <p:cNvPr id="6" name="TextBox 5">
            <a:extLst>
              <a:ext uri="{FF2B5EF4-FFF2-40B4-BE49-F238E27FC236}">
                <a16:creationId xmlns:a16="http://schemas.microsoft.com/office/drawing/2014/main" id="{58655A8B-EA33-4864-8872-9B7AAD5AD462}"/>
              </a:ext>
            </a:extLst>
          </p:cNvPr>
          <p:cNvSpPr txBox="1"/>
          <p:nvPr/>
        </p:nvSpPr>
        <p:spPr>
          <a:xfrm>
            <a:off x="7636143" y="2353470"/>
            <a:ext cx="2041506" cy="369332"/>
          </a:xfrm>
          <a:prstGeom prst="rect">
            <a:avLst/>
          </a:prstGeom>
          <a:noFill/>
        </p:spPr>
        <p:txBody>
          <a:bodyPr wrap="square" rtlCol="0">
            <a:spAutoFit/>
          </a:bodyPr>
          <a:lstStyle/>
          <a:p>
            <a:r>
              <a:rPr lang="en-US" dirty="0"/>
              <a:t>Matrix</a:t>
            </a:r>
          </a:p>
        </p:txBody>
      </p:sp>
      <p:sp>
        <p:nvSpPr>
          <p:cNvPr id="7" name="TextBox 6">
            <a:extLst>
              <a:ext uri="{FF2B5EF4-FFF2-40B4-BE49-F238E27FC236}">
                <a16:creationId xmlns:a16="http://schemas.microsoft.com/office/drawing/2014/main" id="{F44FC91D-FAEC-439E-8956-43DDF28DD868}"/>
              </a:ext>
            </a:extLst>
          </p:cNvPr>
          <p:cNvSpPr txBox="1"/>
          <p:nvPr/>
        </p:nvSpPr>
        <p:spPr>
          <a:xfrm>
            <a:off x="7480762" y="809435"/>
            <a:ext cx="2041506" cy="646331"/>
          </a:xfrm>
          <a:prstGeom prst="rect">
            <a:avLst/>
          </a:prstGeom>
          <a:noFill/>
        </p:spPr>
        <p:txBody>
          <a:bodyPr wrap="square" rtlCol="0">
            <a:spAutoFit/>
          </a:bodyPr>
          <a:lstStyle/>
          <a:p>
            <a:r>
              <a:rPr lang="en-US" dirty="0"/>
              <a:t>Intermembrane</a:t>
            </a:r>
          </a:p>
          <a:p>
            <a:r>
              <a:rPr lang="en-US" dirty="0"/>
              <a:t>Space</a:t>
            </a:r>
          </a:p>
        </p:txBody>
      </p:sp>
      <p:sp>
        <p:nvSpPr>
          <p:cNvPr id="8" name="TextBox 7">
            <a:extLst>
              <a:ext uri="{FF2B5EF4-FFF2-40B4-BE49-F238E27FC236}">
                <a16:creationId xmlns:a16="http://schemas.microsoft.com/office/drawing/2014/main" id="{7AA207BB-770C-407F-819C-C23CE16A05E6}"/>
              </a:ext>
            </a:extLst>
          </p:cNvPr>
          <p:cNvSpPr txBox="1"/>
          <p:nvPr/>
        </p:nvSpPr>
        <p:spPr>
          <a:xfrm>
            <a:off x="3127024" y="5706948"/>
            <a:ext cx="6395244" cy="307777"/>
          </a:xfrm>
          <a:prstGeom prst="rect">
            <a:avLst/>
          </a:prstGeom>
          <a:noFill/>
        </p:spPr>
        <p:txBody>
          <a:bodyPr wrap="square" rtlCol="0">
            <a:spAutoFit/>
          </a:bodyPr>
          <a:lstStyle/>
          <a:p>
            <a:r>
              <a:rPr lang="en-US" sz="1400" dirty="0"/>
              <a:t>Image from : </a:t>
            </a:r>
            <a:r>
              <a:rPr lang="en-US" sz="1400" dirty="0" err="1">
                <a:hlinkClick r:id="rId4"/>
              </a:rPr>
              <a:t>Goodsell</a:t>
            </a:r>
            <a:r>
              <a:rPr lang="en-US" sz="1400" dirty="0">
                <a:hlinkClick r:id="rId4"/>
              </a:rPr>
              <a:t>, D. (2012) Molecule of the Month, Protein Database</a:t>
            </a:r>
            <a:endParaRPr lang="en-US" sz="1400" i="1" dirty="0"/>
          </a:p>
        </p:txBody>
      </p:sp>
      <p:sp>
        <p:nvSpPr>
          <p:cNvPr id="3" name="TextBox 2">
            <a:extLst>
              <a:ext uri="{FF2B5EF4-FFF2-40B4-BE49-F238E27FC236}">
                <a16:creationId xmlns:a16="http://schemas.microsoft.com/office/drawing/2014/main" id="{75CB0FDB-5470-49D3-994A-C115FF7C1C32}"/>
              </a:ext>
            </a:extLst>
          </p:cNvPr>
          <p:cNvSpPr txBox="1"/>
          <p:nvPr/>
        </p:nvSpPr>
        <p:spPr>
          <a:xfrm>
            <a:off x="526840" y="1276887"/>
            <a:ext cx="4105716" cy="4154984"/>
          </a:xfrm>
          <a:prstGeom prst="rect">
            <a:avLst/>
          </a:prstGeom>
          <a:noFill/>
        </p:spPr>
        <p:txBody>
          <a:bodyPr wrap="square" rtlCol="0">
            <a:spAutoFit/>
          </a:bodyPr>
          <a:lstStyle/>
          <a:p>
            <a:r>
              <a:rPr lang="en-US" sz="2400" dirty="0"/>
              <a:t>Each motor can drive the other</a:t>
            </a:r>
          </a:p>
          <a:p>
            <a:r>
              <a:rPr lang="en-US" sz="2400" dirty="0"/>
              <a:t> </a:t>
            </a:r>
          </a:p>
          <a:p>
            <a:pPr marL="285750" indent="-285750">
              <a:buFont typeface="Arial" panose="020B0604020202020204" pitchFamily="34" charset="0"/>
              <a:buChar char="•"/>
            </a:pPr>
            <a:r>
              <a:rPr lang="en-US" sz="2400" dirty="0"/>
              <a:t>If F</a:t>
            </a:r>
            <a:r>
              <a:rPr lang="en-US" sz="2400" baseline="-25000" dirty="0"/>
              <a:t>0</a:t>
            </a:r>
            <a:r>
              <a:rPr lang="en-US" sz="2400" dirty="0"/>
              <a:t> is allowing the flow of H+ to the matrix – F</a:t>
            </a:r>
            <a:r>
              <a:rPr lang="en-US" sz="2400" baseline="-25000" dirty="0"/>
              <a:t>1</a:t>
            </a:r>
            <a:r>
              <a:rPr lang="en-US" sz="2400" dirty="0"/>
              <a:t> is activated and produces ATP</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If F</a:t>
            </a:r>
            <a:r>
              <a:rPr lang="en-US" sz="2400" baseline="-25000" dirty="0"/>
              <a:t>1</a:t>
            </a:r>
            <a:r>
              <a:rPr lang="en-US" sz="2400" dirty="0"/>
              <a:t> is active, the Hydrolysis of ATP to ADP and Pi, is used to make the F</a:t>
            </a:r>
            <a:r>
              <a:rPr lang="en-US" sz="2400" baseline="-25000" dirty="0"/>
              <a:t>0</a:t>
            </a:r>
            <a:r>
              <a:rPr lang="en-US" sz="2400" dirty="0"/>
              <a:t> domain pump protons into the intermembrane space</a:t>
            </a:r>
          </a:p>
        </p:txBody>
      </p:sp>
    </p:spTree>
    <p:extLst>
      <p:ext uri="{BB962C8B-B14F-4D97-AF65-F5344CB8AC3E}">
        <p14:creationId xmlns:p14="http://schemas.microsoft.com/office/powerpoint/2010/main" val="3639267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7EA677E4-7918-4C51-AE54-F5F8516179A2}"/>
              </a:ext>
            </a:extLst>
          </p:cNvPr>
          <p:cNvSpPr/>
          <p:nvPr/>
        </p:nvSpPr>
        <p:spPr>
          <a:xfrm>
            <a:off x="4450886" y="1606855"/>
            <a:ext cx="4469055" cy="104756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5436029-BA7F-4000-B83D-35C94AD44BD0}"/>
              </a:ext>
            </a:extLst>
          </p:cNvPr>
          <p:cNvSpPr>
            <a:spLocks noGrp="1"/>
          </p:cNvSpPr>
          <p:nvPr>
            <p:ph type="title"/>
          </p:nvPr>
        </p:nvSpPr>
        <p:spPr/>
        <p:txBody>
          <a:bodyPr/>
          <a:lstStyle/>
          <a:p>
            <a:r>
              <a:rPr lang="en-US" dirty="0"/>
              <a:t>Parts List</a:t>
            </a:r>
          </a:p>
        </p:txBody>
      </p:sp>
      <p:grpSp>
        <p:nvGrpSpPr>
          <p:cNvPr id="61" name="Group 60">
            <a:extLst>
              <a:ext uri="{FF2B5EF4-FFF2-40B4-BE49-F238E27FC236}">
                <a16:creationId xmlns:a16="http://schemas.microsoft.com/office/drawing/2014/main" id="{60510E1F-D12B-4CE7-88B7-2ECD91CA0CE0}"/>
              </a:ext>
            </a:extLst>
          </p:cNvPr>
          <p:cNvGrpSpPr/>
          <p:nvPr/>
        </p:nvGrpSpPr>
        <p:grpSpPr>
          <a:xfrm>
            <a:off x="5579558" y="1250171"/>
            <a:ext cx="2590621" cy="3794168"/>
            <a:chOff x="4476298" y="1692232"/>
            <a:chExt cx="2078616" cy="3473536"/>
          </a:xfrm>
        </p:grpSpPr>
        <p:sp>
          <p:nvSpPr>
            <p:cNvPr id="39" name="Rectangle: Rounded Corners 38">
              <a:extLst>
                <a:ext uri="{FF2B5EF4-FFF2-40B4-BE49-F238E27FC236}">
                  <a16:creationId xmlns:a16="http://schemas.microsoft.com/office/drawing/2014/main" id="{390ED606-0F42-4A2F-9E84-09550B1DA1F0}"/>
                </a:ext>
              </a:extLst>
            </p:cNvPr>
            <p:cNvSpPr/>
            <p:nvPr/>
          </p:nvSpPr>
          <p:spPr>
            <a:xfrm rot="10800000">
              <a:off x="6229780" y="1993249"/>
              <a:ext cx="164593" cy="3172519"/>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844EE00F-D934-4316-876A-E308A7E29590}"/>
                </a:ext>
              </a:extLst>
            </p:cNvPr>
            <p:cNvGrpSpPr/>
            <p:nvPr/>
          </p:nvGrpSpPr>
          <p:grpSpPr>
            <a:xfrm rot="10800000">
              <a:off x="5466450" y="1944803"/>
              <a:ext cx="272505" cy="1286822"/>
              <a:chOff x="3827156" y="4187467"/>
              <a:chExt cx="272505" cy="1286822"/>
            </a:xfrm>
          </p:grpSpPr>
          <p:sp>
            <p:nvSpPr>
              <p:cNvPr id="5" name="Rectangle: Rounded Corners 4">
                <a:extLst>
                  <a:ext uri="{FF2B5EF4-FFF2-40B4-BE49-F238E27FC236}">
                    <a16:creationId xmlns:a16="http://schemas.microsoft.com/office/drawing/2014/main" id="{AFC7755A-B30D-4758-B36E-793CEB702F73}"/>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15C5C6B-780A-43F3-A322-1A97F96207FC}"/>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F095C13F-FDAE-41DF-A74E-3973E2A3F535}"/>
                </a:ext>
              </a:extLst>
            </p:cNvPr>
            <p:cNvGrpSpPr/>
            <p:nvPr/>
          </p:nvGrpSpPr>
          <p:grpSpPr>
            <a:xfrm rot="10800000">
              <a:off x="4660992" y="1993248"/>
              <a:ext cx="272505" cy="1286822"/>
              <a:chOff x="3827156" y="4187467"/>
              <a:chExt cx="272505" cy="1286822"/>
            </a:xfrm>
          </p:grpSpPr>
          <p:sp>
            <p:nvSpPr>
              <p:cNvPr id="25" name="Rectangle: Rounded Corners 24">
                <a:extLst>
                  <a:ext uri="{FF2B5EF4-FFF2-40B4-BE49-F238E27FC236}">
                    <a16:creationId xmlns:a16="http://schemas.microsoft.com/office/drawing/2014/main" id="{2DE15C8E-BE7F-4668-81A6-2825C7C446AE}"/>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07300D2-5C05-479E-B753-B453C5A28AFC}"/>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Rounded Corners 30">
              <a:extLst>
                <a:ext uri="{FF2B5EF4-FFF2-40B4-BE49-F238E27FC236}">
                  <a16:creationId xmlns:a16="http://schemas.microsoft.com/office/drawing/2014/main" id="{85D935F7-1A7C-4E7E-8C96-3229C728F4B1}"/>
                </a:ext>
              </a:extLst>
            </p:cNvPr>
            <p:cNvSpPr/>
            <p:nvPr/>
          </p:nvSpPr>
          <p:spPr>
            <a:xfrm rot="10800000">
              <a:off x="4863083" y="2055383"/>
              <a:ext cx="641897" cy="203366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9798DB35-ED5E-4ED7-A069-E68E51AB8A47}"/>
                </a:ext>
              </a:extLst>
            </p:cNvPr>
            <p:cNvSpPr/>
            <p:nvPr/>
          </p:nvSpPr>
          <p:spPr>
            <a:xfrm rot="10800000">
              <a:off x="4766217" y="2752573"/>
              <a:ext cx="381505" cy="989786"/>
            </a:xfrm>
            <a:prstGeom prst="ellipse">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17BAB1C6-A488-44A0-BF0D-39B8A1BD68BE}"/>
                </a:ext>
              </a:extLst>
            </p:cNvPr>
            <p:cNvGrpSpPr/>
            <p:nvPr/>
          </p:nvGrpSpPr>
          <p:grpSpPr>
            <a:xfrm rot="10800000">
              <a:off x="4564127" y="1826214"/>
              <a:ext cx="272505" cy="1286822"/>
              <a:chOff x="3827156" y="4187467"/>
              <a:chExt cx="272505" cy="1286822"/>
            </a:xfrm>
          </p:grpSpPr>
          <p:sp>
            <p:nvSpPr>
              <p:cNvPr id="28" name="Rectangle: Rounded Corners 27">
                <a:extLst>
                  <a:ext uri="{FF2B5EF4-FFF2-40B4-BE49-F238E27FC236}">
                    <a16:creationId xmlns:a16="http://schemas.microsoft.com/office/drawing/2014/main" id="{8624109A-6ED0-4B31-8527-D022EB2D0C44}"/>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19E9F7AC-12E1-44CC-9D1B-4150DF43A260}"/>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D73340C3-A36A-4888-BDB8-43B71FE996E0}"/>
                </a:ext>
              </a:extLst>
            </p:cNvPr>
            <p:cNvGrpSpPr/>
            <p:nvPr/>
          </p:nvGrpSpPr>
          <p:grpSpPr>
            <a:xfrm rot="10800000">
              <a:off x="4750757" y="1736893"/>
              <a:ext cx="272505" cy="1286822"/>
              <a:chOff x="3827156" y="4187467"/>
              <a:chExt cx="272505" cy="1286822"/>
            </a:xfrm>
          </p:grpSpPr>
          <p:sp>
            <p:nvSpPr>
              <p:cNvPr id="22" name="Rectangle: Rounded Corners 21">
                <a:extLst>
                  <a:ext uri="{FF2B5EF4-FFF2-40B4-BE49-F238E27FC236}">
                    <a16:creationId xmlns:a16="http://schemas.microsoft.com/office/drawing/2014/main" id="{2BAF613C-A8B2-4752-91FA-B767E17A5C78}"/>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B4C8F3D-E2F4-42D7-9D6F-6829012BCD27}"/>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Oval 34">
              <a:extLst>
                <a:ext uri="{FF2B5EF4-FFF2-40B4-BE49-F238E27FC236}">
                  <a16:creationId xmlns:a16="http://schemas.microsoft.com/office/drawing/2014/main" id="{ACFA680F-A1A0-44D2-8A48-4F60917E5A40}"/>
                </a:ext>
              </a:extLst>
            </p:cNvPr>
            <p:cNvSpPr/>
            <p:nvPr/>
          </p:nvSpPr>
          <p:spPr>
            <a:xfrm rot="10800000">
              <a:off x="4863902" y="3860877"/>
              <a:ext cx="641897" cy="1253515"/>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F44F0E4-C101-4880-A408-04084265241B}"/>
                </a:ext>
              </a:extLst>
            </p:cNvPr>
            <p:cNvSpPr/>
            <p:nvPr/>
          </p:nvSpPr>
          <p:spPr>
            <a:xfrm rot="10800000">
              <a:off x="5127308" y="3801618"/>
              <a:ext cx="641897" cy="1253515"/>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944F50FF-B64D-4A1B-997B-B6E96C66513C}"/>
                </a:ext>
              </a:extLst>
            </p:cNvPr>
            <p:cNvSpPr/>
            <p:nvPr/>
          </p:nvSpPr>
          <p:spPr>
            <a:xfrm rot="10800000">
              <a:off x="4591383" y="3823821"/>
              <a:ext cx="641897" cy="1253515"/>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98F25D1-1081-4414-A51D-38CF5360A7A8}"/>
                </a:ext>
              </a:extLst>
            </p:cNvPr>
            <p:cNvSpPr/>
            <p:nvPr/>
          </p:nvSpPr>
          <p:spPr>
            <a:xfrm rot="10800000">
              <a:off x="4476298" y="3665148"/>
              <a:ext cx="641897" cy="1253515"/>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72766213-8D36-4D62-9A25-75EF979FD572}"/>
                </a:ext>
              </a:extLst>
            </p:cNvPr>
            <p:cNvSpPr/>
            <p:nvPr/>
          </p:nvSpPr>
          <p:spPr>
            <a:xfrm rot="10800000">
              <a:off x="6142739" y="1993248"/>
              <a:ext cx="138960" cy="2969822"/>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E8D69085-5B4F-47DB-A003-44AC1FC151F3}"/>
                </a:ext>
              </a:extLst>
            </p:cNvPr>
            <p:cNvSpPr/>
            <p:nvPr/>
          </p:nvSpPr>
          <p:spPr>
            <a:xfrm rot="10800000">
              <a:off x="5629623" y="1948841"/>
              <a:ext cx="578639" cy="110818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5034DA84-E0FB-46C8-814E-F71A3022322A}"/>
                </a:ext>
              </a:extLst>
            </p:cNvPr>
            <p:cNvGrpSpPr/>
            <p:nvPr/>
          </p:nvGrpSpPr>
          <p:grpSpPr>
            <a:xfrm rot="10800000">
              <a:off x="5505797" y="1791394"/>
              <a:ext cx="272505" cy="1286822"/>
              <a:chOff x="3827156" y="4187467"/>
              <a:chExt cx="272505" cy="1286822"/>
            </a:xfrm>
          </p:grpSpPr>
          <p:sp>
            <p:nvSpPr>
              <p:cNvPr id="10" name="Rectangle: Rounded Corners 9">
                <a:extLst>
                  <a:ext uri="{FF2B5EF4-FFF2-40B4-BE49-F238E27FC236}">
                    <a16:creationId xmlns:a16="http://schemas.microsoft.com/office/drawing/2014/main" id="{6528382B-742F-41BB-BFC9-9C6CF08D028F}"/>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58D4CC7-EBB9-4B51-B6CA-37E3FE84D594}"/>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7054AA51-FC5B-40AC-98DE-6E27E51C9B28}"/>
                </a:ext>
              </a:extLst>
            </p:cNvPr>
            <p:cNvGrpSpPr/>
            <p:nvPr/>
          </p:nvGrpSpPr>
          <p:grpSpPr>
            <a:xfrm rot="10800000">
              <a:off x="5283683" y="1716202"/>
              <a:ext cx="272505" cy="1286822"/>
              <a:chOff x="3827156" y="4187467"/>
              <a:chExt cx="272505" cy="1286822"/>
            </a:xfrm>
          </p:grpSpPr>
          <p:sp>
            <p:nvSpPr>
              <p:cNvPr id="13" name="Rectangle: Rounded Corners 12">
                <a:extLst>
                  <a:ext uri="{FF2B5EF4-FFF2-40B4-BE49-F238E27FC236}">
                    <a16:creationId xmlns:a16="http://schemas.microsoft.com/office/drawing/2014/main" id="{2CDBB605-75BC-4FE5-8057-4F4E7FAEFE08}"/>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A105EBE-22DB-45CA-AB59-C24FE63A4A71}"/>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D7AD4CB0-4D9E-42DF-A2FD-7C26D0E5E44F}"/>
                </a:ext>
              </a:extLst>
            </p:cNvPr>
            <p:cNvGrpSpPr/>
            <p:nvPr/>
          </p:nvGrpSpPr>
          <p:grpSpPr>
            <a:xfrm rot="10800000">
              <a:off x="5017220" y="1692232"/>
              <a:ext cx="272505" cy="1286822"/>
              <a:chOff x="3827156" y="4187467"/>
              <a:chExt cx="272505" cy="1286822"/>
            </a:xfrm>
          </p:grpSpPr>
          <p:sp>
            <p:nvSpPr>
              <p:cNvPr id="16" name="Rectangle: Rounded Corners 15">
                <a:extLst>
                  <a:ext uri="{FF2B5EF4-FFF2-40B4-BE49-F238E27FC236}">
                    <a16:creationId xmlns:a16="http://schemas.microsoft.com/office/drawing/2014/main" id="{89DA0F9B-2543-42D2-B3C2-92B3EF291524}"/>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1E23E9F-A584-4F33-B68F-93A9DA484A06}"/>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Oval 41">
              <a:extLst>
                <a:ext uri="{FF2B5EF4-FFF2-40B4-BE49-F238E27FC236}">
                  <a16:creationId xmlns:a16="http://schemas.microsoft.com/office/drawing/2014/main" id="{FC574922-5079-4E68-9E72-A4154208F258}"/>
                </a:ext>
              </a:extLst>
            </p:cNvPr>
            <p:cNvSpPr/>
            <p:nvPr/>
          </p:nvSpPr>
          <p:spPr>
            <a:xfrm rot="12701702">
              <a:off x="5707747" y="4241613"/>
              <a:ext cx="511655" cy="91086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1E54ACE1-09BB-456F-A13B-37F8991652B9}"/>
                </a:ext>
              </a:extLst>
            </p:cNvPr>
            <p:cNvSpPr/>
            <p:nvPr/>
          </p:nvSpPr>
          <p:spPr>
            <a:xfrm rot="10800000">
              <a:off x="5276695" y="3633058"/>
              <a:ext cx="641897" cy="1253515"/>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6F2BD34-4EB5-40FB-90EA-AA8D0BB70423}"/>
                </a:ext>
              </a:extLst>
            </p:cNvPr>
            <p:cNvSpPr/>
            <p:nvPr/>
          </p:nvSpPr>
          <p:spPr>
            <a:xfrm rot="10800000">
              <a:off x="4863902" y="3576726"/>
              <a:ext cx="641897" cy="1253515"/>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14AC965D-9993-48CA-954C-F7F52779CFD0}"/>
                </a:ext>
              </a:extLst>
            </p:cNvPr>
            <p:cNvSpPr txBox="1"/>
            <p:nvPr/>
          </p:nvSpPr>
          <p:spPr>
            <a:xfrm>
              <a:off x="6060851" y="3719714"/>
              <a:ext cx="363338" cy="369332"/>
            </a:xfrm>
            <a:prstGeom prst="rect">
              <a:avLst/>
            </a:prstGeom>
            <a:noFill/>
          </p:spPr>
          <p:txBody>
            <a:bodyPr wrap="square" rtlCol="0">
              <a:spAutoFit/>
            </a:bodyPr>
            <a:lstStyle/>
            <a:p>
              <a:r>
                <a:rPr lang="en-US" b="1" dirty="0">
                  <a:solidFill>
                    <a:schemeClr val="bg1"/>
                  </a:solidFill>
                </a:rPr>
                <a:t>b</a:t>
              </a:r>
            </a:p>
          </p:txBody>
        </p:sp>
        <p:sp>
          <p:nvSpPr>
            <p:cNvPr id="44" name="TextBox 43">
              <a:extLst>
                <a:ext uri="{FF2B5EF4-FFF2-40B4-BE49-F238E27FC236}">
                  <a16:creationId xmlns:a16="http://schemas.microsoft.com/office/drawing/2014/main" id="{94971645-EEE8-4C73-BE22-9008CA28FD7F}"/>
                </a:ext>
              </a:extLst>
            </p:cNvPr>
            <p:cNvSpPr txBox="1"/>
            <p:nvPr/>
          </p:nvSpPr>
          <p:spPr>
            <a:xfrm>
              <a:off x="6191576" y="3723752"/>
              <a:ext cx="363338" cy="369332"/>
            </a:xfrm>
            <a:prstGeom prst="rect">
              <a:avLst/>
            </a:prstGeom>
            <a:noFill/>
          </p:spPr>
          <p:txBody>
            <a:bodyPr wrap="square" rtlCol="0">
              <a:spAutoFit/>
            </a:bodyPr>
            <a:lstStyle/>
            <a:p>
              <a:r>
                <a:rPr lang="en-US" b="1" dirty="0">
                  <a:solidFill>
                    <a:schemeClr val="bg1"/>
                  </a:solidFill>
                </a:rPr>
                <a:t>b</a:t>
              </a:r>
            </a:p>
          </p:txBody>
        </p:sp>
        <p:sp>
          <p:nvSpPr>
            <p:cNvPr id="45" name="TextBox 44">
              <a:extLst>
                <a:ext uri="{FF2B5EF4-FFF2-40B4-BE49-F238E27FC236}">
                  <a16:creationId xmlns:a16="http://schemas.microsoft.com/office/drawing/2014/main" id="{3767173E-6F71-4CD4-AD77-3E3C6E31AA73}"/>
                </a:ext>
              </a:extLst>
            </p:cNvPr>
            <p:cNvSpPr txBox="1"/>
            <p:nvPr/>
          </p:nvSpPr>
          <p:spPr>
            <a:xfrm>
              <a:off x="5840919" y="2267408"/>
              <a:ext cx="363338" cy="369332"/>
            </a:xfrm>
            <a:prstGeom prst="rect">
              <a:avLst/>
            </a:prstGeom>
            <a:noFill/>
          </p:spPr>
          <p:txBody>
            <a:bodyPr wrap="square" rtlCol="0">
              <a:spAutoFit/>
            </a:bodyPr>
            <a:lstStyle/>
            <a:p>
              <a:r>
                <a:rPr lang="en-US" b="1" dirty="0">
                  <a:solidFill>
                    <a:schemeClr val="bg1"/>
                  </a:solidFill>
                </a:rPr>
                <a:t>a</a:t>
              </a:r>
            </a:p>
          </p:txBody>
        </p:sp>
        <p:sp>
          <p:nvSpPr>
            <p:cNvPr id="49" name="TextBox 48">
              <a:extLst>
                <a:ext uri="{FF2B5EF4-FFF2-40B4-BE49-F238E27FC236}">
                  <a16:creationId xmlns:a16="http://schemas.microsoft.com/office/drawing/2014/main" id="{A7979451-5A48-474A-8AD7-2850878F2160}"/>
                </a:ext>
              </a:extLst>
            </p:cNvPr>
            <p:cNvSpPr txBox="1"/>
            <p:nvPr/>
          </p:nvSpPr>
          <p:spPr>
            <a:xfrm>
              <a:off x="5296157" y="2097714"/>
              <a:ext cx="363338" cy="369332"/>
            </a:xfrm>
            <a:prstGeom prst="rect">
              <a:avLst/>
            </a:prstGeom>
            <a:noFill/>
          </p:spPr>
          <p:txBody>
            <a:bodyPr wrap="square" rtlCol="0">
              <a:spAutoFit/>
            </a:bodyPr>
            <a:lstStyle/>
            <a:p>
              <a:r>
                <a:rPr lang="en-US" b="1" dirty="0"/>
                <a:t>c</a:t>
              </a:r>
            </a:p>
          </p:txBody>
        </p:sp>
        <p:sp>
          <p:nvSpPr>
            <p:cNvPr id="50" name="TextBox 49">
              <a:extLst>
                <a:ext uri="{FF2B5EF4-FFF2-40B4-BE49-F238E27FC236}">
                  <a16:creationId xmlns:a16="http://schemas.microsoft.com/office/drawing/2014/main" id="{8D853C71-31E0-453D-8756-F591A4F2ABF3}"/>
                </a:ext>
              </a:extLst>
            </p:cNvPr>
            <p:cNvSpPr txBox="1"/>
            <p:nvPr/>
          </p:nvSpPr>
          <p:spPr>
            <a:xfrm>
              <a:off x="5022365" y="2091527"/>
              <a:ext cx="363338" cy="369332"/>
            </a:xfrm>
            <a:prstGeom prst="rect">
              <a:avLst/>
            </a:prstGeom>
            <a:noFill/>
          </p:spPr>
          <p:txBody>
            <a:bodyPr wrap="square" rtlCol="0">
              <a:spAutoFit/>
            </a:bodyPr>
            <a:lstStyle/>
            <a:p>
              <a:r>
                <a:rPr lang="en-US" b="1" dirty="0"/>
                <a:t>c</a:t>
              </a:r>
            </a:p>
          </p:txBody>
        </p:sp>
        <p:sp>
          <p:nvSpPr>
            <p:cNvPr id="48" name="TextBox 47">
              <a:extLst>
                <a:ext uri="{FF2B5EF4-FFF2-40B4-BE49-F238E27FC236}">
                  <a16:creationId xmlns:a16="http://schemas.microsoft.com/office/drawing/2014/main" id="{817F3E1F-C280-4FC7-A310-53CC1D7048A7}"/>
                </a:ext>
              </a:extLst>
            </p:cNvPr>
            <p:cNvSpPr txBox="1"/>
            <p:nvPr/>
          </p:nvSpPr>
          <p:spPr>
            <a:xfrm>
              <a:off x="4775552" y="2113487"/>
              <a:ext cx="363338" cy="369332"/>
            </a:xfrm>
            <a:prstGeom prst="rect">
              <a:avLst/>
            </a:prstGeom>
            <a:noFill/>
          </p:spPr>
          <p:txBody>
            <a:bodyPr wrap="square" rtlCol="0">
              <a:spAutoFit/>
            </a:bodyPr>
            <a:lstStyle/>
            <a:p>
              <a:r>
                <a:rPr lang="en-US" b="1" dirty="0"/>
                <a:t>c</a:t>
              </a:r>
            </a:p>
          </p:txBody>
        </p:sp>
        <p:sp>
          <p:nvSpPr>
            <p:cNvPr id="47" name="TextBox 46">
              <a:extLst>
                <a:ext uri="{FF2B5EF4-FFF2-40B4-BE49-F238E27FC236}">
                  <a16:creationId xmlns:a16="http://schemas.microsoft.com/office/drawing/2014/main" id="{E6B9B2E2-FBCC-4C8C-BC69-58FA01151B45}"/>
                </a:ext>
              </a:extLst>
            </p:cNvPr>
            <p:cNvSpPr txBox="1"/>
            <p:nvPr/>
          </p:nvSpPr>
          <p:spPr>
            <a:xfrm>
              <a:off x="5521404" y="2133546"/>
              <a:ext cx="363338" cy="369332"/>
            </a:xfrm>
            <a:prstGeom prst="rect">
              <a:avLst/>
            </a:prstGeom>
            <a:noFill/>
          </p:spPr>
          <p:txBody>
            <a:bodyPr wrap="square" rtlCol="0">
              <a:spAutoFit/>
            </a:bodyPr>
            <a:lstStyle/>
            <a:p>
              <a:r>
                <a:rPr lang="en-US" b="1" dirty="0"/>
                <a:t>c</a:t>
              </a:r>
            </a:p>
          </p:txBody>
        </p:sp>
        <p:sp>
          <p:nvSpPr>
            <p:cNvPr id="46" name="TextBox 45">
              <a:extLst>
                <a:ext uri="{FF2B5EF4-FFF2-40B4-BE49-F238E27FC236}">
                  <a16:creationId xmlns:a16="http://schemas.microsoft.com/office/drawing/2014/main" id="{44EBDA24-6955-4A5A-9561-CF0DE87159BF}"/>
                </a:ext>
              </a:extLst>
            </p:cNvPr>
            <p:cNvSpPr txBox="1"/>
            <p:nvPr/>
          </p:nvSpPr>
          <p:spPr>
            <a:xfrm>
              <a:off x="4533253" y="2171947"/>
              <a:ext cx="363338" cy="369332"/>
            </a:xfrm>
            <a:prstGeom prst="rect">
              <a:avLst/>
            </a:prstGeom>
            <a:noFill/>
          </p:spPr>
          <p:txBody>
            <a:bodyPr wrap="square" rtlCol="0">
              <a:spAutoFit/>
            </a:bodyPr>
            <a:lstStyle/>
            <a:p>
              <a:r>
                <a:rPr lang="en-US" b="1" dirty="0"/>
                <a:t>c</a:t>
              </a:r>
            </a:p>
          </p:txBody>
        </p:sp>
        <p:sp>
          <p:nvSpPr>
            <p:cNvPr id="52" name="TextBox 51">
              <a:extLst>
                <a:ext uri="{FF2B5EF4-FFF2-40B4-BE49-F238E27FC236}">
                  <a16:creationId xmlns:a16="http://schemas.microsoft.com/office/drawing/2014/main" id="{9F19AA66-1E3F-4BC7-88C7-900BDFD73339}"/>
                </a:ext>
              </a:extLst>
            </p:cNvPr>
            <p:cNvSpPr txBox="1"/>
            <p:nvPr/>
          </p:nvSpPr>
          <p:spPr>
            <a:xfrm>
              <a:off x="5047329" y="4002906"/>
              <a:ext cx="363338" cy="369332"/>
            </a:xfrm>
            <a:prstGeom prst="rect">
              <a:avLst/>
            </a:prstGeom>
            <a:noFill/>
          </p:spPr>
          <p:txBody>
            <a:bodyPr wrap="square" rtlCol="0">
              <a:spAutoFit/>
            </a:bodyPr>
            <a:lstStyle/>
            <a:p>
              <a:r>
                <a:rPr lang="en-US" b="1" dirty="0">
                  <a:latin typeface="Symbol" panose="05050102010706020507" pitchFamily="18" charset="2"/>
                </a:rPr>
                <a:t>a</a:t>
              </a:r>
            </a:p>
          </p:txBody>
        </p:sp>
        <p:sp>
          <p:nvSpPr>
            <p:cNvPr id="53" name="TextBox 52">
              <a:extLst>
                <a:ext uri="{FF2B5EF4-FFF2-40B4-BE49-F238E27FC236}">
                  <a16:creationId xmlns:a16="http://schemas.microsoft.com/office/drawing/2014/main" id="{0549BF88-0716-49F2-B1D8-A4148C668577}"/>
                </a:ext>
              </a:extLst>
            </p:cNvPr>
            <p:cNvSpPr txBox="1"/>
            <p:nvPr/>
          </p:nvSpPr>
          <p:spPr>
            <a:xfrm>
              <a:off x="5257672" y="4701080"/>
              <a:ext cx="363338" cy="369332"/>
            </a:xfrm>
            <a:prstGeom prst="rect">
              <a:avLst/>
            </a:prstGeom>
            <a:noFill/>
          </p:spPr>
          <p:txBody>
            <a:bodyPr wrap="square" rtlCol="0">
              <a:spAutoFit/>
            </a:bodyPr>
            <a:lstStyle/>
            <a:p>
              <a:r>
                <a:rPr lang="en-US" b="1" dirty="0">
                  <a:latin typeface="Symbol" panose="05050102010706020507" pitchFamily="18" charset="2"/>
                </a:rPr>
                <a:t>a</a:t>
              </a:r>
            </a:p>
          </p:txBody>
        </p:sp>
        <p:sp>
          <p:nvSpPr>
            <p:cNvPr id="54" name="TextBox 53">
              <a:extLst>
                <a:ext uri="{FF2B5EF4-FFF2-40B4-BE49-F238E27FC236}">
                  <a16:creationId xmlns:a16="http://schemas.microsoft.com/office/drawing/2014/main" id="{77803D59-CC84-4B2D-870F-01A9CD8B3BBB}"/>
                </a:ext>
              </a:extLst>
            </p:cNvPr>
            <p:cNvSpPr txBox="1"/>
            <p:nvPr/>
          </p:nvSpPr>
          <p:spPr>
            <a:xfrm>
              <a:off x="4802769" y="4717891"/>
              <a:ext cx="363338" cy="369332"/>
            </a:xfrm>
            <a:prstGeom prst="rect">
              <a:avLst/>
            </a:prstGeom>
            <a:noFill/>
          </p:spPr>
          <p:txBody>
            <a:bodyPr wrap="square" rtlCol="0">
              <a:spAutoFit/>
            </a:bodyPr>
            <a:lstStyle/>
            <a:p>
              <a:r>
                <a:rPr lang="en-US" b="1" dirty="0">
                  <a:latin typeface="Symbol" panose="05050102010706020507" pitchFamily="18" charset="2"/>
                </a:rPr>
                <a:t>a</a:t>
              </a:r>
            </a:p>
          </p:txBody>
        </p:sp>
        <p:sp>
          <p:nvSpPr>
            <p:cNvPr id="55" name="TextBox 54">
              <a:extLst>
                <a:ext uri="{FF2B5EF4-FFF2-40B4-BE49-F238E27FC236}">
                  <a16:creationId xmlns:a16="http://schemas.microsoft.com/office/drawing/2014/main" id="{94513687-53B9-471A-BF6C-4682058AF25E}"/>
                </a:ext>
              </a:extLst>
            </p:cNvPr>
            <p:cNvSpPr txBox="1"/>
            <p:nvPr/>
          </p:nvSpPr>
          <p:spPr>
            <a:xfrm>
              <a:off x="5854503" y="4519961"/>
              <a:ext cx="363338" cy="369332"/>
            </a:xfrm>
            <a:prstGeom prst="rect">
              <a:avLst/>
            </a:prstGeom>
            <a:noFill/>
          </p:spPr>
          <p:txBody>
            <a:bodyPr wrap="square" rtlCol="0">
              <a:spAutoFit/>
            </a:bodyPr>
            <a:lstStyle/>
            <a:p>
              <a:r>
                <a:rPr lang="en-US" b="1" dirty="0">
                  <a:solidFill>
                    <a:schemeClr val="bg1"/>
                  </a:solidFill>
                  <a:latin typeface="Symbol" panose="05050102010706020507" pitchFamily="18" charset="2"/>
                </a:rPr>
                <a:t>d</a:t>
              </a:r>
            </a:p>
          </p:txBody>
        </p:sp>
        <p:sp>
          <p:nvSpPr>
            <p:cNvPr id="56" name="TextBox 55">
              <a:extLst>
                <a:ext uri="{FF2B5EF4-FFF2-40B4-BE49-F238E27FC236}">
                  <a16:creationId xmlns:a16="http://schemas.microsoft.com/office/drawing/2014/main" id="{F6F32290-86FA-41F9-8A70-FD05D5B4510D}"/>
                </a:ext>
              </a:extLst>
            </p:cNvPr>
            <p:cNvSpPr txBox="1"/>
            <p:nvPr/>
          </p:nvSpPr>
          <p:spPr>
            <a:xfrm>
              <a:off x="5035895" y="4763626"/>
              <a:ext cx="363338" cy="369332"/>
            </a:xfrm>
            <a:prstGeom prst="rect">
              <a:avLst/>
            </a:prstGeom>
            <a:noFill/>
          </p:spPr>
          <p:txBody>
            <a:bodyPr wrap="square" rtlCol="0">
              <a:spAutoFit/>
            </a:bodyPr>
            <a:lstStyle/>
            <a:p>
              <a:r>
                <a:rPr lang="en-US" b="1" dirty="0">
                  <a:latin typeface="Symbol" panose="05050102010706020507" pitchFamily="18" charset="2"/>
                </a:rPr>
                <a:t>b</a:t>
              </a:r>
            </a:p>
          </p:txBody>
        </p:sp>
        <p:sp>
          <p:nvSpPr>
            <p:cNvPr id="57" name="TextBox 56">
              <a:extLst>
                <a:ext uri="{FF2B5EF4-FFF2-40B4-BE49-F238E27FC236}">
                  <a16:creationId xmlns:a16="http://schemas.microsoft.com/office/drawing/2014/main" id="{3F31146C-19F2-406F-A9C6-24D016520C70}"/>
                </a:ext>
              </a:extLst>
            </p:cNvPr>
            <p:cNvSpPr txBox="1"/>
            <p:nvPr/>
          </p:nvSpPr>
          <p:spPr>
            <a:xfrm>
              <a:off x="5515465" y="4039978"/>
              <a:ext cx="363338" cy="369332"/>
            </a:xfrm>
            <a:prstGeom prst="rect">
              <a:avLst/>
            </a:prstGeom>
            <a:noFill/>
          </p:spPr>
          <p:txBody>
            <a:bodyPr wrap="square" rtlCol="0">
              <a:spAutoFit/>
            </a:bodyPr>
            <a:lstStyle/>
            <a:p>
              <a:r>
                <a:rPr lang="en-US" b="1" dirty="0">
                  <a:latin typeface="Symbol" panose="05050102010706020507" pitchFamily="18" charset="2"/>
                </a:rPr>
                <a:t>b</a:t>
              </a:r>
            </a:p>
          </p:txBody>
        </p:sp>
        <p:sp>
          <p:nvSpPr>
            <p:cNvPr id="58" name="TextBox 57">
              <a:extLst>
                <a:ext uri="{FF2B5EF4-FFF2-40B4-BE49-F238E27FC236}">
                  <a16:creationId xmlns:a16="http://schemas.microsoft.com/office/drawing/2014/main" id="{F3A55FBE-0429-46A3-8A01-B6DB5D8242F1}"/>
                </a:ext>
              </a:extLst>
            </p:cNvPr>
            <p:cNvSpPr txBox="1"/>
            <p:nvPr/>
          </p:nvSpPr>
          <p:spPr>
            <a:xfrm>
              <a:off x="4533253" y="4039258"/>
              <a:ext cx="363338" cy="369332"/>
            </a:xfrm>
            <a:prstGeom prst="rect">
              <a:avLst/>
            </a:prstGeom>
            <a:noFill/>
          </p:spPr>
          <p:txBody>
            <a:bodyPr wrap="square" rtlCol="0">
              <a:spAutoFit/>
            </a:bodyPr>
            <a:lstStyle/>
            <a:p>
              <a:r>
                <a:rPr lang="en-US" b="1" dirty="0">
                  <a:latin typeface="Symbol" panose="05050102010706020507" pitchFamily="18" charset="2"/>
                </a:rPr>
                <a:t>b</a:t>
              </a:r>
            </a:p>
          </p:txBody>
        </p:sp>
        <p:sp>
          <p:nvSpPr>
            <p:cNvPr id="59" name="TextBox 58">
              <a:extLst>
                <a:ext uri="{FF2B5EF4-FFF2-40B4-BE49-F238E27FC236}">
                  <a16:creationId xmlns:a16="http://schemas.microsoft.com/office/drawing/2014/main" id="{2DC8CE6A-249B-4E7B-91AB-0F434821C96B}"/>
                </a:ext>
              </a:extLst>
            </p:cNvPr>
            <p:cNvSpPr txBox="1"/>
            <p:nvPr/>
          </p:nvSpPr>
          <p:spPr>
            <a:xfrm>
              <a:off x="4811261" y="3019154"/>
              <a:ext cx="363338" cy="369332"/>
            </a:xfrm>
            <a:prstGeom prst="rect">
              <a:avLst/>
            </a:prstGeom>
            <a:noFill/>
          </p:spPr>
          <p:txBody>
            <a:bodyPr wrap="square" rtlCol="0">
              <a:spAutoFit/>
            </a:bodyPr>
            <a:lstStyle/>
            <a:p>
              <a:r>
                <a:rPr lang="en-US" b="1" dirty="0">
                  <a:solidFill>
                    <a:schemeClr val="bg1"/>
                  </a:solidFill>
                  <a:latin typeface="Symbol" panose="05050102010706020507" pitchFamily="18" charset="2"/>
                </a:rPr>
                <a:t>e</a:t>
              </a:r>
            </a:p>
          </p:txBody>
        </p:sp>
        <p:sp>
          <p:nvSpPr>
            <p:cNvPr id="60" name="TextBox 59">
              <a:extLst>
                <a:ext uri="{FF2B5EF4-FFF2-40B4-BE49-F238E27FC236}">
                  <a16:creationId xmlns:a16="http://schemas.microsoft.com/office/drawing/2014/main" id="{A95F1607-E5D9-4AE8-B6B6-A4AFA18748F8}"/>
                </a:ext>
              </a:extLst>
            </p:cNvPr>
            <p:cNvSpPr txBox="1"/>
            <p:nvPr/>
          </p:nvSpPr>
          <p:spPr>
            <a:xfrm>
              <a:off x="5153471" y="3099203"/>
              <a:ext cx="363338" cy="369332"/>
            </a:xfrm>
            <a:prstGeom prst="rect">
              <a:avLst/>
            </a:prstGeom>
            <a:noFill/>
          </p:spPr>
          <p:txBody>
            <a:bodyPr wrap="square" rtlCol="0">
              <a:spAutoFit/>
            </a:bodyPr>
            <a:lstStyle/>
            <a:p>
              <a:r>
                <a:rPr lang="en-US" b="1" dirty="0">
                  <a:latin typeface="Symbol" panose="05050102010706020507" pitchFamily="18" charset="2"/>
                </a:rPr>
                <a:t>g</a:t>
              </a:r>
            </a:p>
          </p:txBody>
        </p:sp>
      </p:grpSp>
      <p:sp>
        <p:nvSpPr>
          <p:cNvPr id="63" name="TextBox 62">
            <a:extLst>
              <a:ext uri="{FF2B5EF4-FFF2-40B4-BE49-F238E27FC236}">
                <a16:creationId xmlns:a16="http://schemas.microsoft.com/office/drawing/2014/main" id="{A6B4CD6C-B557-4FD3-876B-28B12EA454B9}"/>
              </a:ext>
            </a:extLst>
          </p:cNvPr>
          <p:cNvSpPr txBox="1"/>
          <p:nvPr/>
        </p:nvSpPr>
        <p:spPr>
          <a:xfrm>
            <a:off x="4459222" y="1739860"/>
            <a:ext cx="2041506" cy="646331"/>
          </a:xfrm>
          <a:prstGeom prst="rect">
            <a:avLst/>
          </a:prstGeom>
          <a:noFill/>
        </p:spPr>
        <p:txBody>
          <a:bodyPr wrap="square" rtlCol="0">
            <a:spAutoFit/>
          </a:bodyPr>
          <a:lstStyle/>
          <a:p>
            <a:r>
              <a:rPr lang="en-US" dirty="0"/>
              <a:t>Inner</a:t>
            </a:r>
          </a:p>
          <a:p>
            <a:r>
              <a:rPr lang="en-US" dirty="0"/>
              <a:t>membrane</a:t>
            </a:r>
          </a:p>
        </p:txBody>
      </p:sp>
      <p:sp>
        <p:nvSpPr>
          <p:cNvPr id="64" name="TextBox 63">
            <a:extLst>
              <a:ext uri="{FF2B5EF4-FFF2-40B4-BE49-F238E27FC236}">
                <a16:creationId xmlns:a16="http://schemas.microsoft.com/office/drawing/2014/main" id="{C4410510-54B9-4D60-8190-41C8FDAC6E3A}"/>
              </a:ext>
            </a:extLst>
          </p:cNvPr>
          <p:cNvSpPr txBox="1"/>
          <p:nvPr/>
        </p:nvSpPr>
        <p:spPr>
          <a:xfrm>
            <a:off x="4423714" y="2704696"/>
            <a:ext cx="2041506" cy="369332"/>
          </a:xfrm>
          <a:prstGeom prst="rect">
            <a:avLst/>
          </a:prstGeom>
          <a:noFill/>
        </p:spPr>
        <p:txBody>
          <a:bodyPr wrap="square" rtlCol="0">
            <a:spAutoFit/>
          </a:bodyPr>
          <a:lstStyle/>
          <a:p>
            <a:r>
              <a:rPr lang="en-US" dirty="0"/>
              <a:t>Matrix</a:t>
            </a:r>
          </a:p>
        </p:txBody>
      </p:sp>
      <p:sp>
        <p:nvSpPr>
          <p:cNvPr id="65" name="TextBox 64">
            <a:extLst>
              <a:ext uri="{FF2B5EF4-FFF2-40B4-BE49-F238E27FC236}">
                <a16:creationId xmlns:a16="http://schemas.microsoft.com/office/drawing/2014/main" id="{055ED71A-0614-492A-818D-A063C88B2AA4}"/>
              </a:ext>
            </a:extLst>
          </p:cNvPr>
          <p:cNvSpPr txBox="1"/>
          <p:nvPr/>
        </p:nvSpPr>
        <p:spPr>
          <a:xfrm>
            <a:off x="4420567" y="857611"/>
            <a:ext cx="2041506" cy="646331"/>
          </a:xfrm>
          <a:prstGeom prst="rect">
            <a:avLst/>
          </a:prstGeom>
          <a:noFill/>
        </p:spPr>
        <p:txBody>
          <a:bodyPr wrap="square" rtlCol="0">
            <a:spAutoFit/>
          </a:bodyPr>
          <a:lstStyle/>
          <a:p>
            <a:r>
              <a:rPr lang="en-US" dirty="0"/>
              <a:t>Intermembrane</a:t>
            </a:r>
          </a:p>
          <a:p>
            <a:r>
              <a:rPr lang="en-US" dirty="0"/>
              <a:t>Space</a:t>
            </a:r>
          </a:p>
        </p:txBody>
      </p:sp>
      <p:cxnSp>
        <p:nvCxnSpPr>
          <p:cNvPr id="67" name="Straight Connector 66">
            <a:extLst>
              <a:ext uri="{FF2B5EF4-FFF2-40B4-BE49-F238E27FC236}">
                <a16:creationId xmlns:a16="http://schemas.microsoft.com/office/drawing/2014/main" id="{438C0BDB-BAF4-4DB5-AC2E-FEAF6DED6B73}"/>
              </a:ext>
            </a:extLst>
          </p:cNvPr>
          <p:cNvCxnSpPr/>
          <p:nvPr/>
        </p:nvCxnSpPr>
        <p:spPr>
          <a:xfrm>
            <a:off x="4099661" y="1437042"/>
            <a:ext cx="0" cy="445971"/>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430CBF92-351C-406C-9A98-3EE333A9565B}"/>
              </a:ext>
            </a:extLst>
          </p:cNvPr>
          <p:cNvCxnSpPr/>
          <p:nvPr/>
        </p:nvCxnSpPr>
        <p:spPr>
          <a:xfrm>
            <a:off x="4099661" y="2243741"/>
            <a:ext cx="0" cy="445971"/>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6C813382-121F-49AC-8A81-1805BBDEA933}"/>
              </a:ext>
            </a:extLst>
          </p:cNvPr>
          <p:cNvSpPr txBox="1"/>
          <p:nvPr/>
        </p:nvSpPr>
        <p:spPr>
          <a:xfrm>
            <a:off x="3949010" y="1820199"/>
            <a:ext cx="452835" cy="461665"/>
          </a:xfrm>
          <a:prstGeom prst="rect">
            <a:avLst/>
          </a:prstGeom>
          <a:noFill/>
        </p:spPr>
        <p:txBody>
          <a:bodyPr wrap="square" rtlCol="0">
            <a:spAutoFit/>
          </a:bodyPr>
          <a:lstStyle/>
          <a:p>
            <a:r>
              <a:rPr lang="en-US" sz="2400" b="1" dirty="0"/>
              <a:t>F</a:t>
            </a:r>
            <a:r>
              <a:rPr lang="en-US" sz="2400" b="1" baseline="-25000" dirty="0"/>
              <a:t>0</a:t>
            </a:r>
          </a:p>
        </p:txBody>
      </p:sp>
      <p:cxnSp>
        <p:nvCxnSpPr>
          <p:cNvPr id="70" name="Straight Connector 69">
            <a:extLst>
              <a:ext uri="{FF2B5EF4-FFF2-40B4-BE49-F238E27FC236}">
                <a16:creationId xmlns:a16="http://schemas.microsoft.com/office/drawing/2014/main" id="{3DF5B2BD-6B11-4079-8971-55B7107A801C}"/>
              </a:ext>
            </a:extLst>
          </p:cNvPr>
          <p:cNvCxnSpPr/>
          <p:nvPr/>
        </p:nvCxnSpPr>
        <p:spPr>
          <a:xfrm>
            <a:off x="4099661" y="3546452"/>
            <a:ext cx="0" cy="445971"/>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03E1FD7-E143-4545-83F1-F7F6119674F8}"/>
              </a:ext>
            </a:extLst>
          </p:cNvPr>
          <p:cNvCxnSpPr/>
          <p:nvPr/>
        </p:nvCxnSpPr>
        <p:spPr>
          <a:xfrm>
            <a:off x="4099661" y="4353151"/>
            <a:ext cx="0" cy="445971"/>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7BC7BC81-5A8B-4EDB-8EBB-A30729BD724D}"/>
              </a:ext>
            </a:extLst>
          </p:cNvPr>
          <p:cNvSpPr txBox="1"/>
          <p:nvPr/>
        </p:nvSpPr>
        <p:spPr>
          <a:xfrm>
            <a:off x="3949010" y="3929609"/>
            <a:ext cx="452835" cy="461665"/>
          </a:xfrm>
          <a:prstGeom prst="rect">
            <a:avLst/>
          </a:prstGeom>
          <a:noFill/>
        </p:spPr>
        <p:txBody>
          <a:bodyPr wrap="square" rtlCol="0">
            <a:spAutoFit/>
          </a:bodyPr>
          <a:lstStyle/>
          <a:p>
            <a:r>
              <a:rPr lang="en-US" sz="2400" b="1" dirty="0"/>
              <a:t>F</a:t>
            </a:r>
            <a:r>
              <a:rPr lang="en-US" sz="2400" b="1" baseline="-25000" dirty="0"/>
              <a:t>1</a:t>
            </a:r>
          </a:p>
        </p:txBody>
      </p:sp>
      <p:sp>
        <p:nvSpPr>
          <p:cNvPr id="73" name="TextBox 72">
            <a:extLst>
              <a:ext uri="{FF2B5EF4-FFF2-40B4-BE49-F238E27FC236}">
                <a16:creationId xmlns:a16="http://schemas.microsoft.com/office/drawing/2014/main" id="{2E8A991B-3DD2-4382-8087-F71EEC6C4A30}"/>
              </a:ext>
            </a:extLst>
          </p:cNvPr>
          <p:cNvSpPr txBox="1"/>
          <p:nvPr/>
        </p:nvSpPr>
        <p:spPr>
          <a:xfrm>
            <a:off x="71340" y="1387312"/>
            <a:ext cx="3927211" cy="4154984"/>
          </a:xfrm>
          <a:prstGeom prst="rect">
            <a:avLst/>
          </a:prstGeom>
          <a:noFill/>
        </p:spPr>
        <p:txBody>
          <a:bodyPr wrap="square" rtlCol="0">
            <a:spAutoFit/>
          </a:bodyPr>
          <a:lstStyle/>
          <a:p>
            <a:pPr marL="285750" indent="-285750">
              <a:buFont typeface="Arial" panose="020B0604020202020204" pitchFamily="34" charset="0"/>
              <a:buChar char="•"/>
            </a:pPr>
            <a:r>
              <a:rPr lang="en-US" sz="2200" dirty="0"/>
              <a:t>‘a’ subunit linker between the</a:t>
            </a:r>
          </a:p>
          <a:p>
            <a:r>
              <a:rPr lang="en-US" sz="2200" dirty="0"/>
              <a:t>     stator (b subunits) and the H+</a:t>
            </a:r>
          </a:p>
          <a:p>
            <a:r>
              <a:rPr lang="en-US" sz="2200" dirty="0"/>
              <a:t>     transporters (c subunits)</a:t>
            </a:r>
          </a:p>
          <a:p>
            <a:pPr marL="285750" indent="-285750">
              <a:buFont typeface="Arial" panose="020B0604020202020204" pitchFamily="34" charset="0"/>
              <a:buChar char="•"/>
            </a:pPr>
            <a:r>
              <a:rPr lang="en-US" sz="2200" dirty="0"/>
              <a:t>‘a’ subunit feeds H+ into the c subunits</a:t>
            </a:r>
          </a:p>
          <a:p>
            <a:pPr marL="285750" indent="-285750">
              <a:buFont typeface="Arial" panose="020B0604020202020204" pitchFamily="34" charset="0"/>
              <a:buChar char="•"/>
            </a:pPr>
            <a:r>
              <a:rPr lang="en-US" sz="2200" dirty="0"/>
              <a:t>10 H+ transporters (c subunits)</a:t>
            </a:r>
          </a:p>
          <a:p>
            <a:pPr marL="285750" indent="-285750">
              <a:buFont typeface="Arial" panose="020B0604020202020204" pitchFamily="34" charset="0"/>
              <a:buChar char="•"/>
            </a:pPr>
            <a:r>
              <a:rPr lang="en-US" sz="2200" dirty="0"/>
              <a:t>Stator – b subunits (part of the electric generator that is stationary)</a:t>
            </a:r>
          </a:p>
          <a:p>
            <a:pPr marL="285750" indent="-285750">
              <a:buFont typeface="Arial" panose="020B0604020202020204" pitchFamily="34" charset="0"/>
              <a:buChar char="•"/>
            </a:pPr>
            <a:r>
              <a:rPr lang="en-US" sz="2200" dirty="0">
                <a:latin typeface="Symbol" panose="05050102010706020507" pitchFamily="18" charset="2"/>
              </a:rPr>
              <a:t>d</a:t>
            </a:r>
            <a:r>
              <a:rPr lang="en-US" sz="2200" dirty="0"/>
              <a:t> subunit attaches the </a:t>
            </a:r>
            <a:r>
              <a:rPr lang="en-US" sz="2200" dirty="0">
                <a:latin typeface="Symbol" panose="05050102010706020507" pitchFamily="18" charset="2"/>
              </a:rPr>
              <a:t>a</a:t>
            </a:r>
            <a:r>
              <a:rPr lang="en-US" sz="2200" dirty="0"/>
              <a:t> and</a:t>
            </a:r>
            <a:r>
              <a:rPr lang="en-US" sz="2200" dirty="0">
                <a:latin typeface="Symbol" panose="05050102010706020507" pitchFamily="18" charset="2"/>
              </a:rPr>
              <a:t> b </a:t>
            </a:r>
            <a:r>
              <a:rPr lang="en-US" sz="2200" dirty="0"/>
              <a:t>subunits to the stator</a:t>
            </a:r>
          </a:p>
        </p:txBody>
      </p:sp>
    </p:spTree>
    <p:extLst>
      <p:ext uri="{BB962C8B-B14F-4D97-AF65-F5344CB8AC3E}">
        <p14:creationId xmlns:p14="http://schemas.microsoft.com/office/powerpoint/2010/main" val="383946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7EA677E4-7918-4C51-AE54-F5F8516179A2}"/>
              </a:ext>
            </a:extLst>
          </p:cNvPr>
          <p:cNvSpPr/>
          <p:nvPr/>
        </p:nvSpPr>
        <p:spPr>
          <a:xfrm>
            <a:off x="4450886" y="1606855"/>
            <a:ext cx="4469055" cy="104756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5436029-BA7F-4000-B83D-35C94AD44BD0}"/>
              </a:ext>
            </a:extLst>
          </p:cNvPr>
          <p:cNvSpPr>
            <a:spLocks noGrp="1"/>
          </p:cNvSpPr>
          <p:nvPr>
            <p:ph type="title"/>
          </p:nvPr>
        </p:nvSpPr>
        <p:spPr/>
        <p:txBody>
          <a:bodyPr/>
          <a:lstStyle/>
          <a:p>
            <a:r>
              <a:rPr lang="en-US" dirty="0"/>
              <a:t>Parts List</a:t>
            </a:r>
          </a:p>
        </p:txBody>
      </p:sp>
      <p:grpSp>
        <p:nvGrpSpPr>
          <p:cNvPr id="61" name="Group 60">
            <a:extLst>
              <a:ext uri="{FF2B5EF4-FFF2-40B4-BE49-F238E27FC236}">
                <a16:creationId xmlns:a16="http://schemas.microsoft.com/office/drawing/2014/main" id="{60510E1F-D12B-4CE7-88B7-2ECD91CA0CE0}"/>
              </a:ext>
            </a:extLst>
          </p:cNvPr>
          <p:cNvGrpSpPr/>
          <p:nvPr/>
        </p:nvGrpSpPr>
        <p:grpSpPr>
          <a:xfrm>
            <a:off x="5579558" y="1250171"/>
            <a:ext cx="2590621" cy="3794168"/>
            <a:chOff x="4476298" y="1692232"/>
            <a:chExt cx="2078616" cy="3473536"/>
          </a:xfrm>
        </p:grpSpPr>
        <p:sp>
          <p:nvSpPr>
            <p:cNvPr id="39" name="Rectangle: Rounded Corners 38">
              <a:extLst>
                <a:ext uri="{FF2B5EF4-FFF2-40B4-BE49-F238E27FC236}">
                  <a16:creationId xmlns:a16="http://schemas.microsoft.com/office/drawing/2014/main" id="{390ED606-0F42-4A2F-9E84-09550B1DA1F0}"/>
                </a:ext>
              </a:extLst>
            </p:cNvPr>
            <p:cNvSpPr/>
            <p:nvPr/>
          </p:nvSpPr>
          <p:spPr>
            <a:xfrm rot="10800000">
              <a:off x="6229780" y="1993249"/>
              <a:ext cx="164593" cy="3172519"/>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844EE00F-D934-4316-876A-E308A7E29590}"/>
                </a:ext>
              </a:extLst>
            </p:cNvPr>
            <p:cNvGrpSpPr/>
            <p:nvPr/>
          </p:nvGrpSpPr>
          <p:grpSpPr>
            <a:xfrm rot="10800000">
              <a:off x="5466450" y="1944803"/>
              <a:ext cx="272505" cy="1286822"/>
              <a:chOff x="3827156" y="4187467"/>
              <a:chExt cx="272505" cy="1286822"/>
            </a:xfrm>
          </p:grpSpPr>
          <p:sp>
            <p:nvSpPr>
              <p:cNvPr id="5" name="Rectangle: Rounded Corners 4">
                <a:extLst>
                  <a:ext uri="{FF2B5EF4-FFF2-40B4-BE49-F238E27FC236}">
                    <a16:creationId xmlns:a16="http://schemas.microsoft.com/office/drawing/2014/main" id="{AFC7755A-B30D-4758-B36E-793CEB702F73}"/>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15C5C6B-780A-43F3-A322-1A97F96207FC}"/>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F095C13F-FDAE-41DF-A74E-3973E2A3F535}"/>
                </a:ext>
              </a:extLst>
            </p:cNvPr>
            <p:cNvGrpSpPr/>
            <p:nvPr/>
          </p:nvGrpSpPr>
          <p:grpSpPr>
            <a:xfrm rot="10800000">
              <a:off x="4660992" y="1993248"/>
              <a:ext cx="272505" cy="1286822"/>
              <a:chOff x="3827156" y="4187467"/>
              <a:chExt cx="272505" cy="1286822"/>
            </a:xfrm>
          </p:grpSpPr>
          <p:sp>
            <p:nvSpPr>
              <p:cNvPr id="25" name="Rectangle: Rounded Corners 24">
                <a:extLst>
                  <a:ext uri="{FF2B5EF4-FFF2-40B4-BE49-F238E27FC236}">
                    <a16:creationId xmlns:a16="http://schemas.microsoft.com/office/drawing/2014/main" id="{2DE15C8E-BE7F-4668-81A6-2825C7C446AE}"/>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07300D2-5C05-479E-B753-B453C5A28AFC}"/>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Rounded Corners 30">
              <a:extLst>
                <a:ext uri="{FF2B5EF4-FFF2-40B4-BE49-F238E27FC236}">
                  <a16:creationId xmlns:a16="http://schemas.microsoft.com/office/drawing/2014/main" id="{85D935F7-1A7C-4E7E-8C96-3229C728F4B1}"/>
                </a:ext>
              </a:extLst>
            </p:cNvPr>
            <p:cNvSpPr/>
            <p:nvPr/>
          </p:nvSpPr>
          <p:spPr>
            <a:xfrm rot="10800000">
              <a:off x="4863083" y="2055383"/>
              <a:ext cx="641897" cy="203366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9798DB35-ED5E-4ED7-A069-E68E51AB8A47}"/>
                </a:ext>
              </a:extLst>
            </p:cNvPr>
            <p:cNvSpPr/>
            <p:nvPr/>
          </p:nvSpPr>
          <p:spPr>
            <a:xfrm rot="10800000">
              <a:off x="4766217" y="2752572"/>
              <a:ext cx="381505" cy="1011771"/>
            </a:xfrm>
            <a:prstGeom prst="ellipse">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17BAB1C6-A488-44A0-BF0D-39B8A1BD68BE}"/>
                </a:ext>
              </a:extLst>
            </p:cNvPr>
            <p:cNvGrpSpPr/>
            <p:nvPr/>
          </p:nvGrpSpPr>
          <p:grpSpPr>
            <a:xfrm rot="10800000">
              <a:off x="4564127" y="1826214"/>
              <a:ext cx="272505" cy="1286822"/>
              <a:chOff x="3827156" y="4187467"/>
              <a:chExt cx="272505" cy="1286822"/>
            </a:xfrm>
          </p:grpSpPr>
          <p:sp>
            <p:nvSpPr>
              <p:cNvPr id="28" name="Rectangle: Rounded Corners 27">
                <a:extLst>
                  <a:ext uri="{FF2B5EF4-FFF2-40B4-BE49-F238E27FC236}">
                    <a16:creationId xmlns:a16="http://schemas.microsoft.com/office/drawing/2014/main" id="{8624109A-6ED0-4B31-8527-D022EB2D0C44}"/>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19E9F7AC-12E1-44CC-9D1B-4150DF43A260}"/>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D73340C3-A36A-4888-BDB8-43B71FE996E0}"/>
                </a:ext>
              </a:extLst>
            </p:cNvPr>
            <p:cNvGrpSpPr/>
            <p:nvPr/>
          </p:nvGrpSpPr>
          <p:grpSpPr>
            <a:xfrm rot="10800000">
              <a:off x="4750757" y="1736893"/>
              <a:ext cx="272505" cy="1286822"/>
              <a:chOff x="3827156" y="4187467"/>
              <a:chExt cx="272505" cy="1286822"/>
            </a:xfrm>
          </p:grpSpPr>
          <p:sp>
            <p:nvSpPr>
              <p:cNvPr id="22" name="Rectangle: Rounded Corners 21">
                <a:extLst>
                  <a:ext uri="{FF2B5EF4-FFF2-40B4-BE49-F238E27FC236}">
                    <a16:creationId xmlns:a16="http://schemas.microsoft.com/office/drawing/2014/main" id="{2BAF613C-A8B2-4752-91FA-B767E17A5C78}"/>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B4C8F3D-E2F4-42D7-9D6F-6829012BCD27}"/>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Oval 34">
              <a:extLst>
                <a:ext uri="{FF2B5EF4-FFF2-40B4-BE49-F238E27FC236}">
                  <a16:creationId xmlns:a16="http://schemas.microsoft.com/office/drawing/2014/main" id="{ACFA680F-A1A0-44D2-8A48-4F60917E5A40}"/>
                </a:ext>
              </a:extLst>
            </p:cNvPr>
            <p:cNvSpPr/>
            <p:nvPr/>
          </p:nvSpPr>
          <p:spPr>
            <a:xfrm rot="10800000">
              <a:off x="4863902" y="3860877"/>
              <a:ext cx="641897" cy="1253515"/>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F44F0E4-C101-4880-A408-04084265241B}"/>
                </a:ext>
              </a:extLst>
            </p:cNvPr>
            <p:cNvSpPr/>
            <p:nvPr/>
          </p:nvSpPr>
          <p:spPr>
            <a:xfrm rot="10800000">
              <a:off x="5127308" y="3801618"/>
              <a:ext cx="641897" cy="1253515"/>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944F50FF-B64D-4A1B-997B-B6E96C66513C}"/>
                </a:ext>
              </a:extLst>
            </p:cNvPr>
            <p:cNvSpPr/>
            <p:nvPr/>
          </p:nvSpPr>
          <p:spPr>
            <a:xfrm rot="10800000">
              <a:off x="4591383" y="3823821"/>
              <a:ext cx="641897" cy="1253515"/>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98F25D1-1081-4414-A51D-38CF5360A7A8}"/>
                </a:ext>
              </a:extLst>
            </p:cNvPr>
            <p:cNvSpPr/>
            <p:nvPr/>
          </p:nvSpPr>
          <p:spPr>
            <a:xfrm rot="10800000">
              <a:off x="4476298" y="3665148"/>
              <a:ext cx="641897" cy="1253515"/>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72766213-8D36-4D62-9A25-75EF979FD572}"/>
                </a:ext>
              </a:extLst>
            </p:cNvPr>
            <p:cNvSpPr/>
            <p:nvPr/>
          </p:nvSpPr>
          <p:spPr>
            <a:xfrm rot="10800000">
              <a:off x="6142739" y="1993248"/>
              <a:ext cx="138960" cy="2969822"/>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E8D69085-5B4F-47DB-A003-44AC1FC151F3}"/>
                </a:ext>
              </a:extLst>
            </p:cNvPr>
            <p:cNvSpPr/>
            <p:nvPr/>
          </p:nvSpPr>
          <p:spPr>
            <a:xfrm rot="10800000">
              <a:off x="5629623" y="1948841"/>
              <a:ext cx="578639" cy="110818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5034DA84-E0FB-46C8-814E-F71A3022322A}"/>
                </a:ext>
              </a:extLst>
            </p:cNvPr>
            <p:cNvGrpSpPr/>
            <p:nvPr/>
          </p:nvGrpSpPr>
          <p:grpSpPr>
            <a:xfrm rot="10800000">
              <a:off x="5505797" y="1791394"/>
              <a:ext cx="272505" cy="1286822"/>
              <a:chOff x="3827156" y="4187467"/>
              <a:chExt cx="272505" cy="1286822"/>
            </a:xfrm>
          </p:grpSpPr>
          <p:sp>
            <p:nvSpPr>
              <p:cNvPr id="10" name="Rectangle: Rounded Corners 9">
                <a:extLst>
                  <a:ext uri="{FF2B5EF4-FFF2-40B4-BE49-F238E27FC236}">
                    <a16:creationId xmlns:a16="http://schemas.microsoft.com/office/drawing/2014/main" id="{6528382B-742F-41BB-BFC9-9C6CF08D028F}"/>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58D4CC7-EBB9-4B51-B6CA-37E3FE84D594}"/>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7054AA51-FC5B-40AC-98DE-6E27E51C9B28}"/>
                </a:ext>
              </a:extLst>
            </p:cNvPr>
            <p:cNvGrpSpPr/>
            <p:nvPr/>
          </p:nvGrpSpPr>
          <p:grpSpPr>
            <a:xfrm rot="10800000">
              <a:off x="5283683" y="1716202"/>
              <a:ext cx="272505" cy="1286822"/>
              <a:chOff x="3827156" y="4187467"/>
              <a:chExt cx="272505" cy="1286822"/>
            </a:xfrm>
          </p:grpSpPr>
          <p:sp>
            <p:nvSpPr>
              <p:cNvPr id="13" name="Rectangle: Rounded Corners 12">
                <a:extLst>
                  <a:ext uri="{FF2B5EF4-FFF2-40B4-BE49-F238E27FC236}">
                    <a16:creationId xmlns:a16="http://schemas.microsoft.com/office/drawing/2014/main" id="{2CDBB605-75BC-4FE5-8057-4F4E7FAEFE08}"/>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A105EBE-22DB-45CA-AB59-C24FE63A4A71}"/>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D7AD4CB0-4D9E-42DF-A2FD-7C26D0E5E44F}"/>
                </a:ext>
              </a:extLst>
            </p:cNvPr>
            <p:cNvGrpSpPr/>
            <p:nvPr/>
          </p:nvGrpSpPr>
          <p:grpSpPr>
            <a:xfrm rot="10800000">
              <a:off x="5017220" y="1692232"/>
              <a:ext cx="272505" cy="1286822"/>
              <a:chOff x="3827156" y="4187467"/>
              <a:chExt cx="272505" cy="1286822"/>
            </a:xfrm>
          </p:grpSpPr>
          <p:sp>
            <p:nvSpPr>
              <p:cNvPr id="16" name="Rectangle: Rounded Corners 15">
                <a:extLst>
                  <a:ext uri="{FF2B5EF4-FFF2-40B4-BE49-F238E27FC236}">
                    <a16:creationId xmlns:a16="http://schemas.microsoft.com/office/drawing/2014/main" id="{89DA0F9B-2543-42D2-B3C2-92B3EF291524}"/>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1E23E9F-A584-4F33-B68F-93A9DA484A06}"/>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Oval 41">
              <a:extLst>
                <a:ext uri="{FF2B5EF4-FFF2-40B4-BE49-F238E27FC236}">
                  <a16:creationId xmlns:a16="http://schemas.microsoft.com/office/drawing/2014/main" id="{FC574922-5079-4E68-9E72-A4154208F258}"/>
                </a:ext>
              </a:extLst>
            </p:cNvPr>
            <p:cNvSpPr/>
            <p:nvPr/>
          </p:nvSpPr>
          <p:spPr>
            <a:xfrm rot="12701702">
              <a:off x="5707747" y="4241613"/>
              <a:ext cx="511655" cy="91086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1E54ACE1-09BB-456F-A13B-37F8991652B9}"/>
                </a:ext>
              </a:extLst>
            </p:cNvPr>
            <p:cNvSpPr/>
            <p:nvPr/>
          </p:nvSpPr>
          <p:spPr>
            <a:xfrm rot="10800000">
              <a:off x="5276695" y="3633058"/>
              <a:ext cx="641897" cy="1253515"/>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6F2BD34-4EB5-40FB-90EA-AA8D0BB70423}"/>
                </a:ext>
              </a:extLst>
            </p:cNvPr>
            <p:cNvSpPr/>
            <p:nvPr/>
          </p:nvSpPr>
          <p:spPr>
            <a:xfrm rot="10800000">
              <a:off x="4863902" y="3576726"/>
              <a:ext cx="641897" cy="1253515"/>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14AC965D-9993-48CA-954C-F7F52779CFD0}"/>
                </a:ext>
              </a:extLst>
            </p:cNvPr>
            <p:cNvSpPr txBox="1"/>
            <p:nvPr/>
          </p:nvSpPr>
          <p:spPr>
            <a:xfrm>
              <a:off x="6060851" y="3719714"/>
              <a:ext cx="363338" cy="369332"/>
            </a:xfrm>
            <a:prstGeom prst="rect">
              <a:avLst/>
            </a:prstGeom>
            <a:noFill/>
          </p:spPr>
          <p:txBody>
            <a:bodyPr wrap="square" rtlCol="0">
              <a:spAutoFit/>
            </a:bodyPr>
            <a:lstStyle/>
            <a:p>
              <a:r>
                <a:rPr lang="en-US" b="1" dirty="0">
                  <a:solidFill>
                    <a:schemeClr val="bg1"/>
                  </a:solidFill>
                </a:rPr>
                <a:t>b</a:t>
              </a:r>
            </a:p>
          </p:txBody>
        </p:sp>
        <p:sp>
          <p:nvSpPr>
            <p:cNvPr id="44" name="TextBox 43">
              <a:extLst>
                <a:ext uri="{FF2B5EF4-FFF2-40B4-BE49-F238E27FC236}">
                  <a16:creationId xmlns:a16="http://schemas.microsoft.com/office/drawing/2014/main" id="{94971645-EEE8-4C73-BE22-9008CA28FD7F}"/>
                </a:ext>
              </a:extLst>
            </p:cNvPr>
            <p:cNvSpPr txBox="1"/>
            <p:nvPr/>
          </p:nvSpPr>
          <p:spPr>
            <a:xfrm>
              <a:off x="6191576" y="3723752"/>
              <a:ext cx="363338" cy="369332"/>
            </a:xfrm>
            <a:prstGeom prst="rect">
              <a:avLst/>
            </a:prstGeom>
            <a:noFill/>
          </p:spPr>
          <p:txBody>
            <a:bodyPr wrap="square" rtlCol="0">
              <a:spAutoFit/>
            </a:bodyPr>
            <a:lstStyle/>
            <a:p>
              <a:r>
                <a:rPr lang="en-US" b="1" dirty="0">
                  <a:solidFill>
                    <a:schemeClr val="bg1"/>
                  </a:solidFill>
                </a:rPr>
                <a:t>b</a:t>
              </a:r>
            </a:p>
          </p:txBody>
        </p:sp>
        <p:sp>
          <p:nvSpPr>
            <p:cNvPr id="45" name="TextBox 44">
              <a:extLst>
                <a:ext uri="{FF2B5EF4-FFF2-40B4-BE49-F238E27FC236}">
                  <a16:creationId xmlns:a16="http://schemas.microsoft.com/office/drawing/2014/main" id="{3767173E-6F71-4CD4-AD77-3E3C6E31AA73}"/>
                </a:ext>
              </a:extLst>
            </p:cNvPr>
            <p:cNvSpPr txBox="1"/>
            <p:nvPr/>
          </p:nvSpPr>
          <p:spPr>
            <a:xfrm>
              <a:off x="5840919" y="2267408"/>
              <a:ext cx="363338" cy="369332"/>
            </a:xfrm>
            <a:prstGeom prst="rect">
              <a:avLst/>
            </a:prstGeom>
            <a:noFill/>
          </p:spPr>
          <p:txBody>
            <a:bodyPr wrap="square" rtlCol="0">
              <a:spAutoFit/>
            </a:bodyPr>
            <a:lstStyle/>
            <a:p>
              <a:r>
                <a:rPr lang="en-US" b="1" dirty="0">
                  <a:solidFill>
                    <a:schemeClr val="bg1"/>
                  </a:solidFill>
                </a:rPr>
                <a:t>a</a:t>
              </a:r>
            </a:p>
          </p:txBody>
        </p:sp>
        <p:sp>
          <p:nvSpPr>
            <p:cNvPr id="49" name="TextBox 48">
              <a:extLst>
                <a:ext uri="{FF2B5EF4-FFF2-40B4-BE49-F238E27FC236}">
                  <a16:creationId xmlns:a16="http://schemas.microsoft.com/office/drawing/2014/main" id="{A7979451-5A48-474A-8AD7-2850878F2160}"/>
                </a:ext>
              </a:extLst>
            </p:cNvPr>
            <p:cNvSpPr txBox="1"/>
            <p:nvPr/>
          </p:nvSpPr>
          <p:spPr>
            <a:xfrm>
              <a:off x="5296157" y="2097714"/>
              <a:ext cx="363338" cy="369332"/>
            </a:xfrm>
            <a:prstGeom prst="rect">
              <a:avLst/>
            </a:prstGeom>
            <a:noFill/>
          </p:spPr>
          <p:txBody>
            <a:bodyPr wrap="square" rtlCol="0">
              <a:spAutoFit/>
            </a:bodyPr>
            <a:lstStyle/>
            <a:p>
              <a:r>
                <a:rPr lang="en-US" b="1" dirty="0"/>
                <a:t>c</a:t>
              </a:r>
            </a:p>
          </p:txBody>
        </p:sp>
        <p:sp>
          <p:nvSpPr>
            <p:cNvPr id="50" name="TextBox 49">
              <a:extLst>
                <a:ext uri="{FF2B5EF4-FFF2-40B4-BE49-F238E27FC236}">
                  <a16:creationId xmlns:a16="http://schemas.microsoft.com/office/drawing/2014/main" id="{8D853C71-31E0-453D-8756-F591A4F2ABF3}"/>
                </a:ext>
              </a:extLst>
            </p:cNvPr>
            <p:cNvSpPr txBox="1"/>
            <p:nvPr/>
          </p:nvSpPr>
          <p:spPr>
            <a:xfrm>
              <a:off x="5022365" y="2091527"/>
              <a:ext cx="363338" cy="369332"/>
            </a:xfrm>
            <a:prstGeom prst="rect">
              <a:avLst/>
            </a:prstGeom>
            <a:noFill/>
          </p:spPr>
          <p:txBody>
            <a:bodyPr wrap="square" rtlCol="0">
              <a:spAutoFit/>
            </a:bodyPr>
            <a:lstStyle/>
            <a:p>
              <a:r>
                <a:rPr lang="en-US" b="1" dirty="0"/>
                <a:t>c</a:t>
              </a:r>
            </a:p>
          </p:txBody>
        </p:sp>
        <p:sp>
          <p:nvSpPr>
            <p:cNvPr id="48" name="TextBox 47">
              <a:extLst>
                <a:ext uri="{FF2B5EF4-FFF2-40B4-BE49-F238E27FC236}">
                  <a16:creationId xmlns:a16="http://schemas.microsoft.com/office/drawing/2014/main" id="{817F3E1F-C280-4FC7-A310-53CC1D7048A7}"/>
                </a:ext>
              </a:extLst>
            </p:cNvPr>
            <p:cNvSpPr txBox="1"/>
            <p:nvPr/>
          </p:nvSpPr>
          <p:spPr>
            <a:xfrm>
              <a:off x="4775552" y="2113487"/>
              <a:ext cx="363338" cy="369332"/>
            </a:xfrm>
            <a:prstGeom prst="rect">
              <a:avLst/>
            </a:prstGeom>
            <a:noFill/>
          </p:spPr>
          <p:txBody>
            <a:bodyPr wrap="square" rtlCol="0">
              <a:spAutoFit/>
            </a:bodyPr>
            <a:lstStyle/>
            <a:p>
              <a:r>
                <a:rPr lang="en-US" b="1" dirty="0"/>
                <a:t>c</a:t>
              </a:r>
            </a:p>
          </p:txBody>
        </p:sp>
        <p:sp>
          <p:nvSpPr>
            <p:cNvPr id="47" name="TextBox 46">
              <a:extLst>
                <a:ext uri="{FF2B5EF4-FFF2-40B4-BE49-F238E27FC236}">
                  <a16:creationId xmlns:a16="http://schemas.microsoft.com/office/drawing/2014/main" id="{E6B9B2E2-FBCC-4C8C-BC69-58FA01151B45}"/>
                </a:ext>
              </a:extLst>
            </p:cNvPr>
            <p:cNvSpPr txBox="1"/>
            <p:nvPr/>
          </p:nvSpPr>
          <p:spPr>
            <a:xfrm>
              <a:off x="5521404" y="2133546"/>
              <a:ext cx="363338" cy="369332"/>
            </a:xfrm>
            <a:prstGeom prst="rect">
              <a:avLst/>
            </a:prstGeom>
            <a:noFill/>
          </p:spPr>
          <p:txBody>
            <a:bodyPr wrap="square" rtlCol="0">
              <a:spAutoFit/>
            </a:bodyPr>
            <a:lstStyle/>
            <a:p>
              <a:r>
                <a:rPr lang="en-US" b="1" dirty="0"/>
                <a:t>c</a:t>
              </a:r>
            </a:p>
          </p:txBody>
        </p:sp>
        <p:sp>
          <p:nvSpPr>
            <p:cNvPr id="46" name="TextBox 45">
              <a:extLst>
                <a:ext uri="{FF2B5EF4-FFF2-40B4-BE49-F238E27FC236}">
                  <a16:creationId xmlns:a16="http://schemas.microsoft.com/office/drawing/2014/main" id="{44EBDA24-6955-4A5A-9561-CF0DE87159BF}"/>
                </a:ext>
              </a:extLst>
            </p:cNvPr>
            <p:cNvSpPr txBox="1"/>
            <p:nvPr/>
          </p:nvSpPr>
          <p:spPr>
            <a:xfrm>
              <a:off x="4533253" y="2171947"/>
              <a:ext cx="363338" cy="369332"/>
            </a:xfrm>
            <a:prstGeom prst="rect">
              <a:avLst/>
            </a:prstGeom>
            <a:noFill/>
          </p:spPr>
          <p:txBody>
            <a:bodyPr wrap="square" rtlCol="0">
              <a:spAutoFit/>
            </a:bodyPr>
            <a:lstStyle/>
            <a:p>
              <a:r>
                <a:rPr lang="en-US" b="1" dirty="0"/>
                <a:t>c</a:t>
              </a:r>
            </a:p>
          </p:txBody>
        </p:sp>
        <p:sp>
          <p:nvSpPr>
            <p:cNvPr id="52" name="TextBox 51">
              <a:extLst>
                <a:ext uri="{FF2B5EF4-FFF2-40B4-BE49-F238E27FC236}">
                  <a16:creationId xmlns:a16="http://schemas.microsoft.com/office/drawing/2014/main" id="{9F19AA66-1E3F-4BC7-88C7-900BDFD73339}"/>
                </a:ext>
              </a:extLst>
            </p:cNvPr>
            <p:cNvSpPr txBox="1"/>
            <p:nvPr/>
          </p:nvSpPr>
          <p:spPr>
            <a:xfrm>
              <a:off x="5026155" y="3948671"/>
              <a:ext cx="363338" cy="369332"/>
            </a:xfrm>
            <a:prstGeom prst="rect">
              <a:avLst/>
            </a:prstGeom>
            <a:noFill/>
          </p:spPr>
          <p:txBody>
            <a:bodyPr wrap="square" rtlCol="0">
              <a:spAutoFit/>
            </a:bodyPr>
            <a:lstStyle/>
            <a:p>
              <a:r>
                <a:rPr lang="en-US" b="1" dirty="0">
                  <a:latin typeface="Symbol" panose="05050102010706020507" pitchFamily="18" charset="2"/>
                </a:rPr>
                <a:t>a</a:t>
              </a:r>
            </a:p>
          </p:txBody>
        </p:sp>
        <p:sp>
          <p:nvSpPr>
            <p:cNvPr id="53" name="TextBox 52">
              <a:extLst>
                <a:ext uri="{FF2B5EF4-FFF2-40B4-BE49-F238E27FC236}">
                  <a16:creationId xmlns:a16="http://schemas.microsoft.com/office/drawing/2014/main" id="{0549BF88-0716-49F2-B1D8-A4148C668577}"/>
                </a:ext>
              </a:extLst>
            </p:cNvPr>
            <p:cNvSpPr txBox="1"/>
            <p:nvPr/>
          </p:nvSpPr>
          <p:spPr>
            <a:xfrm>
              <a:off x="5257672" y="4701080"/>
              <a:ext cx="363338" cy="369332"/>
            </a:xfrm>
            <a:prstGeom prst="rect">
              <a:avLst/>
            </a:prstGeom>
            <a:noFill/>
          </p:spPr>
          <p:txBody>
            <a:bodyPr wrap="square" rtlCol="0">
              <a:spAutoFit/>
            </a:bodyPr>
            <a:lstStyle/>
            <a:p>
              <a:r>
                <a:rPr lang="en-US" b="1" dirty="0">
                  <a:latin typeface="Symbol" panose="05050102010706020507" pitchFamily="18" charset="2"/>
                </a:rPr>
                <a:t>a</a:t>
              </a:r>
            </a:p>
          </p:txBody>
        </p:sp>
        <p:sp>
          <p:nvSpPr>
            <p:cNvPr id="54" name="TextBox 53">
              <a:extLst>
                <a:ext uri="{FF2B5EF4-FFF2-40B4-BE49-F238E27FC236}">
                  <a16:creationId xmlns:a16="http://schemas.microsoft.com/office/drawing/2014/main" id="{77803D59-CC84-4B2D-870F-01A9CD8B3BBB}"/>
                </a:ext>
              </a:extLst>
            </p:cNvPr>
            <p:cNvSpPr txBox="1"/>
            <p:nvPr/>
          </p:nvSpPr>
          <p:spPr>
            <a:xfrm>
              <a:off x="4802769" y="4717891"/>
              <a:ext cx="363338" cy="369332"/>
            </a:xfrm>
            <a:prstGeom prst="rect">
              <a:avLst/>
            </a:prstGeom>
            <a:noFill/>
          </p:spPr>
          <p:txBody>
            <a:bodyPr wrap="square" rtlCol="0">
              <a:spAutoFit/>
            </a:bodyPr>
            <a:lstStyle/>
            <a:p>
              <a:r>
                <a:rPr lang="en-US" b="1" dirty="0">
                  <a:latin typeface="Symbol" panose="05050102010706020507" pitchFamily="18" charset="2"/>
                </a:rPr>
                <a:t>a</a:t>
              </a:r>
            </a:p>
          </p:txBody>
        </p:sp>
        <p:sp>
          <p:nvSpPr>
            <p:cNvPr id="55" name="TextBox 54">
              <a:extLst>
                <a:ext uri="{FF2B5EF4-FFF2-40B4-BE49-F238E27FC236}">
                  <a16:creationId xmlns:a16="http://schemas.microsoft.com/office/drawing/2014/main" id="{94513687-53B9-471A-BF6C-4682058AF25E}"/>
                </a:ext>
              </a:extLst>
            </p:cNvPr>
            <p:cNvSpPr txBox="1"/>
            <p:nvPr/>
          </p:nvSpPr>
          <p:spPr>
            <a:xfrm>
              <a:off x="5854503" y="4519961"/>
              <a:ext cx="363338" cy="369332"/>
            </a:xfrm>
            <a:prstGeom prst="rect">
              <a:avLst/>
            </a:prstGeom>
            <a:noFill/>
          </p:spPr>
          <p:txBody>
            <a:bodyPr wrap="square" rtlCol="0">
              <a:spAutoFit/>
            </a:bodyPr>
            <a:lstStyle/>
            <a:p>
              <a:r>
                <a:rPr lang="en-US" b="1" dirty="0">
                  <a:solidFill>
                    <a:schemeClr val="bg1"/>
                  </a:solidFill>
                  <a:latin typeface="Symbol" panose="05050102010706020507" pitchFamily="18" charset="2"/>
                </a:rPr>
                <a:t>d</a:t>
              </a:r>
            </a:p>
          </p:txBody>
        </p:sp>
        <p:sp>
          <p:nvSpPr>
            <p:cNvPr id="56" name="TextBox 55">
              <a:extLst>
                <a:ext uri="{FF2B5EF4-FFF2-40B4-BE49-F238E27FC236}">
                  <a16:creationId xmlns:a16="http://schemas.microsoft.com/office/drawing/2014/main" id="{F6F32290-86FA-41F9-8A70-FD05D5B4510D}"/>
                </a:ext>
              </a:extLst>
            </p:cNvPr>
            <p:cNvSpPr txBox="1"/>
            <p:nvPr/>
          </p:nvSpPr>
          <p:spPr>
            <a:xfrm>
              <a:off x="5035895" y="4763626"/>
              <a:ext cx="363338" cy="369332"/>
            </a:xfrm>
            <a:prstGeom prst="rect">
              <a:avLst/>
            </a:prstGeom>
            <a:noFill/>
          </p:spPr>
          <p:txBody>
            <a:bodyPr wrap="square" rtlCol="0">
              <a:spAutoFit/>
            </a:bodyPr>
            <a:lstStyle/>
            <a:p>
              <a:r>
                <a:rPr lang="en-US" b="1" dirty="0">
                  <a:latin typeface="Symbol" panose="05050102010706020507" pitchFamily="18" charset="2"/>
                </a:rPr>
                <a:t>b</a:t>
              </a:r>
            </a:p>
          </p:txBody>
        </p:sp>
        <p:sp>
          <p:nvSpPr>
            <p:cNvPr id="57" name="TextBox 56">
              <a:extLst>
                <a:ext uri="{FF2B5EF4-FFF2-40B4-BE49-F238E27FC236}">
                  <a16:creationId xmlns:a16="http://schemas.microsoft.com/office/drawing/2014/main" id="{3F31146C-19F2-406F-A9C6-24D016520C70}"/>
                </a:ext>
              </a:extLst>
            </p:cNvPr>
            <p:cNvSpPr txBox="1"/>
            <p:nvPr/>
          </p:nvSpPr>
          <p:spPr>
            <a:xfrm>
              <a:off x="5515465" y="4039978"/>
              <a:ext cx="363338" cy="369332"/>
            </a:xfrm>
            <a:prstGeom prst="rect">
              <a:avLst/>
            </a:prstGeom>
            <a:noFill/>
          </p:spPr>
          <p:txBody>
            <a:bodyPr wrap="square" rtlCol="0">
              <a:spAutoFit/>
            </a:bodyPr>
            <a:lstStyle/>
            <a:p>
              <a:r>
                <a:rPr lang="en-US" b="1" dirty="0">
                  <a:latin typeface="Symbol" panose="05050102010706020507" pitchFamily="18" charset="2"/>
                </a:rPr>
                <a:t>b</a:t>
              </a:r>
            </a:p>
          </p:txBody>
        </p:sp>
        <p:sp>
          <p:nvSpPr>
            <p:cNvPr id="58" name="TextBox 57">
              <a:extLst>
                <a:ext uri="{FF2B5EF4-FFF2-40B4-BE49-F238E27FC236}">
                  <a16:creationId xmlns:a16="http://schemas.microsoft.com/office/drawing/2014/main" id="{F3A55FBE-0429-46A3-8A01-B6DB5D8242F1}"/>
                </a:ext>
              </a:extLst>
            </p:cNvPr>
            <p:cNvSpPr txBox="1"/>
            <p:nvPr/>
          </p:nvSpPr>
          <p:spPr>
            <a:xfrm>
              <a:off x="4533253" y="4039258"/>
              <a:ext cx="363338" cy="369332"/>
            </a:xfrm>
            <a:prstGeom prst="rect">
              <a:avLst/>
            </a:prstGeom>
            <a:noFill/>
          </p:spPr>
          <p:txBody>
            <a:bodyPr wrap="square" rtlCol="0">
              <a:spAutoFit/>
            </a:bodyPr>
            <a:lstStyle/>
            <a:p>
              <a:r>
                <a:rPr lang="en-US" b="1" dirty="0">
                  <a:latin typeface="Symbol" panose="05050102010706020507" pitchFamily="18" charset="2"/>
                </a:rPr>
                <a:t>b</a:t>
              </a:r>
            </a:p>
          </p:txBody>
        </p:sp>
        <p:sp>
          <p:nvSpPr>
            <p:cNvPr id="59" name="TextBox 58">
              <a:extLst>
                <a:ext uri="{FF2B5EF4-FFF2-40B4-BE49-F238E27FC236}">
                  <a16:creationId xmlns:a16="http://schemas.microsoft.com/office/drawing/2014/main" id="{2DC8CE6A-249B-4E7B-91AB-0F434821C96B}"/>
                </a:ext>
              </a:extLst>
            </p:cNvPr>
            <p:cNvSpPr txBox="1"/>
            <p:nvPr/>
          </p:nvSpPr>
          <p:spPr>
            <a:xfrm>
              <a:off x="4811261" y="3019154"/>
              <a:ext cx="363338" cy="369332"/>
            </a:xfrm>
            <a:prstGeom prst="rect">
              <a:avLst/>
            </a:prstGeom>
            <a:noFill/>
          </p:spPr>
          <p:txBody>
            <a:bodyPr wrap="square" rtlCol="0">
              <a:spAutoFit/>
            </a:bodyPr>
            <a:lstStyle/>
            <a:p>
              <a:r>
                <a:rPr lang="en-US" b="1" dirty="0">
                  <a:solidFill>
                    <a:schemeClr val="bg1"/>
                  </a:solidFill>
                  <a:latin typeface="Symbol" panose="05050102010706020507" pitchFamily="18" charset="2"/>
                </a:rPr>
                <a:t>e</a:t>
              </a:r>
            </a:p>
          </p:txBody>
        </p:sp>
        <p:sp>
          <p:nvSpPr>
            <p:cNvPr id="60" name="TextBox 59">
              <a:extLst>
                <a:ext uri="{FF2B5EF4-FFF2-40B4-BE49-F238E27FC236}">
                  <a16:creationId xmlns:a16="http://schemas.microsoft.com/office/drawing/2014/main" id="{A95F1607-E5D9-4AE8-B6B6-A4AFA18748F8}"/>
                </a:ext>
              </a:extLst>
            </p:cNvPr>
            <p:cNvSpPr txBox="1"/>
            <p:nvPr/>
          </p:nvSpPr>
          <p:spPr>
            <a:xfrm>
              <a:off x="5153471" y="3099203"/>
              <a:ext cx="363338" cy="369332"/>
            </a:xfrm>
            <a:prstGeom prst="rect">
              <a:avLst/>
            </a:prstGeom>
            <a:noFill/>
          </p:spPr>
          <p:txBody>
            <a:bodyPr wrap="square" rtlCol="0">
              <a:spAutoFit/>
            </a:bodyPr>
            <a:lstStyle/>
            <a:p>
              <a:r>
                <a:rPr lang="en-US" b="1" dirty="0">
                  <a:latin typeface="Symbol" panose="05050102010706020507" pitchFamily="18" charset="2"/>
                </a:rPr>
                <a:t>g</a:t>
              </a:r>
            </a:p>
          </p:txBody>
        </p:sp>
      </p:grpSp>
      <p:sp>
        <p:nvSpPr>
          <p:cNvPr id="63" name="TextBox 62">
            <a:extLst>
              <a:ext uri="{FF2B5EF4-FFF2-40B4-BE49-F238E27FC236}">
                <a16:creationId xmlns:a16="http://schemas.microsoft.com/office/drawing/2014/main" id="{A6B4CD6C-B557-4FD3-876B-28B12EA454B9}"/>
              </a:ext>
            </a:extLst>
          </p:cNvPr>
          <p:cNvSpPr txBox="1"/>
          <p:nvPr/>
        </p:nvSpPr>
        <p:spPr>
          <a:xfrm>
            <a:off x="4459222" y="1739860"/>
            <a:ext cx="2041506" cy="646331"/>
          </a:xfrm>
          <a:prstGeom prst="rect">
            <a:avLst/>
          </a:prstGeom>
          <a:noFill/>
        </p:spPr>
        <p:txBody>
          <a:bodyPr wrap="square" rtlCol="0">
            <a:spAutoFit/>
          </a:bodyPr>
          <a:lstStyle/>
          <a:p>
            <a:r>
              <a:rPr lang="en-US" dirty="0"/>
              <a:t>Inner</a:t>
            </a:r>
          </a:p>
          <a:p>
            <a:r>
              <a:rPr lang="en-US" dirty="0"/>
              <a:t>membrane</a:t>
            </a:r>
          </a:p>
        </p:txBody>
      </p:sp>
      <p:sp>
        <p:nvSpPr>
          <p:cNvPr id="64" name="TextBox 63">
            <a:extLst>
              <a:ext uri="{FF2B5EF4-FFF2-40B4-BE49-F238E27FC236}">
                <a16:creationId xmlns:a16="http://schemas.microsoft.com/office/drawing/2014/main" id="{C4410510-54B9-4D60-8190-41C8FDAC6E3A}"/>
              </a:ext>
            </a:extLst>
          </p:cNvPr>
          <p:cNvSpPr txBox="1"/>
          <p:nvPr/>
        </p:nvSpPr>
        <p:spPr>
          <a:xfrm>
            <a:off x="4423714" y="2704696"/>
            <a:ext cx="2041506" cy="369332"/>
          </a:xfrm>
          <a:prstGeom prst="rect">
            <a:avLst/>
          </a:prstGeom>
          <a:noFill/>
        </p:spPr>
        <p:txBody>
          <a:bodyPr wrap="square" rtlCol="0">
            <a:spAutoFit/>
          </a:bodyPr>
          <a:lstStyle/>
          <a:p>
            <a:r>
              <a:rPr lang="en-US" dirty="0"/>
              <a:t>Matrix</a:t>
            </a:r>
          </a:p>
        </p:txBody>
      </p:sp>
      <p:sp>
        <p:nvSpPr>
          <p:cNvPr id="65" name="TextBox 64">
            <a:extLst>
              <a:ext uri="{FF2B5EF4-FFF2-40B4-BE49-F238E27FC236}">
                <a16:creationId xmlns:a16="http://schemas.microsoft.com/office/drawing/2014/main" id="{055ED71A-0614-492A-818D-A063C88B2AA4}"/>
              </a:ext>
            </a:extLst>
          </p:cNvPr>
          <p:cNvSpPr txBox="1"/>
          <p:nvPr/>
        </p:nvSpPr>
        <p:spPr>
          <a:xfrm>
            <a:off x="4420567" y="857611"/>
            <a:ext cx="2041506" cy="646331"/>
          </a:xfrm>
          <a:prstGeom prst="rect">
            <a:avLst/>
          </a:prstGeom>
          <a:noFill/>
        </p:spPr>
        <p:txBody>
          <a:bodyPr wrap="square" rtlCol="0">
            <a:spAutoFit/>
          </a:bodyPr>
          <a:lstStyle/>
          <a:p>
            <a:r>
              <a:rPr lang="en-US" dirty="0"/>
              <a:t>Intermembrane</a:t>
            </a:r>
          </a:p>
          <a:p>
            <a:r>
              <a:rPr lang="en-US" dirty="0"/>
              <a:t>Space</a:t>
            </a:r>
          </a:p>
        </p:txBody>
      </p:sp>
      <p:cxnSp>
        <p:nvCxnSpPr>
          <p:cNvPr id="67" name="Straight Connector 66">
            <a:extLst>
              <a:ext uri="{FF2B5EF4-FFF2-40B4-BE49-F238E27FC236}">
                <a16:creationId xmlns:a16="http://schemas.microsoft.com/office/drawing/2014/main" id="{438C0BDB-BAF4-4DB5-AC2E-FEAF6DED6B73}"/>
              </a:ext>
            </a:extLst>
          </p:cNvPr>
          <p:cNvCxnSpPr/>
          <p:nvPr/>
        </p:nvCxnSpPr>
        <p:spPr>
          <a:xfrm>
            <a:off x="4099661" y="1437042"/>
            <a:ext cx="0" cy="445971"/>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430CBF92-351C-406C-9A98-3EE333A9565B}"/>
              </a:ext>
            </a:extLst>
          </p:cNvPr>
          <p:cNvCxnSpPr/>
          <p:nvPr/>
        </p:nvCxnSpPr>
        <p:spPr>
          <a:xfrm>
            <a:off x="4099661" y="2243741"/>
            <a:ext cx="0" cy="445971"/>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6C813382-121F-49AC-8A81-1805BBDEA933}"/>
              </a:ext>
            </a:extLst>
          </p:cNvPr>
          <p:cNvSpPr txBox="1"/>
          <p:nvPr/>
        </p:nvSpPr>
        <p:spPr>
          <a:xfrm>
            <a:off x="3949010" y="1820199"/>
            <a:ext cx="452835" cy="461665"/>
          </a:xfrm>
          <a:prstGeom prst="rect">
            <a:avLst/>
          </a:prstGeom>
          <a:noFill/>
        </p:spPr>
        <p:txBody>
          <a:bodyPr wrap="square" rtlCol="0">
            <a:spAutoFit/>
          </a:bodyPr>
          <a:lstStyle/>
          <a:p>
            <a:r>
              <a:rPr lang="en-US" sz="2400" b="1" dirty="0"/>
              <a:t>F</a:t>
            </a:r>
            <a:r>
              <a:rPr lang="en-US" sz="2400" b="1" baseline="-25000" dirty="0"/>
              <a:t>0</a:t>
            </a:r>
          </a:p>
        </p:txBody>
      </p:sp>
      <p:cxnSp>
        <p:nvCxnSpPr>
          <p:cNvPr id="70" name="Straight Connector 69">
            <a:extLst>
              <a:ext uri="{FF2B5EF4-FFF2-40B4-BE49-F238E27FC236}">
                <a16:creationId xmlns:a16="http://schemas.microsoft.com/office/drawing/2014/main" id="{3DF5B2BD-6B11-4079-8971-55B7107A801C}"/>
              </a:ext>
            </a:extLst>
          </p:cNvPr>
          <p:cNvCxnSpPr/>
          <p:nvPr/>
        </p:nvCxnSpPr>
        <p:spPr>
          <a:xfrm>
            <a:off x="4099661" y="3546452"/>
            <a:ext cx="0" cy="445971"/>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03E1FD7-E143-4545-83F1-F7F6119674F8}"/>
              </a:ext>
            </a:extLst>
          </p:cNvPr>
          <p:cNvCxnSpPr/>
          <p:nvPr/>
        </p:nvCxnSpPr>
        <p:spPr>
          <a:xfrm>
            <a:off x="4099661" y="4353151"/>
            <a:ext cx="0" cy="445971"/>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7BC7BC81-5A8B-4EDB-8EBB-A30729BD724D}"/>
              </a:ext>
            </a:extLst>
          </p:cNvPr>
          <p:cNvSpPr txBox="1"/>
          <p:nvPr/>
        </p:nvSpPr>
        <p:spPr>
          <a:xfrm>
            <a:off x="3949010" y="3929609"/>
            <a:ext cx="452835" cy="461665"/>
          </a:xfrm>
          <a:prstGeom prst="rect">
            <a:avLst/>
          </a:prstGeom>
          <a:noFill/>
        </p:spPr>
        <p:txBody>
          <a:bodyPr wrap="square" rtlCol="0">
            <a:spAutoFit/>
          </a:bodyPr>
          <a:lstStyle/>
          <a:p>
            <a:r>
              <a:rPr lang="en-US" sz="2400" b="1" dirty="0"/>
              <a:t>F</a:t>
            </a:r>
            <a:r>
              <a:rPr lang="en-US" sz="2400" b="1" baseline="-25000" dirty="0"/>
              <a:t>1</a:t>
            </a:r>
          </a:p>
        </p:txBody>
      </p:sp>
      <p:sp>
        <p:nvSpPr>
          <p:cNvPr id="73" name="TextBox 72">
            <a:extLst>
              <a:ext uri="{FF2B5EF4-FFF2-40B4-BE49-F238E27FC236}">
                <a16:creationId xmlns:a16="http://schemas.microsoft.com/office/drawing/2014/main" id="{2E8A991B-3DD2-4382-8087-F71EEC6C4A30}"/>
              </a:ext>
            </a:extLst>
          </p:cNvPr>
          <p:cNvSpPr txBox="1"/>
          <p:nvPr/>
        </p:nvSpPr>
        <p:spPr>
          <a:xfrm>
            <a:off x="15606" y="1898480"/>
            <a:ext cx="3927211"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t>The </a:t>
            </a:r>
            <a:r>
              <a:rPr lang="en-US" sz="2800" dirty="0">
                <a:latin typeface="Symbol" panose="05050102010706020507" pitchFamily="18" charset="2"/>
              </a:rPr>
              <a:t>a</a:t>
            </a:r>
            <a:r>
              <a:rPr lang="en-US" sz="2800" dirty="0"/>
              <a:t> subunits can bind ATP and Pi, but are not catalytic</a:t>
            </a:r>
          </a:p>
          <a:p>
            <a:pPr marL="285750" indent="-285750">
              <a:buFont typeface="Arial" panose="020B0604020202020204" pitchFamily="34" charset="0"/>
              <a:buChar char="•"/>
            </a:pPr>
            <a:r>
              <a:rPr lang="en-US" sz="2800" dirty="0"/>
              <a:t>The</a:t>
            </a:r>
            <a:r>
              <a:rPr lang="en-US" sz="2800" dirty="0">
                <a:latin typeface="Symbol" panose="05050102010706020507" pitchFamily="18" charset="2"/>
              </a:rPr>
              <a:t> b </a:t>
            </a:r>
            <a:r>
              <a:rPr lang="en-US" sz="2800" dirty="0"/>
              <a:t>subunits are the catalytic domains that produce ATP</a:t>
            </a:r>
          </a:p>
        </p:txBody>
      </p:sp>
    </p:spTree>
    <p:extLst>
      <p:ext uri="{BB962C8B-B14F-4D97-AF65-F5344CB8AC3E}">
        <p14:creationId xmlns:p14="http://schemas.microsoft.com/office/powerpoint/2010/main" val="1177421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7EA677E4-7918-4C51-AE54-F5F8516179A2}"/>
              </a:ext>
            </a:extLst>
          </p:cNvPr>
          <p:cNvSpPr/>
          <p:nvPr/>
        </p:nvSpPr>
        <p:spPr>
          <a:xfrm>
            <a:off x="4450886" y="1606855"/>
            <a:ext cx="4469055" cy="104756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5436029-BA7F-4000-B83D-35C94AD44BD0}"/>
              </a:ext>
            </a:extLst>
          </p:cNvPr>
          <p:cNvSpPr>
            <a:spLocks noGrp="1"/>
          </p:cNvSpPr>
          <p:nvPr>
            <p:ph type="title"/>
          </p:nvPr>
        </p:nvSpPr>
        <p:spPr>
          <a:xfrm>
            <a:off x="1305018" y="222349"/>
            <a:ext cx="2832714" cy="779462"/>
          </a:xfrm>
        </p:spPr>
        <p:txBody>
          <a:bodyPr>
            <a:normAutofit fontScale="90000"/>
          </a:bodyPr>
          <a:lstStyle/>
          <a:p>
            <a:r>
              <a:rPr lang="en-US" dirty="0"/>
              <a:t>The Proton Motor</a:t>
            </a:r>
          </a:p>
        </p:txBody>
      </p:sp>
      <p:grpSp>
        <p:nvGrpSpPr>
          <p:cNvPr id="61" name="Group 60">
            <a:extLst>
              <a:ext uri="{FF2B5EF4-FFF2-40B4-BE49-F238E27FC236}">
                <a16:creationId xmlns:a16="http://schemas.microsoft.com/office/drawing/2014/main" id="{60510E1F-D12B-4CE7-88B7-2ECD91CA0CE0}"/>
              </a:ext>
            </a:extLst>
          </p:cNvPr>
          <p:cNvGrpSpPr/>
          <p:nvPr/>
        </p:nvGrpSpPr>
        <p:grpSpPr>
          <a:xfrm>
            <a:off x="5580880" y="1218550"/>
            <a:ext cx="2590621" cy="3794168"/>
            <a:chOff x="4476298" y="1692232"/>
            <a:chExt cx="2078616" cy="3473536"/>
          </a:xfrm>
        </p:grpSpPr>
        <p:sp>
          <p:nvSpPr>
            <p:cNvPr id="39" name="Rectangle: Rounded Corners 38">
              <a:extLst>
                <a:ext uri="{FF2B5EF4-FFF2-40B4-BE49-F238E27FC236}">
                  <a16:creationId xmlns:a16="http://schemas.microsoft.com/office/drawing/2014/main" id="{390ED606-0F42-4A2F-9E84-09550B1DA1F0}"/>
                </a:ext>
              </a:extLst>
            </p:cNvPr>
            <p:cNvSpPr/>
            <p:nvPr/>
          </p:nvSpPr>
          <p:spPr>
            <a:xfrm rot="10800000">
              <a:off x="6229780" y="1993249"/>
              <a:ext cx="164593" cy="3172519"/>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844EE00F-D934-4316-876A-E308A7E29590}"/>
                </a:ext>
              </a:extLst>
            </p:cNvPr>
            <p:cNvGrpSpPr/>
            <p:nvPr/>
          </p:nvGrpSpPr>
          <p:grpSpPr>
            <a:xfrm rot="10800000">
              <a:off x="5466450" y="1944803"/>
              <a:ext cx="272505" cy="1286822"/>
              <a:chOff x="3827156" y="4187467"/>
              <a:chExt cx="272505" cy="1286822"/>
            </a:xfrm>
          </p:grpSpPr>
          <p:sp>
            <p:nvSpPr>
              <p:cNvPr id="5" name="Rectangle: Rounded Corners 4">
                <a:extLst>
                  <a:ext uri="{FF2B5EF4-FFF2-40B4-BE49-F238E27FC236}">
                    <a16:creationId xmlns:a16="http://schemas.microsoft.com/office/drawing/2014/main" id="{AFC7755A-B30D-4758-B36E-793CEB702F73}"/>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15C5C6B-780A-43F3-A322-1A97F96207FC}"/>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F095C13F-FDAE-41DF-A74E-3973E2A3F535}"/>
                </a:ext>
              </a:extLst>
            </p:cNvPr>
            <p:cNvGrpSpPr/>
            <p:nvPr/>
          </p:nvGrpSpPr>
          <p:grpSpPr>
            <a:xfrm rot="10800000">
              <a:off x="4660992" y="1993248"/>
              <a:ext cx="272505" cy="1286822"/>
              <a:chOff x="3827156" y="4187467"/>
              <a:chExt cx="272505" cy="1286822"/>
            </a:xfrm>
          </p:grpSpPr>
          <p:sp>
            <p:nvSpPr>
              <p:cNvPr id="25" name="Rectangle: Rounded Corners 24">
                <a:extLst>
                  <a:ext uri="{FF2B5EF4-FFF2-40B4-BE49-F238E27FC236}">
                    <a16:creationId xmlns:a16="http://schemas.microsoft.com/office/drawing/2014/main" id="{2DE15C8E-BE7F-4668-81A6-2825C7C446AE}"/>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07300D2-5C05-479E-B753-B453C5A28AFC}"/>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Rounded Corners 30">
              <a:extLst>
                <a:ext uri="{FF2B5EF4-FFF2-40B4-BE49-F238E27FC236}">
                  <a16:creationId xmlns:a16="http://schemas.microsoft.com/office/drawing/2014/main" id="{85D935F7-1A7C-4E7E-8C96-3229C728F4B1}"/>
                </a:ext>
              </a:extLst>
            </p:cNvPr>
            <p:cNvSpPr/>
            <p:nvPr/>
          </p:nvSpPr>
          <p:spPr>
            <a:xfrm rot="10800000">
              <a:off x="4863083" y="2055383"/>
              <a:ext cx="641897" cy="203366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9798DB35-ED5E-4ED7-A069-E68E51AB8A47}"/>
                </a:ext>
              </a:extLst>
            </p:cNvPr>
            <p:cNvSpPr/>
            <p:nvPr/>
          </p:nvSpPr>
          <p:spPr>
            <a:xfrm rot="10800000">
              <a:off x="4766217" y="2752573"/>
              <a:ext cx="381505" cy="1021876"/>
            </a:xfrm>
            <a:prstGeom prst="ellipse">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17BAB1C6-A488-44A0-BF0D-39B8A1BD68BE}"/>
                </a:ext>
              </a:extLst>
            </p:cNvPr>
            <p:cNvGrpSpPr/>
            <p:nvPr/>
          </p:nvGrpSpPr>
          <p:grpSpPr>
            <a:xfrm rot="10800000">
              <a:off x="4564127" y="1826214"/>
              <a:ext cx="272505" cy="1286822"/>
              <a:chOff x="3827156" y="4187467"/>
              <a:chExt cx="272505" cy="1286822"/>
            </a:xfrm>
          </p:grpSpPr>
          <p:sp>
            <p:nvSpPr>
              <p:cNvPr id="28" name="Rectangle: Rounded Corners 27">
                <a:extLst>
                  <a:ext uri="{FF2B5EF4-FFF2-40B4-BE49-F238E27FC236}">
                    <a16:creationId xmlns:a16="http://schemas.microsoft.com/office/drawing/2014/main" id="{8624109A-6ED0-4B31-8527-D022EB2D0C44}"/>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19E9F7AC-12E1-44CC-9D1B-4150DF43A260}"/>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D73340C3-A36A-4888-BDB8-43B71FE996E0}"/>
                </a:ext>
              </a:extLst>
            </p:cNvPr>
            <p:cNvGrpSpPr/>
            <p:nvPr/>
          </p:nvGrpSpPr>
          <p:grpSpPr>
            <a:xfrm rot="10800000">
              <a:off x="4750757" y="1736893"/>
              <a:ext cx="272505" cy="1286822"/>
              <a:chOff x="3827156" y="4187467"/>
              <a:chExt cx="272505" cy="1286822"/>
            </a:xfrm>
          </p:grpSpPr>
          <p:sp>
            <p:nvSpPr>
              <p:cNvPr id="22" name="Rectangle: Rounded Corners 21">
                <a:extLst>
                  <a:ext uri="{FF2B5EF4-FFF2-40B4-BE49-F238E27FC236}">
                    <a16:creationId xmlns:a16="http://schemas.microsoft.com/office/drawing/2014/main" id="{2BAF613C-A8B2-4752-91FA-B767E17A5C78}"/>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B4C8F3D-E2F4-42D7-9D6F-6829012BCD27}"/>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Oval 34">
              <a:extLst>
                <a:ext uri="{FF2B5EF4-FFF2-40B4-BE49-F238E27FC236}">
                  <a16:creationId xmlns:a16="http://schemas.microsoft.com/office/drawing/2014/main" id="{ACFA680F-A1A0-44D2-8A48-4F60917E5A40}"/>
                </a:ext>
              </a:extLst>
            </p:cNvPr>
            <p:cNvSpPr/>
            <p:nvPr/>
          </p:nvSpPr>
          <p:spPr>
            <a:xfrm rot="10800000">
              <a:off x="4863902" y="3860877"/>
              <a:ext cx="641897" cy="1253515"/>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F44F0E4-C101-4880-A408-04084265241B}"/>
                </a:ext>
              </a:extLst>
            </p:cNvPr>
            <p:cNvSpPr/>
            <p:nvPr/>
          </p:nvSpPr>
          <p:spPr>
            <a:xfrm rot="10800000">
              <a:off x="5127308" y="3801618"/>
              <a:ext cx="641897" cy="1253515"/>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944F50FF-B64D-4A1B-997B-B6E96C66513C}"/>
                </a:ext>
              </a:extLst>
            </p:cNvPr>
            <p:cNvSpPr/>
            <p:nvPr/>
          </p:nvSpPr>
          <p:spPr>
            <a:xfrm rot="10800000">
              <a:off x="4591383" y="3823821"/>
              <a:ext cx="641897" cy="1253515"/>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98F25D1-1081-4414-A51D-38CF5360A7A8}"/>
                </a:ext>
              </a:extLst>
            </p:cNvPr>
            <p:cNvSpPr/>
            <p:nvPr/>
          </p:nvSpPr>
          <p:spPr>
            <a:xfrm rot="10800000">
              <a:off x="4476298" y="3665148"/>
              <a:ext cx="641897" cy="1253515"/>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72766213-8D36-4D62-9A25-75EF979FD572}"/>
                </a:ext>
              </a:extLst>
            </p:cNvPr>
            <p:cNvSpPr/>
            <p:nvPr/>
          </p:nvSpPr>
          <p:spPr>
            <a:xfrm rot="10800000">
              <a:off x="6142739" y="1993248"/>
              <a:ext cx="138960" cy="2969822"/>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E8D69085-5B4F-47DB-A003-44AC1FC151F3}"/>
                </a:ext>
              </a:extLst>
            </p:cNvPr>
            <p:cNvSpPr/>
            <p:nvPr/>
          </p:nvSpPr>
          <p:spPr>
            <a:xfrm rot="10800000">
              <a:off x="5629623" y="1948841"/>
              <a:ext cx="578639" cy="110818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5034DA84-E0FB-46C8-814E-F71A3022322A}"/>
                </a:ext>
              </a:extLst>
            </p:cNvPr>
            <p:cNvGrpSpPr/>
            <p:nvPr/>
          </p:nvGrpSpPr>
          <p:grpSpPr>
            <a:xfrm rot="10800000">
              <a:off x="5505797" y="1791394"/>
              <a:ext cx="272505" cy="1286822"/>
              <a:chOff x="3827156" y="4187467"/>
              <a:chExt cx="272505" cy="1286822"/>
            </a:xfrm>
          </p:grpSpPr>
          <p:sp>
            <p:nvSpPr>
              <p:cNvPr id="10" name="Rectangle: Rounded Corners 9">
                <a:extLst>
                  <a:ext uri="{FF2B5EF4-FFF2-40B4-BE49-F238E27FC236}">
                    <a16:creationId xmlns:a16="http://schemas.microsoft.com/office/drawing/2014/main" id="{6528382B-742F-41BB-BFC9-9C6CF08D028F}"/>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58D4CC7-EBB9-4B51-B6CA-37E3FE84D594}"/>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7054AA51-FC5B-40AC-98DE-6E27E51C9B28}"/>
                </a:ext>
              </a:extLst>
            </p:cNvPr>
            <p:cNvGrpSpPr/>
            <p:nvPr/>
          </p:nvGrpSpPr>
          <p:grpSpPr>
            <a:xfrm rot="10800000">
              <a:off x="5283683" y="1716202"/>
              <a:ext cx="272505" cy="1286822"/>
              <a:chOff x="3827156" y="4187467"/>
              <a:chExt cx="272505" cy="1286822"/>
            </a:xfrm>
          </p:grpSpPr>
          <p:sp>
            <p:nvSpPr>
              <p:cNvPr id="13" name="Rectangle: Rounded Corners 12">
                <a:extLst>
                  <a:ext uri="{FF2B5EF4-FFF2-40B4-BE49-F238E27FC236}">
                    <a16:creationId xmlns:a16="http://schemas.microsoft.com/office/drawing/2014/main" id="{2CDBB605-75BC-4FE5-8057-4F4E7FAEFE08}"/>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A105EBE-22DB-45CA-AB59-C24FE63A4A71}"/>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D7AD4CB0-4D9E-42DF-A2FD-7C26D0E5E44F}"/>
                </a:ext>
              </a:extLst>
            </p:cNvPr>
            <p:cNvGrpSpPr/>
            <p:nvPr/>
          </p:nvGrpSpPr>
          <p:grpSpPr>
            <a:xfrm rot="10800000">
              <a:off x="5017220" y="1692232"/>
              <a:ext cx="272505" cy="1286822"/>
              <a:chOff x="3827156" y="4187467"/>
              <a:chExt cx="272505" cy="1286822"/>
            </a:xfrm>
          </p:grpSpPr>
          <p:sp>
            <p:nvSpPr>
              <p:cNvPr id="16" name="Rectangle: Rounded Corners 15">
                <a:extLst>
                  <a:ext uri="{FF2B5EF4-FFF2-40B4-BE49-F238E27FC236}">
                    <a16:creationId xmlns:a16="http://schemas.microsoft.com/office/drawing/2014/main" id="{89DA0F9B-2543-42D2-B3C2-92B3EF291524}"/>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1E23E9F-A584-4F33-B68F-93A9DA484A06}"/>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Oval 41">
              <a:extLst>
                <a:ext uri="{FF2B5EF4-FFF2-40B4-BE49-F238E27FC236}">
                  <a16:creationId xmlns:a16="http://schemas.microsoft.com/office/drawing/2014/main" id="{FC574922-5079-4E68-9E72-A4154208F258}"/>
                </a:ext>
              </a:extLst>
            </p:cNvPr>
            <p:cNvSpPr/>
            <p:nvPr/>
          </p:nvSpPr>
          <p:spPr>
            <a:xfrm rot="12701702">
              <a:off x="5707747" y="4241613"/>
              <a:ext cx="511655" cy="91086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1E54ACE1-09BB-456F-A13B-37F8991652B9}"/>
                </a:ext>
              </a:extLst>
            </p:cNvPr>
            <p:cNvSpPr/>
            <p:nvPr/>
          </p:nvSpPr>
          <p:spPr>
            <a:xfrm rot="10800000">
              <a:off x="5276695" y="3633058"/>
              <a:ext cx="641897" cy="1253515"/>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6F2BD34-4EB5-40FB-90EA-AA8D0BB70423}"/>
                </a:ext>
              </a:extLst>
            </p:cNvPr>
            <p:cNvSpPr/>
            <p:nvPr/>
          </p:nvSpPr>
          <p:spPr>
            <a:xfrm rot="10800000">
              <a:off x="4863902" y="3576726"/>
              <a:ext cx="641897" cy="1253515"/>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14AC965D-9993-48CA-954C-F7F52779CFD0}"/>
                </a:ext>
              </a:extLst>
            </p:cNvPr>
            <p:cNvSpPr txBox="1"/>
            <p:nvPr/>
          </p:nvSpPr>
          <p:spPr>
            <a:xfrm>
              <a:off x="6060851" y="3719714"/>
              <a:ext cx="363338" cy="369332"/>
            </a:xfrm>
            <a:prstGeom prst="rect">
              <a:avLst/>
            </a:prstGeom>
            <a:noFill/>
          </p:spPr>
          <p:txBody>
            <a:bodyPr wrap="square" rtlCol="0">
              <a:spAutoFit/>
            </a:bodyPr>
            <a:lstStyle/>
            <a:p>
              <a:r>
                <a:rPr lang="en-US" b="1" dirty="0">
                  <a:solidFill>
                    <a:schemeClr val="bg1"/>
                  </a:solidFill>
                </a:rPr>
                <a:t>b</a:t>
              </a:r>
            </a:p>
          </p:txBody>
        </p:sp>
        <p:sp>
          <p:nvSpPr>
            <p:cNvPr id="44" name="TextBox 43">
              <a:extLst>
                <a:ext uri="{FF2B5EF4-FFF2-40B4-BE49-F238E27FC236}">
                  <a16:creationId xmlns:a16="http://schemas.microsoft.com/office/drawing/2014/main" id="{94971645-EEE8-4C73-BE22-9008CA28FD7F}"/>
                </a:ext>
              </a:extLst>
            </p:cNvPr>
            <p:cNvSpPr txBox="1"/>
            <p:nvPr/>
          </p:nvSpPr>
          <p:spPr>
            <a:xfrm>
              <a:off x="6191576" y="3723752"/>
              <a:ext cx="363338" cy="369332"/>
            </a:xfrm>
            <a:prstGeom prst="rect">
              <a:avLst/>
            </a:prstGeom>
            <a:noFill/>
          </p:spPr>
          <p:txBody>
            <a:bodyPr wrap="square" rtlCol="0">
              <a:spAutoFit/>
            </a:bodyPr>
            <a:lstStyle/>
            <a:p>
              <a:r>
                <a:rPr lang="en-US" b="1" dirty="0">
                  <a:solidFill>
                    <a:schemeClr val="bg1"/>
                  </a:solidFill>
                </a:rPr>
                <a:t>b</a:t>
              </a:r>
            </a:p>
          </p:txBody>
        </p:sp>
        <p:sp>
          <p:nvSpPr>
            <p:cNvPr id="45" name="TextBox 44">
              <a:extLst>
                <a:ext uri="{FF2B5EF4-FFF2-40B4-BE49-F238E27FC236}">
                  <a16:creationId xmlns:a16="http://schemas.microsoft.com/office/drawing/2014/main" id="{3767173E-6F71-4CD4-AD77-3E3C6E31AA73}"/>
                </a:ext>
              </a:extLst>
            </p:cNvPr>
            <p:cNvSpPr txBox="1"/>
            <p:nvPr/>
          </p:nvSpPr>
          <p:spPr>
            <a:xfrm>
              <a:off x="5840919" y="2267408"/>
              <a:ext cx="363338" cy="369332"/>
            </a:xfrm>
            <a:prstGeom prst="rect">
              <a:avLst/>
            </a:prstGeom>
            <a:noFill/>
          </p:spPr>
          <p:txBody>
            <a:bodyPr wrap="square" rtlCol="0">
              <a:spAutoFit/>
            </a:bodyPr>
            <a:lstStyle/>
            <a:p>
              <a:r>
                <a:rPr lang="en-US" b="1" dirty="0">
                  <a:solidFill>
                    <a:schemeClr val="bg1"/>
                  </a:solidFill>
                </a:rPr>
                <a:t>a</a:t>
              </a:r>
            </a:p>
          </p:txBody>
        </p:sp>
        <p:sp>
          <p:nvSpPr>
            <p:cNvPr id="52" name="TextBox 51">
              <a:extLst>
                <a:ext uri="{FF2B5EF4-FFF2-40B4-BE49-F238E27FC236}">
                  <a16:creationId xmlns:a16="http://schemas.microsoft.com/office/drawing/2014/main" id="{9F19AA66-1E3F-4BC7-88C7-900BDFD73339}"/>
                </a:ext>
              </a:extLst>
            </p:cNvPr>
            <p:cNvSpPr txBox="1"/>
            <p:nvPr/>
          </p:nvSpPr>
          <p:spPr>
            <a:xfrm>
              <a:off x="5026155" y="3948671"/>
              <a:ext cx="363338" cy="369332"/>
            </a:xfrm>
            <a:prstGeom prst="rect">
              <a:avLst/>
            </a:prstGeom>
            <a:noFill/>
          </p:spPr>
          <p:txBody>
            <a:bodyPr wrap="square" rtlCol="0">
              <a:spAutoFit/>
            </a:bodyPr>
            <a:lstStyle/>
            <a:p>
              <a:r>
                <a:rPr lang="en-US" b="1" dirty="0">
                  <a:latin typeface="Symbol" panose="05050102010706020507" pitchFamily="18" charset="2"/>
                </a:rPr>
                <a:t>a</a:t>
              </a:r>
            </a:p>
          </p:txBody>
        </p:sp>
        <p:sp>
          <p:nvSpPr>
            <p:cNvPr id="53" name="TextBox 52">
              <a:extLst>
                <a:ext uri="{FF2B5EF4-FFF2-40B4-BE49-F238E27FC236}">
                  <a16:creationId xmlns:a16="http://schemas.microsoft.com/office/drawing/2014/main" id="{0549BF88-0716-49F2-B1D8-A4148C668577}"/>
                </a:ext>
              </a:extLst>
            </p:cNvPr>
            <p:cNvSpPr txBox="1"/>
            <p:nvPr/>
          </p:nvSpPr>
          <p:spPr>
            <a:xfrm>
              <a:off x="5257672" y="4701080"/>
              <a:ext cx="363338" cy="369332"/>
            </a:xfrm>
            <a:prstGeom prst="rect">
              <a:avLst/>
            </a:prstGeom>
            <a:noFill/>
          </p:spPr>
          <p:txBody>
            <a:bodyPr wrap="square" rtlCol="0">
              <a:spAutoFit/>
            </a:bodyPr>
            <a:lstStyle/>
            <a:p>
              <a:r>
                <a:rPr lang="en-US" b="1" dirty="0">
                  <a:latin typeface="Symbol" panose="05050102010706020507" pitchFamily="18" charset="2"/>
                </a:rPr>
                <a:t>a</a:t>
              </a:r>
            </a:p>
          </p:txBody>
        </p:sp>
        <p:sp>
          <p:nvSpPr>
            <p:cNvPr id="54" name="TextBox 53">
              <a:extLst>
                <a:ext uri="{FF2B5EF4-FFF2-40B4-BE49-F238E27FC236}">
                  <a16:creationId xmlns:a16="http://schemas.microsoft.com/office/drawing/2014/main" id="{77803D59-CC84-4B2D-870F-01A9CD8B3BBB}"/>
                </a:ext>
              </a:extLst>
            </p:cNvPr>
            <p:cNvSpPr txBox="1"/>
            <p:nvPr/>
          </p:nvSpPr>
          <p:spPr>
            <a:xfrm>
              <a:off x="4802769" y="4717891"/>
              <a:ext cx="363338" cy="369332"/>
            </a:xfrm>
            <a:prstGeom prst="rect">
              <a:avLst/>
            </a:prstGeom>
            <a:noFill/>
          </p:spPr>
          <p:txBody>
            <a:bodyPr wrap="square" rtlCol="0">
              <a:spAutoFit/>
            </a:bodyPr>
            <a:lstStyle/>
            <a:p>
              <a:r>
                <a:rPr lang="en-US" b="1" dirty="0">
                  <a:latin typeface="Symbol" panose="05050102010706020507" pitchFamily="18" charset="2"/>
                </a:rPr>
                <a:t>a</a:t>
              </a:r>
            </a:p>
          </p:txBody>
        </p:sp>
        <p:sp>
          <p:nvSpPr>
            <p:cNvPr id="55" name="TextBox 54">
              <a:extLst>
                <a:ext uri="{FF2B5EF4-FFF2-40B4-BE49-F238E27FC236}">
                  <a16:creationId xmlns:a16="http://schemas.microsoft.com/office/drawing/2014/main" id="{94513687-53B9-471A-BF6C-4682058AF25E}"/>
                </a:ext>
              </a:extLst>
            </p:cNvPr>
            <p:cNvSpPr txBox="1"/>
            <p:nvPr/>
          </p:nvSpPr>
          <p:spPr>
            <a:xfrm>
              <a:off x="5854503" y="4519961"/>
              <a:ext cx="363338" cy="369332"/>
            </a:xfrm>
            <a:prstGeom prst="rect">
              <a:avLst/>
            </a:prstGeom>
            <a:noFill/>
          </p:spPr>
          <p:txBody>
            <a:bodyPr wrap="square" rtlCol="0">
              <a:spAutoFit/>
            </a:bodyPr>
            <a:lstStyle/>
            <a:p>
              <a:r>
                <a:rPr lang="en-US" b="1" dirty="0">
                  <a:solidFill>
                    <a:schemeClr val="bg1"/>
                  </a:solidFill>
                  <a:latin typeface="Symbol" panose="05050102010706020507" pitchFamily="18" charset="2"/>
                </a:rPr>
                <a:t>d</a:t>
              </a:r>
            </a:p>
          </p:txBody>
        </p:sp>
        <p:sp>
          <p:nvSpPr>
            <p:cNvPr id="56" name="TextBox 55">
              <a:extLst>
                <a:ext uri="{FF2B5EF4-FFF2-40B4-BE49-F238E27FC236}">
                  <a16:creationId xmlns:a16="http://schemas.microsoft.com/office/drawing/2014/main" id="{F6F32290-86FA-41F9-8A70-FD05D5B4510D}"/>
                </a:ext>
              </a:extLst>
            </p:cNvPr>
            <p:cNvSpPr txBox="1"/>
            <p:nvPr/>
          </p:nvSpPr>
          <p:spPr>
            <a:xfrm>
              <a:off x="5035895" y="4763626"/>
              <a:ext cx="363338" cy="369332"/>
            </a:xfrm>
            <a:prstGeom prst="rect">
              <a:avLst/>
            </a:prstGeom>
            <a:noFill/>
          </p:spPr>
          <p:txBody>
            <a:bodyPr wrap="square" rtlCol="0">
              <a:spAutoFit/>
            </a:bodyPr>
            <a:lstStyle/>
            <a:p>
              <a:r>
                <a:rPr lang="en-US" b="1" dirty="0">
                  <a:latin typeface="Symbol" panose="05050102010706020507" pitchFamily="18" charset="2"/>
                </a:rPr>
                <a:t>b</a:t>
              </a:r>
            </a:p>
          </p:txBody>
        </p:sp>
        <p:sp>
          <p:nvSpPr>
            <p:cNvPr id="57" name="TextBox 56">
              <a:extLst>
                <a:ext uri="{FF2B5EF4-FFF2-40B4-BE49-F238E27FC236}">
                  <a16:creationId xmlns:a16="http://schemas.microsoft.com/office/drawing/2014/main" id="{3F31146C-19F2-406F-A9C6-24D016520C70}"/>
                </a:ext>
              </a:extLst>
            </p:cNvPr>
            <p:cNvSpPr txBox="1"/>
            <p:nvPr/>
          </p:nvSpPr>
          <p:spPr>
            <a:xfrm>
              <a:off x="5515465" y="4039978"/>
              <a:ext cx="363338" cy="369332"/>
            </a:xfrm>
            <a:prstGeom prst="rect">
              <a:avLst/>
            </a:prstGeom>
            <a:noFill/>
          </p:spPr>
          <p:txBody>
            <a:bodyPr wrap="square" rtlCol="0">
              <a:spAutoFit/>
            </a:bodyPr>
            <a:lstStyle/>
            <a:p>
              <a:r>
                <a:rPr lang="en-US" b="1" dirty="0">
                  <a:latin typeface="Symbol" panose="05050102010706020507" pitchFamily="18" charset="2"/>
                </a:rPr>
                <a:t>b</a:t>
              </a:r>
            </a:p>
          </p:txBody>
        </p:sp>
        <p:sp>
          <p:nvSpPr>
            <p:cNvPr id="58" name="TextBox 57">
              <a:extLst>
                <a:ext uri="{FF2B5EF4-FFF2-40B4-BE49-F238E27FC236}">
                  <a16:creationId xmlns:a16="http://schemas.microsoft.com/office/drawing/2014/main" id="{F3A55FBE-0429-46A3-8A01-B6DB5D8242F1}"/>
                </a:ext>
              </a:extLst>
            </p:cNvPr>
            <p:cNvSpPr txBox="1"/>
            <p:nvPr/>
          </p:nvSpPr>
          <p:spPr>
            <a:xfrm>
              <a:off x="4533253" y="4039258"/>
              <a:ext cx="363338" cy="369332"/>
            </a:xfrm>
            <a:prstGeom prst="rect">
              <a:avLst/>
            </a:prstGeom>
            <a:noFill/>
          </p:spPr>
          <p:txBody>
            <a:bodyPr wrap="square" rtlCol="0">
              <a:spAutoFit/>
            </a:bodyPr>
            <a:lstStyle/>
            <a:p>
              <a:r>
                <a:rPr lang="en-US" b="1" dirty="0">
                  <a:latin typeface="Symbol" panose="05050102010706020507" pitchFamily="18" charset="2"/>
                </a:rPr>
                <a:t>b</a:t>
              </a:r>
            </a:p>
          </p:txBody>
        </p:sp>
      </p:grpSp>
      <p:sp>
        <p:nvSpPr>
          <p:cNvPr id="63" name="TextBox 62">
            <a:extLst>
              <a:ext uri="{FF2B5EF4-FFF2-40B4-BE49-F238E27FC236}">
                <a16:creationId xmlns:a16="http://schemas.microsoft.com/office/drawing/2014/main" id="{A6B4CD6C-B557-4FD3-876B-28B12EA454B9}"/>
              </a:ext>
            </a:extLst>
          </p:cNvPr>
          <p:cNvSpPr txBox="1"/>
          <p:nvPr/>
        </p:nvSpPr>
        <p:spPr>
          <a:xfrm>
            <a:off x="4459222" y="1739860"/>
            <a:ext cx="1216477" cy="646331"/>
          </a:xfrm>
          <a:prstGeom prst="rect">
            <a:avLst/>
          </a:prstGeom>
          <a:noFill/>
        </p:spPr>
        <p:txBody>
          <a:bodyPr wrap="square" rtlCol="0">
            <a:spAutoFit/>
          </a:bodyPr>
          <a:lstStyle/>
          <a:p>
            <a:r>
              <a:rPr lang="en-US" dirty="0"/>
              <a:t>Inner</a:t>
            </a:r>
          </a:p>
          <a:p>
            <a:r>
              <a:rPr lang="en-US" dirty="0"/>
              <a:t>membrane</a:t>
            </a:r>
          </a:p>
        </p:txBody>
      </p:sp>
      <p:sp>
        <p:nvSpPr>
          <p:cNvPr id="64" name="TextBox 63">
            <a:extLst>
              <a:ext uri="{FF2B5EF4-FFF2-40B4-BE49-F238E27FC236}">
                <a16:creationId xmlns:a16="http://schemas.microsoft.com/office/drawing/2014/main" id="{C4410510-54B9-4D60-8190-41C8FDAC6E3A}"/>
              </a:ext>
            </a:extLst>
          </p:cNvPr>
          <p:cNvSpPr txBox="1"/>
          <p:nvPr/>
        </p:nvSpPr>
        <p:spPr>
          <a:xfrm>
            <a:off x="4423714" y="2704696"/>
            <a:ext cx="1049971" cy="369332"/>
          </a:xfrm>
          <a:prstGeom prst="rect">
            <a:avLst/>
          </a:prstGeom>
          <a:noFill/>
        </p:spPr>
        <p:txBody>
          <a:bodyPr wrap="square" rtlCol="0">
            <a:spAutoFit/>
          </a:bodyPr>
          <a:lstStyle/>
          <a:p>
            <a:r>
              <a:rPr lang="en-US" dirty="0"/>
              <a:t>Matrix</a:t>
            </a:r>
          </a:p>
        </p:txBody>
      </p:sp>
      <p:sp>
        <p:nvSpPr>
          <p:cNvPr id="65" name="TextBox 64">
            <a:extLst>
              <a:ext uri="{FF2B5EF4-FFF2-40B4-BE49-F238E27FC236}">
                <a16:creationId xmlns:a16="http://schemas.microsoft.com/office/drawing/2014/main" id="{055ED71A-0614-492A-818D-A063C88B2AA4}"/>
              </a:ext>
            </a:extLst>
          </p:cNvPr>
          <p:cNvSpPr txBox="1"/>
          <p:nvPr/>
        </p:nvSpPr>
        <p:spPr>
          <a:xfrm>
            <a:off x="4420567" y="857611"/>
            <a:ext cx="2041506" cy="646331"/>
          </a:xfrm>
          <a:prstGeom prst="rect">
            <a:avLst/>
          </a:prstGeom>
          <a:noFill/>
        </p:spPr>
        <p:txBody>
          <a:bodyPr wrap="square" rtlCol="0">
            <a:spAutoFit/>
          </a:bodyPr>
          <a:lstStyle/>
          <a:p>
            <a:r>
              <a:rPr lang="en-US" dirty="0"/>
              <a:t>Intermembrane</a:t>
            </a:r>
          </a:p>
          <a:p>
            <a:r>
              <a:rPr lang="en-US" dirty="0"/>
              <a:t>Space (IMS)</a:t>
            </a:r>
          </a:p>
        </p:txBody>
      </p:sp>
      <p:cxnSp>
        <p:nvCxnSpPr>
          <p:cNvPr id="67" name="Straight Connector 66">
            <a:extLst>
              <a:ext uri="{FF2B5EF4-FFF2-40B4-BE49-F238E27FC236}">
                <a16:creationId xmlns:a16="http://schemas.microsoft.com/office/drawing/2014/main" id="{438C0BDB-BAF4-4DB5-AC2E-FEAF6DED6B73}"/>
              </a:ext>
            </a:extLst>
          </p:cNvPr>
          <p:cNvCxnSpPr/>
          <p:nvPr/>
        </p:nvCxnSpPr>
        <p:spPr>
          <a:xfrm>
            <a:off x="4099661" y="1437042"/>
            <a:ext cx="0" cy="445971"/>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430CBF92-351C-406C-9A98-3EE333A9565B}"/>
              </a:ext>
            </a:extLst>
          </p:cNvPr>
          <p:cNvCxnSpPr/>
          <p:nvPr/>
        </p:nvCxnSpPr>
        <p:spPr>
          <a:xfrm>
            <a:off x="4099661" y="2243741"/>
            <a:ext cx="0" cy="445971"/>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6C813382-121F-49AC-8A81-1805BBDEA933}"/>
              </a:ext>
            </a:extLst>
          </p:cNvPr>
          <p:cNvSpPr txBox="1"/>
          <p:nvPr/>
        </p:nvSpPr>
        <p:spPr>
          <a:xfrm>
            <a:off x="3949010" y="1820199"/>
            <a:ext cx="452835" cy="461665"/>
          </a:xfrm>
          <a:prstGeom prst="rect">
            <a:avLst/>
          </a:prstGeom>
          <a:noFill/>
        </p:spPr>
        <p:txBody>
          <a:bodyPr wrap="square" rtlCol="0">
            <a:spAutoFit/>
          </a:bodyPr>
          <a:lstStyle/>
          <a:p>
            <a:r>
              <a:rPr lang="en-US" sz="2400" b="1" dirty="0"/>
              <a:t>F</a:t>
            </a:r>
            <a:r>
              <a:rPr lang="en-US" sz="2400" b="1" baseline="-25000" dirty="0"/>
              <a:t>0</a:t>
            </a:r>
          </a:p>
        </p:txBody>
      </p:sp>
      <p:cxnSp>
        <p:nvCxnSpPr>
          <p:cNvPr id="70" name="Straight Connector 69">
            <a:extLst>
              <a:ext uri="{FF2B5EF4-FFF2-40B4-BE49-F238E27FC236}">
                <a16:creationId xmlns:a16="http://schemas.microsoft.com/office/drawing/2014/main" id="{3DF5B2BD-6B11-4079-8971-55B7107A801C}"/>
              </a:ext>
            </a:extLst>
          </p:cNvPr>
          <p:cNvCxnSpPr/>
          <p:nvPr/>
        </p:nvCxnSpPr>
        <p:spPr>
          <a:xfrm>
            <a:off x="4099661" y="3546452"/>
            <a:ext cx="0" cy="445971"/>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03E1FD7-E143-4545-83F1-F7F6119674F8}"/>
              </a:ext>
            </a:extLst>
          </p:cNvPr>
          <p:cNvCxnSpPr/>
          <p:nvPr/>
        </p:nvCxnSpPr>
        <p:spPr>
          <a:xfrm>
            <a:off x="4099661" y="4353151"/>
            <a:ext cx="0" cy="445971"/>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7BC7BC81-5A8B-4EDB-8EBB-A30729BD724D}"/>
              </a:ext>
            </a:extLst>
          </p:cNvPr>
          <p:cNvSpPr txBox="1"/>
          <p:nvPr/>
        </p:nvSpPr>
        <p:spPr>
          <a:xfrm>
            <a:off x="3949010" y="3929609"/>
            <a:ext cx="452835" cy="461665"/>
          </a:xfrm>
          <a:prstGeom prst="rect">
            <a:avLst/>
          </a:prstGeom>
          <a:noFill/>
        </p:spPr>
        <p:txBody>
          <a:bodyPr wrap="square" rtlCol="0">
            <a:spAutoFit/>
          </a:bodyPr>
          <a:lstStyle/>
          <a:p>
            <a:r>
              <a:rPr lang="en-US" sz="2400" b="1" dirty="0"/>
              <a:t>F</a:t>
            </a:r>
            <a:r>
              <a:rPr lang="en-US" sz="2400" b="1" baseline="-25000" dirty="0"/>
              <a:t>1</a:t>
            </a:r>
          </a:p>
        </p:txBody>
      </p:sp>
      <p:grpSp>
        <p:nvGrpSpPr>
          <p:cNvPr id="18" name="Group 17">
            <a:extLst>
              <a:ext uri="{FF2B5EF4-FFF2-40B4-BE49-F238E27FC236}">
                <a16:creationId xmlns:a16="http://schemas.microsoft.com/office/drawing/2014/main" id="{5116BA2F-C4F9-4ABF-9D3D-21E3F3D901F2}"/>
              </a:ext>
            </a:extLst>
          </p:cNvPr>
          <p:cNvGrpSpPr/>
          <p:nvPr/>
        </p:nvGrpSpPr>
        <p:grpSpPr>
          <a:xfrm>
            <a:off x="5805110" y="2536299"/>
            <a:ext cx="1268340" cy="579336"/>
            <a:chOff x="974224" y="4013940"/>
            <a:chExt cx="1268340" cy="579336"/>
          </a:xfrm>
        </p:grpSpPr>
        <p:sp>
          <p:nvSpPr>
            <p:cNvPr id="8" name="Arc 7">
              <a:extLst>
                <a:ext uri="{FF2B5EF4-FFF2-40B4-BE49-F238E27FC236}">
                  <a16:creationId xmlns:a16="http://schemas.microsoft.com/office/drawing/2014/main" id="{8DE31D09-DA59-4ED6-AF4C-8C066D1FEE7A}"/>
                </a:ext>
              </a:extLst>
            </p:cNvPr>
            <p:cNvSpPr/>
            <p:nvPr/>
          </p:nvSpPr>
          <p:spPr>
            <a:xfrm>
              <a:off x="974224" y="4013940"/>
              <a:ext cx="1238131" cy="579335"/>
            </a:xfrm>
            <a:prstGeom prst="arc">
              <a:avLst/>
            </a:prstGeom>
            <a:ln w="57150">
              <a:solidFill>
                <a:schemeClr val="bg2">
                  <a:lumMod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Arc 72">
              <a:extLst>
                <a:ext uri="{FF2B5EF4-FFF2-40B4-BE49-F238E27FC236}">
                  <a16:creationId xmlns:a16="http://schemas.microsoft.com/office/drawing/2014/main" id="{0CFD7171-19C0-44BD-9F81-4EE12951C18D}"/>
                </a:ext>
              </a:extLst>
            </p:cNvPr>
            <p:cNvSpPr/>
            <p:nvPr/>
          </p:nvSpPr>
          <p:spPr>
            <a:xfrm flipH="1">
              <a:off x="1004433" y="4013941"/>
              <a:ext cx="1238131" cy="579335"/>
            </a:xfrm>
            <a:prstGeom prst="arc">
              <a:avLst/>
            </a:prstGeom>
            <a:ln w="57150">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9" name="TextBox 18">
            <a:extLst>
              <a:ext uri="{FF2B5EF4-FFF2-40B4-BE49-F238E27FC236}">
                <a16:creationId xmlns:a16="http://schemas.microsoft.com/office/drawing/2014/main" id="{29A55637-9C55-46B8-BB22-5945FDDCFE71}"/>
              </a:ext>
            </a:extLst>
          </p:cNvPr>
          <p:cNvSpPr txBox="1"/>
          <p:nvPr/>
        </p:nvSpPr>
        <p:spPr>
          <a:xfrm>
            <a:off x="4745759" y="462139"/>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74" name="TextBox 73">
            <a:extLst>
              <a:ext uri="{FF2B5EF4-FFF2-40B4-BE49-F238E27FC236}">
                <a16:creationId xmlns:a16="http://schemas.microsoft.com/office/drawing/2014/main" id="{C2B9DDB5-9B66-4A9A-B697-BB19112E7B51}"/>
              </a:ext>
            </a:extLst>
          </p:cNvPr>
          <p:cNvSpPr txBox="1"/>
          <p:nvPr/>
        </p:nvSpPr>
        <p:spPr>
          <a:xfrm>
            <a:off x="6273540" y="803803"/>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75" name="TextBox 74">
            <a:extLst>
              <a:ext uri="{FF2B5EF4-FFF2-40B4-BE49-F238E27FC236}">
                <a16:creationId xmlns:a16="http://schemas.microsoft.com/office/drawing/2014/main" id="{20B6580D-1197-4DAD-97E4-2D0D7D9D2A77}"/>
              </a:ext>
            </a:extLst>
          </p:cNvPr>
          <p:cNvSpPr txBox="1"/>
          <p:nvPr/>
        </p:nvSpPr>
        <p:spPr>
          <a:xfrm>
            <a:off x="7656476" y="440984"/>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76" name="TextBox 75">
            <a:extLst>
              <a:ext uri="{FF2B5EF4-FFF2-40B4-BE49-F238E27FC236}">
                <a16:creationId xmlns:a16="http://schemas.microsoft.com/office/drawing/2014/main" id="{F1B5D73C-29EA-400A-9A16-80D441ADB830}"/>
              </a:ext>
            </a:extLst>
          </p:cNvPr>
          <p:cNvSpPr txBox="1"/>
          <p:nvPr/>
        </p:nvSpPr>
        <p:spPr>
          <a:xfrm>
            <a:off x="8296182" y="930939"/>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77" name="TextBox 76">
            <a:extLst>
              <a:ext uri="{FF2B5EF4-FFF2-40B4-BE49-F238E27FC236}">
                <a16:creationId xmlns:a16="http://schemas.microsoft.com/office/drawing/2014/main" id="{1D02B09B-099D-4807-BEE3-5A0EDBAD359E}"/>
              </a:ext>
            </a:extLst>
          </p:cNvPr>
          <p:cNvSpPr txBox="1"/>
          <p:nvPr/>
        </p:nvSpPr>
        <p:spPr>
          <a:xfrm>
            <a:off x="7018303" y="432860"/>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78" name="TextBox 77">
            <a:extLst>
              <a:ext uri="{FF2B5EF4-FFF2-40B4-BE49-F238E27FC236}">
                <a16:creationId xmlns:a16="http://schemas.microsoft.com/office/drawing/2014/main" id="{301D172D-84A4-4B70-BB80-CD63069DE42E}"/>
              </a:ext>
            </a:extLst>
          </p:cNvPr>
          <p:cNvSpPr txBox="1"/>
          <p:nvPr/>
        </p:nvSpPr>
        <p:spPr>
          <a:xfrm>
            <a:off x="6269155" y="302364"/>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80" name="TextBox 79">
            <a:extLst>
              <a:ext uri="{FF2B5EF4-FFF2-40B4-BE49-F238E27FC236}">
                <a16:creationId xmlns:a16="http://schemas.microsoft.com/office/drawing/2014/main" id="{969560C6-E914-457A-857D-96860EDC230E}"/>
              </a:ext>
            </a:extLst>
          </p:cNvPr>
          <p:cNvSpPr txBox="1"/>
          <p:nvPr/>
        </p:nvSpPr>
        <p:spPr>
          <a:xfrm>
            <a:off x="5131450" y="579988"/>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81" name="TextBox 80">
            <a:extLst>
              <a:ext uri="{FF2B5EF4-FFF2-40B4-BE49-F238E27FC236}">
                <a16:creationId xmlns:a16="http://schemas.microsoft.com/office/drawing/2014/main" id="{CB51CDD2-0ADB-49CA-94B9-9C73238054DF}"/>
              </a:ext>
            </a:extLst>
          </p:cNvPr>
          <p:cNvSpPr txBox="1"/>
          <p:nvPr/>
        </p:nvSpPr>
        <p:spPr>
          <a:xfrm>
            <a:off x="6697580" y="258886"/>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82" name="TextBox 81">
            <a:extLst>
              <a:ext uri="{FF2B5EF4-FFF2-40B4-BE49-F238E27FC236}">
                <a16:creationId xmlns:a16="http://schemas.microsoft.com/office/drawing/2014/main" id="{D5D1EC42-FA43-49EF-B199-85AF8F8D2427}"/>
              </a:ext>
            </a:extLst>
          </p:cNvPr>
          <p:cNvSpPr txBox="1"/>
          <p:nvPr/>
        </p:nvSpPr>
        <p:spPr>
          <a:xfrm>
            <a:off x="5541011" y="419060"/>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83" name="TextBox 82">
            <a:extLst>
              <a:ext uri="{FF2B5EF4-FFF2-40B4-BE49-F238E27FC236}">
                <a16:creationId xmlns:a16="http://schemas.microsoft.com/office/drawing/2014/main" id="{A06846E0-C9AE-4827-A209-8DB76D887F37}"/>
              </a:ext>
            </a:extLst>
          </p:cNvPr>
          <p:cNvSpPr txBox="1"/>
          <p:nvPr/>
        </p:nvSpPr>
        <p:spPr>
          <a:xfrm>
            <a:off x="7939309" y="638558"/>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66" name="Rectangle: Rounded Corners 65">
            <a:extLst>
              <a:ext uri="{FF2B5EF4-FFF2-40B4-BE49-F238E27FC236}">
                <a16:creationId xmlns:a16="http://schemas.microsoft.com/office/drawing/2014/main" id="{6CCA4B70-705D-4951-93DB-0B0563C78B5F}"/>
              </a:ext>
            </a:extLst>
          </p:cNvPr>
          <p:cNvSpPr/>
          <p:nvPr/>
        </p:nvSpPr>
        <p:spPr>
          <a:xfrm>
            <a:off x="6638509" y="1289845"/>
            <a:ext cx="237682" cy="8514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814DCCCD-7B2C-4484-A0B5-2B6D01B6D0FF}"/>
              </a:ext>
            </a:extLst>
          </p:cNvPr>
          <p:cNvSpPr txBox="1"/>
          <p:nvPr/>
        </p:nvSpPr>
        <p:spPr>
          <a:xfrm>
            <a:off x="6565267" y="1578963"/>
            <a:ext cx="409675" cy="369332"/>
          </a:xfrm>
          <a:prstGeom prst="rect">
            <a:avLst/>
          </a:prstGeom>
          <a:noFill/>
        </p:spPr>
        <p:txBody>
          <a:bodyPr wrap="square" rtlCol="0">
            <a:spAutoFit/>
          </a:bodyPr>
          <a:lstStyle/>
          <a:p>
            <a:r>
              <a:rPr lang="en-US" b="1" dirty="0">
                <a:solidFill>
                  <a:srgbClr val="C00000"/>
                </a:solidFill>
              </a:rPr>
              <a:t>H</a:t>
            </a:r>
            <a:r>
              <a:rPr lang="en-US" b="1" baseline="30000" dirty="0">
                <a:solidFill>
                  <a:srgbClr val="C00000"/>
                </a:solidFill>
              </a:rPr>
              <a:t>+</a:t>
            </a:r>
          </a:p>
        </p:txBody>
      </p:sp>
      <p:cxnSp>
        <p:nvCxnSpPr>
          <p:cNvPr id="30" name="Straight Arrow Connector 29">
            <a:extLst>
              <a:ext uri="{FF2B5EF4-FFF2-40B4-BE49-F238E27FC236}">
                <a16:creationId xmlns:a16="http://schemas.microsoft.com/office/drawing/2014/main" id="{F72D3C38-8FEC-4B50-B572-6D1CA4E675F1}"/>
              </a:ext>
            </a:extLst>
          </p:cNvPr>
          <p:cNvCxnSpPr/>
          <p:nvPr/>
        </p:nvCxnSpPr>
        <p:spPr>
          <a:xfrm>
            <a:off x="6756430" y="1142301"/>
            <a:ext cx="0" cy="50693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A4FC7638-227F-4FD2-9D09-074010F106CD}"/>
              </a:ext>
            </a:extLst>
          </p:cNvPr>
          <p:cNvSpPr txBox="1"/>
          <p:nvPr/>
        </p:nvSpPr>
        <p:spPr>
          <a:xfrm>
            <a:off x="6607563" y="1770687"/>
            <a:ext cx="343364" cy="369332"/>
          </a:xfrm>
          <a:prstGeom prst="rect">
            <a:avLst/>
          </a:prstGeom>
          <a:noFill/>
        </p:spPr>
        <p:txBody>
          <a:bodyPr wrap="none" rtlCol="0">
            <a:spAutoFit/>
          </a:bodyPr>
          <a:lstStyle/>
          <a:p>
            <a:r>
              <a:rPr lang="en-US" b="1" dirty="0"/>
              <a:t>E</a:t>
            </a:r>
            <a:r>
              <a:rPr lang="en-US" b="1" baseline="30000" dirty="0"/>
              <a:t>-</a:t>
            </a:r>
          </a:p>
        </p:txBody>
      </p:sp>
      <p:sp>
        <p:nvSpPr>
          <p:cNvPr id="84" name="TextBox 83">
            <a:extLst>
              <a:ext uri="{FF2B5EF4-FFF2-40B4-BE49-F238E27FC236}">
                <a16:creationId xmlns:a16="http://schemas.microsoft.com/office/drawing/2014/main" id="{B964E374-E211-483E-829C-94A97E3F1358}"/>
              </a:ext>
            </a:extLst>
          </p:cNvPr>
          <p:cNvSpPr txBox="1"/>
          <p:nvPr/>
        </p:nvSpPr>
        <p:spPr>
          <a:xfrm>
            <a:off x="6565699" y="2110730"/>
            <a:ext cx="452835" cy="369332"/>
          </a:xfrm>
          <a:prstGeom prst="rect">
            <a:avLst/>
          </a:prstGeom>
          <a:noFill/>
        </p:spPr>
        <p:txBody>
          <a:bodyPr wrap="square" rtlCol="0">
            <a:spAutoFit/>
          </a:bodyPr>
          <a:lstStyle/>
          <a:p>
            <a:r>
              <a:rPr lang="en-US" b="1" dirty="0"/>
              <a:t>c1</a:t>
            </a:r>
          </a:p>
        </p:txBody>
      </p:sp>
      <p:sp>
        <p:nvSpPr>
          <p:cNvPr id="85" name="TextBox 84">
            <a:extLst>
              <a:ext uri="{FF2B5EF4-FFF2-40B4-BE49-F238E27FC236}">
                <a16:creationId xmlns:a16="http://schemas.microsoft.com/office/drawing/2014/main" id="{13E9235F-9A6D-4F5E-B837-1FE0C3A2BA1C}"/>
              </a:ext>
            </a:extLst>
          </p:cNvPr>
          <p:cNvSpPr txBox="1"/>
          <p:nvPr/>
        </p:nvSpPr>
        <p:spPr>
          <a:xfrm>
            <a:off x="598553" y="1965354"/>
            <a:ext cx="2674901" cy="2246769"/>
          </a:xfrm>
          <a:prstGeom prst="rect">
            <a:avLst/>
          </a:prstGeom>
          <a:noFill/>
        </p:spPr>
        <p:txBody>
          <a:bodyPr wrap="square" rtlCol="0">
            <a:spAutoFit/>
          </a:bodyPr>
          <a:lstStyle/>
          <a:p>
            <a:r>
              <a:rPr lang="en-US" sz="2800" dirty="0"/>
              <a:t>The ‘a’ subunit helps load the c1 subunit with a proton (H+) from the IMS</a:t>
            </a:r>
          </a:p>
        </p:txBody>
      </p:sp>
    </p:spTree>
    <p:extLst>
      <p:ext uri="{BB962C8B-B14F-4D97-AF65-F5344CB8AC3E}">
        <p14:creationId xmlns:p14="http://schemas.microsoft.com/office/powerpoint/2010/main" val="2846609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7EA677E4-7918-4C51-AE54-F5F8516179A2}"/>
              </a:ext>
            </a:extLst>
          </p:cNvPr>
          <p:cNvSpPr/>
          <p:nvPr/>
        </p:nvSpPr>
        <p:spPr>
          <a:xfrm>
            <a:off x="4450886" y="1606855"/>
            <a:ext cx="4469055" cy="104756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1" name="Group 60">
            <a:extLst>
              <a:ext uri="{FF2B5EF4-FFF2-40B4-BE49-F238E27FC236}">
                <a16:creationId xmlns:a16="http://schemas.microsoft.com/office/drawing/2014/main" id="{60510E1F-D12B-4CE7-88B7-2ECD91CA0CE0}"/>
              </a:ext>
            </a:extLst>
          </p:cNvPr>
          <p:cNvGrpSpPr/>
          <p:nvPr/>
        </p:nvGrpSpPr>
        <p:grpSpPr>
          <a:xfrm>
            <a:off x="5579558" y="1250171"/>
            <a:ext cx="2590621" cy="3794168"/>
            <a:chOff x="4476298" y="1692232"/>
            <a:chExt cx="2078616" cy="3473536"/>
          </a:xfrm>
        </p:grpSpPr>
        <p:sp>
          <p:nvSpPr>
            <p:cNvPr id="39" name="Rectangle: Rounded Corners 38">
              <a:extLst>
                <a:ext uri="{FF2B5EF4-FFF2-40B4-BE49-F238E27FC236}">
                  <a16:creationId xmlns:a16="http://schemas.microsoft.com/office/drawing/2014/main" id="{390ED606-0F42-4A2F-9E84-09550B1DA1F0}"/>
                </a:ext>
              </a:extLst>
            </p:cNvPr>
            <p:cNvSpPr/>
            <p:nvPr/>
          </p:nvSpPr>
          <p:spPr>
            <a:xfrm rot="10800000">
              <a:off x="6229780" y="1993249"/>
              <a:ext cx="164593" cy="3172519"/>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844EE00F-D934-4316-876A-E308A7E29590}"/>
                </a:ext>
              </a:extLst>
            </p:cNvPr>
            <p:cNvGrpSpPr/>
            <p:nvPr/>
          </p:nvGrpSpPr>
          <p:grpSpPr>
            <a:xfrm rot="10800000">
              <a:off x="5466450" y="1944803"/>
              <a:ext cx="272505" cy="1286822"/>
              <a:chOff x="3827156" y="4187467"/>
              <a:chExt cx="272505" cy="1286822"/>
            </a:xfrm>
          </p:grpSpPr>
          <p:sp>
            <p:nvSpPr>
              <p:cNvPr id="5" name="Rectangle: Rounded Corners 4">
                <a:extLst>
                  <a:ext uri="{FF2B5EF4-FFF2-40B4-BE49-F238E27FC236}">
                    <a16:creationId xmlns:a16="http://schemas.microsoft.com/office/drawing/2014/main" id="{AFC7755A-B30D-4758-B36E-793CEB702F73}"/>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15C5C6B-780A-43F3-A322-1A97F96207FC}"/>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F095C13F-FDAE-41DF-A74E-3973E2A3F535}"/>
                </a:ext>
              </a:extLst>
            </p:cNvPr>
            <p:cNvGrpSpPr/>
            <p:nvPr/>
          </p:nvGrpSpPr>
          <p:grpSpPr>
            <a:xfrm rot="10800000">
              <a:off x="4660992" y="1993248"/>
              <a:ext cx="272505" cy="1286822"/>
              <a:chOff x="3827156" y="4187467"/>
              <a:chExt cx="272505" cy="1286822"/>
            </a:xfrm>
          </p:grpSpPr>
          <p:sp>
            <p:nvSpPr>
              <p:cNvPr id="25" name="Rectangle: Rounded Corners 24">
                <a:extLst>
                  <a:ext uri="{FF2B5EF4-FFF2-40B4-BE49-F238E27FC236}">
                    <a16:creationId xmlns:a16="http://schemas.microsoft.com/office/drawing/2014/main" id="{2DE15C8E-BE7F-4668-81A6-2825C7C446AE}"/>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07300D2-5C05-479E-B753-B453C5A28AFC}"/>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Oval 31">
              <a:extLst>
                <a:ext uri="{FF2B5EF4-FFF2-40B4-BE49-F238E27FC236}">
                  <a16:creationId xmlns:a16="http://schemas.microsoft.com/office/drawing/2014/main" id="{9798DB35-ED5E-4ED7-A069-E68E51AB8A47}"/>
                </a:ext>
              </a:extLst>
            </p:cNvPr>
            <p:cNvSpPr/>
            <p:nvPr/>
          </p:nvSpPr>
          <p:spPr>
            <a:xfrm rot="10800000">
              <a:off x="4766217" y="2752573"/>
              <a:ext cx="381505" cy="1030479"/>
            </a:xfrm>
            <a:prstGeom prst="ellipse">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85D935F7-1A7C-4E7E-8C96-3229C728F4B1}"/>
                </a:ext>
              </a:extLst>
            </p:cNvPr>
            <p:cNvSpPr/>
            <p:nvPr/>
          </p:nvSpPr>
          <p:spPr>
            <a:xfrm rot="10800000">
              <a:off x="4863083" y="2055383"/>
              <a:ext cx="641897" cy="203366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17BAB1C6-A488-44A0-BF0D-39B8A1BD68BE}"/>
                </a:ext>
              </a:extLst>
            </p:cNvPr>
            <p:cNvGrpSpPr/>
            <p:nvPr/>
          </p:nvGrpSpPr>
          <p:grpSpPr>
            <a:xfrm rot="10800000">
              <a:off x="4564127" y="1826214"/>
              <a:ext cx="272505" cy="1286822"/>
              <a:chOff x="3827156" y="4187467"/>
              <a:chExt cx="272505" cy="1286822"/>
            </a:xfrm>
          </p:grpSpPr>
          <p:sp>
            <p:nvSpPr>
              <p:cNvPr id="28" name="Rectangle: Rounded Corners 27">
                <a:extLst>
                  <a:ext uri="{FF2B5EF4-FFF2-40B4-BE49-F238E27FC236}">
                    <a16:creationId xmlns:a16="http://schemas.microsoft.com/office/drawing/2014/main" id="{8624109A-6ED0-4B31-8527-D022EB2D0C44}"/>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19E9F7AC-12E1-44CC-9D1B-4150DF43A260}"/>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D73340C3-A36A-4888-BDB8-43B71FE996E0}"/>
                </a:ext>
              </a:extLst>
            </p:cNvPr>
            <p:cNvGrpSpPr/>
            <p:nvPr/>
          </p:nvGrpSpPr>
          <p:grpSpPr>
            <a:xfrm rot="10800000">
              <a:off x="4750757" y="1736893"/>
              <a:ext cx="272505" cy="1286822"/>
              <a:chOff x="3827156" y="4187467"/>
              <a:chExt cx="272505" cy="1286822"/>
            </a:xfrm>
          </p:grpSpPr>
          <p:sp>
            <p:nvSpPr>
              <p:cNvPr id="22" name="Rectangle: Rounded Corners 21">
                <a:extLst>
                  <a:ext uri="{FF2B5EF4-FFF2-40B4-BE49-F238E27FC236}">
                    <a16:creationId xmlns:a16="http://schemas.microsoft.com/office/drawing/2014/main" id="{2BAF613C-A8B2-4752-91FA-B767E17A5C78}"/>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B4C8F3D-E2F4-42D7-9D6F-6829012BCD27}"/>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Oval 34">
              <a:extLst>
                <a:ext uri="{FF2B5EF4-FFF2-40B4-BE49-F238E27FC236}">
                  <a16:creationId xmlns:a16="http://schemas.microsoft.com/office/drawing/2014/main" id="{ACFA680F-A1A0-44D2-8A48-4F60917E5A40}"/>
                </a:ext>
              </a:extLst>
            </p:cNvPr>
            <p:cNvSpPr/>
            <p:nvPr/>
          </p:nvSpPr>
          <p:spPr>
            <a:xfrm rot="10800000">
              <a:off x="4863902" y="3860877"/>
              <a:ext cx="641897" cy="1253515"/>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F44F0E4-C101-4880-A408-04084265241B}"/>
                </a:ext>
              </a:extLst>
            </p:cNvPr>
            <p:cNvSpPr/>
            <p:nvPr/>
          </p:nvSpPr>
          <p:spPr>
            <a:xfrm rot="10800000">
              <a:off x="5127308" y="3801618"/>
              <a:ext cx="641897" cy="1253515"/>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944F50FF-B64D-4A1B-997B-B6E96C66513C}"/>
                </a:ext>
              </a:extLst>
            </p:cNvPr>
            <p:cNvSpPr/>
            <p:nvPr/>
          </p:nvSpPr>
          <p:spPr>
            <a:xfrm rot="10800000">
              <a:off x="4591383" y="3823821"/>
              <a:ext cx="641897" cy="1253515"/>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98F25D1-1081-4414-A51D-38CF5360A7A8}"/>
                </a:ext>
              </a:extLst>
            </p:cNvPr>
            <p:cNvSpPr/>
            <p:nvPr/>
          </p:nvSpPr>
          <p:spPr>
            <a:xfrm rot="10800000">
              <a:off x="4476298" y="3665148"/>
              <a:ext cx="641897" cy="1253515"/>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72766213-8D36-4D62-9A25-75EF979FD572}"/>
                </a:ext>
              </a:extLst>
            </p:cNvPr>
            <p:cNvSpPr/>
            <p:nvPr/>
          </p:nvSpPr>
          <p:spPr>
            <a:xfrm rot="10800000">
              <a:off x="6142739" y="1993248"/>
              <a:ext cx="138960" cy="2969822"/>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E8D69085-5B4F-47DB-A003-44AC1FC151F3}"/>
                </a:ext>
              </a:extLst>
            </p:cNvPr>
            <p:cNvSpPr/>
            <p:nvPr/>
          </p:nvSpPr>
          <p:spPr>
            <a:xfrm rot="10800000">
              <a:off x="5629623" y="1948841"/>
              <a:ext cx="578639" cy="110818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5034DA84-E0FB-46C8-814E-F71A3022322A}"/>
                </a:ext>
              </a:extLst>
            </p:cNvPr>
            <p:cNvGrpSpPr/>
            <p:nvPr/>
          </p:nvGrpSpPr>
          <p:grpSpPr>
            <a:xfrm rot="10800000">
              <a:off x="5505797" y="1791394"/>
              <a:ext cx="272505" cy="1286822"/>
              <a:chOff x="3827156" y="4187467"/>
              <a:chExt cx="272505" cy="1286822"/>
            </a:xfrm>
          </p:grpSpPr>
          <p:sp>
            <p:nvSpPr>
              <p:cNvPr id="10" name="Rectangle: Rounded Corners 9">
                <a:extLst>
                  <a:ext uri="{FF2B5EF4-FFF2-40B4-BE49-F238E27FC236}">
                    <a16:creationId xmlns:a16="http://schemas.microsoft.com/office/drawing/2014/main" id="{6528382B-742F-41BB-BFC9-9C6CF08D028F}"/>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58D4CC7-EBB9-4B51-B6CA-37E3FE84D594}"/>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7054AA51-FC5B-40AC-98DE-6E27E51C9B28}"/>
                </a:ext>
              </a:extLst>
            </p:cNvPr>
            <p:cNvGrpSpPr/>
            <p:nvPr/>
          </p:nvGrpSpPr>
          <p:grpSpPr>
            <a:xfrm rot="10800000">
              <a:off x="5283683" y="1716202"/>
              <a:ext cx="272505" cy="1286822"/>
              <a:chOff x="3827156" y="4187467"/>
              <a:chExt cx="272505" cy="1286822"/>
            </a:xfrm>
          </p:grpSpPr>
          <p:sp>
            <p:nvSpPr>
              <p:cNvPr id="13" name="Rectangle: Rounded Corners 12">
                <a:extLst>
                  <a:ext uri="{FF2B5EF4-FFF2-40B4-BE49-F238E27FC236}">
                    <a16:creationId xmlns:a16="http://schemas.microsoft.com/office/drawing/2014/main" id="{2CDBB605-75BC-4FE5-8057-4F4E7FAEFE08}"/>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A105EBE-22DB-45CA-AB59-C24FE63A4A71}"/>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D7AD4CB0-4D9E-42DF-A2FD-7C26D0E5E44F}"/>
                </a:ext>
              </a:extLst>
            </p:cNvPr>
            <p:cNvGrpSpPr/>
            <p:nvPr/>
          </p:nvGrpSpPr>
          <p:grpSpPr>
            <a:xfrm rot="10800000">
              <a:off x="5017220" y="1692232"/>
              <a:ext cx="272505" cy="1286822"/>
              <a:chOff x="3827156" y="4187467"/>
              <a:chExt cx="272505" cy="1286822"/>
            </a:xfrm>
          </p:grpSpPr>
          <p:sp>
            <p:nvSpPr>
              <p:cNvPr id="16" name="Rectangle: Rounded Corners 15">
                <a:extLst>
                  <a:ext uri="{FF2B5EF4-FFF2-40B4-BE49-F238E27FC236}">
                    <a16:creationId xmlns:a16="http://schemas.microsoft.com/office/drawing/2014/main" id="{89DA0F9B-2543-42D2-B3C2-92B3EF291524}"/>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1E23E9F-A584-4F33-B68F-93A9DA484A06}"/>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Oval 41">
              <a:extLst>
                <a:ext uri="{FF2B5EF4-FFF2-40B4-BE49-F238E27FC236}">
                  <a16:creationId xmlns:a16="http://schemas.microsoft.com/office/drawing/2014/main" id="{FC574922-5079-4E68-9E72-A4154208F258}"/>
                </a:ext>
              </a:extLst>
            </p:cNvPr>
            <p:cNvSpPr/>
            <p:nvPr/>
          </p:nvSpPr>
          <p:spPr>
            <a:xfrm rot="12701702">
              <a:off x="5707747" y="4241613"/>
              <a:ext cx="511655" cy="91086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1E54ACE1-09BB-456F-A13B-37F8991652B9}"/>
                </a:ext>
              </a:extLst>
            </p:cNvPr>
            <p:cNvSpPr/>
            <p:nvPr/>
          </p:nvSpPr>
          <p:spPr>
            <a:xfrm rot="10800000">
              <a:off x="5276695" y="3633058"/>
              <a:ext cx="641897" cy="1253515"/>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6F2BD34-4EB5-40FB-90EA-AA8D0BB70423}"/>
                </a:ext>
              </a:extLst>
            </p:cNvPr>
            <p:cNvSpPr/>
            <p:nvPr/>
          </p:nvSpPr>
          <p:spPr>
            <a:xfrm rot="10800000">
              <a:off x="4863902" y="3576726"/>
              <a:ext cx="641897" cy="1253515"/>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14AC965D-9993-48CA-954C-F7F52779CFD0}"/>
                </a:ext>
              </a:extLst>
            </p:cNvPr>
            <p:cNvSpPr txBox="1"/>
            <p:nvPr/>
          </p:nvSpPr>
          <p:spPr>
            <a:xfrm>
              <a:off x="6060851" y="3719714"/>
              <a:ext cx="363338" cy="369332"/>
            </a:xfrm>
            <a:prstGeom prst="rect">
              <a:avLst/>
            </a:prstGeom>
            <a:noFill/>
          </p:spPr>
          <p:txBody>
            <a:bodyPr wrap="square" rtlCol="0">
              <a:spAutoFit/>
            </a:bodyPr>
            <a:lstStyle/>
            <a:p>
              <a:r>
                <a:rPr lang="en-US" b="1" dirty="0">
                  <a:solidFill>
                    <a:schemeClr val="bg1"/>
                  </a:solidFill>
                </a:rPr>
                <a:t>b</a:t>
              </a:r>
            </a:p>
          </p:txBody>
        </p:sp>
        <p:sp>
          <p:nvSpPr>
            <p:cNvPr id="44" name="TextBox 43">
              <a:extLst>
                <a:ext uri="{FF2B5EF4-FFF2-40B4-BE49-F238E27FC236}">
                  <a16:creationId xmlns:a16="http://schemas.microsoft.com/office/drawing/2014/main" id="{94971645-EEE8-4C73-BE22-9008CA28FD7F}"/>
                </a:ext>
              </a:extLst>
            </p:cNvPr>
            <p:cNvSpPr txBox="1"/>
            <p:nvPr/>
          </p:nvSpPr>
          <p:spPr>
            <a:xfrm>
              <a:off x="6191576" y="3723752"/>
              <a:ext cx="363338" cy="369332"/>
            </a:xfrm>
            <a:prstGeom prst="rect">
              <a:avLst/>
            </a:prstGeom>
            <a:noFill/>
          </p:spPr>
          <p:txBody>
            <a:bodyPr wrap="square" rtlCol="0">
              <a:spAutoFit/>
            </a:bodyPr>
            <a:lstStyle/>
            <a:p>
              <a:r>
                <a:rPr lang="en-US" b="1" dirty="0">
                  <a:solidFill>
                    <a:schemeClr val="bg1"/>
                  </a:solidFill>
                </a:rPr>
                <a:t>b</a:t>
              </a:r>
            </a:p>
          </p:txBody>
        </p:sp>
        <p:sp>
          <p:nvSpPr>
            <p:cNvPr id="45" name="TextBox 44">
              <a:extLst>
                <a:ext uri="{FF2B5EF4-FFF2-40B4-BE49-F238E27FC236}">
                  <a16:creationId xmlns:a16="http://schemas.microsoft.com/office/drawing/2014/main" id="{3767173E-6F71-4CD4-AD77-3E3C6E31AA73}"/>
                </a:ext>
              </a:extLst>
            </p:cNvPr>
            <p:cNvSpPr txBox="1"/>
            <p:nvPr/>
          </p:nvSpPr>
          <p:spPr>
            <a:xfrm>
              <a:off x="5840919" y="2267408"/>
              <a:ext cx="363338" cy="369332"/>
            </a:xfrm>
            <a:prstGeom prst="rect">
              <a:avLst/>
            </a:prstGeom>
            <a:noFill/>
          </p:spPr>
          <p:txBody>
            <a:bodyPr wrap="square" rtlCol="0">
              <a:spAutoFit/>
            </a:bodyPr>
            <a:lstStyle/>
            <a:p>
              <a:r>
                <a:rPr lang="en-US" b="1" dirty="0">
                  <a:solidFill>
                    <a:schemeClr val="bg1"/>
                  </a:solidFill>
                </a:rPr>
                <a:t>a</a:t>
              </a:r>
            </a:p>
          </p:txBody>
        </p:sp>
        <p:sp>
          <p:nvSpPr>
            <p:cNvPr id="52" name="TextBox 51">
              <a:extLst>
                <a:ext uri="{FF2B5EF4-FFF2-40B4-BE49-F238E27FC236}">
                  <a16:creationId xmlns:a16="http://schemas.microsoft.com/office/drawing/2014/main" id="{9F19AA66-1E3F-4BC7-88C7-900BDFD73339}"/>
                </a:ext>
              </a:extLst>
            </p:cNvPr>
            <p:cNvSpPr txBox="1"/>
            <p:nvPr/>
          </p:nvSpPr>
          <p:spPr>
            <a:xfrm>
              <a:off x="5026155" y="3948671"/>
              <a:ext cx="363338" cy="369332"/>
            </a:xfrm>
            <a:prstGeom prst="rect">
              <a:avLst/>
            </a:prstGeom>
            <a:noFill/>
          </p:spPr>
          <p:txBody>
            <a:bodyPr wrap="square" rtlCol="0">
              <a:spAutoFit/>
            </a:bodyPr>
            <a:lstStyle/>
            <a:p>
              <a:r>
                <a:rPr lang="en-US" b="1" dirty="0">
                  <a:latin typeface="Symbol" panose="05050102010706020507" pitchFamily="18" charset="2"/>
                </a:rPr>
                <a:t>a</a:t>
              </a:r>
            </a:p>
          </p:txBody>
        </p:sp>
        <p:sp>
          <p:nvSpPr>
            <p:cNvPr id="53" name="TextBox 52">
              <a:extLst>
                <a:ext uri="{FF2B5EF4-FFF2-40B4-BE49-F238E27FC236}">
                  <a16:creationId xmlns:a16="http://schemas.microsoft.com/office/drawing/2014/main" id="{0549BF88-0716-49F2-B1D8-A4148C668577}"/>
                </a:ext>
              </a:extLst>
            </p:cNvPr>
            <p:cNvSpPr txBox="1"/>
            <p:nvPr/>
          </p:nvSpPr>
          <p:spPr>
            <a:xfrm>
              <a:off x="5257672" y="4701080"/>
              <a:ext cx="363338" cy="369332"/>
            </a:xfrm>
            <a:prstGeom prst="rect">
              <a:avLst/>
            </a:prstGeom>
            <a:noFill/>
          </p:spPr>
          <p:txBody>
            <a:bodyPr wrap="square" rtlCol="0">
              <a:spAutoFit/>
            </a:bodyPr>
            <a:lstStyle/>
            <a:p>
              <a:r>
                <a:rPr lang="en-US" b="1" dirty="0">
                  <a:latin typeface="Symbol" panose="05050102010706020507" pitchFamily="18" charset="2"/>
                </a:rPr>
                <a:t>a</a:t>
              </a:r>
            </a:p>
          </p:txBody>
        </p:sp>
        <p:sp>
          <p:nvSpPr>
            <p:cNvPr id="54" name="TextBox 53">
              <a:extLst>
                <a:ext uri="{FF2B5EF4-FFF2-40B4-BE49-F238E27FC236}">
                  <a16:creationId xmlns:a16="http://schemas.microsoft.com/office/drawing/2014/main" id="{77803D59-CC84-4B2D-870F-01A9CD8B3BBB}"/>
                </a:ext>
              </a:extLst>
            </p:cNvPr>
            <p:cNvSpPr txBox="1"/>
            <p:nvPr/>
          </p:nvSpPr>
          <p:spPr>
            <a:xfrm>
              <a:off x="4802769" y="4717891"/>
              <a:ext cx="363338" cy="369332"/>
            </a:xfrm>
            <a:prstGeom prst="rect">
              <a:avLst/>
            </a:prstGeom>
            <a:noFill/>
          </p:spPr>
          <p:txBody>
            <a:bodyPr wrap="square" rtlCol="0">
              <a:spAutoFit/>
            </a:bodyPr>
            <a:lstStyle/>
            <a:p>
              <a:r>
                <a:rPr lang="en-US" b="1" dirty="0">
                  <a:latin typeface="Symbol" panose="05050102010706020507" pitchFamily="18" charset="2"/>
                </a:rPr>
                <a:t>a</a:t>
              </a:r>
            </a:p>
          </p:txBody>
        </p:sp>
        <p:sp>
          <p:nvSpPr>
            <p:cNvPr id="55" name="TextBox 54">
              <a:extLst>
                <a:ext uri="{FF2B5EF4-FFF2-40B4-BE49-F238E27FC236}">
                  <a16:creationId xmlns:a16="http://schemas.microsoft.com/office/drawing/2014/main" id="{94513687-53B9-471A-BF6C-4682058AF25E}"/>
                </a:ext>
              </a:extLst>
            </p:cNvPr>
            <p:cNvSpPr txBox="1"/>
            <p:nvPr/>
          </p:nvSpPr>
          <p:spPr>
            <a:xfrm>
              <a:off x="5854503" y="4519961"/>
              <a:ext cx="363338" cy="369332"/>
            </a:xfrm>
            <a:prstGeom prst="rect">
              <a:avLst/>
            </a:prstGeom>
            <a:noFill/>
          </p:spPr>
          <p:txBody>
            <a:bodyPr wrap="square" rtlCol="0">
              <a:spAutoFit/>
            </a:bodyPr>
            <a:lstStyle/>
            <a:p>
              <a:r>
                <a:rPr lang="en-US" b="1" dirty="0">
                  <a:solidFill>
                    <a:schemeClr val="bg1"/>
                  </a:solidFill>
                  <a:latin typeface="Symbol" panose="05050102010706020507" pitchFamily="18" charset="2"/>
                </a:rPr>
                <a:t>d</a:t>
              </a:r>
            </a:p>
          </p:txBody>
        </p:sp>
        <p:sp>
          <p:nvSpPr>
            <p:cNvPr id="56" name="TextBox 55">
              <a:extLst>
                <a:ext uri="{FF2B5EF4-FFF2-40B4-BE49-F238E27FC236}">
                  <a16:creationId xmlns:a16="http://schemas.microsoft.com/office/drawing/2014/main" id="{F6F32290-86FA-41F9-8A70-FD05D5B4510D}"/>
                </a:ext>
              </a:extLst>
            </p:cNvPr>
            <p:cNvSpPr txBox="1"/>
            <p:nvPr/>
          </p:nvSpPr>
          <p:spPr>
            <a:xfrm>
              <a:off x="5035895" y="4763626"/>
              <a:ext cx="363338" cy="369332"/>
            </a:xfrm>
            <a:prstGeom prst="rect">
              <a:avLst/>
            </a:prstGeom>
            <a:noFill/>
          </p:spPr>
          <p:txBody>
            <a:bodyPr wrap="square" rtlCol="0">
              <a:spAutoFit/>
            </a:bodyPr>
            <a:lstStyle/>
            <a:p>
              <a:r>
                <a:rPr lang="en-US" b="1" dirty="0">
                  <a:latin typeface="Symbol" panose="05050102010706020507" pitchFamily="18" charset="2"/>
                </a:rPr>
                <a:t>b</a:t>
              </a:r>
            </a:p>
          </p:txBody>
        </p:sp>
        <p:sp>
          <p:nvSpPr>
            <p:cNvPr id="57" name="TextBox 56">
              <a:extLst>
                <a:ext uri="{FF2B5EF4-FFF2-40B4-BE49-F238E27FC236}">
                  <a16:creationId xmlns:a16="http://schemas.microsoft.com/office/drawing/2014/main" id="{3F31146C-19F2-406F-A9C6-24D016520C70}"/>
                </a:ext>
              </a:extLst>
            </p:cNvPr>
            <p:cNvSpPr txBox="1"/>
            <p:nvPr/>
          </p:nvSpPr>
          <p:spPr>
            <a:xfrm>
              <a:off x="5515465" y="4039978"/>
              <a:ext cx="363338" cy="369332"/>
            </a:xfrm>
            <a:prstGeom prst="rect">
              <a:avLst/>
            </a:prstGeom>
            <a:noFill/>
          </p:spPr>
          <p:txBody>
            <a:bodyPr wrap="square" rtlCol="0">
              <a:spAutoFit/>
            </a:bodyPr>
            <a:lstStyle/>
            <a:p>
              <a:r>
                <a:rPr lang="en-US" b="1" dirty="0">
                  <a:latin typeface="Symbol" panose="05050102010706020507" pitchFamily="18" charset="2"/>
                </a:rPr>
                <a:t>b</a:t>
              </a:r>
            </a:p>
          </p:txBody>
        </p:sp>
        <p:sp>
          <p:nvSpPr>
            <p:cNvPr id="58" name="TextBox 57">
              <a:extLst>
                <a:ext uri="{FF2B5EF4-FFF2-40B4-BE49-F238E27FC236}">
                  <a16:creationId xmlns:a16="http://schemas.microsoft.com/office/drawing/2014/main" id="{F3A55FBE-0429-46A3-8A01-B6DB5D8242F1}"/>
                </a:ext>
              </a:extLst>
            </p:cNvPr>
            <p:cNvSpPr txBox="1"/>
            <p:nvPr/>
          </p:nvSpPr>
          <p:spPr>
            <a:xfrm>
              <a:off x="4533253" y="4039258"/>
              <a:ext cx="363338" cy="369332"/>
            </a:xfrm>
            <a:prstGeom prst="rect">
              <a:avLst/>
            </a:prstGeom>
            <a:noFill/>
          </p:spPr>
          <p:txBody>
            <a:bodyPr wrap="square" rtlCol="0">
              <a:spAutoFit/>
            </a:bodyPr>
            <a:lstStyle/>
            <a:p>
              <a:r>
                <a:rPr lang="en-US" b="1" dirty="0">
                  <a:latin typeface="Symbol" panose="05050102010706020507" pitchFamily="18" charset="2"/>
                </a:rPr>
                <a:t>b</a:t>
              </a:r>
            </a:p>
          </p:txBody>
        </p:sp>
      </p:grpSp>
      <p:sp>
        <p:nvSpPr>
          <p:cNvPr id="63" name="TextBox 62">
            <a:extLst>
              <a:ext uri="{FF2B5EF4-FFF2-40B4-BE49-F238E27FC236}">
                <a16:creationId xmlns:a16="http://schemas.microsoft.com/office/drawing/2014/main" id="{A6B4CD6C-B557-4FD3-876B-28B12EA454B9}"/>
              </a:ext>
            </a:extLst>
          </p:cNvPr>
          <p:cNvSpPr txBox="1"/>
          <p:nvPr/>
        </p:nvSpPr>
        <p:spPr>
          <a:xfrm>
            <a:off x="4459222" y="1739860"/>
            <a:ext cx="1216477" cy="646331"/>
          </a:xfrm>
          <a:prstGeom prst="rect">
            <a:avLst/>
          </a:prstGeom>
          <a:noFill/>
        </p:spPr>
        <p:txBody>
          <a:bodyPr wrap="square" rtlCol="0">
            <a:spAutoFit/>
          </a:bodyPr>
          <a:lstStyle/>
          <a:p>
            <a:r>
              <a:rPr lang="en-US" dirty="0"/>
              <a:t>Inner</a:t>
            </a:r>
          </a:p>
          <a:p>
            <a:r>
              <a:rPr lang="en-US" dirty="0"/>
              <a:t>membrane</a:t>
            </a:r>
          </a:p>
        </p:txBody>
      </p:sp>
      <p:sp>
        <p:nvSpPr>
          <p:cNvPr id="64" name="TextBox 63">
            <a:extLst>
              <a:ext uri="{FF2B5EF4-FFF2-40B4-BE49-F238E27FC236}">
                <a16:creationId xmlns:a16="http://schemas.microsoft.com/office/drawing/2014/main" id="{C4410510-54B9-4D60-8190-41C8FDAC6E3A}"/>
              </a:ext>
            </a:extLst>
          </p:cNvPr>
          <p:cNvSpPr txBox="1"/>
          <p:nvPr/>
        </p:nvSpPr>
        <p:spPr>
          <a:xfrm>
            <a:off x="4423714" y="2704696"/>
            <a:ext cx="1049971" cy="369332"/>
          </a:xfrm>
          <a:prstGeom prst="rect">
            <a:avLst/>
          </a:prstGeom>
          <a:noFill/>
        </p:spPr>
        <p:txBody>
          <a:bodyPr wrap="square" rtlCol="0">
            <a:spAutoFit/>
          </a:bodyPr>
          <a:lstStyle/>
          <a:p>
            <a:r>
              <a:rPr lang="en-US" dirty="0"/>
              <a:t>Matrix</a:t>
            </a:r>
          </a:p>
        </p:txBody>
      </p:sp>
      <p:sp>
        <p:nvSpPr>
          <p:cNvPr id="65" name="TextBox 64">
            <a:extLst>
              <a:ext uri="{FF2B5EF4-FFF2-40B4-BE49-F238E27FC236}">
                <a16:creationId xmlns:a16="http://schemas.microsoft.com/office/drawing/2014/main" id="{055ED71A-0614-492A-818D-A063C88B2AA4}"/>
              </a:ext>
            </a:extLst>
          </p:cNvPr>
          <p:cNvSpPr txBox="1"/>
          <p:nvPr/>
        </p:nvSpPr>
        <p:spPr>
          <a:xfrm>
            <a:off x="4420567" y="857611"/>
            <a:ext cx="2041506" cy="646331"/>
          </a:xfrm>
          <a:prstGeom prst="rect">
            <a:avLst/>
          </a:prstGeom>
          <a:noFill/>
        </p:spPr>
        <p:txBody>
          <a:bodyPr wrap="square" rtlCol="0">
            <a:spAutoFit/>
          </a:bodyPr>
          <a:lstStyle/>
          <a:p>
            <a:r>
              <a:rPr lang="en-US" dirty="0"/>
              <a:t>Intermembrane</a:t>
            </a:r>
          </a:p>
          <a:p>
            <a:r>
              <a:rPr lang="en-US" dirty="0"/>
              <a:t>Space</a:t>
            </a:r>
          </a:p>
        </p:txBody>
      </p:sp>
      <p:cxnSp>
        <p:nvCxnSpPr>
          <p:cNvPr id="67" name="Straight Connector 66">
            <a:extLst>
              <a:ext uri="{FF2B5EF4-FFF2-40B4-BE49-F238E27FC236}">
                <a16:creationId xmlns:a16="http://schemas.microsoft.com/office/drawing/2014/main" id="{438C0BDB-BAF4-4DB5-AC2E-FEAF6DED6B73}"/>
              </a:ext>
            </a:extLst>
          </p:cNvPr>
          <p:cNvCxnSpPr/>
          <p:nvPr/>
        </p:nvCxnSpPr>
        <p:spPr>
          <a:xfrm>
            <a:off x="4099661" y="1437042"/>
            <a:ext cx="0" cy="445971"/>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430CBF92-351C-406C-9A98-3EE333A9565B}"/>
              </a:ext>
            </a:extLst>
          </p:cNvPr>
          <p:cNvCxnSpPr/>
          <p:nvPr/>
        </p:nvCxnSpPr>
        <p:spPr>
          <a:xfrm>
            <a:off x="4099661" y="2243741"/>
            <a:ext cx="0" cy="445971"/>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6C813382-121F-49AC-8A81-1805BBDEA933}"/>
              </a:ext>
            </a:extLst>
          </p:cNvPr>
          <p:cNvSpPr txBox="1"/>
          <p:nvPr/>
        </p:nvSpPr>
        <p:spPr>
          <a:xfrm>
            <a:off x="3949010" y="1820199"/>
            <a:ext cx="452835" cy="461665"/>
          </a:xfrm>
          <a:prstGeom prst="rect">
            <a:avLst/>
          </a:prstGeom>
          <a:noFill/>
        </p:spPr>
        <p:txBody>
          <a:bodyPr wrap="square" rtlCol="0">
            <a:spAutoFit/>
          </a:bodyPr>
          <a:lstStyle/>
          <a:p>
            <a:r>
              <a:rPr lang="en-US" sz="2400" b="1" dirty="0"/>
              <a:t>F</a:t>
            </a:r>
            <a:r>
              <a:rPr lang="en-US" sz="2400" b="1" baseline="-25000" dirty="0"/>
              <a:t>0</a:t>
            </a:r>
          </a:p>
        </p:txBody>
      </p:sp>
      <p:cxnSp>
        <p:nvCxnSpPr>
          <p:cNvPr id="70" name="Straight Connector 69">
            <a:extLst>
              <a:ext uri="{FF2B5EF4-FFF2-40B4-BE49-F238E27FC236}">
                <a16:creationId xmlns:a16="http://schemas.microsoft.com/office/drawing/2014/main" id="{3DF5B2BD-6B11-4079-8971-55B7107A801C}"/>
              </a:ext>
            </a:extLst>
          </p:cNvPr>
          <p:cNvCxnSpPr/>
          <p:nvPr/>
        </p:nvCxnSpPr>
        <p:spPr>
          <a:xfrm>
            <a:off x="4099661" y="3546452"/>
            <a:ext cx="0" cy="445971"/>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03E1FD7-E143-4545-83F1-F7F6119674F8}"/>
              </a:ext>
            </a:extLst>
          </p:cNvPr>
          <p:cNvCxnSpPr/>
          <p:nvPr/>
        </p:nvCxnSpPr>
        <p:spPr>
          <a:xfrm>
            <a:off x="4099661" y="4353151"/>
            <a:ext cx="0" cy="445971"/>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7BC7BC81-5A8B-4EDB-8EBB-A30729BD724D}"/>
              </a:ext>
            </a:extLst>
          </p:cNvPr>
          <p:cNvSpPr txBox="1"/>
          <p:nvPr/>
        </p:nvSpPr>
        <p:spPr>
          <a:xfrm>
            <a:off x="3949010" y="3929609"/>
            <a:ext cx="452835" cy="461665"/>
          </a:xfrm>
          <a:prstGeom prst="rect">
            <a:avLst/>
          </a:prstGeom>
          <a:noFill/>
        </p:spPr>
        <p:txBody>
          <a:bodyPr wrap="square" rtlCol="0">
            <a:spAutoFit/>
          </a:bodyPr>
          <a:lstStyle/>
          <a:p>
            <a:r>
              <a:rPr lang="en-US" sz="2400" b="1" dirty="0"/>
              <a:t>F</a:t>
            </a:r>
            <a:r>
              <a:rPr lang="en-US" sz="2400" b="1" baseline="-25000" dirty="0"/>
              <a:t>1</a:t>
            </a:r>
          </a:p>
        </p:txBody>
      </p:sp>
      <p:sp>
        <p:nvSpPr>
          <p:cNvPr id="19" name="TextBox 18">
            <a:extLst>
              <a:ext uri="{FF2B5EF4-FFF2-40B4-BE49-F238E27FC236}">
                <a16:creationId xmlns:a16="http://schemas.microsoft.com/office/drawing/2014/main" id="{29A55637-9C55-46B8-BB22-5945FDDCFE71}"/>
              </a:ext>
            </a:extLst>
          </p:cNvPr>
          <p:cNvSpPr txBox="1"/>
          <p:nvPr/>
        </p:nvSpPr>
        <p:spPr>
          <a:xfrm>
            <a:off x="4745759" y="462139"/>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74" name="TextBox 73">
            <a:extLst>
              <a:ext uri="{FF2B5EF4-FFF2-40B4-BE49-F238E27FC236}">
                <a16:creationId xmlns:a16="http://schemas.microsoft.com/office/drawing/2014/main" id="{C2B9DDB5-9B66-4A9A-B697-BB19112E7B51}"/>
              </a:ext>
            </a:extLst>
          </p:cNvPr>
          <p:cNvSpPr txBox="1"/>
          <p:nvPr/>
        </p:nvSpPr>
        <p:spPr>
          <a:xfrm>
            <a:off x="6273540" y="803803"/>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75" name="TextBox 74">
            <a:extLst>
              <a:ext uri="{FF2B5EF4-FFF2-40B4-BE49-F238E27FC236}">
                <a16:creationId xmlns:a16="http://schemas.microsoft.com/office/drawing/2014/main" id="{20B6580D-1197-4DAD-97E4-2D0D7D9D2A77}"/>
              </a:ext>
            </a:extLst>
          </p:cNvPr>
          <p:cNvSpPr txBox="1"/>
          <p:nvPr/>
        </p:nvSpPr>
        <p:spPr>
          <a:xfrm>
            <a:off x="7656476" y="440984"/>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76" name="TextBox 75">
            <a:extLst>
              <a:ext uri="{FF2B5EF4-FFF2-40B4-BE49-F238E27FC236}">
                <a16:creationId xmlns:a16="http://schemas.microsoft.com/office/drawing/2014/main" id="{F1B5D73C-29EA-400A-9A16-80D441ADB830}"/>
              </a:ext>
            </a:extLst>
          </p:cNvPr>
          <p:cNvSpPr txBox="1"/>
          <p:nvPr/>
        </p:nvSpPr>
        <p:spPr>
          <a:xfrm>
            <a:off x="8296182" y="930939"/>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77" name="TextBox 76">
            <a:extLst>
              <a:ext uri="{FF2B5EF4-FFF2-40B4-BE49-F238E27FC236}">
                <a16:creationId xmlns:a16="http://schemas.microsoft.com/office/drawing/2014/main" id="{1D02B09B-099D-4807-BEE3-5A0EDBAD359E}"/>
              </a:ext>
            </a:extLst>
          </p:cNvPr>
          <p:cNvSpPr txBox="1"/>
          <p:nvPr/>
        </p:nvSpPr>
        <p:spPr>
          <a:xfrm>
            <a:off x="7018303" y="432860"/>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78" name="TextBox 77">
            <a:extLst>
              <a:ext uri="{FF2B5EF4-FFF2-40B4-BE49-F238E27FC236}">
                <a16:creationId xmlns:a16="http://schemas.microsoft.com/office/drawing/2014/main" id="{301D172D-84A4-4B70-BB80-CD63069DE42E}"/>
              </a:ext>
            </a:extLst>
          </p:cNvPr>
          <p:cNvSpPr txBox="1"/>
          <p:nvPr/>
        </p:nvSpPr>
        <p:spPr>
          <a:xfrm>
            <a:off x="6269155" y="302364"/>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80" name="TextBox 79">
            <a:extLst>
              <a:ext uri="{FF2B5EF4-FFF2-40B4-BE49-F238E27FC236}">
                <a16:creationId xmlns:a16="http://schemas.microsoft.com/office/drawing/2014/main" id="{969560C6-E914-457A-857D-96860EDC230E}"/>
              </a:ext>
            </a:extLst>
          </p:cNvPr>
          <p:cNvSpPr txBox="1"/>
          <p:nvPr/>
        </p:nvSpPr>
        <p:spPr>
          <a:xfrm>
            <a:off x="5131450" y="579988"/>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81" name="TextBox 80">
            <a:extLst>
              <a:ext uri="{FF2B5EF4-FFF2-40B4-BE49-F238E27FC236}">
                <a16:creationId xmlns:a16="http://schemas.microsoft.com/office/drawing/2014/main" id="{CB51CDD2-0ADB-49CA-94B9-9C73238054DF}"/>
              </a:ext>
            </a:extLst>
          </p:cNvPr>
          <p:cNvSpPr txBox="1"/>
          <p:nvPr/>
        </p:nvSpPr>
        <p:spPr>
          <a:xfrm>
            <a:off x="6697580" y="258886"/>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82" name="TextBox 81">
            <a:extLst>
              <a:ext uri="{FF2B5EF4-FFF2-40B4-BE49-F238E27FC236}">
                <a16:creationId xmlns:a16="http://schemas.microsoft.com/office/drawing/2014/main" id="{D5D1EC42-FA43-49EF-B199-85AF8F8D2427}"/>
              </a:ext>
            </a:extLst>
          </p:cNvPr>
          <p:cNvSpPr txBox="1"/>
          <p:nvPr/>
        </p:nvSpPr>
        <p:spPr>
          <a:xfrm>
            <a:off x="5541011" y="419060"/>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83" name="TextBox 82">
            <a:extLst>
              <a:ext uri="{FF2B5EF4-FFF2-40B4-BE49-F238E27FC236}">
                <a16:creationId xmlns:a16="http://schemas.microsoft.com/office/drawing/2014/main" id="{A06846E0-C9AE-4827-A209-8DB76D887F37}"/>
              </a:ext>
            </a:extLst>
          </p:cNvPr>
          <p:cNvSpPr txBox="1"/>
          <p:nvPr/>
        </p:nvSpPr>
        <p:spPr>
          <a:xfrm>
            <a:off x="7939309" y="638558"/>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66" name="Rectangle: Rounded Corners 65">
            <a:extLst>
              <a:ext uri="{FF2B5EF4-FFF2-40B4-BE49-F238E27FC236}">
                <a16:creationId xmlns:a16="http://schemas.microsoft.com/office/drawing/2014/main" id="{6CCA4B70-705D-4951-93DB-0B0563C78B5F}"/>
              </a:ext>
            </a:extLst>
          </p:cNvPr>
          <p:cNvSpPr/>
          <p:nvPr/>
        </p:nvSpPr>
        <p:spPr>
          <a:xfrm>
            <a:off x="6305461" y="1576926"/>
            <a:ext cx="217056" cy="6188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814DCCCD-7B2C-4484-A0B5-2B6D01B6D0FF}"/>
              </a:ext>
            </a:extLst>
          </p:cNvPr>
          <p:cNvSpPr txBox="1"/>
          <p:nvPr/>
        </p:nvSpPr>
        <p:spPr>
          <a:xfrm>
            <a:off x="6214050" y="1651644"/>
            <a:ext cx="409675" cy="369332"/>
          </a:xfrm>
          <a:prstGeom prst="rect">
            <a:avLst/>
          </a:prstGeom>
          <a:noFill/>
        </p:spPr>
        <p:txBody>
          <a:bodyPr wrap="square" rtlCol="0">
            <a:spAutoFit/>
          </a:bodyPr>
          <a:lstStyle/>
          <a:p>
            <a:r>
              <a:rPr lang="en-US" b="1" dirty="0">
                <a:solidFill>
                  <a:srgbClr val="C00000"/>
                </a:solidFill>
              </a:rPr>
              <a:t>H</a:t>
            </a:r>
            <a:r>
              <a:rPr lang="en-US" b="1" baseline="30000" dirty="0">
                <a:solidFill>
                  <a:srgbClr val="C00000"/>
                </a:solidFill>
              </a:rPr>
              <a:t>+</a:t>
            </a:r>
          </a:p>
        </p:txBody>
      </p:sp>
      <p:sp>
        <p:nvSpPr>
          <p:cNvPr id="51" name="TextBox 50">
            <a:extLst>
              <a:ext uri="{FF2B5EF4-FFF2-40B4-BE49-F238E27FC236}">
                <a16:creationId xmlns:a16="http://schemas.microsoft.com/office/drawing/2014/main" id="{A4FC7638-227F-4FD2-9D09-074010F106CD}"/>
              </a:ext>
            </a:extLst>
          </p:cNvPr>
          <p:cNvSpPr txBox="1"/>
          <p:nvPr/>
        </p:nvSpPr>
        <p:spPr>
          <a:xfrm>
            <a:off x="6274515" y="1825200"/>
            <a:ext cx="343364" cy="369332"/>
          </a:xfrm>
          <a:prstGeom prst="rect">
            <a:avLst/>
          </a:prstGeom>
          <a:noFill/>
        </p:spPr>
        <p:txBody>
          <a:bodyPr wrap="none" rtlCol="0">
            <a:spAutoFit/>
          </a:bodyPr>
          <a:lstStyle/>
          <a:p>
            <a:r>
              <a:rPr lang="en-US" b="1" dirty="0"/>
              <a:t>E</a:t>
            </a:r>
            <a:r>
              <a:rPr lang="en-US" b="1" baseline="30000" dirty="0"/>
              <a:t>-</a:t>
            </a:r>
          </a:p>
        </p:txBody>
      </p:sp>
      <p:sp>
        <p:nvSpPr>
          <p:cNvPr id="84" name="TextBox 83">
            <a:extLst>
              <a:ext uri="{FF2B5EF4-FFF2-40B4-BE49-F238E27FC236}">
                <a16:creationId xmlns:a16="http://schemas.microsoft.com/office/drawing/2014/main" id="{B964E374-E211-483E-829C-94A97E3F1358}"/>
              </a:ext>
            </a:extLst>
          </p:cNvPr>
          <p:cNvSpPr txBox="1"/>
          <p:nvPr/>
        </p:nvSpPr>
        <p:spPr>
          <a:xfrm>
            <a:off x="6214491" y="2128907"/>
            <a:ext cx="452835" cy="369332"/>
          </a:xfrm>
          <a:prstGeom prst="rect">
            <a:avLst/>
          </a:prstGeom>
          <a:noFill/>
        </p:spPr>
        <p:txBody>
          <a:bodyPr wrap="square" rtlCol="0">
            <a:spAutoFit/>
          </a:bodyPr>
          <a:lstStyle/>
          <a:p>
            <a:r>
              <a:rPr lang="en-US" b="1" dirty="0"/>
              <a:t>c1</a:t>
            </a:r>
          </a:p>
        </p:txBody>
      </p:sp>
      <p:sp>
        <p:nvSpPr>
          <p:cNvPr id="85" name="Title 1">
            <a:extLst>
              <a:ext uri="{FF2B5EF4-FFF2-40B4-BE49-F238E27FC236}">
                <a16:creationId xmlns:a16="http://schemas.microsoft.com/office/drawing/2014/main" id="{CD43AEC0-0FA3-4108-B34D-7593E81A89B1}"/>
              </a:ext>
            </a:extLst>
          </p:cNvPr>
          <p:cNvSpPr>
            <a:spLocks noGrp="1"/>
          </p:cNvSpPr>
          <p:nvPr>
            <p:ph type="title"/>
          </p:nvPr>
        </p:nvSpPr>
        <p:spPr>
          <a:xfrm>
            <a:off x="1305018" y="222349"/>
            <a:ext cx="2832714" cy="779462"/>
          </a:xfrm>
        </p:spPr>
        <p:txBody>
          <a:bodyPr>
            <a:normAutofit fontScale="90000"/>
          </a:bodyPr>
          <a:lstStyle/>
          <a:p>
            <a:r>
              <a:rPr lang="en-US" dirty="0"/>
              <a:t>The Proton Motor</a:t>
            </a:r>
          </a:p>
        </p:txBody>
      </p:sp>
      <p:grpSp>
        <p:nvGrpSpPr>
          <p:cNvPr id="86" name="Group 85">
            <a:extLst>
              <a:ext uri="{FF2B5EF4-FFF2-40B4-BE49-F238E27FC236}">
                <a16:creationId xmlns:a16="http://schemas.microsoft.com/office/drawing/2014/main" id="{82D74ECD-F6F9-4ACB-B4C4-E73E62963802}"/>
              </a:ext>
            </a:extLst>
          </p:cNvPr>
          <p:cNvGrpSpPr/>
          <p:nvPr/>
        </p:nvGrpSpPr>
        <p:grpSpPr>
          <a:xfrm>
            <a:off x="5805110" y="2536299"/>
            <a:ext cx="1268340" cy="579336"/>
            <a:chOff x="974224" y="4013940"/>
            <a:chExt cx="1268340" cy="579336"/>
          </a:xfrm>
        </p:grpSpPr>
        <p:sp>
          <p:nvSpPr>
            <p:cNvPr id="87" name="Arc 86">
              <a:extLst>
                <a:ext uri="{FF2B5EF4-FFF2-40B4-BE49-F238E27FC236}">
                  <a16:creationId xmlns:a16="http://schemas.microsoft.com/office/drawing/2014/main" id="{A5CB4509-FAC9-4CAD-9FC4-92CD6DD0457C}"/>
                </a:ext>
              </a:extLst>
            </p:cNvPr>
            <p:cNvSpPr/>
            <p:nvPr/>
          </p:nvSpPr>
          <p:spPr>
            <a:xfrm>
              <a:off x="974224" y="4013940"/>
              <a:ext cx="1238131" cy="579335"/>
            </a:xfrm>
            <a:prstGeom prst="arc">
              <a:avLst/>
            </a:prstGeom>
            <a:ln w="57150">
              <a:solidFill>
                <a:schemeClr val="bg2">
                  <a:lumMod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Arc 87">
              <a:extLst>
                <a:ext uri="{FF2B5EF4-FFF2-40B4-BE49-F238E27FC236}">
                  <a16:creationId xmlns:a16="http://schemas.microsoft.com/office/drawing/2014/main" id="{CB5E4615-9E46-4816-ABE7-2D8E38108FA4}"/>
                </a:ext>
              </a:extLst>
            </p:cNvPr>
            <p:cNvSpPr/>
            <p:nvPr/>
          </p:nvSpPr>
          <p:spPr>
            <a:xfrm flipH="1">
              <a:off x="1004433" y="4013941"/>
              <a:ext cx="1238131" cy="579335"/>
            </a:xfrm>
            <a:prstGeom prst="arc">
              <a:avLst/>
            </a:prstGeom>
            <a:ln w="57150">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0" name="TextBox 19">
            <a:extLst>
              <a:ext uri="{FF2B5EF4-FFF2-40B4-BE49-F238E27FC236}">
                <a16:creationId xmlns:a16="http://schemas.microsoft.com/office/drawing/2014/main" id="{A86C0C98-9615-47CC-BC8A-B10DEBE65916}"/>
              </a:ext>
            </a:extLst>
          </p:cNvPr>
          <p:cNvSpPr txBox="1"/>
          <p:nvPr/>
        </p:nvSpPr>
        <p:spPr>
          <a:xfrm>
            <a:off x="418620" y="2081794"/>
            <a:ext cx="3359700" cy="2246769"/>
          </a:xfrm>
          <a:prstGeom prst="rect">
            <a:avLst/>
          </a:prstGeom>
          <a:noFill/>
        </p:spPr>
        <p:txBody>
          <a:bodyPr wrap="square" rtlCol="0">
            <a:spAutoFit/>
          </a:bodyPr>
          <a:lstStyle/>
          <a:p>
            <a:r>
              <a:rPr lang="en-US" sz="2800" dirty="0"/>
              <a:t>Loading of the c-subunits causes the F</a:t>
            </a:r>
            <a:r>
              <a:rPr lang="en-US" sz="2800" baseline="-25000" dirty="0"/>
              <a:t>0 </a:t>
            </a:r>
            <a:r>
              <a:rPr lang="en-US" sz="2800" dirty="0"/>
              <a:t>motor to move in the counterclockwise direction</a:t>
            </a:r>
          </a:p>
        </p:txBody>
      </p:sp>
    </p:spTree>
    <p:extLst>
      <p:ext uri="{BB962C8B-B14F-4D97-AF65-F5344CB8AC3E}">
        <p14:creationId xmlns:p14="http://schemas.microsoft.com/office/powerpoint/2010/main" val="3122938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7EA677E4-7918-4C51-AE54-F5F8516179A2}"/>
              </a:ext>
            </a:extLst>
          </p:cNvPr>
          <p:cNvSpPr/>
          <p:nvPr/>
        </p:nvSpPr>
        <p:spPr>
          <a:xfrm>
            <a:off x="4450886" y="1606855"/>
            <a:ext cx="4469055" cy="104756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1" name="Group 60">
            <a:extLst>
              <a:ext uri="{FF2B5EF4-FFF2-40B4-BE49-F238E27FC236}">
                <a16:creationId xmlns:a16="http://schemas.microsoft.com/office/drawing/2014/main" id="{60510E1F-D12B-4CE7-88B7-2ECD91CA0CE0}"/>
              </a:ext>
            </a:extLst>
          </p:cNvPr>
          <p:cNvGrpSpPr/>
          <p:nvPr/>
        </p:nvGrpSpPr>
        <p:grpSpPr>
          <a:xfrm>
            <a:off x="5579558" y="1250171"/>
            <a:ext cx="2590621" cy="3794168"/>
            <a:chOff x="4476298" y="1692232"/>
            <a:chExt cx="2078616" cy="3473536"/>
          </a:xfrm>
        </p:grpSpPr>
        <p:sp>
          <p:nvSpPr>
            <p:cNvPr id="39" name="Rectangle: Rounded Corners 38">
              <a:extLst>
                <a:ext uri="{FF2B5EF4-FFF2-40B4-BE49-F238E27FC236}">
                  <a16:creationId xmlns:a16="http://schemas.microsoft.com/office/drawing/2014/main" id="{390ED606-0F42-4A2F-9E84-09550B1DA1F0}"/>
                </a:ext>
              </a:extLst>
            </p:cNvPr>
            <p:cNvSpPr/>
            <p:nvPr/>
          </p:nvSpPr>
          <p:spPr>
            <a:xfrm rot="10800000">
              <a:off x="6229780" y="1993249"/>
              <a:ext cx="164593" cy="3172519"/>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844EE00F-D934-4316-876A-E308A7E29590}"/>
                </a:ext>
              </a:extLst>
            </p:cNvPr>
            <p:cNvGrpSpPr/>
            <p:nvPr/>
          </p:nvGrpSpPr>
          <p:grpSpPr>
            <a:xfrm rot="10800000">
              <a:off x="5466450" y="1944803"/>
              <a:ext cx="272505" cy="1286822"/>
              <a:chOff x="3827156" y="4187467"/>
              <a:chExt cx="272505" cy="1286822"/>
            </a:xfrm>
          </p:grpSpPr>
          <p:sp>
            <p:nvSpPr>
              <p:cNvPr id="5" name="Rectangle: Rounded Corners 4">
                <a:extLst>
                  <a:ext uri="{FF2B5EF4-FFF2-40B4-BE49-F238E27FC236}">
                    <a16:creationId xmlns:a16="http://schemas.microsoft.com/office/drawing/2014/main" id="{AFC7755A-B30D-4758-B36E-793CEB702F73}"/>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15C5C6B-780A-43F3-A322-1A97F96207FC}"/>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F095C13F-FDAE-41DF-A74E-3973E2A3F535}"/>
                </a:ext>
              </a:extLst>
            </p:cNvPr>
            <p:cNvGrpSpPr/>
            <p:nvPr/>
          </p:nvGrpSpPr>
          <p:grpSpPr>
            <a:xfrm rot="10800000">
              <a:off x="4660992" y="1993248"/>
              <a:ext cx="272505" cy="1286822"/>
              <a:chOff x="3827156" y="4187467"/>
              <a:chExt cx="272505" cy="1286822"/>
            </a:xfrm>
          </p:grpSpPr>
          <p:sp>
            <p:nvSpPr>
              <p:cNvPr id="25" name="Rectangle: Rounded Corners 24">
                <a:extLst>
                  <a:ext uri="{FF2B5EF4-FFF2-40B4-BE49-F238E27FC236}">
                    <a16:creationId xmlns:a16="http://schemas.microsoft.com/office/drawing/2014/main" id="{2DE15C8E-BE7F-4668-81A6-2825C7C446AE}"/>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07300D2-5C05-479E-B753-B453C5A28AFC}"/>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Rounded Corners 30">
              <a:extLst>
                <a:ext uri="{FF2B5EF4-FFF2-40B4-BE49-F238E27FC236}">
                  <a16:creationId xmlns:a16="http://schemas.microsoft.com/office/drawing/2014/main" id="{85D935F7-1A7C-4E7E-8C96-3229C728F4B1}"/>
                </a:ext>
              </a:extLst>
            </p:cNvPr>
            <p:cNvSpPr/>
            <p:nvPr/>
          </p:nvSpPr>
          <p:spPr>
            <a:xfrm rot="10800000">
              <a:off x="4863083" y="2055383"/>
              <a:ext cx="641897" cy="203366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17BAB1C6-A488-44A0-BF0D-39B8A1BD68BE}"/>
                </a:ext>
              </a:extLst>
            </p:cNvPr>
            <p:cNvGrpSpPr/>
            <p:nvPr/>
          </p:nvGrpSpPr>
          <p:grpSpPr>
            <a:xfrm rot="10800000">
              <a:off x="4564127" y="1826214"/>
              <a:ext cx="272505" cy="1286822"/>
              <a:chOff x="3827156" y="4187467"/>
              <a:chExt cx="272505" cy="1286822"/>
            </a:xfrm>
          </p:grpSpPr>
          <p:sp>
            <p:nvSpPr>
              <p:cNvPr id="28" name="Rectangle: Rounded Corners 27">
                <a:extLst>
                  <a:ext uri="{FF2B5EF4-FFF2-40B4-BE49-F238E27FC236}">
                    <a16:creationId xmlns:a16="http://schemas.microsoft.com/office/drawing/2014/main" id="{8624109A-6ED0-4B31-8527-D022EB2D0C44}"/>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19E9F7AC-12E1-44CC-9D1B-4150DF43A260}"/>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D73340C3-A36A-4888-BDB8-43B71FE996E0}"/>
                </a:ext>
              </a:extLst>
            </p:cNvPr>
            <p:cNvGrpSpPr/>
            <p:nvPr/>
          </p:nvGrpSpPr>
          <p:grpSpPr>
            <a:xfrm rot="10800000">
              <a:off x="4750757" y="1736893"/>
              <a:ext cx="272505" cy="1286822"/>
              <a:chOff x="3827156" y="4187467"/>
              <a:chExt cx="272505" cy="1286822"/>
            </a:xfrm>
          </p:grpSpPr>
          <p:sp>
            <p:nvSpPr>
              <p:cNvPr id="22" name="Rectangle: Rounded Corners 21">
                <a:extLst>
                  <a:ext uri="{FF2B5EF4-FFF2-40B4-BE49-F238E27FC236}">
                    <a16:creationId xmlns:a16="http://schemas.microsoft.com/office/drawing/2014/main" id="{2BAF613C-A8B2-4752-91FA-B767E17A5C78}"/>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B4C8F3D-E2F4-42D7-9D6F-6829012BCD27}"/>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Oval 34">
              <a:extLst>
                <a:ext uri="{FF2B5EF4-FFF2-40B4-BE49-F238E27FC236}">
                  <a16:creationId xmlns:a16="http://schemas.microsoft.com/office/drawing/2014/main" id="{ACFA680F-A1A0-44D2-8A48-4F60917E5A40}"/>
                </a:ext>
              </a:extLst>
            </p:cNvPr>
            <p:cNvSpPr/>
            <p:nvPr/>
          </p:nvSpPr>
          <p:spPr>
            <a:xfrm rot="10800000">
              <a:off x="4863902" y="3860877"/>
              <a:ext cx="641897" cy="1253515"/>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F44F0E4-C101-4880-A408-04084265241B}"/>
                </a:ext>
              </a:extLst>
            </p:cNvPr>
            <p:cNvSpPr/>
            <p:nvPr/>
          </p:nvSpPr>
          <p:spPr>
            <a:xfrm rot="10800000">
              <a:off x="5127308" y="3801618"/>
              <a:ext cx="641897" cy="1253515"/>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944F50FF-B64D-4A1B-997B-B6E96C66513C}"/>
                </a:ext>
              </a:extLst>
            </p:cNvPr>
            <p:cNvSpPr/>
            <p:nvPr/>
          </p:nvSpPr>
          <p:spPr>
            <a:xfrm rot="10800000">
              <a:off x="4591383" y="3823821"/>
              <a:ext cx="641897" cy="1253515"/>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98F25D1-1081-4414-A51D-38CF5360A7A8}"/>
                </a:ext>
              </a:extLst>
            </p:cNvPr>
            <p:cNvSpPr/>
            <p:nvPr/>
          </p:nvSpPr>
          <p:spPr>
            <a:xfrm rot="10800000">
              <a:off x="4476298" y="3665148"/>
              <a:ext cx="641897" cy="1253515"/>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72766213-8D36-4D62-9A25-75EF979FD572}"/>
                </a:ext>
              </a:extLst>
            </p:cNvPr>
            <p:cNvSpPr/>
            <p:nvPr/>
          </p:nvSpPr>
          <p:spPr>
            <a:xfrm rot="10800000">
              <a:off x="6142739" y="1993248"/>
              <a:ext cx="138960" cy="2969822"/>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E8D69085-5B4F-47DB-A003-44AC1FC151F3}"/>
                </a:ext>
              </a:extLst>
            </p:cNvPr>
            <p:cNvSpPr/>
            <p:nvPr/>
          </p:nvSpPr>
          <p:spPr>
            <a:xfrm rot="10800000">
              <a:off x="5629623" y="1948841"/>
              <a:ext cx="578639" cy="110818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5034DA84-E0FB-46C8-814E-F71A3022322A}"/>
                </a:ext>
              </a:extLst>
            </p:cNvPr>
            <p:cNvGrpSpPr/>
            <p:nvPr/>
          </p:nvGrpSpPr>
          <p:grpSpPr>
            <a:xfrm rot="10800000">
              <a:off x="5505797" y="1791394"/>
              <a:ext cx="272505" cy="1286822"/>
              <a:chOff x="3827156" y="4187467"/>
              <a:chExt cx="272505" cy="1286822"/>
            </a:xfrm>
          </p:grpSpPr>
          <p:sp>
            <p:nvSpPr>
              <p:cNvPr id="10" name="Rectangle: Rounded Corners 9">
                <a:extLst>
                  <a:ext uri="{FF2B5EF4-FFF2-40B4-BE49-F238E27FC236}">
                    <a16:creationId xmlns:a16="http://schemas.microsoft.com/office/drawing/2014/main" id="{6528382B-742F-41BB-BFC9-9C6CF08D028F}"/>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58D4CC7-EBB9-4B51-B6CA-37E3FE84D594}"/>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7054AA51-FC5B-40AC-98DE-6E27E51C9B28}"/>
                </a:ext>
              </a:extLst>
            </p:cNvPr>
            <p:cNvGrpSpPr/>
            <p:nvPr/>
          </p:nvGrpSpPr>
          <p:grpSpPr>
            <a:xfrm rot="10800000">
              <a:off x="5283683" y="1716202"/>
              <a:ext cx="272505" cy="1286822"/>
              <a:chOff x="3827156" y="4187467"/>
              <a:chExt cx="272505" cy="1286822"/>
            </a:xfrm>
          </p:grpSpPr>
          <p:sp>
            <p:nvSpPr>
              <p:cNvPr id="13" name="Rectangle: Rounded Corners 12">
                <a:extLst>
                  <a:ext uri="{FF2B5EF4-FFF2-40B4-BE49-F238E27FC236}">
                    <a16:creationId xmlns:a16="http://schemas.microsoft.com/office/drawing/2014/main" id="{2CDBB605-75BC-4FE5-8057-4F4E7FAEFE08}"/>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A105EBE-22DB-45CA-AB59-C24FE63A4A71}"/>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D7AD4CB0-4D9E-42DF-A2FD-7C26D0E5E44F}"/>
                </a:ext>
              </a:extLst>
            </p:cNvPr>
            <p:cNvGrpSpPr/>
            <p:nvPr/>
          </p:nvGrpSpPr>
          <p:grpSpPr>
            <a:xfrm rot="10800000">
              <a:off x="5017220" y="1692232"/>
              <a:ext cx="272505" cy="1286822"/>
              <a:chOff x="3827156" y="4187467"/>
              <a:chExt cx="272505" cy="1286822"/>
            </a:xfrm>
          </p:grpSpPr>
          <p:sp>
            <p:nvSpPr>
              <p:cNvPr id="16" name="Rectangle: Rounded Corners 15">
                <a:extLst>
                  <a:ext uri="{FF2B5EF4-FFF2-40B4-BE49-F238E27FC236}">
                    <a16:creationId xmlns:a16="http://schemas.microsoft.com/office/drawing/2014/main" id="{89DA0F9B-2543-42D2-B3C2-92B3EF291524}"/>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1E23E9F-A584-4F33-B68F-93A9DA484A06}"/>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Oval 41">
              <a:extLst>
                <a:ext uri="{FF2B5EF4-FFF2-40B4-BE49-F238E27FC236}">
                  <a16:creationId xmlns:a16="http://schemas.microsoft.com/office/drawing/2014/main" id="{FC574922-5079-4E68-9E72-A4154208F258}"/>
                </a:ext>
              </a:extLst>
            </p:cNvPr>
            <p:cNvSpPr/>
            <p:nvPr/>
          </p:nvSpPr>
          <p:spPr>
            <a:xfrm rot="12701702">
              <a:off x="5707747" y="4241613"/>
              <a:ext cx="511655" cy="91086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1E54ACE1-09BB-456F-A13B-37F8991652B9}"/>
                </a:ext>
              </a:extLst>
            </p:cNvPr>
            <p:cNvSpPr/>
            <p:nvPr/>
          </p:nvSpPr>
          <p:spPr>
            <a:xfrm rot="10800000">
              <a:off x="5276695" y="3633058"/>
              <a:ext cx="641897" cy="1253515"/>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6F2BD34-4EB5-40FB-90EA-AA8D0BB70423}"/>
                </a:ext>
              </a:extLst>
            </p:cNvPr>
            <p:cNvSpPr/>
            <p:nvPr/>
          </p:nvSpPr>
          <p:spPr>
            <a:xfrm rot="10800000">
              <a:off x="4863902" y="3576726"/>
              <a:ext cx="641897" cy="1253515"/>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14AC965D-9993-48CA-954C-F7F52779CFD0}"/>
                </a:ext>
              </a:extLst>
            </p:cNvPr>
            <p:cNvSpPr txBox="1"/>
            <p:nvPr/>
          </p:nvSpPr>
          <p:spPr>
            <a:xfrm>
              <a:off x="6060851" y="3719714"/>
              <a:ext cx="363338" cy="369332"/>
            </a:xfrm>
            <a:prstGeom prst="rect">
              <a:avLst/>
            </a:prstGeom>
            <a:noFill/>
          </p:spPr>
          <p:txBody>
            <a:bodyPr wrap="square" rtlCol="0">
              <a:spAutoFit/>
            </a:bodyPr>
            <a:lstStyle/>
            <a:p>
              <a:r>
                <a:rPr lang="en-US" b="1" dirty="0">
                  <a:solidFill>
                    <a:schemeClr val="bg1"/>
                  </a:solidFill>
                </a:rPr>
                <a:t>b</a:t>
              </a:r>
            </a:p>
          </p:txBody>
        </p:sp>
        <p:sp>
          <p:nvSpPr>
            <p:cNvPr id="44" name="TextBox 43">
              <a:extLst>
                <a:ext uri="{FF2B5EF4-FFF2-40B4-BE49-F238E27FC236}">
                  <a16:creationId xmlns:a16="http://schemas.microsoft.com/office/drawing/2014/main" id="{94971645-EEE8-4C73-BE22-9008CA28FD7F}"/>
                </a:ext>
              </a:extLst>
            </p:cNvPr>
            <p:cNvSpPr txBox="1"/>
            <p:nvPr/>
          </p:nvSpPr>
          <p:spPr>
            <a:xfrm>
              <a:off x="6191576" y="3723752"/>
              <a:ext cx="363338" cy="369332"/>
            </a:xfrm>
            <a:prstGeom prst="rect">
              <a:avLst/>
            </a:prstGeom>
            <a:noFill/>
          </p:spPr>
          <p:txBody>
            <a:bodyPr wrap="square" rtlCol="0">
              <a:spAutoFit/>
            </a:bodyPr>
            <a:lstStyle/>
            <a:p>
              <a:r>
                <a:rPr lang="en-US" b="1" dirty="0">
                  <a:solidFill>
                    <a:schemeClr val="bg1"/>
                  </a:solidFill>
                </a:rPr>
                <a:t>b</a:t>
              </a:r>
            </a:p>
          </p:txBody>
        </p:sp>
        <p:sp>
          <p:nvSpPr>
            <p:cNvPr id="45" name="TextBox 44">
              <a:extLst>
                <a:ext uri="{FF2B5EF4-FFF2-40B4-BE49-F238E27FC236}">
                  <a16:creationId xmlns:a16="http://schemas.microsoft.com/office/drawing/2014/main" id="{3767173E-6F71-4CD4-AD77-3E3C6E31AA73}"/>
                </a:ext>
              </a:extLst>
            </p:cNvPr>
            <p:cNvSpPr txBox="1"/>
            <p:nvPr/>
          </p:nvSpPr>
          <p:spPr>
            <a:xfrm>
              <a:off x="5840919" y="2267408"/>
              <a:ext cx="363338" cy="369332"/>
            </a:xfrm>
            <a:prstGeom prst="rect">
              <a:avLst/>
            </a:prstGeom>
            <a:noFill/>
          </p:spPr>
          <p:txBody>
            <a:bodyPr wrap="square" rtlCol="0">
              <a:spAutoFit/>
            </a:bodyPr>
            <a:lstStyle/>
            <a:p>
              <a:r>
                <a:rPr lang="en-US" b="1" dirty="0">
                  <a:solidFill>
                    <a:schemeClr val="bg1"/>
                  </a:solidFill>
                </a:rPr>
                <a:t>a</a:t>
              </a:r>
            </a:p>
          </p:txBody>
        </p:sp>
        <p:sp>
          <p:nvSpPr>
            <p:cNvPr id="52" name="TextBox 51">
              <a:extLst>
                <a:ext uri="{FF2B5EF4-FFF2-40B4-BE49-F238E27FC236}">
                  <a16:creationId xmlns:a16="http://schemas.microsoft.com/office/drawing/2014/main" id="{9F19AA66-1E3F-4BC7-88C7-900BDFD73339}"/>
                </a:ext>
              </a:extLst>
            </p:cNvPr>
            <p:cNvSpPr txBox="1"/>
            <p:nvPr/>
          </p:nvSpPr>
          <p:spPr>
            <a:xfrm>
              <a:off x="5026155" y="3948671"/>
              <a:ext cx="363338" cy="369332"/>
            </a:xfrm>
            <a:prstGeom prst="rect">
              <a:avLst/>
            </a:prstGeom>
            <a:noFill/>
          </p:spPr>
          <p:txBody>
            <a:bodyPr wrap="square" rtlCol="0">
              <a:spAutoFit/>
            </a:bodyPr>
            <a:lstStyle/>
            <a:p>
              <a:r>
                <a:rPr lang="en-US" b="1" dirty="0">
                  <a:latin typeface="Symbol" panose="05050102010706020507" pitchFamily="18" charset="2"/>
                </a:rPr>
                <a:t>a</a:t>
              </a:r>
            </a:p>
          </p:txBody>
        </p:sp>
        <p:sp>
          <p:nvSpPr>
            <p:cNvPr id="53" name="TextBox 52">
              <a:extLst>
                <a:ext uri="{FF2B5EF4-FFF2-40B4-BE49-F238E27FC236}">
                  <a16:creationId xmlns:a16="http://schemas.microsoft.com/office/drawing/2014/main" id="{0549BF88-0716-49F2-B1D8-A4148C668577}"/>
                </a:ext>
              </a:extLst>
            </p:cNvPr>
            <p:cNvSpPr txBox="1"/>
            <p:nvPr/>
          </p:nvSpPr>
          <p:spPr>
            <a:xfrm>
              <a:off x="5257672" y="4701080"/>
              <a:ext cx="363338" cy="369332"/>
            </a:xfrm>
            <a:prstGeom prst="rect">
              <a:avLst/>
            </a:prstGeom>
            <a:noFill/>
          </p:spPr>
          <p:txBody>
            <a:bodyPr wrap="square" rtlCol="0">
              <a:spAutoFit/>
            </a:bodyPr>
            <a:lstStyle/>
            <a:p>
              <a:r>
                <a:rPr lang="en-US" b="1" dirty="0">
                  <a:latin typeface="Symbol" panose="05050102010706020507" pitchFamily="18" charset="2"/>
                </a:rPr>
                <a:t>a</a:t>
              </a:r>
            </a:p>
          </p:txBody>
        </p:sp>
        <p:sp>
          <p:nvSpPr>
            <p:cNvPr id="54" name="TextBox 53">
              <a:extLst>
                <a:ext uri="{FF2B5EF4-FFF2-40B4-BE49-F238E27FC236}">
                  <a16:creationId xmlns:a16="http://schemas.microsoft.com/office/drawing/2014/main" id="{77803D59-CC84-4B2D-870F-01A9CD8B3BBB}"/>
                </a:ext>
              </a:extLst>
            </p:cNvPr>
            <p:cNvSpPr txBox="1"/>
            <p:nvPr/>
          </p:nvSpPr>
          <p:spPr>
            <a:xfrm>
              <a:off x="4802769" y="4717891"/>
              <a:ext cx="363338" cy="369332"/>
            </a:xfrm>
            <a:prstGeom prst="rect">
              <a:avLst/>
            </a:prstGeom>
            <a:noFill/>
          </p:spPr>
          <p:txBody>
            <a:bodyPr wrap="square" rtlCol="0">
              <a:spAutoFit/>
            </a:bodyPr>
            <a:lstStyle/>
            <a:p>
              <a:r>
                <a:rPr lang="en-US" b="1" dirty="0">
                  <a:latin typeface="Symbol" panose="05050102010706020507" pitchFamily="18" charset="2"/>
                </a:rPr>
                <a:t>a</a:t>
              </a:r>
            </a:p>
          </p:txBody>
        </p:sp>
        <p:sp>
          <p:nvSpPr>
            <p:cNvPr id="55" name="TextBox 54">
              <a:extLst>
                <a:ext uri="{FF2B5EF4-FFF2-40B4-BE49-F238E27FC236}">
                  <a16:creationId xmlns:a16="http://schemas.microsoft.com/office/drawing/2014/main" id="{94513687-53B9-471A-BF6C-4682058AF25E}"/>
                </a:ext>
              </a:extLst>
            </p:cNvPr>
            <p:cNvSpPr txBox="1"/>
            <p:nvPr/>
          </p:nvSpPr>
          <p:spPr>
            <a:xfrm>
              <a:off x="5854503" y="4519961"/>
              <a:ext cx="363338" cy="369332"/>
            </a:xfrm>
            <a:prstGeom prst="rect">
              <a:avLst/>
            </a:prstGeom>
            <a:noFill/>
          </p:spPr>
          <p:txBody>
            <a:bodyPr wrap="square" rtlCol="0">
              <a:spAutoFit/>
            </a:bodyPr>
            <a:lstStyle/>
            <a:p>
              <a:r>
                <a:rPr lang="en-US" b="1" dirty="0">
                  <a:solidFill>
                    <a:schemeClr val="bg1"/>
                  </a:solidFill>
                  <a:latin typeface="Symbol" panose="05050102010706020507" pitchFamily="18" charset="2"/>
                </a:rPr>
                <a:t>d</a:t>
              </a:r>
            </a:p>
          </p:txBody>
        </p:sp>
        <p:sp>
          <p:nvSpPr>
            <p:cNvPr id="56" name="TextBox 55">
              <a:extLst>
                <a:ext uri="{FF2B5EF4-FFF2-40B4-BE49-F238E27FC236}">
                  <a16:creationId xmlns:a16="http://schemas.microsoft.com/office/drawing/2014/main" id="{F6F32290-86FA-41F9-8A70-FD05D5B4510D}"/>
                </a:ext>
              </a:extLst>
            </p:cNvPr>
            <p:cNvSpPr txBox="1"/>
            <p:nvPr/>
          </p:nvSpPr>
          <p:spPr>
            <a:xfrm>
              <a:off x="5035895" y="4763626"/>
              <a:ext cx="363338" cy="369332"/>
            </a:xfrm>
            <a:prstGeom prst="rect">
              <a:avLst/>
            </a:prstGeom>
            <a:noFill/>
          </p:spPr>
          <p:txBody>
            <a:bodyPr wrap="square" rtlCol="0">
              <a:spAutoFit/>
            </a:bodyPr>
            <a:lstStyle/>
            <a:p>
              <a:r>
                <a:rPr lang="en-US" b="1" dirty="0">
                  <a:latin typeface="Symbol" panose="05050102010706020507" pitchFamily="18" charset="2"/>
                </a:rPr>
                <a:t>b</a:t>
              </a:r>
            </a:p>
          </p:txBody>
        </p:sp>
        <p:sp>
          <p:nvSpPr>
            <p:cNvPr id="57" name="TextBox 56">
              <a:extLst>
                <a:ext uri="{FF2B5EF4-FFF2-40B4-BE49-F238E27FC236}">
                  <a16:creationId xmlns:a16="http://schemas.microsoft.com/office/drawing/2014/main" id="{3F31146C-19F2-406F-A9C6-24D016520C70}"/>
                </a:ext>
              </a:extLst>
            </p:cNvPr>
            <p:cNvSpPr txBox="1"/>
            <p:nvPr/>
          </p:nvSpPr>
          <p:spPr>
            <a:xfrm>
              <a:off x="5515465" y="4039978"/>
              <a:ext cx="363338" cy="369332"/>
            </a:xfrm>
            <a:prstGeom prst="rect">
              <a:avLst/>
            </a:prstGeom>
            <a:noFill/>
          </p:spPr>
          <p:txBody>
            <a:bodyPr wrap="square" rtlCol="0">
              <a:spAutoFit/>
            </a:bodyPr>
            <a:lstStyle/>
            <a:p>
              <a:r>
                <a:rPr lang="en-US" b="1" dirty="0">
                  <a:latin typeface="Symbol" panose="05050102010706020507" pitchFamily="18" charset="2"/>
                </a:rPr>
                <a:t>b</a:t>
              </a:r>
            </a:p>
          </p:txBody>
        </p:sp>
        <p:sp>
          <p:nvSpPr>
            <p:cNvPr id="58" name="TextBox 57">
              <a:extLst>
                <a:ext uri="{FF2B5EF4-FFF2-40B4-BE49-F238E27FC236}">
                  <a16:creationId xmlns:a16="http://schemas.microsoft.com/office/drawing/2014/main" id="{F3A55FBE-0429-46A3-8A01-B6DB5D8242F1}"/>
                </a:ext>
              </a:extLst>
            </p:cNvPr>
            <p:cNvSpPr txBox="1"/>
            <p:nvPr/>
          </p:nvSpPr>
          <p:spPr>
            <a:xfrm>
              <a:off x="4533253" y="4039258"/>
              <a:ext cx="363338" cy="369332"/>
            </a:xfrm>
            <a:prstGeom prst="rect">
              <a:avLst/>
            </a:prstGeom>
            <a:noFill/>
          </p:spPr>
          <p:txBody>
            <a:bodyPr wrap="square" rtlCol="0">
              <a:spAutoFit/>
            </a:bodyPr>
            <a:lstStyle/>
            <a:p>
              <a:r>
                <a:rPr lang="en-US" b="1" dirty="0">
                  <a:latin typeface="Symbol" panose="05050102010706020507" pitchFamily="18" charset="2"/>
                </a:rPr>
                <a:t>b</a:t>
              </a:r>
            </a:p>
          </p:txBody>
        </p:sp>
      </p:grpSp>
      <p:sp>
        <p:nvSpPr>
          <p:cNvPr id="63" name="TextBox 62">
            <a:extLst>
              <a:ext uri="{FF2B5EF4-FFF2-40B4-BE49-F238E27FC236}">
                <a16:creationId xmlns:a16="http://schemas.microsoft.com/office/drawing/2014/main" id="{A6B4CD6C-B557-4FD3-876B-28B12EA454B9}"/>
              </a:ext>
            </a:extLst>
          </p:cNvPr>
          <p:cNvSpPr txBox="1"/>
          <p:nvPr/>
        </p:nvSpPr>
        <p:spPr>
          <a:xfrm>
            <a:off x="4459222" y="1739860"/>
            <a:ext cx="1216477" cy="646331"/>
          </a:xfrm>
          <a:prstGeom prst="rect">
            <a:avLst/>
          </a:prstGeom>
          <a:noFill/>
        </p:spPr>
        <p:txBody>
          <a:bodyPr wrap="square" rtlCol="0">
            <a:spAutoFit/>
          </a:bodyPr>
          <a:lstStyle/>
          <a:p>
            <a:r>
              <a:rPr lang="en-US" dirty="0"/>
              <a:t>Inner</a:t>
            </a:r>
          </a:p>
          <a:p>
            <a:r>
              <a:rPr lang="en-US" dirty="0"/>
              <a:t>membrane</a:t>
            </a:r>
          </a:p>
        </p:txBody>
      </p:sp>
      <p:sp>
        <p:nvSpPr>
          <p:cNvPr id="64" name="TextBox 63">
            <a:extLst>
              <a:ext uri="{FF2B5EF4-FFF2-40B4-BE49-F238E27FC236}">
                <a16:creationId xmlns:a16="http://schemas.microsoft.com/office/drawing/2014/main" id="{C4410510-54B9-4D60-8190-41C8FDAC6E3A}"/>
              </a:ext>
            </a:extLst>
          </p:cNvPr>
          <p:cNvSpPr txBox="1"/>
          <p:nvPr/>
        </p:nvSpPr>
        <p:spPr>
          <a:xfrm>
            <a:off x="4423714" y="2704696"/>
            <a:ext cx="1049971" cy="369332"/>
          </a:xfrm>
          <a:prstGeom prst="rect">
            <a:avLst/>
          </a:prstGeom>
          <a:noFill/>
        </p:spPr>
        <p:txBody>
          <a:bodyPr wrap="square" rtlCol="0">
            <a:spAutoFit/>
          </a:bodyPr>
          <a:lstStyle/>
          <a:p>
            <a:r>
              <a:rPr lang="en-US" dirty="0"/>
              <a:t>Matrix</a:t>
            </a:r>
          </a:p>
        </p:txBody>
      </p:sp>
      <p:sp>
        <p:nvSpPr>
          <p:cNvPr id="65" name="TextBox 64">
            <a:extLst>
              <a:ext uri="{FF2B5EF4-FFF2-40B4-BE49-F238E27FC236}">
                <a16:creationId xmlns:a16="http://schemas.microsoft.com/office/drawing/2014/main" id="{055ED71A-0614-492A-818D-A063C88B2AA4}"/>
              </a:ext>
            </a:extLst>
          </p:cNvPr>
          <p:cNvSpPr txBox="1"/>
          <p:nvPr/>
        </p:nvSpPr>
        <p:spPr>
          <a:xfrm>
            <a:off x="4420567" y="857611"/>
            <a:ext cx="2041506" cy="646331"/>
          </a:xfrm>
          <a:prstGeom prst="rect">
            <a:avLst/>
          </a:prstGeom>
          <a:noFill/>
        </p:spPr>
        <p:txBody>
          <a:bodyPr wrap="square" rtlCol="0">
            <a:spAutoFit/>
          </a:bodyPr>
          <a:lstStyle/>
          <a:p>
            <a:r>
              <a:rPr lang="en-US" dirty="0"/>
              <a:t>Intermembrane</a:t>
            </a:r>
          </a:p>
          <a:p>
            <a:r>
              <a:rPr lang="en-US" dirty="0"/>
              <a:t>Space</a:t>
            </a:r>
          </a:p>
        </p:txBody>
      </p:sp>
      <p:cxnSp>
        <p:nvCxnSpPr>
          <p:cNvPr id="67" name="Straight Connector 66">
            <a:extLst>
              <a:ext uri="{FF2B5EF4-FFF2-40B4-BE49-F238E27FC236}">
                <a16:creationId xmlns:a16="http://schemas.microsoft.com/office/drawing/2014/main" id="{438C0BDB-BAF4-4DB5-AC2E-FEAF6DED6B73}"/>
              </a:ext>
            </a:extLst>
          </p:cNvPr>
          <p:cNvCxnSpPr/>
          <p:nvPr/>
        </p:nvCxnSpPr>
        <p:spPr>
          <a:xfrm>
            <a:off x="4099661" y="1437042"/>
            <a:ext cx="0" cy="445971"/>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430CBF92-351C-406C-9A98-3EE333A9565B}"/>
              </a:ext>
            </a:extLst>
          </p:cNvPr>
          <p:cNvCxnSpPr/>
          <p:nvPr/>
        </p:nvCxnSpPr>
        <p:spPr>
          <a:xfrm>
            <a:off x="4099661" y="2243741"/>
            <a:ext cx="0" cy="445971"/>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6C813382-121F-49AC-8A81-1805BBDEA933}"/>
              </a:ext>
            </a:extLst>
          </p:cNvPr>
          <p:cNvSpPr txBox="1"/>
          <p:nvPr/>
        </p:nvSpPr>
        <p:spPr>
          <a:xfrm>
            <a:off x="3949010" y="1820199"/>
            <a:ext cx="452835" cy="461665"/>
          </a:xfrm>
          <a:prstGeom prst="rect">
            <a:avLst/>
          </a:prstGeom>
          <a:noFill/>
        </p:spPr>
        <p:txBody>
          <a:bodyPr wrap="square" rtlCol="0">
            <a:spAutoFit/>
          </a:bodyPr>
          <a:lstStyle/>
          <a:p>
            <a:r>
              <a:rPr lang="en-US" sz="2400" b="1" dirty="0"/>
              <a:t>F</a:t>
            </a:r>
            <a:r>
              <a:rPr lang="en-US" sz="2400" b="1" baseline="-25000" dirty="0"/>
              <a:t>0</a:t>
            </a:r>
          </a:p>
        </p:txBody>
      </p:sp>
      <p:cxnSp>
        <p:nvCxnSpPr>
          <p:cNvPr id="70" name="Straight Connector 69">
            <a:extLst>
              <a:ext uri="{FF2B5EF4-FFF2-40B4-BE49-F238E27FC236}">
                <a16:creationId xmlns:a16="http://schemas.microsoft.com/office/drawing/2014/main" id="{3DF5B2BD-6B11-4079-8971-55B7107A801C}"/>
              </a:ext>
            </a:extLst>
          </p:cNvPr>
          <p:cNvCxnSpPr/>
          <p:nvPr/>
        </p:nvCxnSpPr>
        <p:spPr>
          <a:xfrm>
            <a:off x="4099661" y="3546452"/>
            <a:ext cx="0" cy="445971"/>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03E1FD7-E143-4545-83F1-F7F6119674F8}"/>
              </a:ext>
            </a:extLst>
          </p:cNvPr>
          <p:cNvCxnSpPr/>
          <p:nvPr/>
        </p:nvCxnSpPr>
        <p:spPr>
          <a:xfrm>
            <a:off x="4099661" y="4353151"/>
            <a:ext cx="0" cy="445971"/>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7BC7BC81-5A8B-4EDB-8EBB-A30729BD724D}"/>
              </a:ext>
            </a:extLst>
          </p:cNvPr>
          <p:cNvSpPr txBox="1"/>
          <p:nvPr/>
        </p:nvSpPr>
        <p:spPr>
          <a:xfrm>
            <a:off x="3949010" y="3929609"/>
            <a:ext cx="452835" cy="461665"/>
          </a:xfrm>
          <a:prstGeom prst="rect">
            <a:avLst/>
          </a:prstGeom>
          <a:noFill/>
        </p:spPr>
        <p:txBody>
          <a:bodyPr wrap="square" rtlCol="0">
            <a:spAutoFit/>
          </a:bodyPr>
          <a:lstStyle/>
          <a:p>
            <a:r>
              <a:rPr lang="en-US" sz="2400" b="1" dirty="0"/>
              <a:t>F</a:t>
            </a:r>
            <a:r>
              <a:rPr lang="en-US" sz="2400" b="1" baseline="-25000" dirty="0"/>
              <a:t>1</a:t>
            </a:r>
          </a:p>
        </p:txBody>
      </p:sp>
      <p:sp>
        <p:nvSpPr>
          <p:cNvPr id="19" name="TextBox 18">
            <a:extLst>
              <a:ext uri="{FF2B5EF4-FFF2-40B4-BE49-F238E27FC236}">
                <a16:creationId xmlns:a16="http://schemas.microsoft.com/office/drawing/2014/main" id="{29A55637-9C55-46B8-BB22-5945FDDCFE71}"/>
              </a:ext>
            </a:extLst>
          </p:cNvPr>
          <p:cNvSpPr txBox="1"/>
          <p:nvPr/>
        </p:nvSpPr>
        <p:spPr>
          <a:xfrm>
            <a:off x="4745759" y="462139"/>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74" name="TextBox 73">
            <a:extLst>
              <a:ext uri="{FF2B5EF4-FFF2-40B4-BE49-F238E27FC236}">
                <a16:creationId xmlns:a16="http://schemas.microsoft.com/office/drawing/2014/main" id="{C2B9DDB5-9B66-4A9A-B697-BB19112E7B51}"/>
              </a:ext>
            </a:extLst>
          </p:cNvPr>
          <p:cNvSpPr txBox="1"/>
          <p:nvPr/>
        </p:nvSpPr>
        <p:spPr>
          <a:xfrm>
            <a:off x="6273540" y="803803"/>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75" name="TextBox 74">
            <a:extLst>
              <a:ext uri="{FF2B5EF4-FFF2-40B4-BE49-F238E27FC236}">
                <a16:creationId xmlns:a16="http://schemas.microsoft.com/office/drawing/2014/main" id="{20B6580D-1197-4DAD-97E4-2D0D7D9D2A77}"/>
              </a:ext>
            </a:extLst>
          </p:cNvPr>
          <p:cNvSpPr txBox="1"/>
          <p:nvPr/>
        </p:nvSpPr>
        <p:spPr>
          <a:xfrm>
            <a:off x="7656476" y="440984"/>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76" name="TextBox 75">
            <a:extLst>
              <a:ext uri="{FF2B5EF4-FFF2-40B4-BE49-F238E27FC236}">
                <a16:creationId xmlns:a16="http://schemas.microsoft.com/office/drawing/2014/main" id="{F1B5D73C-29EA-400A-9A16-80D441ADB830}"/>
              </a:ext>
            </a:extLst>
          </p:cNvPr>
          <p:cNvSpPr txBox="1"/>
          <p:nvPr/>
        </p:nvSpPr>
        <p:spPr>
          <a:xfrm>
            <a:off x="8296182" y="930939"/>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77" name="TextBox 76">
            <a:extLst>
              <a:ext uri="{FF2B5EF4-FFF2-40B4-BE49-F238E27FC236}">
                <a16:creationId xmlns:a16="http://schemas.microsoft.com/office/drawing/2014/main" id="{1D02B09B-099D-4807-BEE3-5A0EDBAD359E}"/>
              </a:ext>
            </a:extLst>
          </p:cNvPr>
          <p:cNvSpPr txBox="1"/>
          <p:nvPr/>
        </p:nvSpPr>
        <p:spPr>
          <a:xfrm>
            <a:off x="7018303" y="432860"/>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78" name="TextBox 77">
            <a:extLst>
              <a:ext uri="{FF2B5EF4-FFF2-40B4-BE49-F238E27FC236}">
                <a16:creationId xmlns:a16="http://schemas.microsoft.com/office/drawing/2014/main" id="{301D172D-84A4-4B70-BB80-CD63069DE42E}"/>
              </a:ext>
            </a:extLst>
          </p:cNvPr>
          <p:cNvSpPr txBox="1"/>
          <p:nvPr/>
        </p:nvSpPr>
        <p:spPr>
          <a:xfrm>
            <a:off x="6269155" y="302364"/>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80" name="TextBox 79">
            <a:extLst>
              <a:ext uri="{FF2B5EF4-FFF2-40B4-BE49-F238E27FC236}">
                <a16:creationId xmlns:a16="http://schemas.microsoft.com/office/drawing/2014/main" id="{969560C6-E914-457A-857D-96860EDC230E}"/>
              </a:ext>
            </a:extLst>
          </p:cNvPr>
          <p:cNvSpPr txBox="1"/>
          <p:nvPr/>
        </p:nvSpPr>
        <p:spPr>
          <a:xfrm>
            <a:off x="5131450" y="579988"/>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81" name="TextBox 80">
            <a:extLst>
              <a:ext uri="{FF2B5EF4-FFF2-40B4-BE49-F238E27FC236}">
                <a16:creationId xmlns:a16="http://schemas.microsoft.com/office/drawing/2014/main" id="{CB51CDD2-0ADB-49CA-94B9-9C73238054DF}"/>
              </a:ext>
            </a:extLst>
          </p:cNvPr>
          <p:cNvSpPr txBox="1"/>
          <p:nvPr/>
        </p:nvSpPr>
        <p:spPr>
          <a:xfrm>
            <a:off x="6697580" y="258886"/>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82" name="TextBox 81">
            <a:extLst>
              <a:ext uri="{FF2B5EF4-FFF2-40B4-BE49-F238E27FC236}">
                <a16:creationId xmlns:a16="http://schemas.microsoft.com/office/drawing/2014/main" id="{D5D1EC42-FA43-49EF-B199-85AF8F8D2427}"/>
              </a:ext>
            </a:extLst>
          </p:cNvPr>
          <p:cNvSpPr txBox="1"/>
          <p:nvPr/>
        </p:nvSpPr>
        <p:spPr>
          <a:xfrm>
            <a:off x="5541011" y="419060"/>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83" name="TextBox 82">
            <a:extLst>
              <a:ext uri="{FF2B5EF4-FFF2-40B4-BE49-F238E27FC236}">
                <a16:creationId xmlns:a16="http://schemas.microsoft.com/office/drawing/2014/main" id="{A06846E0-C9AE-4827-A209-8DB76D887F37}"/>
              </a:ext>
            </a:extLst>
          </p:cNvPr>
          <p:cNvSpPr txBox="1"/>
          <p:nvPr/>
        </p:nvSpPr>
        <p:spPr>
          <a:xfrm>
            <a:off x="7939309" y="638558"/>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66" name="Rectangle: Rounded Corners 65">
            <a:extLst>
              <a:ext uri="{FF2B5EF4-FFF2-40B4-BE49-F238E27FC236}">
                <a16:creationId xmlns:a16="http://schemas.microsoft.com/office/drawing/2014/main" id="{6CCA4B70-705D-4951-93DB-0B0563C78B5F}"/>
              </a:ext>
            </a:extLst>
          </p:cNvPr>
          <p:cNvSpPr/>
          <p:nvPr/>
        </p:nvSpPr>
        <p:spPr>
          <a:xfrm>
            <a:off x="5984493" y="1516366"/>
            <a:ext cx="217056" cy="6188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814DCCCD-7B2C-4484-A0B5-2B6D01B6D0FF}"/>
              </a:ext>
            </a:extLst>
          </p:cNvPr>
          <p:cNvSpPr txBox="1"/>
          <p:nvPr/>
        </p:nvSpPr>
        <p:spPr>
          <a:xfrm>
            <a:off x="5893082" y="1591084"/>
            <a:ext cx="409675" cy="369332"/>
          </a:xfrm>
          <a:prstGeom prst="rect">
            <a:avLst/>
          </a:prstGeom>
          <a:noFill/>
        </p:spPr>
        <p:txBody>
          <a:bodyPr wrap="square" rtlCol="0">
            <a:spAutoFit/>
          </a:bodyPr>
          <a:lstStyle/>
          <a:p>
            <a:r>
              <a:rPr lang="en-US" b="1" dirty="0">
                <a:solidFill>
                  <a:srgbClr val="C00000"/>
                </a:solidFill>
              </a:rPr>
              <a:t>H</a:t>
            </a:r>
            <a:r>
              <a:rPr lang="en-US" b="1" baseline="30000" dirty="0">
                <a:solidFill>
                  <a:srgbClr val="C00000"/>
                </a:solidFill>
              </a:rPr>
              <a:t>+</a:t>
            </a:r>
          </a:p>
        </p:txBody>
      </p:sp>
      <p:sp>
        <p:nvSpPr>
          <p:cNvPr id="51" name="TextBox 50">
            <a:extLst>
              <a:ext uri="{FF2B5EF4-FFF2-40B4-BE49-F238E27FC236}">
                <a16:creationId xmlns:a16="http://schemas.microsoft.com/office/drawing/2014/main" id="{A4FC7638-227F-4FD2-9D09-074010F106CD}"/>
              </a:ext>
            </a:extLst>
          </p:cNvPr>
          <p:cNvSpPr txBox="1"/>
          <p:nvPr/>
        </p:nvSpPr>
        <p:spPr>
          <a:xfrm>
            <a:off x="5953547" y="1764640"/>
            <a:ext cx="343364" cy="369332"/>
          </a:xfrm>
          <a:prstGeom prst="rect">
            <a:avLst/>
          </a:prstGeom>
          <a:noFill/>
        </p:spPr>
        <p:txBody>
          <a:bodyPr wrap="none" rtlCol="0">
            <a:spAutoFit/>
          </a:bodyPr>
          <a:lstStyle/>
          <a:p>
            <a:r>
              <a:rPr lang="en-US" b="1" dirty="0"/>
              <a:t>E</a:t>
            </a:r>
            <a:r>
              <a:rPr lang="en-US" b="1" baseline="30000" dirty="0"/>
              <a:t>-</a:t>
            </a:r>
          </a:p>
        </p:txBody>
      </p:sp>
      <p:sp>
        <p:nvSpPr>
          <p:cNvPr id="84" name="TextBox 83">
            <a:extLst>
              <a:ext uri="{FF2B5EF4-FFF2-40B4-BE49-F238E27FC236}">
                <a16:creationId xmlns:a16="http://schemas.microsoft.com/office/drawing/2014/main" id="{B964E374-E211-483E-829C-94A97E3F1358}"/>
              </a:ext>
            </a:extLst>
          </p:cNvPr>
          <p:cNvSpPr txBox="1"/>
          <p:nvPr/>
        </p:nvSpPr>
        <p:spPr>
          <a:xfrm>
            <a:off x="5893523" y="2068347"/>
            <a:ext cx="452835" cy="369332"/>
          </a:xfrm>
          <a:prstGeom prst="rect">
            <a:avLst/>
          </a:prstGeom>
          <a:noFill/>
        </p:spPr>
        <p:txBody>
          <a:bodyPr wrap="square" rtlCol="0">
            <a:spAutoFit/>
          </a:bodyPr>
          <a:lstStyle/>
          <a:p>
            <a:r>
              <a:rPr lang="en-US" b="1" dirty="0"/>
              <a:t>c1</a:t>
            </a:r>
          </a:p>
        </p:txBody>
      </p:sp>
      <p:sp>
        <p:nvSpPr>
          <p:cNvPr id="85" name="Title 1">
            <a:extLst>
              <a:ext uri="{FF2B5EF4-FFF2-40B4-BE49-F238E27FC236}">
                <a16:creationId xmlns:a16="http://schemas.microsoft.com/office/drawing/2014/main" id="{FAC207BF-5DA4-4AE4-995A-6D1DAE685661}"/>
              </a:ext>
            </a:extLst>
          </p:cNvPr>
          <p:cNvSpPr>
            <a:spLocks noGrp="1"/>
          </p:cNvSpPr>
          <p:nvPr>
            <p:ph type="title"/>
          </p:nvPr>
        </p:nvSpPr>
        <p:spPr>
          <a:xfrm>
            <a:off x="1305018" y="222349"/>
            <a:ext cx="2832714" cy="779462"/>
          </a:xfrm>
        </p:spPr>
        <p:txBody>
          <a:bodyPr>
            <a:normAutofit fontScale="90000"/>
          </a:bodyPr>
          <a:lstStyle/>
          <a:p>
            <a:r>
              <a:rPr lang="en-US" dirty="0"/>
              <a:t>The Proton Motor</a:t>
            </a:r>
          </a:p>
        </p:txBody>
      </p:sp>
      <p:grpSp>
        <p:nvGrpSpPr>
          <p:cNvPr id="86" name="Group 85">
            <a:extLst>
              <a:ext uri="{FF2B5EF4-FFF2-40B4-BE49-F238E27FC236}">
                <a16:creationId xmlns:a16="http://schemas.microsoft.com/office/drawing/2014/main" id="{5AEC1539-0599-4C19-A0DF-FBC914B5DCCE}"/>
              </a:ext>
            </a:extLst>
          </p:cNvPr>
          <p:cNvGrpSpPr/>
          <p:nvPr/>
        </p:nvGrpSpPr>
        <p:grpSpPr>
          <a:xfrm>
            <a:off x="5805110" y="2536299"/>
            <a:ext cx="1268340" cy="579336"/>
            <a:chOff x="974224" y="4013940"/>
            <a:chExt cx="1268340" cy="579336"/>
          </a:xfrm>
        </p:grpSpPr>
        <p:sp>
          <p:nvSpPr>
            <p:cNvPr id="87" name="Arc 86">
              <a:extLst>
                <a:ext uri="{FF2B5EF4-FFF2-40B4-BE49-F238E27FC236}">
                  <a16:creationId xmlns:a16="http://schemas.microsoft.com/office/drawing/2014/main" id="{6C583CB4-314B-4C4C-B4F4-FCBFBC1632EA}"/>
                </a:ext>
              </a:extLst>
            </p:cNvPr>
            <p:cNvSpPr/>
            <p:nvPr/>
          </p:nvSpPr>
          <p:spPr>
            <a:xfrm>
              <a:off x="974224" y="4013940"/>
              <a:ext cx="1238131" cy="579335"/>
            </a:xfrm>
            <a:prstGeom prst="arc">
              <a:avLst/>
            </a:prstGeom>
            <a:ln w="57150">
              <a:solidFill>
                <a:schemeClr val="bg2">
                  <a:lumMod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Arc 87">
              <a:extLst>
                <a:ext uri="{FF2B5EF4-FFF2-40B4-BE49-F238E27FC236}">
                  <a16:creationId xmlns:a16="http://schemas.microsoft.com/office/drawing/2014/main" id="{FAE969DC-9A7B-43F0-9029-587FD2F153F9}"/>
                </a:ext>
              </a:extLst>
            </p:cNvPr>
            <p:cNvSpPr/>
            <p:nvPr/>
          </p:nvSpPr>
          <p:spPr>
            <a:xfrm flipH="1">
              <a:off x="1004433" y="4013941"/>
              <a:ext cx="1238131" cy="579335"/>
            </a:xfrm>
            <a:prstGeom prst="arc">
              <a:avLst/>
            </a:prstGeom>
            <a:ln w="57150">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9" name="TextBox 88">
            <a:extLst>
              <a:ext uri="{FF2B5EF4-FFF2-40B4-BE49-F238E27FC236}">
                <a16:creationId xmlns:a16="http://schemas.microsoft.com/office/drawing/2014/main" id="{D0F7F051-365A-4F44-B042-EBFE4BE3E176}"/>
              </a:ext>
            </a:extLst>
          </p:cNvPr>
          <p:cNvSpPr txBox="1"/>
          <p:nvPr/>
        </p:nvSpPr>
        <p:spPr>
          <a:xfrm>
            <a:off x="418620" y="2081794"/>
            <a:ext cx="3359700" cy="2246769"/>
          </a:xfrm>
          <a:prstGeom prst="rect">
            <a:avLst/>
          </a:prstGeom>
          <a:noFill/>
        </p:spPr>
        <p:txBody>
          <a:bodyPr wrap="square" rtlCol="0">
            <a:spAutoFit/>
          </a:bodyPr>
          <a:lstStyle/>
          <a:p>
            <a:r>
              <a:rPr lang="en-US" sz="2800" dirty="0"/>
              <a:t>Loading of the c-subunits causes the F</a:t>
            </a:r>
            <a:r>
              <a:rPr lang="en-US" sz="2800" baseline="-25000" dirty="0"/>
              <a:t>0 </a:t>
            </a:r>
            <a:r>
              <a:rPr lang="en-US" sz="2800" dirty="0"/>
              <a:t>motor to move in the counterclockwise direction</a:t>
            </a:r>
          </a:p>
        </p:txBody>
      </p:sp>
    </p:spTree>
    <p:extLst>
      <p:ext uri="{BB962C8B-B14F-4D97-AF65-F5344CB8AC3E}">
        <p14:creationId xmlns:p14="http://schemas.microsoft.com/office/powerpoint/2010/main" val="2420581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7EA677E4-7918-4C51-AE54-F5F8516179A2}"/>
              </a:ext>
            </a:extLst>
          </p:cNvPr>
          <p:cNvSpPr/>
          <p:nvPr/>
        </p:nvSpPr>
        <p:spPr>
          <a:xfrm>
            <a:off x="4450886" y="1606855"/>
            <a:ext cx="4469055" cy="104756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1" name="Group 60">
            <a:extLst>
              <a:ext uri="{FF2B5EF4-FFF2-40B4-BE49-F238E27FC236}">
                <a16:creationId xmlns:a16="http://schemas.microsoft.com/office/drawing/2014/main" id="{60510E1F-D12B-4CE7-88B7-2ECD91CA0CE0}"/>
              </a:ext>
            </a:extLst>
          </p:cNvPr>
          <p:cNvGrpSpPr/>
          <p:nvPr/>
        </p:nvGrpSpPr>
        <p:grpSpPr>
          <a:xfrm>
            <a:off x="5579558" y="1250171"/>
            <a:ext cx="2590621" cy="3794168"/>
            <a:chOff x="4476298" y="1692232"/>
            <a:chExt cx="2078616" cy="3473536"/>
          </a:xfrm>
        </p:grpSpPr>
        <p:sp>
          <p:nvSpPr>
            <p:cNvPr id="39" name="Rectangle: Rounded Corners 38">
              <a:extLst>
                <a:ext uri="{FF2B5EF4-FFF2-40B4-BE49-F238E27FC236}">
                  <a16:creationId xmlns:a16="http://schemas.microsoft.com/office/drawing/2014/main" id="{390ED606-0F42-4A2F-9E84-09550B1DA1F0}"/>
                </a:ext>
              </a:extLst>
            </p:cNvPr>
            <p:cNvSpPr/>
            <p:nvPr/>
          </p:nvSpPr>
          <p:spPr>
            <a:xfrm rot="10800000">
              <a:off x="6229780" y="1993249"/>
              <a:ext cx="164593" cy="3172519"/>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844EE00F-D934-4316-876A-E308A7E29590}"/>
                </a:ext>
              </a:extLst>
            </p:cNvPr>
            <p:cNvGrpSpPr/>
            <p:nvPr/>
          </p:nvGrpSpPr>
          <p:grpSpPr>
            <a:xfrm rot="10800000">
              <a:off x="5466450" y="1944803"/>
              <a:ext cx="272505" cy="1286822"/>
              <a:chOff x="3827156" y="4187467"/>
              <a:chExt cx="272505" cy="1286822"/>
            </a:xfrm>
          </p:grpSpPr>
          <p:sp>
            <p:nvSpPr>
              <p:cNvPr id="5" name="Rectangle: Rounded Corners 4">
                <a:extLst>
                  <a:ext uri="{FF2B5EF4-FFF2-40B4-BE49-F238E27FC236}">
                    <a16:creationId xmlns:a16="http://schemas.microsoft.com/office/drawing/2014/main" id="{AFC7755A-B30D-4758-B36E-793CEB702F73}"/>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15C5C6B-780A-43F3-A322-1A97F96207FC}"/>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F095C13F-FDAE-41DF-A74E-3973E2A3F535}"/>
                </a:ext>
              </a:extLst>
            </p:cNvPr>
            <p:cNvGrpSpPr/>
            <p:nvPr/>
          </p:nvGrpSpPr>
          <p:grpSpPr>
            <a:xfrm rot="10800000">
              <a:off x="4660992" y="1993248"/>
              <a:ext cx="272505" cy="1286822"/>
              <a:chOff x="3827156" y="4187467"/>
              <a:chExt cx="272505" cy="1286822"/>
            </a:xfrm>
          </p:grpSpPr>
          <p:sp>
            <p:nvSpPr>
              <p:cNvPr id="25" name="Rectangle: Rounded Corners 24">
                <a:extLst>
                  <a:ext uri="{FF2B5EF4-FFF2-40B4-BE49-F238E27FC236}">
                    <a16:creationId xmlns:a16="http://schemas.microsoft.com/office/drawing/2014/main" id="{2DE15C8E-BE7F-4668-81A6-2825C7C446AE}"/>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07300D2-5C05-479E-B753-B453C5A28AFC}"/>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Rounded Corners 30">
              <a:extLst>
                <a:ext uri="{FF2B5EF4-FFF2-40B4-BE49-F238E27FC236}">
                  <a16:creationId xmlns:a16="http://schemas.microsoft.com/office/drawing/2014/main" id="{85D935F7-1A7C-4E7E-8C96-3229C728F4B1}"/>
                </a:ext>
              </a:extLst>
            </p:cNvPr>
            <p:cNvSpPr/>
            <p:nvPr/>
          </p:nvSpPr>
          <p:spPr>
            <a:xfrm rot="10800000">
              <a:off x="4863083" y="2055383"/>
              <a:ext cx="641897" cy="203366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17BAB1C6-A488-44A0-BF0D-39B8A1BD68BE}"/>
                </a:ext>
              </a:extLst>
            </p:cNvPr>
            <p:cNvGrpSpPr/>
            <p:nvPr/>
          </p:nvGrpSpPr>
          <p:grpSpPr>
            <a:xfrm rot="10800000">
              <a:off x="4564127" y="1826214"/>
              <a:ext cx="272505" cy="1286822"/>
              <a:chOff x="3827156" y="4187467"/>
              <a:chExt cx="272505" cy="1286822"/>
            </a:xfrm>
          </p:grpSpPr>
          <p:sp>
            <p:nvSpPr>
              <p:cNvPr id="28" name="Rectangle: Rounded Corners 27">
                <a:extLst>
                  <a:ext uri="{FF2B5EF4-FFF2-40B4-BE49-F238E27FC236}">
                    <a16:creationId xmlns:a16="http://schemas.microsoft.com/office/drawing/2014/main" id="{8624109A-6ED0-4B31-8527-D022EB2D0C44}"/>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19E9F7AC-12E1-44CC-9D1B-4150DF43A260}"/>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D73340C3-A36A-4888-BDB8-43B71FE996E0}"/>
                </a:ext>
              </a:extLst>
            </p:cNvPr>
            <p:cNvGrpSpPr/>
            <p:nvPr/>
          </p:nvGrpSpPr>
          <p:grpSpPr>
            <a:xfrm rot="10800000">
              <a:off x="4750757" y="1736893"/>
              <a:ext cx="272505" cy="1286822"/>
              <a:chOff x="3827156" y="4187467"/>
              <a:chExt cx="272505" cy="1286822"/>
            </a:xfrm>
          </p:grpSpPr>
          <p:sp>
            <p:nvSpPr>
              <p:cNvPr id="22" name="Rectangle: Rounded Corners 21">
                <a:extLst>
                  <a:ext uri="{FF2B5EF4-FFF2-40B4-BE49-F238E27FC236}">
                    <a16:creationId xmlns:a16="http://schemas.microsoft.com/office/drawing/2014/main" id="{2BAF613C-A8B2-4752-91FA-B767E17A5C78}"/>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B4C8F3D-E2F4-42D7-9D6F-6829012BCD27}"/>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Oval 34">
              <a:extLst>
                <a:ext uri="{FF2B5EF4-FFF2-40B4-BE49-F238E27FC236}">
                  <a16:creationId xmlns:a16="http://schemas.microsoft.com/office/drawing/2014/main" id="{ACFA680F-A1A0-44D2-8A48-4F60917E5A40}"/>
                </a:ext>
              </a:extLst>
            </p:cNvPr>
            <p:cNvSpPr/>
            <p:nvPr/>
          </p:nvSpPr>
          <p:spPr>
            <a:xfrm rot="10800000">
              <a:off x="4863902" y="3860877"/>
              <a:ext cx="641897" cy="1253515"/>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F44F0E4-C101-4880-A408-04084265241B}"/>
                </a:ext>
              </a:extLst>
            </p:cNvPr>
            <p:cNvSpPr/>
            <p:nvPr/>
          </p:nvSpPr>
          <p:spPr>
            <a:xfrm rot="10800000">
              <a:off x="5127308" y="3801618"/>
              <a:ext cx="641897" cy="1253515"/>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944F50FF-B64D-4A1B-997B-B6E96C66513C}"/>
                </a:ext>
              </a:extLst>
            </p:cNvPr>
            <p:cNvSpPr/>
            <p:nvPr/>
          </p:nvSpPr>
          <p:spPr>
            <a:xfrm rot="10800000">
              <a:off x="4591383" y="3823821"/>
              <a:ext cx="641897" cy="1253515"/>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98F25D1-1081-4414-A51D-38CF5360A7A8}"/>
                </a:ext>
              </a:extLst>
            </p:cNvPr>
            <p:cNvSpPr/>
            <p:nvPr/>
          </p:nvSpPr>
          <p:spPr>
            <a:xfrm rot="10800000">
              <a:off x="4476298" y="3665148"/>
              <a:ext cx="641897" cy="1253515"/>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72766213-8D36-4D62-9A25-75EF979FD572}"/>
                </a:ext>
              </a:extLst>
            </p:cNvPr>
            <p:cNvSpPr/>
            <p:nvPr/>
          </p:nvSpPr>
          <p:spPr>
            <a:xfrm rot="10800000">
              <a:off x="6142739" y="1993248"/>
              <a:ext cx="138960" cy="2969822"/>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E8D69085-5B4F-47DB-A003-44AC1FC151F3}"/>
                </a:ext>
              </a:extLst>
            </p:cNvPr>
            <p:cNvSpPr/>
            <p:nvPr/>
          </p:nvSpPr>
          <p:spPr>
            <a:xfrm rot="10800000">
              <a:off x="5629623" y="1948841"/>
              <a:ext cx="578639" cy="110818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5034DA84-E0FB-46C8-814E-F71A3022322A}"/>
                </a:ext>
              </a:extLst>
            </p:cNvPr>
            <p:cNvGrpSpPr/>
            <p:nvPr/>
          </p:nvGrpSpPr>
          <p:grpSpPr>
            <a:xfrm rot="10800000">
              <a:off x="5505797" y="1791394"/>
              <a:ext cx="272505" cy="1286822"/>
              <a:chOff x="3827156" y="4187467"/>
              <a:chExt cx="272505" cy="1286822"/>
            </a:xfrm>
          </p:grpSpPr>
          <p:sp>
            <p:nvSpPr>
              <p:cNvPr id="10" name="Rectangle: Rounded Corners 9">
                <a:extLst>
                  <a:ext uri="{FF2B5EF4-FFF2-40B4-BE49-F238E27FC236}">
                    <a16:creationId xmlns:a16="http://schemas.microsoft.com/office/drawing/2014/main" id="{6528382B-742F-41BB-BFC9-9C6CF08D028F}"/>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58D4CC7-EBB9-4B51-B6CA-37E3FE84D594}"/>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7054AA51-FC5B-40AC-98DE-6E27E51C9B28}"/>
                </a:ext>
              </a:extLst>
            </p:cNvPr>
            <p:cNvGrpSpPr/>
            <p:nvPr/>
          </p:nvGrpSpPr>
          <p:grpSpPr>
            <a:xfrm rot="10800000">
              <a:off x="5283683" y="1716202"/>
              <a:ext cx="272505" cy="1286822"/>
              <a:chOff x="3827156" y="4187467"/>
              <a:chExt cx="272505" cy="1286822"/>
            </a:xfrm>
          </p:grpSpPr>
          <p:sp>
            <p:nvSpPr>
              <p:cNvPr id="13" name="Rectangle: Rounded Corners 12">
                <a:extLst>
                  <a:ext uri="{FF2B5EF4-FFF2-40B4-BE49-F238E27FC236}">
                    <a16:creationId xmlns:a16="http://schemas.microsoft.com/office/drawing/2014/main" id="{2CDBB605-75BC-4FE5-8057-4F4E7FAEFE08}"/>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A105EBE-22DB-45CA-AB59-C24FE63A4A71}"/>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D7AD4CB0-4D9E-42DF-A2FD-7C26D0E5E44F}"/>
                </a:ext>
              </a:extLst>
            </p:cNvPr>
            <p:cNvGrpSpPr/>
            <p:nvPr/>
          </p:nvGrpSpPr>
          <p:grpSpPr>
            <a:xfrm rot="10800000">
              <a:off x="5017220" y="1692232"/>
              <a:ext cx="272505" cy="1286822"/>
              <a:chOff x="3827156" y="4187467"/>
              <a:chExt cx="272505" cy="1286822"/>
            </a:xfrm>
          </p:grpSpPr>
          <p:sp>
            <p:nvSpPr>
              <p:cNvPr id="16" name="Rectangle: Rounded Corners 15">
                <a:extLst>
                  <a:ext uri="{FF2B5EF4-FFF2-40B4-BE49-F238E27FC236}">
                    <a16:creationId xmlns:a16="http://schemas.microsoft.com/office/drawing/2014/main" id="{89DA0F9B-2543-42D2-B3C2-92B3EF291524}"/>
                  </a:ext>
                </a:extLst>
              </p:cNvPr>
              <p:cNvSpPr/>
              <p:nvPr/>
            </p:nvSpPr>
            <p:spPr>
              <a:xfrm>
                <a:off x="3827158" y="4257107"/>
                <a:ext cx="272503" cy="12171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1E23E9F-A584-4F33-B68F-93A9DA484A06}"/>
                  </a:ext>
                </a:extLst>
              </p:cNvPr>
              <p:cNvSpPr/>
              <p:nvPr/>
            </p:nvSpPr>
            <p:spPr>
              <a:xfrm>
                <a:off x="3827156" y="4187467"/>
                <a:ext cx="272503" cy="178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Oval 41">
              <a:extLst>
                <a:ext uri="{FF2B5EF4-FFF2-40B4-BE49-F238E27FC236}">
                  <a16:creationId xmlns:a16="http://schemas.microsoft.com/office/drawing/2014/main" id="{FC574922-5079-4E68-9E72-A4154208F258}"/>
                </a:ext>
              </a:extLst>
            </p:cNvPr>
            <p:cNvSpPr/>
            <p:nvPr/>
          </p:nvSpPr>
          <p:spPr>
            <a:xfrm rot="12701702">
              <a:off x="5707747" y="4241613"/>
              <a:ext cx="511655" cy="91086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1E54ACE1-09BB-456F-A13B-37F8991652B9}"/>
                </a:ext>
              </a:extLst>
            </p:cNvPr>
            <p:cNvSpPr/>
            <p:nvPr/>
          </p:nvSpPr>
          <p:spPr>
            <a:xfrm rot="10800000">
              <a:off x="5276695" y="3633058"/>
              <a:ext cx="641897" cy="1253515"/>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6F2BD34-4EB5-40FB-90EA-AA8D0BB70423}"/>
                </a:ext>
              </a:extLst>
            </p:cNvPr>
            <p:cNvSpPr/>
            <p:nvPr/>
          </p:nvSpPr>
          <p:spPr>
            <a:xfrm rot="10800000">
              <a:off x="4863902" y="3576726"/>
              <a:ext cx="641897" cy="1253515"/>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14AC965D-9993-48CA-954C-F7F52779CFD0}"/>
                </a:ext>
              </a:extLst>
            </p:cNvPr>
            <p:cNvSpPr txBox="1"/>
            <p:nvPr/>
          </p:nvSpPr>
          <p:spPr>
            <a:xfrm>
              <a:off x="6060851" y="3719714"/>
              <a:ext cx="363338" cy="369332"/>
            </a:xfrm>
            <a:prstGeom prst="rect">
              <a:avLst/>
            </a:prstGeom>
            <a:noFill/>
          </p:spPr>
          <p:txBody>
            <a:bodyPr wrap="square" rtlCol="0">
              <a:spAutoFit/>
            </a:bodyPr>
            <a:lstStyle/>
            <a:p>
              <a:r>
                <a:rPr lang="en-US" b="1" dirty="0">
                  <a:solidFill>
                    <a:schemeClr val="bg1"/>
                  </a:solidFill>
                </a:rPr>
                <a:t>b</a:t>
              </a:r>
            </a:p>
          </p:txBody>
        </p:sp>
        <p:sp>
          <p:nvSpPr>
            <p:cNvPr id="44" name="TextBox 43">
              <a:extLst>
                <a:ext uri="{FF2B5EF4-FFF2-40B4-BE49-F238E27FC236}">
                  <a16:creationId xmlns:a16="http://schemas.microsoft.com/office/drawing/2014/main" id="{94971645-EEE8-4C73-BE22-9008CA28FD7F}"/>
                </a:ext>
              </a:extLst>
            </p:cNvPr>
            <p:cNvSpPr txBox="1"/>
            <p:nvPr/>
          </p:nvSpPr>
          <p:spPr>
            <a:xfrm>
              <a:off x="6191576" y="3723752"/>
              <a:ext cx="363338" cy="369332"/>
            </a:xfrm>
            <a:prstGeom prst="rect">
              <a:avLst/>
            </a:prstGeom>
            <a:noFill/>
          </p:spPr>
          <p:txBody>
            <a:bodyPr wrap="square" rtlCol="0">
              <a:spAutoFit/>
            </a:bodyPr>
            <a:lstStyle/>
            <a:p>
              <a:r>
                <a:rPr lang="en-US" b="1" dirty="0">
                  <a:solidFill>
                    <a:schemeClr val="bg1"/>
                  </a:solidFill>
                </a:rPr>
                <a:t>b</a:t>
              </a:r>
            </a:p>
          </p:txBody>
        </p:sp>
        <p:sp>
          <p:nvSpPr>
            <p:cNvPr id="45" name="TextBox 44">
              <a:extLst>
                <a:ext uri="{FF2B5EF4-FFF2-40B4-BE49-F238E27FC236}">
                  <a16:creationId xmlns:a16="http://schemas.microsoft.com/office/drawing/2014/main" id="{3767173E-6F71-4CD4-AD77-3E3C6E31AA73}"/>
                </a:ext>
              </a:extLst>
            </p:cNvPr>
            <p:cNvSpPr txBox="1"/>
            <p:nvPr/>
          </p:nvSpPr>
          <p:spPr>
            <a:xfrm>
              <a:off x="5840919" y="2267408"/>
              <a:ext cx="363338" cy="369332"/>
            </a:xfrm>
            <a:prstGeom prst="rect">
              <a:avLst/>
            </a:prstGeom>
            <a:noFill/>
          </p:spPr>
          <p:txBody>
            <a:bodyPr wrap="square" rtlCol="0">
              <a:spAutoFit/>
            </a:bodyPr>
            <a:lstStyle/>
            <a:p>
              <a:r>
                <a:rPr lang="en-US" b="1" dirty="0">
                  <a:solidFill>
                    <a:schemeClr val="bg1"/>
                  </a:solidFill>
                </a:rPr>
                <a:t>a</a:t>
              </a:r>
            </a:p>
          </p:txBody>
        </p:sp>
        <p:sp>
          <p:nvSpPr>
            <p:cNvPr id="52" name="TextBox 51">
              <a:extLst>
                <a:ext uri="{FF2B5EF4-FFF2-40B4-BE49-F238E27FC236}">
                  <a16:creationId xmlns:a16="http://schemas.microsoft.com/office/drawing/2014/main" id="{9F19AA66-1E3F-4BC7-88C7-900BDFD73339}"/>
                </a:ext>
              </a:extLst>
            </p:cNvPr>
            <p:cNvSpPr txBox="1"/>
            <p:nvPr/>
          </p:nvSpPr>
          <p:spPr>
            <a:xfrm>
              <a:off x="5026155" y="3948671"/>
              <a:ext cx="363338" cy="369332"/>
            </a:xfrm>
            <a:prstGeom prst="rect">
              <a:avLst/>
            </a:prstGeom>
            <a:noFill/>
          </p:spPr>
          <p:txBody>
            <a:bodyPr wrap="square" rtlCol="0">
              <a:spAutoFit/>
            </a:bodyPr>
            <a:lstStyle/>
            <a:p>
              <a:r>
                <a:rPr lang="en-US" b="1" dirty="0">
                  <a:latin typeface="Symbol" panose="05050102010706020507" pitchFamily="18" charset="2"/>
                </a:rPr>
                <a:t>a</a:t>
              </a:r>
            </a:p>
          </p:txBody>
        </p:sp>
        <p:sp>
          <p:nvSpPr>
            <p:cNvPr id="53" name="TextBox 52">
              <a:extLst>
                <a:ext uri="{FF2B5EF4-FFF2-40B4-BE49-F238E27FC236}">
                  <a16:creationId xmlns:a16="http://schemas.microsoft.com/office/drawing/2014/main" id="{0549BF88-0716-49F2-B1D8-A4148C668577}"/>
                </a:ext>
              </a:extLst>
            </p:cNvPr>
            <p:cNvSpPr txBox="1"/>
            <p:nvPr/>
          </p:nvSpPr>
          <p:spPr>
            <a:xfrm>
              <a:off x="5257672" y="4701080"/>
              <a:ext cx="363338" cy="369332"/>
            </a:xfrm>
            <a:prstGeom prst="rect">
              <a:avLst/>
            </a:prstGeom>
            <a:noFill/>
          </p:spPr>
          <p:txBody>
            <a:bodyPr wrap="square" rtlCol="0">
              <a:spAutoFit/>
            </a:bodyPr>
            <a:lstStyle/>
            <a:p>
              <a:r>
                <a:rPr lang="en-US" b="1" dirty="0">
                  <a:latin typeface="Symbol" panose="05050102010706020507" pitchFamily="18" charset="2"/>
                </a:rPr>
                <a:t>a</a:t>
              </a:r>
            </a:p>
          </p:txBody>
        </p:sp>
        <p:sp>
          <p:nvSpPr>
            <p:cNvPr id="54" name="TextBox 53">
              <a:extLst>
                <a:ext uri="{FF2B5EF4-FFF2-40B4-BE49-F238E27FC236}">
                  <a16:creationId xmlns:a16="http://schemas.microsoft.com/office/drawing/2014/main" id="{77803D59-CC84-4B2D-870F-01A9CD8B3BBB}"/>
                </a:ext>
              </a:extLst>
            </p:cNvPr>
            <p:cNvSpPr txBox="1"/>
            <p:nvPr/>
          </p:nvSpPr>
          <p:spPr>
            <a:xfrm>
              <a:off x="4802769" y="4717891"/>
              <a:ext cx="363338" cy="369332"/>
            </a:xfrm>
            <a:prstGeom prst="rect">
              <a:avLst/>
            </a:prstGeom>
            <a:noFill/>
          </p:spPr>
          <p:txBody>
            <a:bodyPr wrap="square" rtlCol="0">
              <a:spAutoFit/>
            </a:bodyPr>
            <a:lstStyle/>
            <a:p>
              <a:r>
                <a:rPr lang="en-US" b="1" dirty="0">
                  <a:latin typeface="Symbol" panose="05050102010706020507" pitchFamily="18" charset="2"/>
                </a:rPr>
                <a:t>a</a:t>
              </a:r>
            </a:p>
          </p:txBody>
        </p:sp>
        <p:sp>
          <p:nvSpPr>
            <p:cNvPr id="55" name="TextBox 54">
              <a:extLst>
                <a:ext uri="{FF2B5EF4-FFF2-40B4-BE49-F238E27FC236}">
                  <a16:creationId xmlns:a16="http://schemas.microsoft.com/office/drawing/2014/main" id="{94513687-53B9-471A-BF6C-4682058AF25E}"/>
                </a:ext>
              </a:extLst>
            </p:cNvPr>
            <p:cNvSpPr txBox="1"/>
            <p:nvPr/>
          </p:nvSpPr>
          <p:spPr>
            <a:xfrm>
              <a:off x="5854503" y="4519961"/>
              <a:ext cx="363338" cy="369332"/>
            </a:xfrm>
            <a:prstGeom prst="rect">
              <a:avLst/>
            </a:prstGeom>
            <a:noFill/>
          </p:spPr>
          <p:txBody>
            <a:bodyPr wrap="square" rtlCol="0">
              <a:spAutoFit/>
            </a:bodyPr>
            <a:lstStyle/>
            <a:p>
              <a:r>
                <a:rPr lang="en-US" b="1" dirty="0">
                  <a:solidFill>
                    <a:schemeClr val="bg1"/>
                  </a:solidFill>
                  <a:latin typeface="Symbol" panose="05050102010706020507" pitchFamily="18" charset="2"/>
                </a:rPr>
                <a:t>d</a:t>
              </a:r>
            </a:p>
          </p:txBody>
        </p:sp>
        <p:sp>
          <p:nvSpPr>
            <p:cNvPr id="56" name="TextBox 55">
              <a:extLst>
                <a:ext uri="{FF2B5EF4-FFF2-40B4-BE49-F238E27FC236}">
                  <a16:creationId xmlns:a16="http://schemas.microsoft.com/office/drawing/2014/main" id="{F6F32290-86FA-41F9-8A70-FD05D5B4510D}"/>
                </a:ext>
              </a:extLst>
            </p:cNvPr>
            <p:cNvSpPr txBox="1"/>
            <p:nvPr/>
          </p:nvSpPr>
          <p:spPr>
            <a:xfrm>
              <a:off x="5035895" y="4763626"/>
              <a:ext cx="363338" cy="369332"/>
            </a:xfrm>
            <a:prstGeom prst="rect">
              <a:avLst/>
            </a:prstGeom>
            <a:noFill/>
          </p:spPr>
          <p:txBody>
            <a:bodyPr wrap="square" rtlCol="0">
              <a:spAutoFit/>
            </a:bodyPr>
            <a:lstStyle/>
            <a:p>
              <a:r>
                <a:rPr lang="en-US" b="1" dirty="0">
                  <a:latin typeface="Symbol" panose="05050102010706020507" pitchFamily="18" charset="2"/>
                </a:rPr>
                <a:t>b</a:t>
              </a:r>
            </a:p>
          </p:txBody>
        </p:sp>
        <p:sp>
          <p:nvSpPr>
            <p:cNvPr id="57" name="TextBox 56">
              <a:extLst>
                <a:ext uri="{FF2B5EF4-FFF2-40B4-BE49-F238E27FC236}">
                  <a16:creationId xmlns:a16="http://schemas.microsoft.com/office/drawing/2014/main" id="{3F31146C-19F2-406F-A9C6-24D016520C70}"/>
                </a:ext>
              </a:extLst>
            </p:cNvPr>
            <p:cNvSpPr txBox="1"/>
            <p:nvPr/>
          </p:nvSpPr>
          <p:spPr>
            <a:xfrm>
              <a:off x="5515465" y="4039978"/>
              <a:ext cx="363338" cy="369332"/>
            </a:xfrm>
            <a:prstGeom prst="rect">
              <a:avLst/>
            </a:prstGeom>
            <a:noFill/>
          </p:spPr>
          <p:txBody>
            <a:bodyPr wrap="square" rtlCol="0">
              <a:spAutoFit/>
            </a:bodyPr>
            <a:lstStyle/>
            <a:p>
              <a:r>
                <a:rPr lang="en-US" b="1" dirty="0">
                  <a:latin typeface="Symbol" panose="05050102010706020507" pitchFamily="18" charset="2"/>
                </a:rPr>
                <a:t>b</a:t>
              </a:r>
            </a:p>
          </p:txBody>
        </p:sp>
        <p:sp>
          <p:nvSpPr>
            <p:cNvPr id="58" name="TextBox 57">
              <a:extLst>
                <a:ext uri="{FF2B5EF4-FFF2-40B4-BE49-F238E27FC236}">
                  <a16:creationId xmlns:a16="http://schemas.microsoft.com/office/drawing/2014/main" id="{F3A55FBE-0429-46A3-8A01-B6DB5D8242F1}"/>
                </a:ext>
              </a:extLst>
            </p:cNvPr>
            <p:cNvSpPr txBox="1"/>
            <p:nvPr/>
          </p:nvSpPr>
          <p:spPr>
            <a:xfrm>
              <a:off x="4533253" y="4039258"/>
              <a:ext cx="363338" cy="369332"/>
            </a:xfrm>
            <a:prstGeom prst="rect">
              <a:avLst/>
            </a:prstGeom>
            <a:noFill/>
          </p:spPr>
          <p:txBody>
            <a:bodyPr wrap="square" rtlCol="0">
              <a:spAutoFit/>
            </a:bodyPr>
            <a:lstStyle/>
            <a:p>
              <a:r>
                <a:rPr lang="en-US" b="1" dirty="0">
                  <a:latin typeface="Symbol" panose="05050102010706020507" pitchFamily="18" charset="2"/>
                </a:rPr>
                <a:t>b</a:t>
              </a:r>
            </a:p>
          </p:txBody>
        </p:sp>
      </p:grpSp>
      <p:sp>
        <p:nvSpPr>
          <p:cNvPr id="63" name="TextBox 62">
            <a:extLst>
              <a:ext uri="{FF2B5EF4-FFF2-40B4-BE49-F238E27FC236}">
                <a16:creationId xmlns:a16="http://schemas.microsoft.com/office/drawing/2014/main" id="{A6B4CD6C-B557-4FD3-876B-28B12EA454B9}"/>
              </a:ext>
            </a:extLst>
          </p:cNvPr>
          <p:cNvSpPr txBox="1"/>
          <p:nvPr/>
        </p:nvSpPr>
        <p:spPr>
          <a:xfrm>
            <a:off x="4459222" y="1739860"/>
            <a:ext cx="1216477" cy="646331"/>
          </a:xfrm>
          <a:prstGeom prst="rect">
            <a:avLst/>
          </a:prstGeom>
          <a:noFill/>
        </p:spPr>
        <p:txBody>
          <a:bodyPr wrap="square" rtlCol="0">
            <a:spAutoFit/>
          </a:bodyPr>
          <a:lstStyle/>
          <a:p>
            <a:r>
              <a:rPr lang="en-US" dirty="0"/>
              <a:t>Inner</a:t>
            </a:r>
          </a:p>
          <a:p>
            <a:r>
              <a:rPr lang="en-US" dirty="0"/>
              <a:t>membrane</a:t>
            </a:r>
          </a:p>
        </p:txBody>
      </p:sp>
      <p:sp>
        <p:nvSpPr>
          <p:cNvPr id="64" name="TextBox 63">
            <a:extLst>
              <a:ext uri="{FF2B5EF4-FFF2-40B4-BE49-F238E27FC236}">
                <a16:creationId xmlns:a16="http://schemas.microsoft.com/office/drawing/2014/main" id="{C4410510-54B9-4D60-8190-41C8FDAC6E3A}"/>
              </a:ext>
            </a:extLst>
          </p:cNvPr>
          <p:cNvSpPr txBox="1"/>
          <p:nvPr/>
        </p:nvSpPr>
        <p:spPr>
          <a:xfrm>
            <a:off x="4423714" y="2704696"/>
            <a:ext cx="1049971" cy="369332"/>
          </a:xfrm>
          <a:prstGeom prst="rect">
            <a:avLst/>
          </a:prstGeom>
          <a:noFill/>
        </p:spPr>
        <p:txBody>
          <a:bodyPr wrap="square" rtlCol="0">
            <a:spAutoFit/>
          </a:bodyPr>
          <a:lstStyle/>
          <a:p>
            <a:r>
              <a:rPr lang="en-US" dirty="0"/>
              <a:t>Matrix</a:t>
            </a:r>
          </a:p>
        </p:txBody>
      </p:sp>
      <p:sp>
        <p:nvSpPr>
          <p:cNvPr id="65" name="TextBox 64">
            <a:extLst>
              <a:ext uri="{FF2B5EF4-FFF2-40B4-BE49-F238E27FC236}">
                <a16:creationId xmlns:a16="http://schemas.microsoft.com/office/drawing/2014/main" id="{055ED71A-0614-492A-818D-A063C88B2AA4}"/>
              </a:ext>
            </a:extLst>
          </p:cNvPr>
          <p:cNvSpPr txBox="1"/>
          <p:nvPr/>
        </p:nvSpPr>
        <p:spPr>
          <a:xfrm>
            <a:off x="4420567" y="857611"/>
            <a:ext cx="2041506" cy="646331"/>
          </a:xfrm>
          <a:prstGeom prst="rect">
            <a:avLst/>
          </a:prstGeom>
          <a:noFill/>
        </p:spPr>
        <p:txBody>
          <a:bodyPr wrap="square" rtlCol="0">
            <a:spAutoFit/>
          </a:bodyPr>
          <a:lstStyle/>
          <a:p>
            <a:r>
              <a:rPr lang="en-US" dirty="0"/>
              <a:t>Intermembrane</a:t>
            </a:r>
          </a:p>
          <a:p>
            <a:r>
              <a:rPr lang="en-US" dirty="0"/>
              <a:t>Space</a:t>
            </a:r>
          </a:p>
        </p:txBody>
      </p:sp>
      <p:cxnSp>
        <p:nvCxnSpPr>
          <p:cNvPr id="67" name="Straight Connector 66">
            <a:extLst>
              <a:ext uri="{FF2B5EF4-FFF2-40B4-BE49-F238E27FC236}">
                <a16:creationId xmlns:a16="http://schemas.microsoft.com/office/drawing/2014/main" id="{438C0BDB-BAF4-4DB5-AC2E-FEAF6DED6B73}"/>
              </a:ext>
            </a:extLst>
          </p:cNvPr>
          <p:cNvCxnSpPr/>
          <p:nvPr/>
        </p:nvCxnSpPr>
        <p:spPr>
          <a:xfrm>
            <a:off x="4099661" y="1437042"/>
            <a:ext cx="0" cy="445971"/>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430CBF92-351C-406C-9A98-3EE333A9565B}"/>
              </a:ext>
            </a:extLst>
          </p:cNvPr>
          <p:cNvCxnSpPr/>
          <p:nvPr/>
        </p:nvCxnSpPr>
        <p:spPr>
          <a:xfrm>
            <a:off x="4099661" y="2243741"/>
            <a:ext cx="0" cy="445971"/>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6C813382-121F-49AC-8A81-1805BBDEA933}"/>
              </a:ext>
            </a:extLst>
          </p:cNvPr>
          <p:cNvSpPr txBox="1"/>
          <p:nvPr/>
        </p:nvSpPr>
        <p:spPr>
          <a:xfrm>
            <a:off x="3949010" y="1820199"/>
            <a:ext cx="452835" cy="461665"/>
          </a:xfrm>
          <a:prstGeom prst="rect">
            <a:avLst/>
          </a:prstGeom>
          <a:noFill/>
        </p:spPr>
        <p:txBody>
          <a:bodyPr wrap="square" rtlCol="0">
            <a:spAutoFit/>
          </a:bodyPr>
          <a:lstStyle/>
          <a:p>
            <a:r>
              <a:rPr lang="en-US" sz="2400" b="1" dirty="0"/>
              <a:t>F</a:t>
            </a:r>
            <a:r>
              <a:rPr lang="en-US" sz="2400" b="1" baseline="-25000" dirty="0"/>
              <a:t>0</a:t>
            </a:r>
          </a:p>
        </p:txBody>
      </p:sp>
      <p:cxnSp>
        <p:nvCxnSpPr>
          <p:cNvPr id="70" name="Straight Connector 69">
            <a:extLst>
              <a:ext uri="{FF2B5EF4-FFF2-40B4-BE49-F238E27FC236}">
                <a16:creationId xmlns:a16="http://schemas.microsoft.com/office/drawing/2014/main" id="{3DF5B2BD-6B11-4079-8971-55B7107A801C}"/>
              </a:ext>
            </a:extLst>
          </p:cNvPr>
          <p:cNvCxnSpPr/>
          <p:nvPr/>
        </p:nvCxnSpPr>
        <p:spPr>
          <a:xfrm>
            <a:off x="4099661" y="3546452"/>
            <a:ext cx="0" cy="445971"/>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03E1FD7-E143-4545-83F1-F7F6119674F8}"/>
              </a:ext>
            </a:extLst>
          </p:cNvPr>
          <p:cNvCxnSpPr/>
          <p:nvPr/>
        </p:nvCxnSpPr>
        <p:spPr>
          <a:xfrm>
            <a:off x="4099661" y="4353151"/>
            <a:ext cx="0" cy="445971"/>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7BC7BC81-5A8B-4EDB-8EBB-A30729BD724D}"/>
              </a:ext>
            </a:extLst>
          </p:cNvPr>
          <p:cNvSpPr txBox="1"/>
          <p:nvPr/>
        </p:nvSpPr>
        <p:spPr>
          <a:xfrm>
            <a:off x="3949010" y="3929609"/>
            <a:ext cx="452835" cy="461665"/>
          </a:xfrm>
          <a:prstGeom prst="rect">
            <a:avLst/>
          </a:prstGeom>
          <a:noFill/>
        </p:spPr>
        <p:txBody>
          <a:bodyPr wrap="square" rtlCol="0">
            <a:spAutoFit/>
          </a:bodyPr>
          <a:lstStyle/>
          <a:p>
            <a:r>
              <a:rPr lang="en-US" sz="2400" b="1" dirty="0"/>
              <a:t>F</a:t>
            </a:r>
            <a:r>
              <a:rPr lang="en-US" sz="2400" b="1" baseline="-25000" dirty="0"/>
              <a:t>1</a:t>
            </a:r>
          </a:p>
        </p:txBody>
      </p:sp>
      <p:sp>
        <p:nvSpPr>
          <p:cNvPr id="19" name="TextBox 18">
            <a:extLst>
              <a:ext uri="{FF2B5EF4-FFF2-40B4-BE49-F238E27FC236}">
                <a16:creationId xmlns:a16="http://schemas.microsoft.com/office/drawing/2014/main" id="{29A55637-9C55-46B8-BB22-5945FDDCFE71}"/>
              </a:ext>
            </a:extLst>
          </p:cNvPr>
          <p:cNvSpPr txBox="1"/>
          <p:nvPr/>
        </p:nvSpPr>
        <p:spPr>
          <a:xfrm>
            <a:off x="4745759" y="462139"/>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74" name="TextBox 73">
            <a:extLst>
              <a:ext uri="{FF2B5EF4-FFF2-40B4-BE49-F238E27FC236}">
                <a16:creationId xmlns:a16="http://schemas.microsoft.com/office/drawing/2014/main" id="{C2B9DDB5-9B66-4A9A-B697-BB19112E7B51}"/>
              </a:ext>
            </a:extLst>
          </p:cNvPr>
          <p:cNvSpPr txBox="1"/>
          <p:nvPr/>
        </p:nvSpPr>
        <p:spPr>
          <a:xfrm>
            <a:off x="6273540" y="803803"/>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75" name="TextBox 74">
            <a:extLst>
              <a:ext uri="{FF2B5EF4-FFF2-40B4-BE49-F238E27FC236}">
                <a16:creationId xmlns:a16="http://schemas.microsoft.com/office/drawing/2014/main" id="{20B6580D-1197-4DAD-97E4-2D0D7D9D2A77}"/>
              </a:ext>
            </a:extLst>
          </p:cNvPr>
          <p:cNvSpPr txBox="1"/>
          <p:nvPr/>
        </p:nvSpPr>
        <p:spPr>
          <a:xfrm>
            <a:off x="7656476" y="440984"/>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76" name="TextBox 75">
            <a:extLst>
              <a:ext uri="{FF2B5EF4-FFF2-40B4-BE49-F238E27FC236}">
                <a16:creationId xmlns:a16="http://schemas.microsoft.com/office/drawing/2014/main" id="{F1B5D73C-29EA-400A-9A16-80D441ADB830}"/>
              </a:ext>
            </a:extLst>
          </p:cNvPr>
          <p:cNvSpPr txBox="1"/>
          <p:nvPr/>
        </p:nvSpPr>
        <p:spPr>
          <a:xfrm>
            <a:off x="8296182" y="930939"/>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77" name="TextBox 76">
            <a:extLst>
              <a:ext uri="{FF2B5EF4-FFF2-40B4-BE49-F238E27FC236}">
                <a16:creationId xmlns:a16="http://schemas.microsoft.com/office/drawing/2014/main" id="{1D02B09B-099D-4807-BEE3-5A0EDBAD359E}"/>
              </a:ext>
            </a:extLst>
          </p:cNvPr>
          <p:cNvSpPr txBox="1"/>
          <p:nvPr/>
        </p:nvSpPr>
        <p:spPr>
          <a:xfrm>
            <a:off x="7018303" y="432860"/>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78" name="TextBox 77">
            <a:extLst>
              <a:ext uri="{FF2B5EF4-FFF2-40B4-BE49-F238E27FC236}">
                <a16:creationId xmlns:a16="http://schemas.microsoft.com/office/drawing/2014/main" id="{301D172D-84A4-4B70-BB80-CD63069DE42E}"/>
              </a:ext>
            </a:extLst>
          </p:cNvPr>
          <p:cNvSpPr txBox="1"/>
          <p:nvPr/>
        </p:nvSpPr>
        <p:spPr>
          <a:xfrm>
            <a:off x="6269155" y="302364"/>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80" name="TextBox 79">
            <a:extLst>
              <a:ext uri="{FF2B5EF4-FFF2-40B4-BE49-F238E27FC236}">
                <a16:creationId xmlns:a16="http://schemas.microsoft.com/office/drawing/2014/main" id="{969560C6-E914-457A-857D-96860EDC230E}"/>
              </a:ext>
            </a:extLst>
          </p:cNvPr>
          <p:cNvSpPr txBox="1"/>
          <p:nvPr/>
        </p:nvSpPr>
        <p:spPr>
          <a:xfrm>
            <a:off x="5131450" y="579988"/>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81" name="TextBox 80">
            <a:extLst>
              <a:ext uri="{FF2B5EF4-FFF2-40B4-BE49-F238E27FC236}">
                <a16:creationId xmlns:a16="http://schemas.microsoft.com/office/drawing/2014/main" id="{CB51CDD2-0ADB-49CA-94B9-9C73238054DF}"/>
              </a:ext>
            </a:extLst>
          </p:cNvPr>
          <p:cNvSpPr txBox="1"/>
          <p:nvPr/>
        </p:nvSpPr>
        <p:spPr>
          <a:xfrm>
            <a:off x="6697580" y="258886"/>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82" name="TextBox 81">
            <a:extLst>
              <a:ext uri="{FF2B5EF4-FFF2-40B4-BE49-F238E27FC236}">
                <a16:creationId xmlns:a16="http://schemas.microsoft.com/office/drawing/2014/main" id="{D5D1EC42-FA43-49EF-B199-85AF8F8D2427}"/>
              </a:ext>
            </a:extLst>
          </p:cNvPr>
          <p:cNvSpPr txBox="1"/>
          <p:nvPr/>
        </p:nvSpPr>
        <p:spPr>
          <a:xfrm>
            <a:off x="5541011" y="419060"/>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83" name="TextBox 82">
            <a:extLst>
              <a:ext uri="{FF2B5EF4-FFF2-40B4-BE49-F238E27FC236}">
                <a16:creationId xmlns:a16="http://schemas.microsoft.com/office/drawing/2014/main" id="{A06846E0-C9AE-4827-A209-8DB76D887F37}"/>
              </a:ext>
            </a:extLst>
          </p:cNvPr>
          <p:cNvSpPr txBox="1"/>
          <p:nvPr/>
        </p:nvSpPr>
        <p:spPr>
          <a:xfrm>
            <a:off x="7939309" y="638558"/>
            <a:ext cx="405880" cy="369332"/>
          </a:xfrm>
          <a:prstGeom prst="rect">
            <a:avLst/>
          </a:prstGeom>
          <a:noFill/>
        </p:spPr>
        <p:txBody>
          <a:bodyPr wrap="none" rtlCol="0">
            <a:spAutoFit/>
          </a:bodyPr>
          <a:lstStyle/>
          <a:p>
            <a:r>
              <a:rPr lang="en-US" b="1" dirty="0">
                <a:solidFill>
                  <a:srgbClr val="C00000"/>
                </a:solidFill>
              </a:rPr>
              <a:t>H</a:t>
            </a:r>
            <a:r>
              <a:rPr lang="en-US" b="1" baseline="30000" dirty="0">
                <a:solidFill>
                  <a:srgbClr val="C00000"/>
                </a:solidFill>
              </a:rPr>
              <a:t>+</a:t>
            </a:r>
          </a:p>
        </p:txBody>
      </p:sp>
      <p:sp>
        <p:nvSpPr>
          <p:cNvPr id="66" name="Rectangle: Rounded Corners 65">
            <a:extLst>
              <a:ext uri="{FF2B5EF4-FFF2-40B4-BE49-F238E27FC236}">
                <a16:creationId xmlns:a16="http://schemas.microsoft.com/office/drawing/2014/main" id="{6CCA4B70-705D-4951-93DB-0B0563C78B5F}"/>
              </a:ext>
            </a:extLst>
          </p:cNvPr>
          <p:cNvSpPr/>
          <p:nvPr/>
        </p:nvSpPr>
        <p:spPr>
          <a:xfrm>
            <a:off x="5699878" y="1570870"/>
            <a:ext cx="217056" cy="6188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814DCCCD-7B2C-4484-A0B5-2B6D01B6D0FF}"/>
              </a:ext>
            </a:extLst>
          </p:cNvPr>
          <p:cNvSpPr txBox="1"/>
          <p:nvPr/>
        </p:nvSpPr>
        <p:spPr>
          <a:xfrm>
            <a:off x="5608467" y="1645588"/>
            <a:ext cx="409675" cy="369332"/>
          </a:xfrm>
          <a:prstGeom prst="rect">
            <a:avLst/>
          </a:prstGeom>
          <a:noFill/>
        </p:spPr>
        <p:txBody>
          <a:bodyPr wrap="square" rtlCol="0">
            <a:spAutoFit/>
          </a:bodyPr>
          <a:lstStyle/>
          <a:p>
            <a:r>
              <a:rPr lang="en-US" b="1" dirty="0">
                <a:solidFill>
                  <a:srgbClr val="C00000"/>
                </a:solidFill>
              </a:rPr>
              <a:t>H</a:t>
            </a:r>
            <a:r>
              <a:rPr lang="en-US" b="1" baseline="30000" dirty="0">
                <a:solidFill>
                  <a:srgbClr val="C00000"/>
                </a:solidFill>
              </a:rPr>
              <a:t>+</a:t>
            </a:r>
          </a:p>
        </p:txBody>
      </p:sp>
      <p:sp>
        <p:nvSpPr>
          <p:cNvPr id="51" name="TextBox 50">
            <a:extLst>
              <a:ext uri="{FF2B5EF4-FFF2-40B4-BE49-F238E27FC236}">
                <a16:creationId xmlns:a16="http://schemas.microsoft.com/office/drawing/2014/main" id="{A4FC7638-227F-4FD2-9D09-074010F106CD}"/>
              </a:ext>
            </a:extLst>
          </p:cNvPr>
          <p:cNvSpPr txBox="1"/>
          <p:nvPr/>
        </p:nvSpPr>
        <p:spPr>
          <a:xfrm>
            <a:off x="5668932" y="1819144"/>
            <a:ext cx="343364" cy="369332"/>
          </a:xfrm>
          <a:prstGeom prst="rect">
            <a:avLst/>
          </a:prstGeom>
          <a:noFill/>
        </p:spPr>
        <p:txBody>
          <a:bodyPr wrap="none" rtlCol="0">
            <a:spAutoFit/>
          </a:bodyPr>
          <a:lstStyle/>
          <a:p>
            <a:r>
              <a:rPr lang="en-US" b="1" dirty="0"/>
              <a:t>E</a:t>
            </a:r>
            <a:r>
              <a:rPr lang="en-US" b="1" baseline="30000" dirty="0"/>
              <a:t>-</a:t>
            </a:r>
          </a:p>
        </p:txBody>
      </p:sp>
      <p:sp>
        <p:nvSpPr>
          <p:cNvPr id="84" name="TextBox 83">
            <a:extLst>
              <a:ext uri="{FF2B5EF4-FFF2-40B4-BE49-F238E27FC236}">
                <a16:creationId xmlns:a16="http://schemas.microsoft.com/office/drawing/2014/main" id="{B964E374-E211-483E-829C-94A97E3F1358}"/>
              </a:ext>
            </a:extLst>
          </p:cNvPr>
          <p:cNvSpPr txBox="1"/>
          <p:nvPr/>
        </p:nvSpPr>
        <p:spPr>
          <a:xfrm>
            <a:off x="5608908" y="2122851"/>
            <a:ext cx="452835" cy="369332"/>
          </a:xfrm>
          <a:prstGeom prst="rect">
            <a:avLst/>
          </a:prstGeom>
          <a:noFill/>
        </p:spPr>
        <p:txBody>
          <a:bodyPr wrap="square" rtlCol="0">
            <a:spAutoFit/>
          </a:bodyPr>
          <a:lstStyle/>
          <a:p>
            <a:r>
              <a:rPr lang="en-US" b="1" dirty="0"/>
              <a:t>c1</a:t>
            </a:r>
          </a:p>
        </p:txBody>
      </p:sp>
      <p:sp>
        <p:nvSpPr>
          <p:cNvPr id="85" name="Title 1">
            <a:extLst>
              <a:ext uri="{FF2B5EF4-FFF2-40B4-BE49-F238E27FC236}">
                <a16:creationId xmlns:a16="http://schemas.microsoft.com/office/drawing/2014/main" id="{E4BE1ACE-95CD-476F-BEA1-8B9ED72FAD8B}"/>
              </a:ext>
            </a:extLst>
          </p:cNvPr>
          <p:cNvSpPr>
            <a:spLocks noGrp="1"/>
          </p:cNvSpPr>
          <p:nvPr>
            <p:ph type="title"/>
          </p:nvPr>
        </p:nvSpPr>
        <p:spPr>
          <a:xfrm>
            <a:off x="1305018" y="222349"/>
            <a:ext cx="2832714" cy="779462"/>
          </a:xfrm>
        </p:spPr>
        <p:txBody>
          <a:bodyPr>
            <a:normAutofit fontScale="90000"/>
          </a:bodyPr>
          <a:lstStyle/>
          <a:p>
            <a:r>
              <a:rPr lang="en-US" dirty="0"/>
              <a:t>The Proton Motor</a:t>
            </a:r>
          </a:p>
        </p:txBody>
      </p:sp>
      <p:grpSp>
        <p:nvGrpSpPr>
          <p:cNvPr id="86" name="Group 85">
            <a:extLst>
              <a:ext uri="{FF2B5EF4-FFF2-40B4-BE49-F238E27FC236}">
                <a16:creationId xmlns:a16="http://schemas.microsoft.com/office/drawing/2014/main" id="{BF154FD7-0C0B-456E-A5F1-1466524490B8}"/>
              </a:ext>
            </a:extLst>
          </p:cNvPr>
          <p:cNvGrpSpPr/>
          <p:nvPr/>
        </p:nvGrpSpPr>
        <p:grpSpPr>
          <a:xfrm>
            <a:off x="5805110" y="2536299"/>
            <a:ext cx="1268340" cy="579336"/>
            <a:chOff x="974224" y="4013940"/>
            <a:chExt cx="1268340" cy="579336"/>
          </a:xfrm>
        </p:grpSpPr>
        <p:sp>
          <p:nvSpPr>
            <p:cNvPr id="87" name="Arc 86">
              <a:extLst>
                <a:ext uri="{FF2B5EF4-FFF2-40B4-BE49-F238E27FC236}">
                  <a16:creationId xmlns:a16="http://schemas.microsoft.com/office/drawing/2014/main" id="{EF119BBD-7E89-4710-A998-1E6D4C69DA71}"/>
                </a:ext>
              </a:extLst>
            </p:cNvPr>
            <p:cNvSpPr/>
            <p:nvPr/>
          </p:nvSpPr>
          <p:spPr>
            <a:xfrm>
              <a:off x="974224" y="4013940"/>
              <a:ext cx="1238131" cy="579335"/>
            </a:xfrm>
            <a:prstGeom prst="arc">
              <a:avLst/>
            </a:prstGeom>
            <a:ln w="57150">
              <a:solidFill>
                <a:schemeClr val="bg2">
                  <a:lumMod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Arc 87">
              <a:extLst>
                <a:ext uri="{FF2B5EF4-FFF2-40B4-BE49-F238E27FC236}">
                  <a16:creationId xmlns:a16="http://schemas.microsoft.com/office/drawing/2014/main" id="{057A2080-0F81-4432-8B80-987D2EED3FCE}"/>
                </a:ext>
              </a:extLst>
            </p:cNvPr>
            <p:cNvSpPr/>
            <p:nvPr/>
          </p:nvSpPr>
          <p:spPr>
            <a:xfrm flipH="1">
              <a:off x="1004433" y="4013941"/>
              <a:ext cx="1238131" cy="579335"/>
            </a:xfrm>
            <a:prstGeom prst="arc">
              <a:avLst/>
            </a:prstGeom>
            <a:ln w="57150">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9" name="TextBox 88">
            <a:extLst>
              <a:ext uri="{FF2B5EF4-FFF2-40B4-BE49-F238E27FC236}">
                <a16:creationId xmlns:a16="http://schemas.microsoft.com/office/drawing/2014/main" id="{3E836CC9-47CB-4C85-BDB5-A1A4AD4A74A8}"/>
              </a:ext>
            </a:extLst>
          </p:cNvPr>
          <p:cNvSpPr txBox="1"/>
          <p:nvPr/>
        </p:nvSpPr>
        <p:spPr>
          <a:xfrm>
            <a:off x="418620" y="2081794"/>
            <a:ext cx="3359700" cy="2246769"/>
          </a:xfrm>
          <a:prstGeom prst="rect">
            <a:avLst/>
          </a:prstGeom>
          <a:noFill/>
        </p:spPr>
        <p:txBody>
          <a:bodyPr wrap="square" rtlCol="0">
            <a:spAutoFit/>
          </a:bodyPr>
          <a:lstStyle/>
          <a:p>
            <a:r>
              <a:rPr lang="en-US" sz="2800" dirty="0"/>
              <a:t>Loading of the c-subunits causes the F</a:t>
            </a:r>
            <a:r>
              <a:rPr lang="en-US" sz="2800" baseline="-25000" dirty="0"/>
              <a:t>0 </a:t>
            </a:r>
            <a:r>
              <a:rPr lang="en-US" sz="2800" dirty="0"/>
              <a:t>motor to move in the counterclockwise direction</a:t>
            </a:r>
          </a:p>
        </p:txBody>
      </p:sp>
    </p:spTree>
    <p:extLst>
      <p:ext uri="{BB962C8B-B14F-4D97-AF65-F5344CB8AC3E}">
        <p14:creationId xmlns:p14="http://schemas.microsoft.com/office/powerpoint/2010/main" val="1279680876"/>
      </p:ext>
    </p:extLst>
  </p:cSld>
  <p:clrMapOvr>
    <a:masterClrMapping/>
  </p:clrMapOvr>
</p:sld>
</file>

<file path=ppt/theme/theme1.xml><?xml version="1.0" encoding="utf-8"?>
<a:theme xmlns:a="http://schemas.openxmlformats.org/drawingml/2006/main" name="Biochemistry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iochemistry" id="{5E58785F-E02B-492D-8FD4-47CBF078E2C5}" vid="{A455487B-C78E-41D4-8232-334E6B94BB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32970</TotalTime>
  <Words>2870</Words>
  <Application>Microsoft Office PowerPoint</Application>
  <PresentationFormat>On-screen Show (4:3)</PresentationFormat>
  <Paragraphs>344</Paragraphs>
  <Slides>18</Slides>
  <Notes>18</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Symbol</vt:lpstr>
      <vt:lpstr>Biochemistry Theme</vt:lpstr>
      <vt:lpstr>ATP Synthesis</vt:lpstr>
      <vt:lpstr>Rotary Motors</vt:lpstr>
      <vt:lpstr>Motor to Generator</vt:lpstr>
      <vt:lpstr>Parts List</vt:lpstr>
      <vt:lpstr>Parts List</vt:lpstr>
      <vt:lpstr>The Proton Motor</vt:lpstr>
      <vt:lpstr>The Proton Motor</vt:lpstr>
      <vt:lpstr>The Proton Motor</vt:lpstr>
      <vt:lpstr>The Proton Motor</vt:lpstr>
      <vt:lpstr>The Proton Motor</vt:lpstr>
      <vt:lpstr>The Proton Motor</vt:lpstr>
      <vt:lpstr>The ‘a’ subunit is more than a linker</vt:lpstr>
      <vt:lpstr>Bacterial ATP Synthase</vt:lpstr>
      <vt:lpstr>Proton flow causes motor movement</vt:lpstr>
      <vt:lpstr>Rotation in F1 causes changes in protein conformation</vt:lpstr>
      <vt:lpstr>Closer Look at the F1 Domain</vt:lpstr>
      <vt:lpstr>Proton flow causes motor movement</vt:lpstr>
      <vt:lpstr>Two Heads are Better than One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Biochemical Energy Generation and Utilization</dc:title>
  <dc:creator>Patricia Flatt</dc:creator>
  <cp:lastModifiedBy>Patricia Flatt</cp:lastModifiedBy>
  <cp:revision>332</cp:revision>
  <cp:lastPrinted>2020-01-27T17:38:25Z</cp:lastPrinted>
  <dcterms:created xsi:type="dcterms:W3CDTF">2020-01-06T19:40:53Z</dcterms:created>
  <dcterms:modified xsi:type="dcterms:W3CDTF">2020-02-13T16:50:23Z</dcterms:modified>
</cp:coreProperties>
</file>