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81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58" r:id="rId1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69" autoAdjust="0"/>
    <p:restoredTop sz="94674"/>
  </p:normalViewPr>
  <p:slideViewPr>
    <p:cSldViewPr snapToGrid="0">
      <p:cViewPr varScale="1">
        <p:scale>
          <a:sx n="80" d="100"/>
          <a:sy n="80" d="100"/>
        </p:scale>
        <p:origin x="77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1C6D9B15-7122-1B0F-88BE-9E7567641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>
            <a:extLst>
              <a:ext uri="{FF2B5EF4-FFF2-40B4-BE49-F238E27FC236}">
                <a16:creationId xmlns:a16="http://schemas.microsoft.com/office/drawing/2014/main" id="{74AD76C8-5D8F-B5EE-283B-D472E50A6DD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>
            <a:extLst>
              <a:ext uri="{FF2B5EF4-FFF2-40B4-BE49-F238E27FC236}">
                <a16:creationId xmlns:a16="http://schemas.microsoft.com/office/drawing/2014/main" id="{506603BB-5AC8-85E4-E0E9-AE09E0736A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>
            <a:extLst>
              <a:ext uri="{FF2B5EF4-FFF2-40B4-BE49-F238E27FC236}">
                <a16:creationId xmlns:a16="http://schemas.microsoft.com/office/drawing/2014/main" id="{1FCBE6C8-3B06-D739-829E-F0DFB4FBE9F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58339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962B4AEA-6573-E70F-E11A-323294288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>
            <a:extLst>
              <a:ext uri="{FF2B5EF4-FFF2-40B4-BE49-F238E27FC236}">
                <a16:creationId xmlns:a16="http://schemas.microsoft.com/office/drawing/2014/main" id="{E8A8311A-67AC-9A98-F0F1-1FA42A87B1B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>
            <a:extLst>
              <a:ext uri="{FF2B5EF4-FFF2-40B4-BE49-F238E27FC236}">
                <a16:creationId xmlns:a16="http://schemas.microsoft.com/office/drawing/2014/main" id="{3D50711D-C78B-3916-0DB9-FFFD5FB08AD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>
            <a:extLst>
              <a:ext uri="{FF2B5EF4-FFF2-40B4-BE49-F238E27FC236}">
                <a16:creationId xmlns:a16="http://schemas.microsoft.com/office/drawing/2014/main" id="{552DB8CF-3514-2E0D-3DBC-3B043F7EC94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35041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DF447104-AE12-6249-3527-A2D71F690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>
            <a:extLst>
              <a:ext uri="{FF2B5EF4-FFF2-40B4-BE49-F238E27FC236}">
                <a16:creationId xmlns:a16="http://schemas.microsoft.com/office/drawing/2014/main" id="{A71FF299-927D-898E-EA80-3A5DC6177CB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>
            <a:extLst>
              <a:ext uri="{FF2B5EF4-FFF2-40B4-BE49-F238E27FC236}">
                <a16:creationId xmlns:a16="http://schemas.microsoft.com/office/drawing/2014/main" id="{5CAF56D7-AE92-190B-37D4-5AC6AB0D81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>
            <a:extLst>
              <a:ext uri="{FF2B5EF4-FFF2-40B4-BE49-F238E27FC236}">
                <a16:creationId xmlns:a16="http://schemas.microsoft.com/office/drawing/2014/main" id="{E443299F-EAC8-FB67-F058-E7D0421E2FC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8861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5F5AE154-FE8B-9633-40AE-2781DB625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>
            <a:extLst>
              <a:ext uri="{FF2B5EF4-FFF2-40B4-BE49-F238E27FC236}">
                <a16:creationId xmlns:a16="http://schemas.microsoft.com/office/drawing/2014/main" id="{3D1EB736-F8E3-5A54-361F-9E0539BEB15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>
            <a:extLst>
              <a:ext uri="{FF2B5EF4-FFF2-40B4-BE49-F238E27FC236}">
                <a16:creationId xmlns:a16="http://schemas.microsoft.com/office/drawing/2014/main" id="{D94388DA-99BE-FCE8-051A-4CCF0CBA23C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>
            <a:extLst>
              <a:ext uri="{FF2B5EF4-FFF2-40B4-BE49-F238E27FC236}">
                <a16:creationId xmlns:a16="http://schemas.microsoft.com/office/drawing/2014/main" id="{D104CDDD-2DE4-8C6E-0D3B-589F4ACA94C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40243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210BBF80-0580-D667-4E8D-90D1750B2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>
            <a:extLst>
              <a:ext uri="{FF2B5EF4-FFF2-40B4-BE49-F238E27FC236}">
                <a16:creationId xmlns:a16="http://schemas.microsoft.com/office/drawing/2014/main" id="{995FD3F8-8156-60BE-F5E1-B5672B22D8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>
            <a:extLst>
              <a:ext uri="{FF2B5EF4-FFF2-40B4-BE49-F238E27FC236}">
                <a16:creationId xmlns:a16="http://schemas.microsoft.com/office/drawing/2014/main" id="{515EA166-7567-2B47-5084-53B8BF3FBC4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>
            <a:extLst>
              <a:ext uri="{FF2B5EF4-FFF2-40B4-BE49-F238E27FC236}">
                <a16:creationId xmlns:a16="http://schemas.microsoft.com/office/drawing/2014/main" id="{64B76D87-BB48-9CBB-4689-E0BC9CEC9A9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82179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BFE2C3A6-100C-4C18-1BCF-42C3D7DF9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>
            <a:extLst>
              <a:ext uri="{FF2B5EF4-FFF2-40B4-BE49-F238E27FC236}">
                <a16:creationId xmlns:a16="http://schemas.microsoft.com/office/drawing/2014/main" id="{78CD8E8B-2B14-8E1E-70B2-B5A453E8675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>
            <a:extLst>
              <a:ext uri="{FF2B5EF4-FFF2-40B4-BE49-F238E27FC236}">
                <a16:creationId xmlns:a16="http://schemas.microsoft.com/office/drawing/2014/main" id="{11881DF2-7AE2-DBCD-25DE-3AB79BFFE7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>
            <a:extLst>
              <a:ext uri="{FF2B5EF4-FFF2-40B4-BE49-F238E27FC236}">
                <a16:creationId xmlns:a16="http://schemas.microsoft.com/office/drawing/2014/main" id="{9F62F765-4D8D-1BF3-2FA7-F2AA0F41082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84201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71C7E6E1-1256-F56F-3391-10E1E5714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>
            <a:extLst>
              <a:ext uri="{FF2B5EF4-FFF2-40B4-BE49-F238E27FC236}">
                <a16:creationId xmlns:a16="http://schemas.microsoft.com/office/drawing/2014/main" id="{53DA2A8C-F55C-204E-EB02-DDD49E7484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>
            <a:extLst>
              <a:ext uri="{FF2B5EF4-FFF2-40B4-BE49-F238E27FC236}">
                <a16:creationId xmlns:a16="http://schemas.microsoft.com/office/drawing/2014/main" id="{C566C8A8-AF5C-A72D-0ED4-0A69EE04F4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>
            <a:extLst>
              <a:ext uri="{FF2B5EF4-FFF2-40B4-BE49-F238E27FC236}">
                <a16:creationId xmlns:a16="http://schemas.microsoft.com/office/drawing/2014/main" id="{46F44573-6AFA-28A4-1E5A-F4C9EE306A2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6451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6076FE03-4F79-4EC8-F50F-DD066E094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>
            <a:extLst>
              <a:ext uri="{FF2B5EF4-FFF2-40B4-BE49-F238E27FC236}">
                <a16:creationId xmlns:a16="http://schemas.microsoft.com/office/drawing/2014/main" id="{59CB5068-83C4-0BC8-C4C7-F529BFBCDAA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>
            <a:extLst>
              <a:ext uri="{FF2B5EF4-FFF2-40B4-BE49-F238E27FC236}">
                <a16:creationId xmlns:a16="http://schemas.microsoft.com/office/drawing/2014/main" id="{9D9493DF-C3DB-34D7-508E-6FCA23D8274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>
            <a:extLst>
              <a:ext uri="{FF2B5EF4-FFF2-40B4-BE49-F238E27FC236}">
                <a16:creationId xmlns:a16="http://schemas.microsoft.com/office/drawing/2014/main" id="{FF1172FC-6F10-1A46-1F54-46DEA55FCC9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1337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75D763A5-64CE-AC50-F653-1EEE54584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>
            <a:extLst>
              <a:ext uri="{FF2B5EF4-FFF2-40B4-BE49-F238E27FC236}">
                <a16:creationId xmlns:a16="http://schemas.microsoft.com/office/drawing/2014/main" id="{82CD93CE-B4EC-5F3F-BCE4-CEA701E9F7E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>
            <a:extLst>
              <a:ext uri="{FF2B5EF4-FFF2-40B4-BE49-F238E27FC236}">
                <a16:creationId xmlns:a16="http://schemas.microsoft.com/office/drawing/2014/main" id="{3BDA2165-D061-72D5-B6C5-7DD49A943E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>
            <a:extLst>
              <a:ext uri="{FF2B5EF4-FFF2-40B4-BE49-F238E27FC236}">
                <a16:creationId xmlns:a16="http://schemas.microsoft.com/office/drawing/2014/main" id="{87F06B23-6EE0-1DC3-04F1-583E468F0D9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551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6EE956CC-1B0E-851D-709A-9DDD5ABBD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>
            <a:extLst>
              <a:ext uri="{FF2B5EF4-FFF2-40B4-BE49-F238E27FC236}">
                <a16:creationId xmlns:a16="http://schemas.microsoft.com/office/drawing/2014/main" id="{3F23CF58-8E01-9C7D-4A02-610B5105A2F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>
            <a:extLst>
              <a:ext uri="{FF2B5EF4-FFF2-40B4-BE49-F238E27FC236}">
                <a16:creationId xmlns:a16="http://schemas.microsoft.com/office/drawing/2014/main" id="{CD27AF72-31ED-5995-0BBB-2F59E99E59B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>
            <a:extLst>
              <a:ext uri="{FF2B5EF4-FFF2-40B4-BE49-F238E27FC236}">
                <a16:creationId xmlns:a16="http://schemas.microsoft.com/office/drawing/2014/main" id="{86E7558A-BAA7-208B-3B4B-4B69180F2B8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3249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236064AC-A9AB-4AA1-4F6F-D3D9A085A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>
            <a:extLst>
              <a:ext uri="{FF2B5EF4-FFF2-40B4-BE49-F238E27FC236}">
                <a16:creationId xmlns:a16="http://schemas.microsoft.com/office/drawing/2014/main" id="{BD4A3B6C-691E-6190-5611-F399B7610DC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>
            <a:extLst>
              <a:ext uri="{FF2B5EF4-FFF2-40B4-BE49-F238E27FC236}">
                <a16:creationId xmlns:a16="http://schemas.microsoft.com/office/drawing/2014/main" id="{60162B5E-2AC4-4A11-6652-4EF03A6E38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>
            <a:extLst>
              <a:ext uri="{FF2B5EF4-FFF2-40B4-BE49-F238E27FC236}">
                <a16:creationId xmlns:a16="http://schemas.microsoft.com/office/drawing/2014/main" id="{44C2E672-1F21-4601-94BB-C92802988BB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7115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5AC1CCE6-2FB4-982F-440F-95844B8A8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>
            <a:extLst>
              <a:ext uri="{FF2B5EF4-FFF2-40B4-BE49-F238E27FC236}">
                <a16:creationId xmlns:a16="http://schemas.microsoft.com/office/drawing/2014/main" id="{D49C35B8-0ACD-5DD8-8242-7BEB8B251AF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>
            <a:extLst>
              <a:ext uri="{FF2B5EF4-FFF2-40B4-BE49-F238E27FC236}">
                <a16:creationId xmlns:a16="http://schemas.microsoft.com/office/drawing/2014/main" id="{5ADD2DD9-2AB1-B4CD-758E-EC460AC426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>
            <a:extLst>
              <a:ext uri="{FF2B5EF4-FFF2-40B4-BE49-F238E27FC236}">
                <a16:creationId xmlns:a16="http://schemas.microsoft.com/office/drawing/2014/main" id="{6A690223-EC20-D18B-9470-94D3485E639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4794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CFBC624F-9573-37F2-9D68-ED2B4A069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>
            <a:extLst>
              <a:ext uri="{FF2B5EF4-FFF2-40B4-BE49-F238E27FC236}">
                <a16:creationId xmlns:a16="http://schemas.microsoft.com/office/drawing/2014/main" id="{E78263AC-BBA7-1F7B-E9E0-FCBF6DFF791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>
            <a:extLst>
              <a:ext uri="{FF2B5EF4-FFF2-40B4-BE49-F238E27FC236}">
                <a16:creationId xmlns:a16="http://schemas.microsoft.com/office/drawing/2014/main" id="{A600396D-D053-2A16-BB20-B1E0FC7E37F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>
            <a:extLst>
              <a:ext uri="{FF2B5EF4-FFF2-40B4-BE49-F238E27FC236}">
                <a16:creationId xmlns:a16="http://schemas.microsoft.com/office/drawing/2014/main" id="{B6BBBD8D-C26C-6476-7D26-BB48F9B75BD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9467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5498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>
            <a:spLocks noGrp="1"/>
          </p:cNvSpPr>
          <p:nvPr>
            <p:ph type="ctrTitle"/>
          </p:nvPr>
        </p:nvSpPr>
        <p:spPr>
          <a:xfrm>
            <a:off x="296448" y="1583846"/>
            <a:ext cx="9144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en-US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Click to edit</a:t>
            </a:r>
            <a:endParaRPr/>
          </a:p>
        </p:txBody>
      </p:sp>
      <p:sp>
        <p:nvSpPr>
          <p:cNvPr id="90" name="Google Shape;90;p1"/>
          <p:cNvSpPr txBox="1"/>
          <p:nvPr/>
        </p:nvSpPr>
        <p:spPr>
          <a:xfrm>
            <a:off x="6012493" y="359497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n aerial view of a city&#10;&#10;AI-generated content may be incorrect.">
            <a:extLst>
              <a:ext uri="{FF2B5EF4-FFF2-40B4-BE49-F238E27FC236}">
                <a16:creationId xmlns:a16="http://schemas.microsoft.com/office/drawing/2014/main" id="{12EBD3AC-0EA7-FEF2-8562-36B491E6C31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329826"/>
            <a:ext cx="12225395" cy="152817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C32282-7190-1FCE-6C91-87F7476FE490}"/>
              </a:ext>
            </a:extLst>
          </p:cNvPr>
          <p:cNvSpPr txBox="1"/>
          <p:nvPr/>
        </p:nvSpPr>
        <p:spPr>
          <a:xfrm>
            <a:off x="2017561" y="732648"/>
            <a:ext cx="81902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Budget Town Hall</a:t>
            </a:r>
          </a:p>
          <a:p>
            <a:pPr algn="ctr"/>
            <a:r>
              <a:rPr lang="en-US" sz="6000" b="1" dirty="0"/>
              <a:t>April 8, 2025</a:t>
            </a:r>
          </a:p>
          <a:p>
            <a:pPr algn="ctr"/>
            <a:r>
              <a:rPr lang="en-US" sz="6000" b="1" dirty="0"/>
              <a:t>Pacific Room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>
          <a:extLst>
            <a:ext uri="{FF2B5EF4-FFF2-40B4-BE49-F238E27FC236}">
              <a16:creationId xmlns:a16="http://schemas.microsoft.com/office/drawing/2014/main" id="{4E93333E-AD19-B261-44D8-5F672E6B9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>
            <a:extLst>
              <a:ext uri="{FF2B5EF4-FFF2-40B4-BE49-F238E27FC236}">
                <a16:creationId xmlns:a16="http://schemas.microsoft.com/office/drawing/2014/main" id="{47380C7A-CB35-C12E-543F-B1786956A5E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4526" y="-6007"/>
            <a:ext cx="12225395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400" b="1" dirty="0">
                <a:latin typeface="Arial"/>
                <a:ea typeface="Arial"/>
                <a:cs typeface="Arial"/>
                <a:sym typeface="Arial"/>
              </a:rPr>
              <a:t>E&amp;G Revenue Trend</a:t>
            </a:r>
            <a:endParaRPr lang="en-US" sz="4000"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">
            <a:extLst>
              <a:ext uri="{FF2B5EF4-FFF2-40B4-BE49-F238E27FC236}">
                <a16:creationId xmlns:a16="http://schemas.microsoft.com/office/drawing/2014/main" id="{DB4407E8-30A1-11D4-7449-14A3583AD93E}"/>
              </a:ext>
            </a:extLst>
          </p:cNvPr>
          <p:cNvSpPr txBox="1"/>
          <p:nvPr/>
        </p:nvSpPr>
        <p:spPr>
          <a:xfrm>
            <a:off x="6012493" y="359497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Google Shape;100;p2">
            <a:extLst>
              <a:ext uri="{FF2B5EF4-FFF2-40B4-BE49-F238E27FC236}">
                <a16:creationId xmlns:a16="http://schemas.microsoft.com/office/drawing/2014/main" id="{BCE4DAC9-4DEA-3447-0AF6-950ECA7D31E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329826"/>
            <a:ext cx="12225395" cy="1528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50F12B-A806-30C9-8D6F-09C46A34B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6279" y="1291724"/>
            <a:ext cx="6812954" cy="444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988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>
          <a:extLst>
            <a:ext uri="{FF2B5EF4-FFF2-40B4-BE49-F238E27FC236}">
              <a16:creationId xmlns:a16="http://schemas.microsoft.com/office/drawing/2014/main" id="{BB1EF153-CB80-9619-4E10-5BF66FA31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>
            <a:extLst>
              <a:ext uri="{FF2B5EF4-FFF2-40B4-BE49-F238E27FC236}">
                <a16:creationId xmlns:a16="http://schemas.microsoft.com/office/drawing/2014/main" id="{33467C97-177D-6E6F-7668-025EE2ECF10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4526" y="-6007"/>
            <a:ext cx="12225395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400" b="1" dirty="0">
                <a:latin typeface="Arial"/>
                <a:ea typeface="Arial"/>
                <a:cs typeface="Arial"/>
                <a:sym typeface="Arial"/>
              </a:rPr>
              <a:t>E&amp;G Expenses Trend</a:t>
            </a:r>
            <a:endParaRPr lang="en-US" sz="4000"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">
            <a:extLst>
              <a:ext uri="{FF2B5EF4-FFF2-40B4-BE49-F238E27FC236}">
                <a16:creationId xmlns:a16="http://schemas.microsoft.com/office/drawing/2014/main" id="{B20E832F-96F7-AA5C-403E-5B8261FA8B25}"/>
              </a:ext>
            </a:extLst>
          </p:cNvPr>
          <p:cNvSpPr txBox="1"/>
          <p:nvPr/>
        </p:nvSpPr>
        <p:spPr>
          <a:xfrm>
            <a:off x="6012493" y="359497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Google Shape;100;p2">
            <a:extLst>
              <a:ext uri="{FF2B5EF4-FFF2-40B4-BE49-F238E27FC236}">
                <a16:creationId xmlns:a16="http://schemas.microsoft.com/office/drawing/2014/main" id="{5F147C4C-EEBB-07E9-4741-9DCA9177632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329826"/>
            <a:ext cx="12225395" cy="1528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25E7083-1BD2-A0B5-9C24-7463DD08F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7421" y="1299687"/>
            <a:ext cx="6610670" cy="443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594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>
          <a:extLst>
            <a:ext uri="{FF2B5EF4-FFF2-40B4-BE49-F238E27FC236}">
              <a16:creationId xmlns:a16="http://schemas.microsoft.com/office/drawing/2014/main" id="{68014D07-2D22-758E-AA70-D7206AABF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>
            <a:extLst>
              <a:ext uri="{FF2B5EF4-FFF2-40B4-BE49-F238E27FC236}">
                <a16:creationId xmlns:a16="http://schemas.microsoft.com/office/drawing/2014/main" id="{B240466C-7BD9-9B03-1E34-C54CB1B3F0B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4526" y="-6007"/>
            <a:ext cx="12225395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400" b="1" dirty="0">
                <a:latin typeface="Arial"/>
                <a:ea typeface="Arial"/>
                <a:cs typeface="Arial"/>
                <a:sym typeface="Arial"/>
              </a:rPr>
              <a:t>Enrollment, E&amp;G Revenues &amp; Expenses </a:t>
            </a:r>
            <a:endParaRPr lang="en-US" sz="4000"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">
            <a:extLst>
              <a:ext uri="{FF2B5EF4-FFF2-40B4-BE49-F238E27FC236}">
                <a16:creationId xmlns:a16="http://schemas.microsoft.com/office/drawing/2014/main" id="{6ECC2151-F267-15E7-0170-663D55F31EC8}"/>
              </a:ext>
            </a:extLst>
          </p:cNvPr>
          <p:cNvSpPr txBox="1"/>
          <p:nvPr/>
        </p:nvSpPr>
        <p:spPr>
          <a:xfrm>
            <a:off x="6012493" y="359497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Google Shape;100;p2">
            <a:extLst>
              <a:ext uri="{FF2B5EF4-FFF2-40B4-BE49-F238E27FC236}">
                <a16:creationId xmlns:a16="http://schemas.microsoft.com/office/drawing/2014/main" id="{50B5967E-1CD4-7FD0-3C0D-CF882525C26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329826"/>
            <a:ext cx="12225395" cy="1528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6905C6-6532-4F21-758E-C3CE4496C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8258" y="1383383"/>
            <a:ext cx="6475483" cy="435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459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>
          <a:extLst>
            <a:ext uri="{FF2B5EF4-FFF2-40B4-BE49-F238E27FC236}">
              <a16:creationId xmlns:a16="http://schemas.microsoft.com/office/drawing/2014/main" id="{0F98BA9E-FD49-79AE-65ED-1D219A94F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>
            <a:extLst>
              <a:ext uri="{FF2B5EF4-FFF2-40B4-BE49-F238E27FC236}">
                <a16:creationId xmlns:a16="http://schemas.microsoft.com/office/drawing/2014/main" id="{F0994AB5-C3A3-AB62-FF02-DE3FCE0E8E5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4526" y="-6007"/>
            <a:ext cx="12225395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400" b="1" dirty="0">
                <a:latin typeface="Arial"/>
                <a:ea typeface="Arial"/>
                <a:cs typeface="Arial"/>
                <a:sym typeface="Arial"/>
              </a:rPr>
              <a:t>Enrollment M-Report (March 31, 2025)</a:t>
            </a:r>
            <a:endParaRPr lang="en-US" sz="1200"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">
            <a:extLst>
              <a:ext uri="{FF2B5EF4-FFF2-40B4-BE49-F238E27FC236}">
                <a16:creationId xmlns:a16="http://schemas.microsoft.com/office/drawing/2014/main" id="{AEFE0692-18DF-D969-B0FA-01496BC8F309}"/>
              </a:ext>
            </a:extLst>
          </p:cNvPr>
          <p:cNvSpPr txBox="1"/>
          <p:nvPr/>
        </p:nvSpPr>
        <p:spPr>
          <a:xfrm>
            <a:off x="6012493" y="359497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Google Shape;100;p2">
            <a:extLst>
              <a:ext uri="{FF2B5EF4-FFF2-40B4-BE49-F238E27FC236}">
                <a16:creationId xmlns:a16="http://schemas.microsoft.com/office/drawing/2014/main" id="{44572F51-C3FF-DA0B-2A18-0406EF2408B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329826"/>
            <a:ext cx="12225395" cy="1528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985732-097B-34E3-4981-4217485EBE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381" y="1892648"/>
            <a:ext cx="7381238" cy="373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080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>
          <a:extLst>
            <a:ext uri="{FF2B5EF4-FFF2-40B4-BE49-F238E27FC236}">
              <a16:creationId xmlns:a16="http://schemas.microsoft.com/office/drawing/2014/main" id="{E7232D58-79E1-41EF-CD11-003E89AE3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>
            <a:extLst>
              <a:ext uri="{FF2B5EF4-FFF2-40B4-BE49-F238E27FC236}">
                <a16:creationId xmlns:a16="http://schemas.microsoft.com/office/drawing/2014/main" id="{FD75B806-0AA7-AA42-90F8-1CEF26CAA4B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4526" y="-6007"/>
            <a:ext cx="12225395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400" b="1" dirty="0">
                <a:latin typeface="Arial"/>
                <a:ea typeface="Arial"/>
                <a:cs typeface="Arial"/>
                <a:sym typeface="Arial"/>
              </a:rPr>
              <a:t>Five-Year Plan</a:t>
            </a:r>
            <a:endParaRPr lang="en-US" sz="4000"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">
            <a:extLst>
              <a:ext uri="{FF2B5EF4-FFF2-40B4-BE49-F238E27FC236}">
                <a16:creationId xmlns:a16="http://schemas.microsoft.com/office/drawing/2014/main" id="{7AD9ECF7-627A-0384-F355-A10F8ADD8DBF}"/>
              </a:ext>
            </a:extLst>
          </p:cNvPr>
          <p:cNvSpPr txBox="1"/>
          <p:nvPr/>
        </p:nvSpPr>
        <p:spPr>
          <a:xfrm>
            <a:off x="6012493" y="359497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Google Shape;100;p2">
            <a:extLst>
              <a:ext uri="{FF2B5EF4-FFF2-40B4-BE49-F238E27FC236}">
                <a16:creationId xmlns:a16="http://schemas.microsoft.com/office/drawing/2014/main" id="{A7CA1D4C-0EB0-6A61-0E80-32AA03017E6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329826"/>
            <a:ext cx="12225395" cy="1528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88CB0D-17DF-3912-36C9-A4C01BDD1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777" y="1550246"/>
            <a:ext cx="11194446" cy="375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985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>
          <a:extLst>
            <a:ext uri="{FF2B5EF4-FFF2-40B4-BE49-F238E27FC236}">
              <a16:creationId xmlns:a16="http://schemas.microsoft.com/office/drawing/2014/main" id="{B6256AF5-5518-6DFF-7346-DC3275EF7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>
            <a:extLst>
              <a:ext uri="{FF2B5EF4-FFF2-40B4-BE49-F238E27FC236}">
                <a16:creationId xmlns:a16="http://schemas.microsoft.com/office/drawing/2014/main" id="{6B627AE6-2CA4-3259-9C12-33DFCAD144C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4526" y="-6007"/>
            <a:ext cx="12225395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400" b="1" dirty="0">
                <a:latin typeface="Arial"/>
                <a:ea typeface="Arial"/>
                <a:cs typeface="Arial"/>
                <a:sym typeface="Arial"/>
              </a:rPr>
              <a:t>Measures to Balance the Budget</a:t>
            </a:r>
            <a:endParaRPr lang="en-US" sz="4000"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">
            <a:extLst>
              <a:ext uri="{FF2B5EF4-FFF2-40B4-BE49-F238E27FC236}">
                <a16:creationId xmlns:a16="http://schemas.microsoft.com/office/drawing/2014/main" id="{C0B1F9A6-6402-82C6-E0A3-BCB5F8442DC5}"/>
              </a:ext>
            </a:extLst>
          </p:cNvPr>
          <p:cNvSpPr txBox="1"/>
          <p:nvPr/>
        </p:nvSpPr>
        <p:spPr>
          <a:xfrm>
            <a:off x="6012493" y="359497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Google Shape;100;p2">
            <a:extLst>
              <a:ext uri="{FF2B5EF4-FFF2-40B4-BE49-F238E27FC236}">
                <a16:creationId xmlns:a16="http://schemas.microsoft.com/office/drawing/2014/main" id="{A7580219-D8ED-BA25-64B9-AA47DDD6463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329826"/>
            <a:ext cx="12225395" cy="152817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A72B53-7BFC-7FFA-9AB5-07CA6287A312}"/>
              </a:ext>
            </a:extLst>
          </p:cNvPr>
          <p:cNvSpPr txBox="1"/>
          <p:nvPr/>
        </p:nvSpPr>
        <p:spPr>
          <a:xfrm>
            <a:off x="258096" y="1376624"/>
            <a:ext cx="971962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SzPts val="1100"/>
              <a:buFont typeface="Wingdings" panose="05000000000000000000" pitchFamily="2" charset="2"/>
              <a:buChar char="v"/>
            </a:pPr>
            <a:r>
              <a:rPr lang="en-US" sz="2400" dirty="0"/>
              <a:t>Continue hiring by presidential approval process</a:t>
            </a:r>
          </a:p>
          <a:p>
            <a:pPr marL="457200" indent="-457200">
              <a:buSzPts val="1100"/>
              <a:buFont typeface="Wingdings" panose="05000000000000000000" pitchFamily="2" charset="2"/>
              <a:buChar char="v"/>
            </a:pPr>
            <a:r>
              <a:rPr lang="en-US" sz="2400" dirty="0"/>
              <a:t>Evaluate &amp; eliminate unfilled vacant positions</a:t>
            </a:r>
          </a:p>
          <a:p>
            <a:pPr marL="457200" indent="-457200">
              <a:buSzPts val="1100"/>
              <a:buFont typeface="Wingdings" panose="05000000000000000000" pitchFamily="2" charset="2"/>
              <a:buChar char="v"/>
            </a:pPr>
            <a:r>
              <a:rPr lang="en-US" sz="2400" dirty="0"/>
              <a:t>Continue sweeping salary savings centrally</a:t>
            </a:r>
          </a:p>
          <a:p>
            <a:pPr marL="457200" indent="-457200">
              <a:buSzPts val="1100"/>
              <a:buFont typeface="Wingdings" panose="05000000000000000000" pitchFamily="2" charset="2"/>
              <a:buChar char="v"/>
            </a:pPr>
            <a:r>
              <a:rPr lang="en-US" sz="2400" dirty="0"/>
              <a:t>Review and identify duplicated cost commitments for elimination</a:t>
            </a:r>
          </a:p>
          <a:p>
            <a:pPr marL="457200" indent="-457200">
              <a:buSzPts val="1100"/>
              <a:buFont typeface="Wingdings" panose="05000000000000000000" pitchFamily="2" charset="2"/>
              <a:buChar char="v"/>
            </a:pPr>
            <a:r>
              <a:rPr lang="en-US" sz="2400" dirty="0"/>
              <a:t>Maximize revenue billings and collection efforts</a:t>
            </a:r>
          </a:p>
          <a:p>
            <a:pPr marL="457200" indent="-457200">
              <a:buSzPts val="1100"/>
              <a:buFont typeface="Wingdings" panose="05000000000000000000" pitchFamily="2" charset="2"/>
              <a:buChar char="v"/>
            </a:pPr>
            <a:r>
              <a:rPr lang="en-US" sz="2400" dirty="0"/>
              <a:t>Limit purchasing to essential critical needs</a:t>
            </a:r>
          </a:p>
          <a:p>
            <a:pPr marL="457200" indent="-457200">
              <a:buSzPts val="1100"/>
              <a:buFont typeface="Wingdings" panose="05000000000000000000" pitchFamily="2" charset="2"/>
              <a:buChar char="v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Continue enrollment management efforts</a:t>
            </a:r>
          </a:p>
          <a:p>
            <a:pPr marL="457200" indent="-457200">
              <a:buSzPts val="1100"/>
              <a:buFont typeface="Wingdings" panose="05000000000000000000" pitchFamily="2" charset="2"/>
              <a:buChar char="v"/>
            </a:pPr>
            <a:r>
              <a:rPr lang="en-US" sz="2400" dirty="0"/>
              <a:t>Strengthen budget monitoring and accountability</a:t>
            </a:r>
          </a:p>
          <a:p>
            <a:pPr marL="457200" indent="-457200">
              <a:buSzPts val="1100"/>
              <a:buFont typeface="Wingdings" panose="05000000000000000000" pitchFamily="2" charset="2"/>
              <a:buChar char="v"/>
            </a:pPr>
            <a:r>
              <a:rPr lang="en-US" sz="2400" dirty="0"/>
              <a:t>I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dentify shared service and central support services opportunities</a:t>
            </a:r>
          </a:p>
          <a:p>
            <a:pPr marL="457200" indent="-457200">
              <a:buSzPts val="1100"/>
              <a:buFont typeface="Wingdings" panose="05000000000000000000" pitchFamily="2" charset="2"/>
              <a:buChar char="v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Enrich data for decision making</a:t>
            </a:r>
          </a:p>
        </p:txBody>
      </p:sp>
    </p:spTree>
    <p:extLst>
      <p:ext uri="{BB962C8B-B14F-4D97-AF65-F5344CB8AC3E}">
        <p14:creationId xmlns:p14="http://schemas.microsoft.com/office/powerpoint/2010/main" val="23587786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>
            <a:spLocks noGrp="1"/>
          </p:cNvSpPr>
          <p:nvPr>
            <p:ph type="ctrTitle"/>
          </p:nvPr>
        </p:nvSpPr>
        <p:spPr>
          <a:xfrm>
            <a:off x="296448" y="1583846"/>
            <a:ext cx="9144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en-US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Click to edit</a:t>
            </a:r>
            <a:endParaRPr/>
          </a:p>
        </p:txBody>
      </p:sp>
      <p:sp>
        <p:nvSpPr>
          <p:cNvPr id="108" name="Google Shape;108;p3"/>
          <p:cNvSpPr txBox="1"/>
          <p:nvPr/>
        </p:nvSpPr>
        <p:spPr>
          <a:xfrm>
            <a:off x="6012493" y="359497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Google Shape;109;p3"/>
          <p:cNvPicPr preferRelativeResize="0"/>
          <p:nvPr/>
        </p:nvPicPr>
        <p:blipFill rotWithShape="1">
          <a:blip r:embed="rId3">
            <a:alphaModFix amt="5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2527" y="-1"/>
            <a:ext cx="12225395" cy="152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329826"/>
            <a:ext cx="12225395" cy="15281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95F48B-430D-C82F-AB63-D80F83B00E46}"/>
              </a:ext>
            </a:extLst>
          </p:cNvPr>
          <p:cNvSpPr txBox="1"/>
          <p:nvPr/>
        </p:nvSpPr>
        <p:spPr>
          <a:xfrm>
            <a:off x="2261419" y="2026692"/>
            <a:ext cx="69627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Questions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/>
          <p:cNvSpPr txBox="1">
            <a:spLocks noGrp="1"/>
          </p:cNvSpPr>
          <p:nvPr>
            <p:ph type="ctrTitle"/>
          </p:nvPr>
        </p:nvSpPr>
        <p:spPr>
          <a:xfrm>
            <a:off x="897697" y="619342"/>
            <a:ext cx="9144000" cy="880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 sz="4400" b="1" dirty="0">
                <a:latin typeface="Calibri"/>
                <a:ea typeface="Calibri"/>
                <a:cs typeface="Calibri"/>
                <a:sym typeface="Calibri"/>
              </a:rPr>
              <a:t>Introduction</a:t>
            </a:r>
            <a:endParaRPr sz="4400" dirty="0"/>
          </a:p>
        </p:txBody>
      </p:sp>
      <p:sp>
        <p:nvSpPr>
          <p:cNvPr id="99" name="Google Shape;99;p2"/>
          <p:cNvSpPr txBox="1"/>
          <p:nvPr/>
        </p:nvSpPr>
        <p:spPr>
          <a:xfrm>
            <a:off x="6012493" y="359497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Google Shape;10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329826"/>
            <a:ext cx="12225395" cy="1528174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563736" y="1776226"/>
            <a:ext cx="9144000" cy="2372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800100" indent="-457200">
              <a:buSzPts val="1100"/>
              <a:buFont typeface="Wingdings" panose="05000000000000000000" pitchFamily="2" charset="2"/>
              <a:buChar char="v"/>
            </a:pPr>
            <a:r>
              <a:rPr lang="en-US" sz="3200" dirty="0">
                <a:latin typeface="Arial"/>
                <a:ea typeface="Arial"/>
                <a:cs typeface="Arial"/>
                <a:sym typeface="Arial"/>
              </a:rPr>
              <a:t>President Comments</a:t>
            </a:r>
          </a:p>
          <a:p>
            <a:pPr marL="800100" indent="-457200">
              <a:buSzPts val="1100"/>
              <a:buFont typeface="Wingdings" panose="05000000000000000000" pitchFamily="2" charset="2"/>
              <a:buChar char="v"/>
            </a:pPr>
            <a:r>
              <a:rPr lang="en-US" sz="3200" dirty="0">
                <a:latin typeface="Arial"/>
                <a:ea typeface="Arial"/>
                <a:cs typeface="Arial"/>
                <a:sym typeface="Arial"/>
              </a:rPr>
              <a:t>VPFA Viewpoints</a:t>
            </a:r>
          </a:p>
          <a:p>
            <a:pPr marL="800100" indent="-457200">
              <a:buSzPts val="1100"/>
              <a:buFont typeface="Wingdings" panose="05000000000000000000" pitchFamily="2" charset="2"/>
              <a:buChar char="v"/>
            </a:pPr>
            <a:r>
              <a:rPr lang="en-US" sz="3200" dirty="0">
                <a:latin typeface="Arial"/>
                <a:ea typeface="Arial"/>
                <a:cs typeface="Arial"/>
                <a:sym typeface="Arial"/>
              </a:rPr>
              <a:t>Future Town Halls</a:t>
            </a:r>
          </a:p>
          <a:p>
            <a:pPr marL="800100" indent="-457200">
              <a:buSzPts val="1100"/>
              <a:buFont typeface="Wingdings" panose="05000000000000000000" pitchFamily="2" charset="2"/>
              <a:buChar char="v"/>
            </a:pPr>
            <a:r>
              <a:rPr lang="en-US" sz="3200" dirty="0">
                <a:latin typeface="Arial"/>
                <a:ea typeface="Arial"/>
                <a:cs typeface="Arial"/>
                <a:sym typeface="Arial"/>
              </a:rPr>
              <a:t>Other Updates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>
          <a:extLst>
            <a:ext uri="{FF2B5EF4-FFF2-40B4-BE49-F238E27FC236}">
              <a16:creationId xmlns:a16="http://schemas.microsoft.com/office/drawing/2014/main" id="{20E629C2-3C7B-4F93-4869-2D97E48BF0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>
            <a:extLst>
              <a:ext uri="{FF2B5EF4-FFF2-40B4-BE49-F238E27FC236}">
                <a16:creationId xmlns:a16="http://schemas.microsoft.com/office/drawing/2014/main" id="{80D528AB-7C4A-F9C2-B544-42CB2ABF248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97697" y="619342"/>
            <a:ext cx="9144000" cy="8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 sz="4400" b="1" dirty="0">
                <a:latin typeface="Calibri"/>
                <a:ea typeface="Calibri"/>
                <a:cs typeface="Calibri"/>
                <a:sym typeface="Calibri"/>
              </a:rPr>
              <a:t>Overview</a:t>
            </a:r>
            <a:endParaRPr sz="4400" dirty="0"/>
          </a:p>
        </p:txBody>
      </p:sp>
      <p:sp>
        <p:nvSpPr>
          <p:cNvPr id="99" name="Google Shape;99;p2">
            <a:extLst>
              <a:ext uri="{FF2B5EF4-FFF2-40B4-BE49-F238E27FC236}">
                <a16:creationId xmlns:a16="http://schemas.microsoft.com/office/drawing/2014/main" id="{AFFF5642-AFAB-61E3-0A22-973BC637ABD6}"/>
              </a:ext>
            </a:extLst>
          </p:cNvPr>
          <p:cNvSpPr txBox="1"/>
          <p:nvPr/>
        </p:nvSpPr>
        <p:spPr>
          <a:xfrm>
            <a:off x="6012493" y="359497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Google Shape;100;p2">
            <a:extLst>
              <a:ext uri="{FF2B5EF4-FFF2-40B4-BE49-F238E27FC236}">
                <a16:creationId xmlns:a16="http://schemas.microsoft.com/office/drawing/2014/main" id="{001EE870-151E-EDC8-523F-9EEDDE5F7D3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329826"/>
            <a:ext cx="12225395" cy="1528174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>
            <a:extLst>
              <a:ext uri="{FF2B5EF4-FFF2-40B4-BE49-F238E27FC236}">
                <a16:creationId xmlns:a16="http://schemas.microsoft.com/office/drawing/2014/main" id="{B9889A4F-8C07-9383-510A-A155237B246E}"/>
              </a:ext>
            </a:extLst>
          </p:cNvPr>
          <p:cNvSpPr txBox="1"/>
          <p:nvPr/>
        </p:nvSpPr>
        <p:spPr>
          <a:xfrm>
            <a:off x="553904" y="1884381"/>
            <a:ext cx="9144000" cy="2816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685800" indent="-342900">
              <a:buSzPts val="1100"/>
              <a:buFont typeface="Wingdings" panose="05000000000000000000" pitchFamily="2" charset="2"/>
              <a:buChar char="v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FY25 E&amp;G Adjusted Budget Revenues &amp; Expenditures</a:t>
            </a:r>
          </a:p>
          <a:p>
            <a:pPr marL="685800" indent="-342900">
              <a:buSzPts val="1100"/>
              <a:buFont typeface="Wingdings" panose="05000000000000000000" pitchFamily="2" charset="2"/>
              <a:buChar char="v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Management Report – E&amp;G Actuals and Projection (March 31, 2025)</a:t>
            </a:r>
          </a:p>
          <a:p>
            <a:pPr marL="685800" indent="-342900">
              <a:buSzPts val="1100"/>
              <a:buFont typeface="Wingdings" panose="05000000000000000000" pitchFamily="2" charset="2"/>
              <a:buChar char="v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Historical Enrollment, E&amp;G Revenues, and E&amp;G Expenses </a:t>
            </a:r>
          </a:p>
          <a:p>
            <a:pPr marL="685800" indent="-342900">
              <a:buSzPts val="1100"/>
              <a:buFont typeface="Wingdings" panose="05000000000000000000" pitchFamily="2" charset="2"/>
              <a:buChar char="v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Enrollment M-Report (Spring 2025)</a:t>
            </a:r>
          </a:p>
          <a:p>
            <a:pPr marL="685800" indent="-342900">
              <a:buSzPts val="1100"/>
              <a:buFont typeface="Wingdings" panose="05000000000000000000" pitchFamily="2" charset="2"/>
              <a:buChar char="v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Five-Year Plan</a:t>
            </a:r>
          </a:p>
          <a:p>
            <a:pPr marL="685800" indent="-342900">
              <a:buSzPts val="1100"/>
              <a:buFont typeface="Wingdings" panose="05000000000000000000" pitchFamily="2" charset="2"/>
              <a:buChar char="v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Measures to Balance the Budget</a:t>
            </a:r>
          </a:p>
          <a:p>
            <a:pPr marL="685800" indent="-342900">
              <a:buSzPts val="1100"/>
              <a:buFont typeface="Wingdings" panose="05000000000000000000" pitchFamily="2" charset="2"/>
              <a:buChar char="v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209266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>
          <a:extLst>
            <a:ext uri="{FF2B5EF4-FFF2-40B4-BE49-F238E27FC236}">
              <a16:creationId xmlns:a16="http://schemas.microsoft.com/office/drawing/2014/main" id="{D45E2DEA-8149-2A41-65ED-3D83BA5C2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>
            <a:extLst>
              <a:ext uri="{FF2B5EF4-FFF2-40B4-BE49-F238E27FC236}">
                <a16:creationId xmlns:a16="http://schemas.microsoft.com/office/drawing/2014/main" id="{6E554536-00DB-9878-BC1E-585621888BE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4526" y="-6007"/>
            <a:ext cx="12225395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400" b="1" dirty="0">
                <a:latin typeface="Arial"/>
                <a:ea typeface="Arial"/>
                <a:cs typeface="Arial"/>
                <a:sym typeface="Arial"/>
              </a:rPr>
              <a:t>FY25 E&amp;G Adjusted Budget Revenues</a:t>
            </a:r>
          </a:p>
        </p:txBody>
      </p:sp>
      <p:sp>
        <p:nvSpPr>
          <p:cNvPr id="99" name="Google Shape;99;p2">
            <a:extLst>
              <a:ext uri="{FF2B5EF4-FFF2-40B4-BE49-F238E27FC236}">
                <a16:creationId xmlns:a16="http://schemas.microsoft.com/office/drawing/2014/main" id="{33E8FCF5-F53F-DC89-6918-5CDFA4BAD295}"/>
              </a:ext>
            </a:extLst>
          </p:cNvPr>
          <p:cNvSpPr txBox="1"/>
          <p:nvPr/>
        </p:nvSpPr>
        <p:spPr>
          <a:xfrm>
            <a:off x="6012493" y="359497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Google Shape;100;p2">
            <a:extLst>
              <a:ext uri="{FF2B5EF4-FFF2-40B4-BE49-F238E27FC236}">
                <a16:creationId xmlns:a16="http://schemas.microsoft.com/office/drawing/2014/main" id="{B36F24C7-0875-C90F-712A-9FEC854336D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329826"/>
            <a:ext cx="12225395" cy="1528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75EBCE-3A3B-8D93-6F52-1617273243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1521" y="1273655"/>
            <a:ext cx="6168957" cy="484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2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>
          <a:extLst>
            <a:ext uri="{FF2B5EF4-FFF2-40B4-BE49-F238E27FC236}">
              <a16:creationId xmlns:a16="http://schemas.microsoft.com/office/drawing/2014/main" id="{E3F29679-16B0-28B6-E369-180D61779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>
            <a:extLst>
              <a:ext uri="{FF2B5EF4-FFF2-40B4-BE49-F238E27FC236}">
                <a16:creationId xmlns:a16="http://schemas.microsoft.com/office/drawing/2014/main" id="{E114FAA2-F2D9-948B-2506-3D00486A282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4526" y="-6007"/>
            <a:ext cx="12225395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400" b="1" dirty="0">
                <a:latin typeface="Arial"/>
                <a:ea typeface="Arial"/>
                <a:cs typeface="Arial"/>
                <a:sym typeface="Arial"/>
              </a:rPr>
              <a:t>FY25 E&amp;G Adjusted Budget Expenditures</a:t>
            </a:r>
          </a:p>
        </p:txBody>
      </p:sp>
      <p:sp>
        <p:nvSpPr>
          <p:cNvPr id="99" name="Google Shape;99;p2">
            <a:extLst>
              <a:ext uri="{FF2B5EF4-FFF2-40B4-BE49-F238E27FC236}">
                <a16:creationId xmlns:a16="http://schemas.microsoft.com/office/drawing/2014/main" id="{2E8E83F9-6284-7F13-77BE-EA519B4FB6B3}"/>
              </a:ext>
            </a:extLst>
          </p:cNvPr>
          <p:cNvSpPr txBox="1"/>
          <p:nvPr/>
        </p:nvSpPr>
        <p:spPr>
          <a:xfrm>
            <a:off x="6012493" y="359497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Google Shape;100;p2">
            <a:extLst>
              <a:ext uri="{FF2B5EF4-FFF2-40B4-BE49-F238E27FC236}">
                <a16:creationId xmlns:a16="http://schemas.microsoft.com/office/drawing/2014/main" id="{738B674C-11E0-051D-1F47-13EA456E02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329826"/>
            <a:ext cx="12225395" cy="1528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A478E7-025E-AB4E-2D1D-CF067E487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3391" y="1422281"/>
            <a:ext cx="6445217" cy="47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060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>
          <a:extLst>
            <a:ext uri="{FF2B5EF4-FFF2-40B4-BE49-F238E27FC236}">
              <a16:creationId xmlns:a16="http://schemas.microsoft.com/office/drawing/2014/main" id="{EFD2EA52-45DA-2D10-AC04-B4562AAF8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>
            <a:extLst>
              <a:ext uri="{FF2B5EF4-FFF2-40B4-BE49-F238E27FC236}">
                <a16:creationId xmlns:a16="http://schemas.microsoft.com/office/drawing/2014/main" id="{94EAEB33-69E3-D423-3B08-336798598E1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4526" y="-6007"/>
            <a:ext cx="12225395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400" b="1" dirty="0">
                <a:latin typeface="Arial"/>
                <a:ea typeface="Arial"/>
                <a:cs typeface="Arial"/>
                <a:sym typeface="Arial"/>
              </a:rPr>
              <a:t>FY25 E&amp;G Adjusted Budget Summary</a:t>
            </a:r>
            <a:endParaRPr lang="en-US" sz="4000"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">
            <a:extLst>
              <a:ext uri="{FF2B5EF4-FFF2-40B4-BE49-F238E27FC236}">
                <a16:creationId xmlns:a16="http://schemas.microsoft.com/office/drawing/2014/main" id="{AA4A6B0B-D92E-3E76-3A6A-999C4CE33E1A}"/>
              </a:ext>
            </a:extLst>
          </p:cNvPr>
          <p:cNvSpPr txBox="1"/>
          <p:nvPr/>
        </p:nvSpPr>
        <p:spPr>
          <a:xfrm>
            <a:off x="6012493" y="359497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Google Shape;100;p2">
            <a:extLst>
              <a:ext uri="{FF2B5EF4-FFF2-40B4-BE49-F238E27FC236}">
                <a16:creationId xmlns:a16="http://schemas.microsoft.com/office/drawing/2014/main" id="{FE714A22-2D33-7443-1A94-AC9776F264E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329826"/>
            <a:ext cx="12225395" cy="1528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3FE3ECF-09A0-4ED9-451B-6B4CD8DFD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959" y="1917300"/>
            <a:ext cx="10908081" cy="337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035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>
          <a:extLst>
            <a:ext uri="{FF2B5EF4-FFF2-40B4-BE49-F238E27FC236}">
              <a16:creationId xmlns:a16="http://schemas.microsoft.com/office/drawing/2014/main" id="{C4DD9D85-63D7-DD5A-EF69-DAE02BBE9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>
            <a:extLst>
              <a:ext uri="{FF2B5EF4-FFF2-40B4-BE49-F238E27FC236}">
                <a16:creationId xmlns:a16="http://schemas.microsoft.com/office/drawing/2014/main" id="{30A2D329-DD0F-B62F-28D5-E275D2429C6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4526" y="-6007"/>
            <a:ext cx="12225395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400" b="1" dirty="0">
                <a:latin typeface="Arial"/>
                <a:ea typeface="Arial"/>
                <a:cs typeface="Arial"/>
                <a:sym typeface="Arial"/>
              </a:rPr>
              <a:t>Management Report (March 31, 2025)</a:t>
            </a:r>
          </a:p>
        </p:txBody>
      </p:sp>
      <p:sp>
        <p:nvSpPr>
          <p:cNvPr id="99" name="Google Shape;99;p2">
            <a:extLst>
              <a:ext uri="{FF2B5EF4-FFF2-40B4-BE49-F238E27FC236}">
                <a16:creationId xmlns:a16="http://schemas.microsoft.com/office/drawing/2014/main" id="{ABC2EEC8-285B-6F20-4749-DA998D053E2A}"/>
              </a:ext>
            </a:extLst>
          </p:cNvPr>
          <p:cNvSpPr txBox="1"/>
          <p:nvPr/>
        </p:nvSpPr>
        <p:spPr>
          <a:xfrm>
            <a:off x="6012493" y="359497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Google Shape;100;p2">
            <a:extLst>
              <a:ext uri="{FF2B5EF4-FFF2-40B4-BE49-F238E27FC236}">
                <a16:creationId xmlns:a16="http://schemas.microsoft.com/office/drawing/2014/main" id="{E257F64F-2CAA-C13F-0BD3-F6033DC8CCA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329826"/>
            <a:ext cx="12225395" cy="152817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471B66-F9FA-7A3C-072F-AE50FA3E3B01}"/>
              </a:ext>
            </a:extLst>
          </p:cNvPr>
          <p:cNvSpPr txBox="1"/>
          <p:nvPr/>
        </p:nvSpPr>
        <p:spPr>
          <a:xfrm>
            <a:off x="84526" y="1108679"/>
            <a:ext cx="6238566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E &amp; G Actuals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ED004F-52E4-B35E-1654-B58F3525F8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8401" y="1459534"/>
            <a:ext cx="8749382" cy="421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025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>
          <a:extLst>
            <a:ext uri="{FF2B5EF4-FFF2-40B4-BE49-F238E27FC236}">
              <a16:creationId xmlns:a16="http://schemas.microsoft.com/office/drawing/2014/main" id="{9EBD6807-4B3C-B59B-DA2D-DB04205C0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>
            <a:extLst>
              <a:ext uri="{FF2B5EF4-FFF2-40B4-BE49-F238E27FC236}">
                <a16:creationId xmlns:a16="http://schemas.microsoft.com/office/drawing/2014/main" id="{708E5F7B-6735-02D0-F670-A7AD3F84761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4526" y="-6007"/>
            <a:ext cx="12225395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400" b="1" dirty="0">
                <a:latin typeface="Arial"/>
                <a:ea typeface="Arial"/>
                <a:cs typeface="Arial"/>
                <a:sym typeface="Arial"/>
              </a:rPr>
              <a:t>Management Report (March 31, 2025)</a:t>
            </a:r>
          </a:p>
        </p:txBody>
      </p:sp>
      <p:sp>
        <p:nvSpPr>
          <p:cNvPr id="99" name="Google Shape;99;p2">
            <a:extLst>
              <a:ext uri="{FF2B5EF4-FFF2-40B4-BE49-F238E27FC236}">
                <a16:creationId xmlns:a16="http://schemas.microsoft.com/office/drawing/2014/main" id="{CE56FFF4-31DD-0922-587D-76737F21CF85}"/>
              </a:ext>
            </a:extLst>
          </p:cNvPr>
          <p:cNvSpPr txBox="1"/>
          <p:nvPr/>
        </p:nvSpPr>
        <p:spPr>
          <a:xfrm>
            <a:off x="6012493" y="359497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Google Shape;100;p2">
            <a:extLst>
              <a:ext uri="{FF2B5EF4-FFF2-40B4-BE49-F238E27FC236}">
                <a16:creationId xmlns:a16="http://schemas.microsoft.com/office/drawing/2014/main" id="{25DBD6CE-E08B-5199-5CDB-48A2AEE1CF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329826"/>
            <a:ext cx="12225395" cy="152817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A983AD-B01E-1037-F71A-C237FC690771}"/>
              </a:ext>
            </a:extLst>
          </p:cNvPr>
          <p:cNvSpPr txBox="1"/>
          <p:nvPr/>
        </p:nvSpPr>
        <p:spPr>
          <a:xfrm>
            <a:off x="169824" y="1099222"/>
            <a:ext cx="6238566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E &amp; G </a:t>
            </a:r>
            <a:r>
              <a:rPr lang="en-US" sz="2400" b="1" dirty="0"/>
              <a:t>Projection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32A1F4-9214-D171-9BCD-AE29ADCCE1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4461" y="1603646"/>
            <a:ext cx="8216064" cy="406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374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>
          <a:extLst>
            <a:ext uri="{FF2B5EF4-FFF2-40B4-BE49-F238E27FC236}">
              <a16:creationId xmlns:a16="http://schemas.microsoft.com/office/drawing/2014/main" id="{0BD097F9-9C18-C3E6-167B-219EBF7E3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>
            <a:extLst>
              <a:ext uri="{FF2B5EF4-FFF2-40B4-BE49-F238E27FC236}">
                <a16:creationId xmlns:a16="http://schemas.microsoft.com/office/drawing/2014/main" id="{C6E7101B-758C-6B55-68AA-6DC96BCBB34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4526" y="-6007"/>
            <a:ext cx="12225395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400" b="1" dirty="0">
                <a:latin typeface="Arial"/>
                <a:ea typeface="Arial"/>
                <a:cs typeface="Arial"/>
                <a:sym typeface="Arial"/>
              </a:rPr>
              <a:t>Enrollment Trend</a:t>
            </a:r>
          </a:p>
        </p:txBody>
      </p:sp>
      <p:sp>
        <p:nvSpPr>
          <p:cNvPr id="99" name="Google Shape;99;p2">
            <a:extLst>
              <a:ext uri="{FF2B5EF4-FFF2-40B4-BE49-F238E27FC236}">
                <a16:creationId xmlns:a16="http://schemas.microsoft.com/office/drawing/2014/main" id="{675B6F98-A546-6A4A-F8A0-F51636F701C2}"/>
              </a:ext>
            </a:extLst>
          </p:cNvPr>
          <p:cNvSpPr txBox="1"/>
          <p:nvPr/>
        </p:nvSpPr>
        <p:spPr>
          <a:xfrm>
            <a:off x="6012493" y="359497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Google Shape;100;p2">
            <a:extLst>
              <a:ext uri="{FF2B5EF4-FFF2-40B4-BE49-F238E27FC236}">
                <a16:creationId xmlns:a16="http://schemas.microsoft.com/office/drawing/2014/main" id="{5036CCAE-CB69-2F1E-7B7F-E22220A2269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329826"/>
            <a:ext cx="12225395" cy="1528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FD375D-732F-AE9D-A110-C9F1492C94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2764" y="1629204"/>
            <a:ext cx="7579983" cy="400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2207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1674</TotalTime>
  <Words>235</Words>
  <Application>Microsoft Office PowerPoint</Application>
  <PresentationFormat>Widescreen</PresentationFormat>
  <Paragraphs>59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Wingdings</vt:lpstr>
      <vt:lpstr>Office Theme</vt:lpstr>
      <vt:lpstr>Click to edit</vt:lpstr>
      <vt:lpstr>Introduction</vt:lpstr>
      <vt:lpstr>Overview</vt:lpstr>
      <vt:lpstr>FY25 E&amp;G Adjusted Budget Revenues</vt:lpstr>
      <vt:lpstr>FY25 E&amp;G Adjusted Budget Expenditures</vt:lpstr>
      <vt:lpstr>FY25 E&amp;G Adjusted Budget Summary</vt:lpstr>
      <vt:lpstr>Management Report (March 31, 2025)</vt:lpstr>
      <vt:lpstr>Management Report (March 31, 2025)</vt:lpstr>
      <vt:lpstr>Enrollment Trend</vt:lpstr>
      <vt:lpstr>E&amp;G Revenue Trend</vt:lpstr>
      <vt:lpstr>E&amp;G Expenses Trend</vt:lpstr>
      <vt:lpstr>Enrollment, E&amp;G Revenues &amp; Expenses </vt:lpstr>
      <vt:lpstr>Enrollment M-Report (March 31, 2025)</vt:lpstr>
      <vt:lpstr>Five-Year Plan</vt:lpstr>
      <vt:lpstr>Measures to Balance the Budget</vt:lpstr>
      <vt:lpstr>Click to edit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Camarie Moreno</dc:creator>
  <cp:lastModifiedBy>Kwabena Boakye</cp:lastModifiedBy>
  <cp:revision>66</cp:revision>
  <dcterms:modified xsi:type="dcterms:W3CDTF">2025-04-06T23:18:03Z</dcterms:modified>
</cp:coreProperties>
</file>